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63" r:id="rId5"/>
    <p:sldId id="283" r:id="rId6"/>
    <p:sldId id="285" r:id="rId7"/>
    <p:sldId id="264" r:id="rId8"/>
    <p:sldId id="265" r:id="rId9"/>
    <p:sldId id="270" r:id="rId10"/>
    <p:sldId id="284" r:id="rId11"/>
    <p:sldId id="268" r:id="rId12"/>
    <p:sldId id="269" r:id="rId13"/>
    <p:sldId id="267" r:id="rId14"/>
    <p:sldId id="257" r:id="rId15"/>
    <p:sldId id="258" r:id="rId16"/>
    <p:sldId id="259" r:id="rId17"/>
    <p:sldId id="260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1" r:id="rId26"/>
    <p:sldId id="272" r:id="rId27"/>
    <p:sldId id="273" r:id="rId28"/>
    <p:sldId id="261" r:id="rId29"/>
    <p:sldId id="281" r:id="rId30"/>
    <p:sldId id="282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65" y="-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9087-10B5-406A-99E8-8EB3C706BEC5}" type="datetimeFigureOut">
              <a:rPr lang="en-CA" smtClean="0"/>
              <a:t>2023-04-05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96C-D645-474F-94BD-08FCF16A3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50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9087-10B5-406A-99E8-8EB3C706BEC5}" type="datetimeFigureOut">
              <a:rPr lang="en-CA" smtClean="0"/>
              <a:t>2023-04-05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96C-D645-474F-94BD-08FCF16A3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85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9087-10B5-406A-99E8-8EB3C706BEC5}" type="datetimeFigureOut">
              <a:rPr lang="en-CA" smtClean="0"/>
              <a:t>2023-04-05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96C-D645-474F-94BD-08FCF16A3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69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9087-10B5-406A-99E8-8EB3C706BEC5}" type="datetimeFigureOut">
              <a:rPr lang="en-CA" smtClean="0"/>
              <a:t>2023-04-05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96C-D645-474F-94BD-08FCF16A3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26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9087-10B5-406A-99E8-8EB3C706BEC5}" type="datetimeFigureOut">
              <a:rPr lang="en-CA" smtClean="0"/>
              <a:t>2023-04-05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96C-D645-474F-94BD-08FCF16A3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0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9087-10B5-406A-99E8-8EB3C706BEC5}" type="datetimeFigureOut">
              <a:rPr lang="en-CA" smtClean="0"/>
              <a:t>2023-04-05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96C-D645-474F-94BD-08FCF16A3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75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9087-10B5-406A-99E8-8EB3C706BEC5}" type="datetimeFigureOut">
              <a:rPr lang="en-CA" smtClean="0"/>
              <a:t>2023-04-05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96C-D645-474F-94BD-08FCF16A3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24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9087-10B5-406A-99E8-8EB3C706BEC5}" type="datetimeFigureOut">
              <a:rPr lang="en-CA" smtClean="0"/>
              <a:t>2023-04-05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96C-D645-474F-94BD-08FCF16A3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23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9087-10B5-406A-99E8-8EB3C706BEC5}" type="datetimeFigureOut">
              <a:rPr lang="en-CA" smtClean="0"/>
              <a:t>2023-04-05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96C-D645-474F-94BD-08FCF16A3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85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9087-10B5-406A-99E8-8EB3C706BEC5}" type="datetimeFigureOut">
              <a:rPr lang="en-CA" smtClean="0"/>
              <a:t>2023-04-05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96C-D645-474F-94BD-08FCF16A3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57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9087-10B5-406A-99E8-8EB3C706BEC5}" type="datetimeFigureOut">
              <a:rPr lang="en-CA" smtClean="0"/>
              <a:t>2023-04-05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96C-D645-474F-94BD-08FCF16A3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19087-10B5-406A-99E8-8EB3C706BEC5}" type="datetimeFigureOut">
              <a:rPr lang="en-CA" smtClean="0"/>
              <a:t>2023-04-05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196C-D645-474F-94BD-08FCF16A36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79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Data formats and formatting data</a:t>
            </a:r>
            <a:r>
              <a:rPr lang="en-CA" dirty="0"/>
              <a:t>: </a:t>
            </a:r>
            <a:r>
              <a:rPr lang="en-CA" dirty="0" smtClean="0"/>
              <a:t>PAR/REC, </a:t>
            </a:r>
            <a:r>
              <a:rPr lang="en-CA" dirty="0" err="1" smtClean="0"/>
              <a:t>dicom</a:t>
            </a:r>
            <a:r>
              <a:rPr lang="en-CA" dirty="0"/>
              <a:t>, BIDS, </a:t>
            </a:r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April 5, 2023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19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NIFTI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Used by many applications and scripts</a:t>
            </a:r>
          </a:p>
          <a:p>
            <a:r>
              <a:rPr lang="en-CA" dirty="0" smtClean="0"/>
              <a:t>Not usually a raw data format off scanner</a:t>
            </a:r>
          </a:p>
          <a:p>
            <a:pPr lvl="1"/>
            <a:r>
              <a:rPr lang="en-CA" dirty="0"/>
              <a:t>Convert to .</a:t>
            </a:r>
            <a:r>
              <a:rPr lang="en-CA" dirty="0" err="1"/>
              <a:t>nii</a:t>
            </a:r>
            <a:r>
              <a:rPr lang="en-CA" dirty="0"/>
              <a:t> using </a:t>
            </a:r>
            <a:r>
              <a:rPr lang="en-CA" dirty="0" smtClean="0"/>
              <a:t>dcm2niix</a:t>
            </a:r>
          </a:p>
          <a:p>
            <a:pPr lvl="1"/>
            <a:r>
              <a:rPr lang="en-CA" dirty="0" smtClean="0"/>
              <a:t>Lose some header info </a:t>
            </a:r>
            <a:r>
              <a:rPr lang="en-CA" smtClean="0"/>
              <a:t>after conversion</a:t>
            </a:r>
            <a:endParaRPr lang="en-CA" dirty="0" smtClean="0"/>
          </a:p>
          <a:p>
            <a:r>
              <a:rPr lang="en-CA" dirty="0" smtClean="0"/>
              <a:t>Note that it’s usually saved in .</a:t>
            </a:r>
            <a:r>
              <a:rPr lang="en-CA" dirty="0" err="1" smtClean="0"/>
              <a:t>gz</a:t>
            </a:r>
            <a:r>
              <a:rPr lang="en-CA" dirty="0" smtClean="0"/>
              <a:t> format</a:t>
            </a:r>
          </a:p>
          <a:p>
            <a:pPr lvl="1"/>
            <a:r>
              <a:rPr lang="en-CA" dirty="0" smtClean="0"/>
              <a:t>Some applications (e.g. </a:t>
            </a:r>
            <a:r>
              <a:rPr lang="en-CA" dirty="0" err="1" smtClean="0"/>
              <a:t>matlab</a:t>
            </a:r>
            <a:r>
              <a:rPr lang="en-CA" dirty="0" smtClean="0"/>
              <a:t>) do not deal with this well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58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ISMRM Raw Data Format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The ISMRM Raw Data (ISMRMRD) format is proposed as a common MR raw data format to facilitate the sharing of data and data processing tools. </a:t>
            </a:r>
            <a:endParaRPr lang="en-CA" dirty="0" smtClean="0"/>
          </a:p>
          <a:p>
            <a:r>
              <a:rPr lang="en-CA" dirty="0" smtClean="0"/>
              <a:t>It </a:t>
            </a:r>
            <a:r>
              <a:rPr lang="en-CA" dirty="0"/>
              <a:t>is composed of the data fields required to reconstruct images from magnetic resonance experiments</a:t>
            </a:r>
            <a:r>
              <a:rPr lang="en-CA" dirty="0" smtClean="0"/>
              <a:t>.</a:t>
            </a:r>
          </a:p>
          <a:p>
            <a:r>
              <a:rPr lang="en-CA" dirty="0"/>
              <a:t>C/C++, Python and </a:t>
            </a:r>
            <a:r>
              <a:rPr lang="en-CA" dirty="0" err="1"/>
              <a:t>MatLab</a:t>
            </a:r>
            <a:r>
              <a:rPr lang="en-CA" dirty="0"/>
              <a:t> application interfaces have been developed to translate MR data from the different MR vendors into this open data format.</a:t>
            </a:r>
          </a:p>
        </p:txBody>
      </p:sp>
    </p:spTree>
    <p:extLst>
      <p:ext uri="{BB962C8B-B14F-4D97-AF65-F5344CB8AC3E}">
        <p14:creationId xmlns:p14="http://schemas.microsoft.com/office/powerpoint/2010/main" val="36084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ISMRMRD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The data is stored in HDF5 format combining a mix of flexible and fixed data structures in the next way:</a:t>
            </a:r>
          </a:p>
          <a:p>
            <a:pPr lvl="1"/>
            <a:r>
              <a:rPr lang="en-CA" dirty="0"/>
              <a:t>A flexible document that can contain an arbitrary number of fields in an XML format. This document stores parameters that are specific to the experiment.</a:t>
            </a:r>
          </a:p>
          <a:p>
            <a:pPr lvl="1"/>
            <a:r>
              <a:rPr lang="en-CA" dirty="0"/>
              <a:t>A raw data section that holds the data acquired from the experiment.</a:t>
            </a:r>
          </a:p>
          <a:p>
            <a:pPr lvl="1"/>
            <a:r>
              <a:rPr lang="en-CA" dirty="0"/>
              <a:t>Additional post-processed data, such as reconstructed images and coil sensitivity maps, can be stored in the HDF5 header.</a:t>
            </a:r>
          </a:p>
          <a:p>
            <a:pPr marL="0" indent="0">
              <a:buNone/>
            </a:pPr>
            <a:endParaRPr lang="en-CA" sz="2900" dirty="0" smtClean="0"/>
          </a:p>
          <a:p>
            <a:pPr marL="0" indent="0">
              <a:buNone/>
            </a:pPr>
            <a:r>
              <a:rPr lang="en-CA" sz="2300" dirty="0" smtClean="0"/>
              <a:t>Reference: </a:t>
            </a:r>
            <a:r>
              <a:rPr lang="en-CA" sz="2300" dirty="0" err="1" smtClean="0"/>
              <a:t>Inati</a:t>
            </a:r>
            <a:r>
              <a:rPr lang="en-CA" sz="2300" dirty="0" smtClean="0"/>
              <a:t> </a:t>
            </a:r>
            <a:r>
              <a:rPr lang="en-CA" sz="2300" dirty="0"/>
              <a:t>SJ, </a:t>
            </a:r>
            <a:r>
              <a:rPr lang="en-CA" sz="2300" dirty="0" err="1"/>
              <a:t>Naegele</a:t>
            </a:r>
            <a:r>
              <a:rPr lang="en-CA" sz="2300" dirty="0"/>
              <a:t> JD, </a:t>
            </a:r>
            <a:r>
              <a:rPr lang="en-CA" sz="2300" dirty="0" err="1"/>
              <a:t>Zwart</a:t>
            </a:r>
            <a:r>
              <a:rPr lang="en-CA" sz="2300" dirty="0"/>
              <a:t> NR, </a:t>
            </a:r>
            <a:r>
              <a:rPr lang="en-CA" sz="2300" dirty="0" err="1"/>
              <a:t>Roopchansingh</a:t>
            </a:r>
            <a:r>
              <a:rPr lang="en-CA" sz="2300" dirty="0"/>
              <a:t> V, </a:t>
            </a:r>
            <a:r>
              <a:rPr lang="en-CA" sz="2300" dirty="0" err="1"/>
              <a:t>Lizak</a:t>
            </a:r>
            <a:r>
              <a:rPr lang="en-CA" sz="2300" dirty="0"/>
              <a:t> MJ, Hansen DC, Liu CY, Atkinson D, </a:t>
            </a:r>
            <a:r>
              <a:rPr lang="en-CA" sz="2300" dirty="0" err="1"/>
              <a:t>Kellman</a:t>
            </a:r>
            <a:r>
              <a:rPr lang="en-CA" sz="2300" dirty="0"/>
              <a:t> P, </a:t>
            </a:r>
            <a:r>
              <a:rPr lang="en-CA" sz="2300" dirty="0" err="1"/>
              <a:t>Kozerke</a:t>
            </a:r>
            <a:r>
              <a:rPr lang="en-CA" sz="2300" dirty="0"/>
              <a:t> S, </a:t>
            </a:r>
            <a:r>
              <a:rPr lang="en-CA" sz="2300" dirty="0" err="1"/>
              <a:t>Xue</a:t>
            </a:r>
            <a:r>
              <a:rPr lang="en-CA" sz="2300" dirty="0"/>
              <a:t> H. ISMRM Raw data format: A proposed standard for MRI raw datasets. Magnetic Resonance in Medicine. 2016 Jan 1</a:t>
            </a:r>
            <a:r>
              <a:rPr lang="en-CA" sz="2300" dirty="0" smtClean="0"/>
              <a:t>.</a:t>
            </a:r>
            <a:endParaRPr lang="en-CA" sz="2300" dirty="0"/>
          </a:p>
        </p:txBody>
      </p:sp>
    </p:spTree>
    <p:extLst>
      <p:ext uri="{BB962C8B-B14F-4D97-AF65-F5344CB8AC3E}">
        <p14:creationId xmlns:p14="http://schemas.microsoft.com/office/powerpoint/2010/main" val="14046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Formatting data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0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BIDS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BIDS (Brain Imaging Data Structure) is a standardized format for organizing and describing neuroimaging datasets to promote re-use of both data and code </a:t>
            </a:r>
          </a:p>
          <a:p>
            <a:r>
              <a:rPr lang="en-CA" dirty="0" smtClean="0"/>
              <a:t>BIDS defines a specific directory structure and a precise file naming schema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77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MRI data in BIDS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MRI data stored in the </a:t>
            </a:r>
            <a:r>
              <a:rPr lang="en-CA" dirty="0" err="1" smtClean="0"/>
              <a:t>NifTI</a:t>
            </a:r>
            <a:r>
              <a:rPr lang="en-CA" dirty="0" smtClean="0"/>
              <a:t> format</a:t>
            </a:r>
          </a:p>
          <a:p>
            <a:pPr lvl="1"/>
            <a:r>
              <a:rPr lang="en-CA" dirty="0" smtClean="0"/>
              <a:t>Paired with a JSON sidecar file</a:t>
            </a:r>
          </a:p>
          <a:p>
            <a:r>
              <a:rPr lang="en-CA" dirty="0" smtClean="0"/>
              <a:t>Extra .</a:t>
            </a:r>
            <a:r>
              <a:rPr lang="en-CA" dirty="0" err="1" smtClean="0"/>
              <a:t>json</a:t>
            </a:r>
            <a:r>
              <a:rPr lang="en-CA" dirty="0" smtClean="0"/>
              <a:t> and .</a:t>
            </a:r>
            <a:r>
              <a:rPr lang="en-CA" dirty="0" err="1" smtClean="0"/>
              <a:t>tsv</a:t>
            </a:r>
            <a:r>
              <a:rPr lang="en-CA" dirty="0" smtClean="0"/>
              <a:t> files to describe the entire dataset and relevant participant </a:t>
            </a:r>
            <a:r>
              <a:rPr lang="en-CA" dirty="0" err="1" smtClean="0"/>
              <a:t>infomation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57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BIDS drawback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BIDS was inspired by the </a:t>
            </a:r>
            <a:r>
              <a:rPr lang="en-CA" dirty="0" err="1" smtClean="0"/>
              <a:t>OpenfMRI</a:t>
            </a:r>
            <a:r>
              <a:rPr lang="en-CA" dirty="0" smtClean="0"/>
              <a:t> (</a:t>
            </a:r>
            <a:r>
              <a:rPr lang="en-CA" dirty="0" err="1" smtClean="0"/>
              <a:t>OpenNeuro</a:t>
            </a:r>
            <a:r>
              <a:rPr lang="en-CA" dirty="0" smtClean="0"/>
              <a:t>) repository structure.</a:t>
            </a:r>
          </a:p>
          <a:p>
            <a:r>
              <a:rPr lang="en-CA" dirty="0" smtClean="0"/>
              <a:t>Therefore the labeling is very fMRI focused making it less attractive to researchers developing new sequences.</a:t>
            </a:r>
          </a:p>
          <a:p>
            <a:pPr lvl="1"/>
            <a:r>
              <a:rPr lang="en-CA" dirty="0" smtClean="0"/>
              <a:t>But if you’re the first then you can define how your data should be labeled in BIDS</a:t>
            </a:r>
          </a:p>
          <a:p>
            <a:pPr lvl="1"/>
            <a:r>
              <a:rPr lang="en-CA" dirty="0" smtClean="0"/>
              <a:t>New guidelines in the BIDS Extension Proposal 001</a:t>
            </a:r>
          </a:p>
          <a:p>
            <a:pPr lvl="2"/>
            <a:r>
              <a:rPr lang="en-CA" dirty="0"/>
              <a:t>https://doi.org/10.1038/s41597-022-01571-4</a:t>
            </a:r>
          </a:p>
        </p:txBody>
      </p:sp>
    </p:spTree>
    <p:extLst>
      <p:ext uri="{BB962C8B-B14F-4D97-AF65-F5344CB8AC3E}">
        <p14:creationId xmlns:p14="http://schemas.microsoft.com/office/powerpoint/2010/main" val="2043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convert data to BIDS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/>
              <a:t>BIDScoin</a:t>
            </a:r>
            <a:endParaRPr lang="en-CA" dirty="0" smtClean="0"/>
          </a:p>
          <a:p>
            <a:r>
              <a:rPr lang="en-CA" dirty="0" err="1" smtClean="0"/>
              <a:t>Bidsify</a:t>
            </a:r>
            <a:endParaRPr lang="en-CA" dirty="0" smtClean="0"/>
          </a:p>
          <a:p>
            <a:r>
              <a:rPr lang="en-CA" dirty="0" smtClean="0"/>
              <a:t>Dcm2Bids</a:t>
            </a:r>
          </a:p>
          <a:p>
            <a:r>
              <a:rPr lang="en-CA" dirty="0" smtClean="0"/>
              <a:t>XNAT2BIDS</a:t>
            </a:r>
          </a:p>
          <a:p>
            <a:r>
              <a:rPr lang="en-CA" dirty="0" smtClean="0"/>
              <a:t>By hand </a:t>
            </a:r>
          </a:p>
          <a:p>
            <a:pPr lvl="1"/>
            <a:r>
              <a:rPr lang="en-CA" dirty="0" smtClean="0"/>
              <a:t>might be necessary for non-standard datasets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6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BIDS Filesystem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Currently at version 1.8.0</a:t>
            </a:r>
          </a:p>
          <a:p>
            <a:pPr lvl="1"/>
            <a:r>
              <a:rPr lang="en-CA" dirty="0"/>
              <a:t>https://</a:t>
            </a:r>
            <a:r>
              <a:rPr lang="en-CA" dirty="0" smtClean="0"/>
              <a:t>bids-specification.readthedocs.io</a:t>
            </a:r>
          </a:p>
          <a:p>
            <a:r>
              <a:rPr lang="en-CA" dirty="0" smtClean="0"/>
              <a:t>Each subject put in subdirectory named “sub-&lt;label&gt;”</a:t>
            </a:r>
          </a:p>
          <a:p>
            <a:pPr lvl="1"/>
            <a:r>
              <a:rPr lang="en-CA" dirty="0" smtClean="0"/>
              <a:t>Can add a participants file here for more info</a:t>
            </a:r>
          </a:p>
          <a:p>
            <a:r>
              <a:rPr lang="en-CA" dirty="0" smtClean="0"/>
              <a:t>Each session becomes a subdirectory within the participant directory named “</a:t>
            </a:r>
            <a:r>
              <a:rPr lang="en-CA" dirty="0" err="1" smtClean="0"/>
              <a:t>ses</a:t>
            </a:r>
            <a:r>
              <a:rPr lang="en-CA" dirty="0" smtClean="0"/>
              <a:t>-&lt;label&gt;”</a:t>
            </a:r>
          </a:p>
          <a:p>
            <a:pPr lvl="1"/>
            <a:r>
              <a:rPr lang="en-CA" dirty="0" smtClean="0"/>
              <a:t>Again can add a session file for more info</a:t>
            </a:r>
          </a:p>
          <a:p>
            <a:r>
              <a:rPr lang="en-CA" dirty="0" smtClean="0"/>
              <a:t>Next add subdirectories for each data type</a:t>
            </a:r>
          </a:p>
          <a:p>
            <a:pPr lvl="1"/>
            <a:r>
              <a:rPr lang="en-CA" dirty="0" smtClean="0"/>
              <a:t>Data types are </a:t>
            </a:r>
            <a:r>
              <a:rPr lang="en-CA" dirty="0" err="1" smtClean="0"/>
              <a:t>func</a:t>
            </a:r>
            <a:r>
              <a:rPr lang="en-CA" dirty="0" smtClean="0"/>
              <a:t>, </a:t>
            </a:r>
            <a:r>
              <a:rPr lang="en-CA" dirty="0" err="1" smtClean="0"/>
              <a:t>dwi</a:t>
            </a:r>
            <a:r>
              <a:rPr lang="en-CA" dirty="0" smtClean="0"/>
              <a:t>, </a:t>
            </a:r>
            <a:r>
              <a:rPr lang="en-CA" dirty="0" err="1" smtClean="0"/>
              <a:t>fmap</a:t>
            </a:r>
            <a:r>
              <a:rPr lang="en-CA" dirty="0" smtClean="0"/>
              <a:t>, </a:t>
            </a:r>
            <a:r>
              <a:rPr lang="en-CA" dirty="0" err="1" smtClean="0"/>
              <a:t>anat</a:t>
            </a:r>
            <a:r>
              <a:rPr lang="en-CA" dirty="0" smtClean="0"/>
              <a:t>, perf</a:t>
            </a:r>
          </a:p>
        </p:txBody>
      </p:sp>
    </p:spTree>
    <p:extLst>
      <p:ext uri="{BB962C8B-B14F-4D97-AF65-F5344CB8AC3E}">
        <p14:creationId xmlns:p14="http://schemas.microsoft.com/office/powerpoint/2010/main" val="37485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BIDS Filesystem structure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Top level directory must include</a:t>
            </a:r>
          </a:p>
          <a:p>
            <a:pPr lvl="1"/>
            <a:r>
              <a:rPr lang="en-CA" dirty="0" smtClean="0"/>
              <a:t>Subject directories</a:t>
            </a:r>
          </a:p>
          <a:p>
            <a:pPr lvl="1"/>
            <a:r>
              <a:rPr lang="en-CA" dirty="0" err="1" smtClean="0"/>
              <a:t>dataset_description.json</a:t>
            </a:r>
            <a:endParaRPr lang="en-CA" dirty="0" smtClean="0"/>
          </a:p>
          <a:p>
            <a:pPr lvl="1"/>
            <a:r>
              <a:rPr lang="en-CA" dirty="0" smtClean="0"/>
              <a:t>README</a:t>
            </a:r>
          </a:p>
          <a:p>
            <a:r>
              <a:rPr lang="en-CA" dirty="0"/>
              <a:t>Top level directory may also include:</a:t>
            </a:r>
          </a:p>
          <a:p>
            <a:pPr lvl="1"/>
            <a:r>
              <a:rPr lang="en-CA" dirty="0" smtClean="0"/>
              <a:t>Directory for </a:t>
            </a:r>
            <a:r>
              <a:rPr lang="en-CA" b="1" dirty="0" smtClean="0"/>
              <a:t>code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Directory for </a:t>
            </a:r>
            <a:r>
              <a:rPr lang="en-CA" b="1" dirty="0" smtClean="0"/>
              <a:t>derivatives</a:t>
            </a:r>
            <a:endParaRPr lang="en-CA" dirty="0"/>
          </a:p>
          <a:p>
            <a:pPr lvl="1"/>
            <a:r>
              <a:rPr lang="en-CA" dirty="0" smtClean="0"/>
              <a:t>Directory for </a:t>
            </a:r>
            <a:r>
              <a:rPr lang="en-CA" b="1" dirty="0" err="1" smtClean="0"/>
              <a:t>sourcedata</a:t>
            </a:r>
            <a:endParaRPr lang="en-CA" b="1" dirty="0" smtClean="0"/>
          </a:p>
          <a:p>
            <a:pPr lvl="1"/>
            <a:r>
              <a:rPr lang="en-CA" dirty="0" smtClean="0"/>
              <a:t>Directory for </a:t>
            </a:r>
            <a:r>
              <a:rPr lang="en-CA" b="1" dirty="0" smtClean="0"/>
              <a:t>stimuli</a:t>
            </a:r>
          </a:p>
          <a:p>
            <a:pPr lvl="1"/>
            <a:r>
              <a:rPr lang="en-CA" dirty="0" smtClean="0"/>
              <a:t>Participants file (.</a:t>
            </a:r>
            <a:r>
              <a:rPr lang="en-CA" dirty="0" err="1" smtClean="0"/>
              <a:t>tsv</a:t>
            </a:r>
            <a:r>
              <a:rPr lang="en-CA" dirty="0" smtClean="0"/>
              <a:t> and .</a:t>
            </a:r>
            <a:r>
              <a:rPr lang="en-CA" dirty="0" err="1" smtClean="0"/>
              <a:t>json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This file must contain a list of participant IDs, one participant per row</a:t>
            </a:r>
          </a:p>
          <a:p>
            <a:pPr lvl="1"/>
            <a:endParaRPr lang="en-CA" dirty="0"/>
          </a:p>
        </p:txBody>
      </p:sp>
      <p:pic>
        <p:nvPicPr>
          <p:cNvPr id="4098" name="Picture 2" descr="C:\Users\irene\Desktop\CentreStuff\AnalysisHelping\File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47614"/>
            <a:ext cx="268605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2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Formats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90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BIDS filenames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Consists of a chain of entity instances and a suffix separated by underscores, and an extension</a:t>
            </a:r>
          </a:p>
          <a:p>
            <a:pPr lvl="1"/>
            <a:r>
              <a:rPr lang="en-CA" dirty="0" smtClean="0"/>
              <a:t>E.g. sub-01_task-rest_bold.nii</a:t>
            </a:r>
          </a:p>
          <a:p>
            <a:pPr lvl="1"/>
            <a:r>
              <a:rPr lang="en-CA" dirty="0" smtClean="0"/>
              <a:t>There is a convention to the ordering of the entities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69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BIDS metadata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00151"/>
            <a:ext cx="3960440" cy="3394472"/>
          </a:xfrm>
        </p:spPr>
        <p:txBody>
          <a:bodyPr/>
          <a:lstStyle/>
          <a:p>
            <a:r>
              <a:rPr lang="en-CA" dirty="0" smtClean="0"/>
              <a:t>Use .</a:t>
            </a:r>
            <a:r>
              <a:rPr lang="en-CA" dirty="0" err="1" smtClean="0"/>
              <a:t>tsv</a:t>
            </a:r>
            <a:r>
              <a:rPr lang="en-CA" dirty="0" smtClean="0"/>
              <a:t> or .</a:t>
            </a:r>
            <a:r>
              <a:rPr lang="en-CA" dirty="0" err="1" smtClean="0"/>
              <a:t>json</a:t>
            </a:r>
            <a:r>
              <a:rPr lang="en-CA" dirty="0" smtClean="0"/>
              <a:t> files</a:t>
            </a:r>
          </a:p>
          <a:p>
            <a:r>
              <a:rPr lang="en-CA" dirty="0" smtClean="0"/>
              <a:t>The more info the better</a:t>
            </a:r>
            <a:endParaRPr lang="en-CA" dirty="0"/>
          </a:p>
        </p:txBody>
      </p:sp>
      <p:pic>
        <p:nvPicPr>
          <p:cNvPr id="6146" name="Picture 2" descr="C:\Users\irene\Desktop\CentreStuff\AnalysisHelping\ParticipantTS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25540"/>
            <a:ext cx="318135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064" y="3628216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Example of </a:t>
            </a:r>
            <a:r>
              <a:rPr lang="en-CA" dirty="0" err="1" smtClean="0"/>
              <a:t>participant.tsv</a:t>
            </a:r>
            <a:endParaRPr lang="en-CA" dirty="0"/>
          </a:p>
        </p:txBody>
      </p:sp>
      <p:pic>
        <p:nvPicPr>
          <p:cNvPr id="6147" name="Picture 3" descr="C:\Users\irene\Desktop\CentreStuff\AnalysisHelping\ParticipantJS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"/>
          <a:stretch/>
        </p:blipFill>
        <p:spPr bwMode="auto">
          <a:xfrm>
            <a:off x="4355976" y="1541868"/>
            <a:ext cx="4774565" cy="358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5976" y="1207368"/>
            <a:ext cx="274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Example of </a:t>
            </a:r>
            <a:r>
              <a:rPr lang="en-CA" dirty="0" err="1" smtClean="0"/>
              <a:t>participant.json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16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139702"/>
            <a:ext cx="4114800" cy="8572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Example Dataset description file</a:t>
            </a:r>
            <a:endParaRPr lang="en-CA" dirty="0"/>
          </a:p>
        </p:txBody>
      </p:sp>
      <p:pic>
        <p:nvPicPr>
          <p:cNvPr id="5122" name="Picture 2" descr="C:\Users\irene\Desktop\CentreStuff\AnalysisHelping\DatasetDescri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758"/>
            <a:ext cx="4417314" cy="510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BIDS derivatives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00151"/>
            <a:ext cx="8568952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Filename should not conflict with raw files</a:t>
            </a:r>
          </a:p>
          <a:p>
            <a:r>
              <a:rPr lang="en-CA" dirty="0" smtClean="0"/>
              <a:t>Filename form:</a:t>
            </a:r>
          </a:p>
          <a:p>
            <a:pPr lvl="1"/>
            <a:r>
              <a:rPr lang="en-CA" dirty="0" smtClean="0"/>
              <a:t>&lt;</a:t>
            </a:r>
            <a:r>
              <a:rPr lang="en-CA" dirty="0" err="1" smtClean="0"/>
              <a:t>source_entities</a:t>
            </a:r>
            <a:r>
              <a:rPr lang="en-CA" dirty="0" smtClean="0"/>
              <a:t>&gt;[_keyword-&lt;value&gt;]_&lt;suffix&gt;.&lt;</a:t>
            </a:r>
            <a:r>
              <a:rPr lang="en-CA" dirty="0" err="1" smtClean="0"/>
              <a:t>ext</a:t>
            </a:r>
            <a:r>
              <a:rPr lang="en-CA" dirty="0" smtClean="0"/>
              <a:t>&gt;</a:t>
            </a:r>
          </a:p>
          <a:p>
            <a:r>
              <a:rPr lang="en-CA" dirty="0" smtClean="0"/>
              <a:t>If necessary to distinguish 2 files with no other differences use _</a:t>
            </a:r>
            <a:r>
              <a:rPr lang="en-CA" dirty="0" err="1" smtClean="0"/>
              <a:t>desc</a:t>
            </a:r>
            <a:r>
              <a:rPr lang="en-CA" dirty="0" smtClean="0"/>
              <a:t>-&lt;label&gt;</a:t>
            </a:r>
          </a:p>
          <a:p>
            <a:pPr lvl="1"/>
            <a:r>
              <a:rPr lang="en-CA" dirty="0" smtClean="0"/>
              <a:t>E.g. different pre-processing steps</a:t>
            </a:r>
          </a:p>
          <a:p>
            <a:r>
              <a:rPr lang="en-CA" dirty="0" smtClean="0"/>
              <a:t>Again use .</a:t>
            </a:r>
            <a:r>
              <a:rPr lang="en-CA" dirty="0" err="1" smtClean="0"/>
              <a:t>json</a:t>
            </a:r>
            <a:r>
              <a:rPr lang="en-CA" dirty="0" smtClean="0"/>
              <a:t> files to describe the data (including what source data was used)</a:t>
            </a:r>
          </a:p>
        </p:txBody>
      </p:sp>
    </p:spTree>
    <p:extLst>
      <p:ext uri="{BB962C8B-B14F-4D97-AF65-F5344CB8AC3E}">
        <p14:creationId xmlns:p14="http://schemas.microsoft.com/office/powerpoint/2010/main" val="19699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BIDS Extension Proposals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BEP001 for </a:t>
            </a:r>
            <a:r>
              <a:rPr lang="en-CA" dirty="0" err="1" smtClean="0"/>
              <a:t>qMRI</a:t>
            </a:r>
            <a:endParaRPr lang="en-CA" dirty="0" smtClean="0"/>
          </a:p>
          <a:p>
            <a:pPr lvl="1"/>
            <a:r>
              <a:rPr lang="en-CA" dirty="0"/>
              <a:t>https://github.com/bids-bep001/bids-specification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155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BIDS notation for </a:t>
            </a:r>
            <a:r>
              <a:rPr lang="en-CA" dirty="0" err="1" smtClean="0"/>
              <a:t>qMRI</a:t>
            </a:r>
            <a:endParaRPr lang="en-CA" dirty="0"/>
          </a:p>
        </p:txBody>
      </p:sp>
      <p:pic>
        <p:nvPicPr>
          <p:cNvPr id="1026" name="Picture 2" descr="C:\Users\irene\Desktop\CentreStuff\AnalysisHelping\Tabl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"/>
          <a:stretch/>
        </p:blipFill>
        <p:spPr bwMode="auto">
          <a:xfrm>
            <a:off x="467544" y="943241"/>
            <a:ext cx="8172450" cy="508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Extra BIDS filename notations</a:t>
            </a:r>
            <a:endParaRPr lang="en-CA" dirty="0"/>
          </a:p>
        </p:txBody>
      </p:sp>
      <p:pic>
        <p:nvPicPr>
          <p:cNvPr id="2050" name="Picture 2" descr="C:\Users\irene\Desktop\CentreStuff\AnalysisHelping\Tabl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2502"/>
            <a:ext cx="7772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0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7694"/>
            <a:ext cx="2567880" cy="8572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Example BIDS structure for </a:t>
            </a:r>
            <a:r>
              <a:rPr lang="en-CA" dirty="0" err="1" smtClean="0"/>
              <a:t>qMRI</a:t>
            </a:r>
            <a:endParaRPr lang="en-CA" dirty="0"/>
          </a:p>
        </p:txBody>
      </p:sp>
      <p:pic>
        <p:nvPicPr>
          <p:cNvPr id="3074" name="Picture 2" descr="C:\Users\irene\Desktop\CentreStuff\AnalysisHelping\Fig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" b="1154"/>
          <a:stretch/>
        </p:blipFill>
        <p:spPr bwMode="auto">
          <a:xfrm>
            <a:off x="3025080" y="555526"/>
            <a:ext cx="5867400" cy="43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5936" y="195486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Raw Data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95486"/>
            <a:ext cx="16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Processed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13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Citing BIDS (original publication)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err="1" smtClean="0"/>
              <a:t>Gorgolewski</a:t>
            </a:r>
            <a:r>
              <a:rPr lang="en-CA" dirty="0" smtClean="0"/>
              <a:t>, K.J., Auer, T., Calhoun, V.D., Craddock, R.C., Das, S., Duff, E.P., </a:t>
            </a:r>
            <a:r>
              <a:rPr lang="en-CA" dirty="0" err="1" smtClean="0"/>
              <a:t>Flandin</a:t>
            </a:r>
            <a:r>
              <a:rPr lang="en-CA" dirty="0" smtClean="0"/>
              <a:t>, G., Ghosh, S.S., </a:t>
            </a:r>
            <a:r>
              <a:rPr lang="en-CA" dirty="0" err="1" smtClean="0"/>
              <a:t>Glatard</a:t>
            </a:r>
            <a:r>
              <a:rPr lang="en-CA" dirty="0" smtClean="0"/>
              <a:t>, T., </a:t>
            </a:r>
            <a:r>
              <a:rPr lang="en-CA" dirty="0" err="1" smtClean="0"/>
              <a:t>Halchenko</a:t>
            </a:r>
            <a:r>
              <a:rPr lang="en-CA" dirty="0" smtClean="0"/>
              <a:t>, Y.O., </a:t>
            </a:r>
            <a:r>
              <a:rPr lang="en-CA" dirty="0" err="1" smtClean="0"/>
              <a:t>Handwerker</a:t>
            </a:r>
            <a:r>
              <a:rPr lang="en-CA" dirty="0" smtClean="0"/>
              <a:t>, D.A., </a:t>
            </a:r>
            <a:r>
              <a:rPr lang="en-CA" dirty="0" err="1" smtClean="0"/>
              <a:t>Hanke</a:t>
            </a:r>
            <a:r>
              <a:rPr lang="en-CA" dirty="0" smtClean="0"/>
              <a:t>, M., </a:t>
            </a:r>
            <a:r>
              <a:rPr lang="en-CA" dirty="0" err="1" smtClean="0"/>
              <a:t>Keator</a:t>
            </a:r>
            <a:r>
              <a:rPr lang="en-CA" dirty="0" smtClean="0"/>
              <a:t>, D., Li, X., Michael, Z., </a:t>
            </a:r>
            <a:r>
              <a:rPr lang="en-CA" dirty="0" err="1" smtClean="0"/>
              <a:t>Maumet</a:t>
            </a:r>
            <a:r>
              <a:rPr lang="en-CA" dirty="0" smtClean="0"/>
              <a:t>, C., Nichols, B.N., Nichols, T.E., </a:t>
            </a:r>
            <a:r>
              <a:rPr lang="en-CA" dirty="0" err="1" smtClean="0"/>
              <a:t>Pellman</a:t>
            </a:r>
            <a:r>
              <a:rPr lang="en-CA" dirty="0" smtClean="0"/>
              <a:t>, J., </a:t>
            </a:r>
            <a:r>
              <a:rPr lang="en-CA" dirty="0" err="1" smtClean="0"/>
              <a:t>Poline</a:t>
            </a:r>
            <a:r>
              <a:rPr lang="en-CA" dirty="0" smtClean="0"/>
              <a:t>, J.-B., </a:t>
            </a:r>
            <a:r>
              <a:rPr lang="en-CA" dirty="0" err="1" smtClean="0"/>
              <a:t>Rokem</a:t>
            </a:r>
            <a:r>
              <a:rPr lang="en-CA" dirty="0" smtClean="0"/>
              <a:t>, A., Schaefer, G., </a:t>
            </a:r>
            <a:r>
              <a:rPr lang="en-CA" dirty="0" err="1" smtClean="0"/>
              <a:t>Sochat</a:t>
            </a:r>
            <a:r>
              <a:rPr lang="en-CA" dirty="0" smtClean="0"/>
              <a:t>, V., Triplett, W., Turner, J.A., </a:t>
            </a:r>
            <a:r>
              <a:rPr lang="en-CA" dirty="0" err="1" smtClean="0"/>
              <a:t>Varoquaux</a:t>
            </a:r>
            <a:r>
              <a:rPr lang="en-CA" dirty="0" smtClean="0"/>
              <a:t>, G., </a:t>
            </a:r>
            <a:r>
              <a:rPr lang="en-CA" dirty="0" err="1" smtClean="0"/>
              <a:t>Poldrack</a:t>
            </a:r>
            <a:r>
              <a:rPr lang="en-CA" dirty="0" smtClean="0"/>
              <a:t>, R.A. (2016). </a:t>
            </a:r>
            <a:r>
              <a:rPr lang="en-CA" b="1" dirty="0" smtClean="0"/>
              <a:t>The brain imaging data structure, a format for organizing and describing outputs of neuroimaging experiments. </a:t>
            </a:r>
            <a:r>
              <a:rPr lang="en-CA" dirty="0" smtClean="0"/>
              <a:t>Scientific Data, 3 (160044). doi:10.1038/sdata.2016.44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56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BIDS Starter Kit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00151"/>
            <a:ext cx="8424936" cy="3394472"/>
          </a:xfrm>
        </p:spPr>
        <p:txBody>
          <a:bodyPr/>
          <a:lstStyle/>
          <a:p>
            <a:r>
              <a:rPr lang="en-CA" dirty="0" smtClean="0"/>
              <a:t>Contains a collection of tutorials, wikis and templates</a:t>
            </a:r>
          </a:p>
          <a:p>
            <a:pPr lvl="1"/>
            <a:r>
              <a:rPr lang="en-CA" dirty="0" smtClean="0"/>
              <a:t>https</a:t>
            </a:r>
            <a:r>
              <a:rPr lang="en-CA" dirty="0"/>
              <a:t>://bids-standard.github.io/bids-starter-kit/</a:t>
            </a:r>
          </a:p>
        </p:txBody>
      </p:sp>
    </p:spTree>
    <p:extLst>
      <p:ext uri="{BB962C8B-B14F-4D97-AF65-F5344CB8AC3E}">
        <p14:creationId xmlns:p14="http://schemas.microsoft.com/office/powerpoint/2010/main" val="38365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PAR/REC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PAR=parameter</a:t>
            </a:r>
          </a:p>
          <a:p>
            <a:pPr lvl="1"/>
            <a:r>
              <a:rPr lang="en-CA" dirty="0" smtClean="0"/>
              <a:t>Includes all the header information</a:t>
            </a:r>
          </a:p>
          <a:p>
            <a:r>
              <a:rPr lang="en-CA" dirty="0" smtClean="0"/>
              <a:t>REC=records?</a:t>
            </a:r>
          </a:p>
          <a:p>
            <a:pPr lvl="1"/>
            <a:r>
              <a:rPr lang="en-CA" dirty="0" smtClean="0"/>
              <a:t>Includes the imaging data</a:t>
            </a:r>
          </a:p>
          <a:p>
            <a:r>
              <a:rPr lang="en-CA" dirty="0"/>
              <a:t>Convert to .</a:t>
            </a:r>
            <a:r>
              <a:rPr lang="en-CA" dirty="0" err="1"/>
              <a:t>nii</a:t>
            </a:r>
            <a:r>
              <a:rPr lang="en-CA" dirty="0"/>
              <a:t> using </a:t>
            </a:r>
            <a:r>
              <a:rPr lang="en-CA" dirty="0" smtClean="0"/>
              <a:t>dcm2niix</a:t>
            </a:r>
          </a:p>
          <a:p>
            <a:pPr lvl="1"/>
            <a:r>
              <a:rPr lang="en-CA" dirty="0" smtClean="0"/>
              <a:t>Note: depending on the version, dcm2niix may or may not scale the images correctly</a:t>
            </a:r>
          </a:p>
          <a:p>
            <a:pPr lvl="2"/>
            <a:r>
              <a:rPr lang="en-CA" dirty="0" smtClean="0"/>
              <a:t>For conventional images, the intensity should be in the 10</a:t>
            </a:r>
            <a:r>
              <a:rPr lang="en-CA" baseline="30000" dirty="0" smtClean="0"/>
              <a:t>6 </a:t>
            </a:r>
            <a:r>
              <a:rPr lang="en-CA" dirty="0" smtClean="0"/>
              <a:t>rather than 10</a:t>
            </a:r>
            <a:r>
              <a:rPr lang="en-CA" baseline="30000" dirty="0" smtClean="0"/>
              <a:t>3</a:t>
            </a:r>
          </a:p>
          <a:p>
            <a:pPr lvl="2"/>
            <a:r>
              <a:rPr lang="en-CA" dirty="0" smtClean="0"/>
              <a:t>Only really matters if combining data from different sequences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2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Meeting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Wednesday May 3</a:t>
            </a:r>
            <a:r>
              <a:rPr lang="en-CA" baseline="30000" dirty="0" smtClean="0"/>
              <a:t>rd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Topic: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99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923678"/>
            <a:ext cx="3826768" cy="8572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Example PAR file</a:t>
            </a:r>
            <a:endParaRPr lang="en-CA" dirty="0"/>
          </a:p>
        </p:txBody>
      </p:sp>
      <p:pic>
        <p:nvPicPr>
          <p:cNvPr id="7173" name="Picture 5" descr="C:\Users\irene\Desktop\CentreStuff\AnalysisHelping\PAR_par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3478"/>
            <a:ext cx="4705350" cy="488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3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23678"/>
            <a:ext cx="1944216" cy="8572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Example PAR file</a:t>
            </a:r>
            <a:endParaRPr lang="en-CA" dirty="0"/>
          </a:p>
        </p:txBody>
      </p:sp>
      <p:pic>
        <p:nvPicPr>
          <p:cNvPr id="8194" name="Picture 2" descr="C:\Users\irene\Desktop\CentreStuff\AnalysisHelping\PAR_par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67" y="51470"/>
            <a:ext cx="6564821" cy="505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6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 Raw files</a:t>
            </a: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848484"/>
              </p:ext>
            </p:extLst>
          </p:nvPr>
        </p:nvGraphicFramePr>
        <p:xfrm>
          <a:off x="755576" y="843558"/>
          <a:ext cx="7680960" cy="432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6096000" imgH="3429000" progId="AcroExch.Document.11">
                  <p:embed/>
                </p:oleObj>
              </mc:Choice>
              <mc:Fallback>
                <p:oleObj name="Acrobat Document" r:id="rId3" imgW="6096000" imgH="34290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843558"/>
                        <a:ext cx="7680960" cy="4320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3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DICOM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Stands for Digital </a:t>
            </a:r>
            <a:r>
              <a:rPr lang="en-CA" dirty="0"/>
              <a:t>Imaging and Communications in Medicine</a:t>
            </a:r>
            <a:endParaRPr lang="en-CA" dirty="0" smtClean="0"/>
          </a:p>
          <a:p>
            <a:r>
              <a:rPr lang="en-CA" dirty="0" smtClean="0"/>
              <a:t>Supposed to be a universal file format </a:t>
            </a:r>
          </a:p>
          <a:p>
            <a:pPr lvl="1"/>
            <a:r>
              <a:rPr lang="en-CA" dirty="0" smtClean="0"/>
              <a:t>Each vendor is slightly </a:t>
            </a:r>
            <a:r>
              <a:rPr lang="en-CA" dirty="0" smtClean="0"/>
              <a:t>different</a:t>
            </a:r>
          </a:p>
          <a:p>
            <a:pPr lvl="2"/>
            <a:r>
              <a:rPr lang="en-CA" dirty="0" smtClean="0"/>
              <a:t>Odd numbered tags can be vendor specific</a:t>
            </a:r>
            <a:endParaRPr lang="en-CA" dirty="0" smtClean="0"/>
          </a:p>
          <a:p>
            <a:pPr lvl="1"/>
            <a:r>
              <a:rPr lang="en-CA" dirty="0" smtClean="0"/>
              <a:t>Comes in classic and enhanced versions</a:t>
            </a:r>
          </a:p>
        </p:txBody>
      </p:sp>
    </p:spTree>
    <p:extLst>
      <p:ext uri="{BB962C8B-B14F-4D97-AF65-F5344CB8AC3E}">
        <p14:creationId xmlns:p14="http://schemas.microsoft.com/office/powerpoint/2010/main" val="28293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 </a:t>
            </a:r>
            <a:r>
              <a:rPr lang="en-CA" dirty="0" err="1" smtClean="0"/>
              <a:t>Dicoms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Images just saved as a large list </a:t>
            </a:r>
          </a:p>
          <a:p>
            <a:pPr lvl="1"/>
            <a:r>
              <a:rPr lang="en-CA" dirty="0" smtClean="0"/>
              <a:t>On </a:t>
            </a:r>
            <a:r>
              <a:rPr lang="en-CA" dirty="0" err="1" smtClean="0"/>
              <a:t>philips</a:t>
            </a:r>
            <a:r>
              <a:rPr lang="en-CA" dirty="0" smtClean="0"/>
              <a:t>, data saved in chunks of 2048 files</a:t>
            </a:r>
          </a:p>
          <a:p>
            <a:pPr lvl="1"/>
            <a:r>
              <a:rPr lang="en-CA" dirty="0" smtClean="0"/>
              <a:t>On GE, data saved all together in one directory</a:t>
            </a:r>
          </a:p>
          <a:p>
            <a:pPr lvl="1"/>
            <a:r>
              <a:rPr lang="en-CA" dirty="0" smtClean="0"/>
              <a:t>Enhanced </a:t>
            </a:r>
            <a:r>
              <a:rPr lang="en-CA" dirty="0" err="1" smtClean="0"/>
              <a:t>dicom</a:t>
            </a:r>
            <a:r>
              <a:rPr lang="en-CA" dirty="0" smtClean="0"/>
              <a:t> generally just makes one file</a:t>
            </a:r>
          </a:p>
          <a:p>
            <a:r>
              <a:rPr lang="en-CA" dirty="0" smtClean="0"/>
              <a:t>To see header in </a:t>
            </a:r>
            <a:r>
              <a:rPr lang="en-CA" dirty="0" err="1"/>
              <a:t>matlab</a:t>
            </a:r>
            <a:r>
              <a:rPr lang="en-CA" dirty="0"/>
              <a:t>: </a:t>
            </a:r>
            <a:r>
              <a:rPr lang="en-CA" dirty="0" err="1"/>
              <a:t>dicominfo</a:t>
            </a:r>
            <a:endParaRPr lang="en-CA" dirty="0"/>
          </a:p>
          <a:p>
            <a:pPr lvl="1"/>
            <a:r>
              <a:rPr lang="en-CA" dirty="0"/>
              <a:t>Many other programs available</a:t>
            </a:r>
          </a:p>
          <a:p>
            <a:r>
              <a:rPr lang="en-CA" dirty="0" smtClean="0"/>
              <a:t>Convert </a:t>
            </a:r>
            <a:r>
              <a:rPr lang="en-CA" dirty="0"/>
              <a:t>to .</a:t>
            </a:r>
            <a:r>
              <a:rPr lang="en-CA" dirty="0" err="1"/>
              <a:t>nii</a:t>
            </a:r>
            <a:r>
              <a:rPr lang="en-CA" dirty="0"/>
              <a:t> using </a:t>
            </a:r>
            <a:r>
              <a:rPr lang="en-CA" dirty="0" smtClean="0"/>
              <a:t>dcm2niix</a:t>
            </a:r>
          </a:p>
          <a:p>
            <a:pPr lvl="1"/>
            <a:r>
              <a:rPr lang="en-CA" dirty="0" smtClean="0"/>
              <a:t>Note that version number can be important as features keep changing</a:t>
            </a:r>
          </a:p>
          <a:p>
            <a:pPr lvl="1"/>
            <a:r>
              <a:rPr lang="en-CA" dirty="0" smtClean="0"/>
              <a:t>Also note that the </a:t>
            </a:r>
            <a:r>
              <a:rPr lang="en-CA" dirty="0" err="1" smtClean="0"/>
              <a:t>json</a:t>
            </a:r>
            <a:r>
              <a:rPr lang="en-CA" dirty="0" smtClean="0"/>
              <a:t> file does not capture all header info (e.g. scan date)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8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</a:t>
            </a:r>
            <a:r>
              <a:rPr lang="en-CA" dirty="0" err="1" smtClean="0"/>
              <a:t>Dicom</a:t>
            </a:r>
            <a:r>
              <a:rPr lang="en-CA" dirty="0" smtClean="0"/>
              <a:t> Header</a:t>
            </a:r>
            <a:endParaRPr lang="en-CA" dirty="0"/>
          </a:p>
        </p:txBody>
      </p:sp>
      <p:pic>
        <p:nvPicPr>
          <p:cNvPr id="9218" name="Picture 2" descr="C:\Users\irene\Desktop\CentreStuff\AnalysisHelping\DICOM_part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68"/>
          <a:stretch/>
        </p:blipFill>
        <p:spPr bwMode="auto">
          <a:xfrm>
            <a:off x="179512" y="915566"/>
            <a:ext cx="4699000" cy="418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irene\Desktop\CentreStuff\AnalysisHelping\DICOM_part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21"/>
          <a:stretch/>
        </p:blipFill>
        <p:spPr bwMode="auto">
          <a:xfrm>
            <a:off x="5508104" y="969904"/>
            <a:ext cx="3194050" cy="412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8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901</Words>
  <Application>Microsoft Office PowerPoint</Application>
  <PresentationFormat>On-screen Show (16:9)</PresentationFormat>
  <Paragraphs>126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Acrobat Document</vt:lpstr>
      <vt:lpstr>Data formats and formatting data: PAR/REC, dicom, BIDS, …</vt:lpstr>
      <vt:lpstr>Data Formats</vt:lpstr>
      <vt:lpstr>PAR/REC</vt:lpstr>
      <vt:lpstr>Example PAR file</vt:lpstr>
      <vt:lpstr>Example PAR file</vt:lpstr>
      <vt:lpstr>GE Raw files</vt:lpstr>
      <vt:lpstr>DICOM</vt:lpstr>
      <vt:lpstr>Reading Dicoms</vt:lpstr>
      <vt:lpstr>Example Dicom Header</vt:lpstr>
      <vt:lpstr>NIFTI</vt:lpstr>
      <vt:lpstr>ISMRM Raw Data Format</vt:lpstr>
      <vt:lpstr>ISMRMRD</vt:lpstr>
      <vt:lpstr>Formatting data</vt:lpstr>
      <vt:lpstr>What is BIDS</vt:lpstr>
      <vt:lpstr>MRI data in BIDS</vt:lpstr>
      <vt:lpstr>BIDS drawback </vt:lpstr>
      <vt:lpstr>How to convert data to BIDS</vt:lpstr>
      <vt:lpstr>BIDS Filesystem structure</vt:lpstr>
      <vt:lpstr>BIDS Filesystem structure </vt:lpstr>
      <vt:lpstr>BIDS filenames</vt:lpstr>
      <vt:lpstr>BIDS metadata</vt:lpstr>
      <vt:lpstr>Example Dataset description file</vt:lpstr>
      <vt:lpstr>BIDS derivatives</vt:lpstr>
      <vt:lpstr>BIDS Extension Proposals</vt:lpstr>
      <vt:lpstr>BIDS notation for qMRI</vt:lpstr>
      <vt:lpstr>Extra BIDS filename notations</vt:lpstr>
      <vt:lpstr>Example BIDS structure for qMRI</vt:lpstr>
      <vt:lpstr>Citing BIDS (original publication)</vt:lpstr>
      <vt:lpstr>BIDS Starter Kit</vt:lpstr>
      <vt:lpstr>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formats: BIDS, dicom, PAR/REC, …</dc:title>
  <dc:creator>irene</dc:creator>
  <cp:lastModifiedBy>irene</cp:lastModifiedBy>
  <cp:revision>38</cp:revision>
  <dcterms:created xsi:type="dcterms:W3CDTF">2023-03-14T17:27:23Z</dcterms:created>
  <dcterms:modified xsi:type="dcterms:W3CDTF">2023-04-05T23:02:20Z</dcterms:modified>
</cp:coreProperties>
</file>