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86" r:id="rId6"/>
    <p:sldId id="260" r:id="rId7"/>
    <p:sldId id="289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90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5" r:id="rId29"/>
    <p:sldId id="280" r:id="rId30"/>
    <p:sldId id="281" r:id="rId31"/>
    <p:sldId id="282" r:id="rId32"/>
    <p:sldId id="283" r:id="rId33"/>
    <p:sldId id="284" r:id="rId34"/>
    <p:sldId id="287" r:id="rId35"/>
    <p:sldId id="288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58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78B9F-CE52-4253-903F-159037B456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95BBCA-F4FF-4BBC-9BED-1E93054FA5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3DE0C0-BB34-41B5-94BD-B7A9DBF7D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82F9D-A5BD-455D-B81C-E7317B65A7A5}" type="datetimeFigureOut">
              <a:rPr lang="en-CA" smtClean="0"/>
              <a:t>2023-11-17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F190E-9A7B-408C-B198-A98106EBF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133B75-B2D9-4C89-ADDC-322492B0F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F5201-81AB-484B-8294-2982AACDCCD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32078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D1D4A-DB4A-442C-9526-073E3878F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69FA96-8951-49C3-AACB-CBEAD4E427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1B1AA3-65FB-4882-864B-6A17E53E0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82F9D-A5BD-455D-B81C-E7317B65A7A5}" type="datetimeFigureOut">
              <a:rPr lang="en-CA" smtClean="0"/>
              <a:t>2023-11-17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161F9E-3D8D-43AD-BEB1-8A212A253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B82AC3-5EF5-454C-AD64-65F0212C4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F5201-81AB-484B-8294-2982AACDCCD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73361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FD00FE-7C87-4F2D-A82C-4CD0ECE131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D1300E-9366-4DF3-8B1D-ECC37D5317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E5DEE3-D762-44EC-8F9F-A1EA6D46F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82F9D-A5BD-455D-B81C-E7317B65A7A5}" type="datetimeFigureOut">
              <a:rPr lang="en-CA" smtClean="0"/>
              <a:t>2023-11-17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28DABA-742B-49E2-AE0D-CDE7876B7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D271B-E7F1-4BF2-B6B0-A9ACF8F86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F5201-81AB-484B-8294-2982AACDCCD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036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82B6C-2C1F-4FC1-9435-35DBB3EA5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4D443-9218-44B8-B76E-D76DFC16ED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DE9FC8-2AB2-49E4-9A34-86F615A89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82F9D-A5BD-455D-B81C-E7317B65A7A5}" type="datetimeFigureOut">
              <a:rPr lang="en-CA" smtClean="0"/>
              <a:t>2023-11-17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8A8A4F-6605-416F-902E-79BB9028A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4B85AF-6421-4023-839C-CEBDAC499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F5201-81AB-484B-8294-2982AACDCCD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0052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1B315-A3A0-4EF0-AAA9-C76F21B14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B56E25-6164-4893-8619-A284B9FC01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D21FA5-2FA6-4DEF-8440-ED8C5CD2F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82F9D-A5BD-455D-B81C-E7317B65A7A5}" type="datetimeFigureOut">
              <a:rPr lang="en-CA" smtClean="0"/>
              <a:t>2023-11-17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F4A916-3499-4B94-BE11-7C3F24911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039106-1AAB-477A-93F1-B5C2DF752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F5201-81AB-484B-8294-2982AACDCCD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92679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C1F75-34F6-4854-9C86-28A931AD5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D2073-3356-4DF6-B7BD-DD99D89680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716182-4C76-4894-B70E-BC938D582F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04B925-822F-42A4-9DF5-C892294C9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82F9D-A5BD-455D-B81C-E7317B65A7A5}" type="datetimeFigureOut">
              <a:rPr lang="en-CA" smtClean="0"/>
              <a:t>2023-11-17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613E21-8A58-471E-A0DC-472D6A20C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905C6B-8637-423A-A6AA-DAE7F22D0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F5201-81AB-484B-8294-2982AACDCCD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3344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88A62-0F1C-4547-82B3-8AE99EBCC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345385-3FF9-4DDA-9D8E-65590FB555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5E034D-2275-4FD8-A419-5CCDBB5188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1FA452-9A00-4B5D-B0C2-0075F21DB2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AA5ED1-948A-4C09-BE2B-4467549D3B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53847B-3321-4033-A82E-12211A708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82F9D-A5BD-455D-B81C-E7317B65A7A5}" type="datetimeFigureOut">
              <a:rPr lang="en-CA" smtClean="0"/>
              <a:t>2023-11-17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3517EB-50BD-4CAC-B142-CE0BE79F1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B30AF-1FCD-4990-B939-D67DAD35B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F5201-81AB-484B-8294-2982AACDCCD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27514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CA624-4ABC-4167-B902-69A1919A4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9ADD5E-1FA3-4DAB-B303-B39AB5CE0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82F9D-A5BD-455D-B81C-E7317B65A7A5}" type="datetimeFigureOut">
              <a:rPr lang="en-CA" smtClean="0"/>
              <a:t>2023-11-17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6CD692-DAD3-47AB-A38C-33990EE75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F0BB74-7F76-4B32-8B30-498A4F8A1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F5201-81AB-484B-8294-2982AACDCCD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56526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4BE5B2-5256-41A6-BA7D-C400EEF14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82F9D-A5BD-455D-B81C-E7317B65A7A5}" type="datetimeFigureOut">
              <a:rPr lang="en-CA" smtClean="0"/>
              <a:t>2023-11-17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07654B-50C5-4B33-A7C6-3A4D70950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C2B5AD-8C64-48E8-A13E-B39532C1A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F5201-81AB-484B-8294-2982AACDCCD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79410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C6BB9-9D9B-4F35-932B-C6066A9AF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6A222E-8A67-491D-8D60-C0596F1774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498188-2B50-4403-A9BD-9C4BB2965B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8780FD-E265-4A19-87C2-E73F417E1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82F9D-A5BD-455D-B81C-E7317B65A7A5}" type="datetimeFigureOut">
              <a:rPr lang="en-CA" smtClean="0"/>
              <a:t>2023-11-17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59255A-1979-43C4-A5B9-4F7B66006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89D450-8DE2-454B-A7A3-C87457982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F5201-81AB-484B-8294-2982AACDCCD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19911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C81E7-92D8-45B0-A5EC-B373A9AAE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B50927-61E6-455C-B75A-44D6A12ACE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E809B6-7641-4DFF-99BB-9A5B205FA3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FF7C90-F4DE-476D-AB3F-0F078E41F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82F9D-A5BD-455D-B81C-E7317B65A7A5}" type="datetimeFigureOut">
              <a:rPr lang="en-CA" smtClean="0"/>
              <a:t>2023-11-17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8AFF9A-B72D-423D-AD87-DEAB52EBE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DD5C93-115A-4321-B296-B046AFB54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F5201-81AB-484B-8294-2982AACDCCD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45260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2F729C-66DF-4ECD-A6B4-9C6BFB59B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5D8709-5513-4064-BAF6-1A5E72EEFC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5539ED-2058-4D0E-AA40-36534BFE5B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282F9D-A5BD-455D-B81C-E7317B65A7A5}" type="datetimeFigureOut">
              <a:rPr lang="en-CA" smtClean="0"/>
              <a:t>2023-11-17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5FD1F4-A1C1-4535-AFF7-C1BBD5BA3C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1B2715-E61C-4802-A14D-0EB9FD2A40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9F5201-81AB-484B-8294-2982AACDCCD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60974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renevav/UBC_MRI_Centre_AnalysisHub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8A53A-C1A5-4FA1-BDDF-AA16EEEE34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Preparing your data for fMRI analysis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EAD889-C715-422F-90B2-36CADD9B0E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Irene Vavasour</a:t>
            </a:r>
          </a:p>
          <a:p>
            <a:r>
              <a:rPr lang="en-CA" dirty="0"/>
              <a:t>Nov 1, 2023</a:t>
            </a:r>
          </a:p>
          <a:p>
            <a:endParaRPr lang="en-CA" dirty="0"/>
          </a:p>
          <a:p>
            <a:r>
              <a:rPr lang="en-CA" dirty="0"/>
              <a:t>UBC MRI Research Monthly Meeting</a:t>
            </a:r>
          </a:p>
        </p:txBody>
      </p:sp>
    </p:spTree>
    <p:extLst>
      <p:ext uri="{BB962C8B-B14F-4D97-AF65-F5344CB8AC3E}">
        <p14:creationId xmlns:p14="http://schemas.microsoft.com/office/powerpoint/2010/main" val="6786237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1E3A3-DD99-4820-965B-8692F8109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Cropping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C642BB-7458-4A83-BE1F-1ED3498E4F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Want to remove unwanted parts of the image (e.g. neck) for better brain extraction and segmentation down the line</a:t>
            </a:r>
          </a:p>
          <a:p>
            <a:endParaRPr lang="en-CA" dirty="0"/>
          </a:p>
          <a:p>
            <a:pPr marL="0" indent="0">
              <a:buNone/>
            </a:pPr>
            <a:r>
              <a:rPr lang="en-CA" dirty="0"/>
              <a:t>	</a:t>
            </a:r>
            <a:r>
              <a:rPr lang="en-CA" dirty="0" err="1"/>
              <a:t>robustfov</a:t>
            </a:r>
            <a:r>
              <a:rPr lang="en-CA" dirty="0"/>
              <a:t> -</a:t>
            </a:r>
            <a:r>
              <a:rPr lang="en-CA" dirty="0" err="1"/>
              <a:t>i</a:t>
            </a:r>
            <a:r>
              <a:rPr lang="en-CA" dirty="0"/>
              <a:t> input_std.nii.gz -r output_std_fov.nii.gz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62E7B25-6663-4E6F-A808-03A27DC31C8E}"/>
              </a:ext>
            </a:extLst>
          </p:cNvPr>
          <p:cNvSpPr/>
          <p:nvPr/>
        </p:nvSpPr>
        <p:spPr>
          <a:xfrm>
            <a:off x="1677970" y="3176828"/>
            <a:ext cx="7711127" cy="593889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5" name="Google Shape;122;gf3f2ee19ff_0_21" descr="image">
            <a:extLst>
              <a:ext uri="{FF2B5EF4-FFF2-40B4-BE49-F238E27FC236}">
                <a16:creationId xmlns:a16="http://schemas.microsoft.com/office/drawing/2014/main" id="{C9D3709D-DE0F-1FB4-1CC3-55D69A5D6ADD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t="13398" b="12615"/>
          <a:stretch/>
        </p:blipFill>
        <p:spPr>
          <a:xfrm>
            <a:off x="88917" y="4541464"/>
            <a:ext cx="5924451" cy="2157379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123;gf3f2ee19ff_0_21">
            <a:extLst>
              <a:ext uri="{FF2B5EF4-FFF2-40B4-BE49-F238E27FC236}">
                <a16:creationId xmlns:a16="http://schemas.microsoft.com/office/drawing/2014/main" id="{7CC2491E-E54D-C49C-29D0-E388B2760F2D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13650" b="15727"/>
          <a:stretch/>
        </p:blipFill>
        <p:spPr>
          <a:xfrm>
            <a:off x="6178634" y="4551274"/>
            <a:ext cx="5924451" cy="2137757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8DA1DD9-4314-4993-865F-D1C1EA560ECB}"/>
              </a:ext>
            </a:extLst>
          </p:cNvPr>
          <p:cNvSpPr txBox="1"/>
          <p:nvPr/>
        </p:nvSpPr>
        <p:spPr>
          <a:xfrm>
            <a:off x="2546228" y="4175694"/>
            <a:ext cx="10098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/>
              <a:t>Before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A60236-DD92-4028-AB99-73FAD5BC59EE}"/>
              </a:ext>
            </a:extLst>
          </p:cNvPr>
          <p:cNvSpPr txBox="1"/>
          <p:nvPr/>
        </p:nvSpPr>
        <p:spPr>
          <a:xfrm>
            <a:off x="8731997" y="4175694"/>
            <a:ext cx="8177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/>
              <a:t>After</a:t>
            </a:r>
          </a:p>
        </p:txBody>
      </p:sp>
    </p:spTree>
    <p:extLst>
      <p:ext uri="{BB962C8B-B14F-4D97-AF65-F5344CB8AC3E}">
        <p14:creationId xmlns:p14="http://schemas.microsoft.com/office/powerpoint/2010/main" val="5713772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BD836-EAB8-4E70-8B79-ED06D531A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Bias Field Correction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688DA-6EBD-4D31-81DD-E7A89EE585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Improves the signal homogeneity across the image</a:t>
            </a:r>
          </a:p>
          <a:p>
            <a:pPr lvl="1"/>
            <a:r>
              <a:rPr lang="en-CA" dirty="0"/>
              <a:t>Note: Be wary of using this on quantitative images</a:t>
            </a:r>
          </a:p>
          <a:p>
            <a:endParaRPr lang="en-CA" sz="2000" dirty="0"/>
          </a:p>
          <a:p>
            <a:r>
              <a:rPr lang="en-CA" dirty="0"/>
              <a:t>Can use a variety of programs including </a:t>
            </a:r>
          </a:p>
          <a:p>
            <a:pPr lvl="1"/>
            <a:r>
              <a:rPr lang="en-CA" dirty="0"/>
              <a:t>N4BiasCorrection in ANTs</a:t>
            </a:r>
          </a:p>
          <a:p>
            <a:pPr lvl="1"/>
            <a:endParaRPr lang="en-CA" sz="1000" dirty="0"/>
          </a:p>
          <a:p>
            <a:pPr marL="457200" lvl="1" indent="0">
              <a:buNone/>
            </a:pPr>
            <a:r>
              <a:rPr lang="en-CA" dirty="0"/>
              <a:t>	 N4BiasFieldCorrection -d 3 -</a:t>
            </a:r>
            <a:r>
              <a:rPr lang="en-CA" dirty="0" err="1"/>
              <a:t>i</a:t>
            </a:r>
            <a:r>
              <a:rPr lang="en-CA" dirty="0"/>
              <a:t> filename.nii.gz -o outfilename_N4.nii.gz</a:t>
            </a:r>
          </a:p>
          <a:p>
            <a:pPr marL="457200" lvl="1" indent="0">
              <a:buNone/>
            </a:pPr>
            <a:endParaRPr lang="en-CA" dirty="0"/>
          </a:p>
          <a:p>
            <a:pPr lvl="1"/>
            <a:r>
              <a:rPr lang="en-CA" dirty="0"/>
              <a:t>FAST in </a:t>
            </a:r>
            <a:r>
              <a:rPr lang="en-CA" dirty="0" err="1"/>
              <a:t>fsl</a:t>
            </a:r>
            <a:endParaRPr lang="en-CA" dirty="0"/>
          </a:p>
          <a:p>
            <a:pPr lvl="1"/>
            <a:endParaRPr lang="en-CA" sz="1000" dirty="0"/>
          </a:p>
          <a:p>
            <a:pPr marL="457200" lvl="1" indent="0">
              <a:buNone/>
            </a:pPr>
            <a:r>
              <a:rPr lang="en-CA" dirty="0"/>
              <a:t>	 fast -B -b --</a:t>
            </a:r>
            <a:r>
              <a:rPr lang="en-CA" dirty="0" err="1"/>
              <a:t>nopve</a:t>
            </a:r>
            <a:r>
              <a:rPr lang="en-CA" dirty="0"/>
              <a:t> -o output input_std_fov.nii.gz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C2B5ECE-6390-4E1E-95FA-A03AD7396991}"/>
              </a:ext>
            </a:extLst>
          </p:cNvPr>
          <p:cNvSpPr/>
          <p:nvPr/>
        </p:nvSpPr>
        <p:spPr>
          <a:xfrm>
            <a:off x="1809947" y="4119513"/>
            <a:ext cx="8719793" cy="518475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1DEC129-A5D3-416F-A6A6-75D80D8CE85B}"/>
              </a:ext>
            </a:extLst>
          </p:cNvPr>
          <p:cNvSpPr/>
          <p:nvPr/>
        </p:nvSpPr>
        <p:spPr>
          <a:xfrm>
            <a:off x="1811519" y="5497401"/>
            <a:ext cx="6069291" cy="518475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789659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A7533-2C2A-4188-A413-710D02412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Brain Extraction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8DD0B-5E86-4805-B6B7-C654D0259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Removes the skull and non-brain tissue</a:t>
            </a:r>
          </a:p>
          <a:p>
            <a:endParaRPr lang="en-CA" dirty="0"/>
          </a:p>
          <a:p>
            <a:pPr marL="0" indent="0">
              <a:buNone/>
            </a:pPr>
            <a:r>
              <a:rPr lang="en-CA" dirty="0"/>
              <a:t>	bet input_N4.nii.gz output_N4_brain -R -f 0.2 -B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Options:</a:t>
            </a:r>
          </a:p>
          <a:p>
            <a:pPr marL="0" indent="0">
              <a:buNone/>
            </a:pPr>
            <a:r>
              <a:rPr lang="en-CA" b="1" dirty="0"/>
              <a:t>-R</a:t>
            </a:r>
            <a:r>
              <a:rPr lang="en-CA" dirty="0"/>
              <a:t> more robust iterative method (but takes longer)</a:t>
            </a:r>
          </a:p>
          <a:p>
            <a:pPr marL="0" indent="0">
              <a:buNone/>
            </a:pPr>
            <a:r>
              <a:rPr lang="en-CA" b="1" dirty="0"/>
              <a:t>-f  </a:t>
            </a:r>
            <a:r>
              <a:rPr lang="en-CA" dirty="0"/>
              <a:t>fractional intensity threshold; default=0.5; smaller values remove less brain</a:t>
            </a:r>
          </a:p>
          <a:p>
            <a:pPr marL="0" indent="0">
              <a:buNone/>
            </a:pPr>
            <a:r>
              <a:rPr lang="en-CA" b="1" dirty="0"/>
              <a:t>-B</a:t>
            </a:r>
            <a:r>
              <a:rPr lang="en-CA" dirty="0"/>
              <a:t> runs bias field correction so no need to do previous step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2E22BB8-4938-4FF0-BFA5-FEFB37C1BC86}"/>
              </a:ext>
            </a:extLst>
          </p:cNvPr>
          <p:cNvSpPr/>
          <p:nvPr/>
        </p:nvSpPr>
        <p:spPr>
          <a:xfrm>
            <a:off x="1745530" y="2707064"/>
            <a:ext cx="7143946" cy="518475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66270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61A77-B70C-49A4-AAC7-F5E47FF30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Tissue Segmentation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03AEB0-1CFC-41E0-8D4E-47F098951C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Segments the brain into white matter, grey matter and CSF</a:t>
            </a:r>
          </a:p>
          <a:p>
            <a:pPr lvl="1"/>
            <a:r>
              <a:rPr lang="en-CA" dirty="0"/>
              <a:t>might want to limit analysis to GM where BOLD signal is thought to predominate</a:t>
            </a:r>
          </a:p>
          <a:p>
            <a:pPr lvl="1"/>
            <a:endParaRPr lang="en-CA" dirty="0"/>
          </a:p>
          <a:p>
            <a:pPr marL="457200" lvl="1" indent="0">
              <a:buNone/>
            </a:pPr>
            <a:r>
              <a:rPr lang="en-CA" dirty="0"/>
              <a:t>		fast -o output input_biascorr_brain.nii.gz</a:t>
            </a:r>
          </a:p>
          <a:p>
            <a:pPr marL="457200" lvl="1" indent="0">
              <a:buNone/>
            </a:pPr>
            <a:endParaRPr lang="en-CA" dirty="0"/>
          </a:p>
          <a:p>
            <a:r>
              <a:rPr lang="en-CA" dirty="0"/>
              <a:t>Outputs will be partial volume maps (_</a:t>
            </a:r>
            <a:r>
              <a:rPr lang="en-CA" dirty="0" err="1"/>
              <a:t>pve</a:t>
            </a:r>
            <a:r>
              <a:rPr lang="en-CA" dirty="0"/>
              <a:t>_#) for each tissue type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D29B4C-E949-4EC6-8E5E-95A8ECA70C63}"/>
              </a:ext>
            </a:extLst>
          </p:cNvPr>
          <p:cNvSpPr/>
          <p:nvPr/>
        </p:nvSpPr>
        <p:spPr>
          <a:xfrm>
            <a:off x="2641080" y="3338660"/>
            <a:ext cx="5286862" cy="518475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84401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21798-D17E-431C-8609-BC8AC119D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Subcortical Segmentation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586C4-5A3E-4C7C-862F-91F89D4FF8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/>
              <a:t>Segment the subcortical brain structures</a:t>
            </a:r>
          </a:p>
          <a:p>
            <a:pPr lvl="1"/>
            <a:r>
              <a:rPr lang="en-CA" dirty="0"/>
              <a:t>Structures are: thalamus, caudate, putamen, pallidum, brain stem, hippocampus, amygdala, </a:t>
            </a:r>
            <a:r>
              <a:rPr lang="en-CA" dirty="0" err="1"/>
              <a:t>accumbens</a:t>
            </a:r>
            <a:endParaRPr lang="en-CA" dirty="0"/>
          </a:p>
          <a:p>
            <a:pPr lvl="1"/>
            <a:r>
              <a:rPr lang="en-CA" dirty="0"/>
              <a:t>FAST does not do a good job of this segmentation</a:t>
            </a:r>
          </a:p>
          <a:p>
            <a:pPr lvl="1"/>
            <a:endParaRPr lang="en-CA" dirty="0"/>
          </a:p>
          <a:p>
            <a:pPr marL="457200" lvl="1" indent="0">
              <a:buNone/>
            </a:pPr>
            <a:r>
              <a:rPr lang="en-CA" dirty="0"/>
              <a:t>	</a:t>
            </a:r>
            <a:r>
              <a:rPr lang="en-CA" dirty="0" err="1"/>
              <a:t>run_first_all</a:t>
            </a:r>
            <a:r>
              <a:rPr lang="en-CA" dirty="0"/>
              <a:t> -d -b -v -</a:t>
            </a:r>
            <a:r>
              <a:rPr lang="en-CA" dirty="0" err="1"/>
              <a:t>i</a:t>
            </a:r>
            <a:r>
              <a:rPr lang="en-CA" dirty="0"/>
              <a:t> input_biascorr_brain.nii.gz - output</a:t>
            </a:r>
          </a:p>
          <a:p>
            <a:pPr marL="457200" lvl="1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Options</a:t>
            </a:r>
          </a:p>
          <a:p>
            <a:pPr marL="0" indent="0">
              <a:buNone/>
            </a:pPr>
            <a:r>
              <a:rPr lang="en-CA" b="1" dirty="0"/>
              <a:t>-b</a:t>
            </a:r>
            <a:r>
              <a:rPr lang="en-CA" dirty="0"/>
              <a:t> indicates input is already brain extracted</a:t>
            </a:r>
          </a:p>
          <a:p>
            <a:pPr marL="0" indent="0">
              <a:buNone/>
            </a:pPr>
            <a:r>
              <a:rPr lang="en-CA" b="1" dirty="0"/>
              <a:t>-d</a:t>
            </a:r>
            <a:r>
              <a:rPr lang="en-CA" dirty="0"/>
              <a:t> do not delete intermediate files</a:t>
            </a:r>
          </a:p>
          <a:p>
            <a:pPr marL="0" indent="0">
              <a:buNone/>
            </a:pPr>
            <a:r>
              <a:rPr lang="en-CA" b="1" dirty="0"/>
              <a:t>-s</a:t>
            </a:r>
            <a:r>
              <a:rPr lang="en-CA" dirty="0"/>
              <a:t>  list of specific structures to segment (one structure or csv file)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AEF2F1E-D22B-42EB-8C3A-F7480B5576FA}"/>
              </a:ext>
            </a:extLst>
          </p:cNvPr>
          <p:cNvSpPr/>
          <p:nvPr/>
        </p:nvSpPr>
        <p:spPr>
          <a:xfrm>
            <a:off x="1745534" y="3404649"/>
            <a:ext cx="6738590" cy="460341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151659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8F744-3389-4876-BCAB-9D125E73A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Preprocessing 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01AD3C-1814-4820-BAD7-60F760389F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These preprocessing steps are put into a semi-automated pipeline in 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		anat_preprocessing_v1_1.sh</a:t>
            </a:r>
          </a:p>
          <a:p>
            <a:endParaRPr lang="en-CA" dirty="0"/>
          </a:p>
          <a:p>
            <a:r>
              <a:rPr lang="en-CA" dirty="0"/>
              <a:t>found at </a:t>
            </a:r>
            <a:r>
              <a:rPr lang="en-CA" dirty="0">
                <a:hlinkClick r:id="rId2"/>
              </a:rPr>
              <a:t>https://github.com/irenevav/UBC_MRI_Centre_AnalysisHub</a:t>
            </a:r>
            <a:endParaRPr lang="en-CA" dirty="0"/>
          </a:p>
          <a:p>
            <a:endParaRPr lang="en-CA" dirty="0"/>
          </a:p>
          <a:p>
            <a:r>
              <a:rPr lang="en-CA" dirty="0"/>
              <a:t>or a fully automated pipeline</a:t>
            </a:r>
          </a:p>
          <a:p>
            <a:pPr marL="0" indent="0">
              <a:buNone/>
            </a:pPr>
            <a:r>
              <a:rPr lang="en-CA" dirty="0"/>
              <a:t>		</a:t>
            </a:r>
            <a:r>
              <a:rPr lang="en-CA" dirty="0" err="1"/>
              <a:t>fsl_anat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517625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D8FF2D9-F2E5-4E01-8F63-538A6E9F9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Functional Preprocessing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44A2D5-2517-4B51-BA44-0B3E51A722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186594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B1250-97FF-416B-BBF0-BE4F17380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Next steps: Functional Data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0F0B6-72C0-40AD-94FA-6E2AB0F602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Motion Correction</a:t>
            </a:r>
          </a:p>
          <a:p>
            <a:r>
              <a:rPr lang="en-CA" dirty="0"/>
              <a:t>Susceptibility Distortion Correction</a:t>
            </a:r>
          </a:p>
          <a:p>
            <a:r>
              <a:rPr lang="en-CA" dirty="0"/>
              <a:t>Slice Timing Correction</a:t>
            </a:r>
          </a:p>
          <a:p>
            <a:r>
              <a:rPr lang="en-CA" dirty="0"/>
              <a:t>Brain Extraction</a:t>
            </a:r>
          </a:p>
          <a:p>
            <a:r>
              <a:rPr lang="en-CA" dirty="0"/>
              <a:t>High Pass Filtering</a:t>
            </a:r>
          </a:p>
          <a:p>
            <a:r>
              <a:rPr lang="en-CA" dirty="0"/>
              <a:t>Manual ICA Denoising</a:t>
            </a:r>
          </a:p>
          <a:p>
            <a:r>
              <a:rPr lang="en-CA" dirty="0"/>
              <a:t>Spatial Smoothing</a:t>
            </a:r>
          </a:p>
          <a:p>
            <a:r>
              <a:rPr lang="en-CA" dirty="0"/>
              <a:t>Normalisation</a:t>
            </a:r>
          </a:p>
        </p:txBody>
      </p:sp>
    </p:spTree>
    <p:extLst>
      <p:ext uri="{BB962C8B-B14F-4D97-AF65-F5344CB8AC3E}">
        <p14:creationId xmlns:p14="http://schemas.microsoft.com/office/powerpoint/2010/main" val="6936308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D0BD1-3DE1-4125-B457-CA1FE54EE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Motion Correction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29909F-478C-4F43-B3D9-B3F1114362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Register all the fMRI volumes within the scan to a reference image</a:t>
            </a:r>
          </a:p>
          <a:p>
            <a:endParaRPr lang="en-CA" dirty="0"/>
          </a:p>
          <a:p>
            <a:pPr marL="457200" lvl="1" indent="0">
              <a:buNone/>
            </a:pPr>
            <a:r>
              <a:rPr lang="en-CA" dirty="0" err="1"/>
              <a:t>mcflirt</a:t>
            </a:r>
            <a:r>
              <a:rPr lang="en-CA" dirty="0"/>
              <a:t> -in input_bold.nii.gz -out output_bold_mcf.nii.gz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75A1853-F956-4780-81E1-AC093852D7B2}"/>
              </a:ext>
            </a:extLst>
          </p:cNvPr>
          <p:cNvSpPr/>
          <p:nvPr/>
        </p:nvSpPr>
        <p:spPr>
          <a:xfrm>
            <a:off x="1293045" y="2725917"/>
            <a:ext cx="7068530" cy="518475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125398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2734F-1A95-427F-A5D1-17D935F9E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Susceptibility Distortion Correction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3BB53-F51D-4FB3-B6CB-6102FB440A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Shape of the brain can be distorted when using a fast EPI sequence</a:t>
            </a:r>
          </a:p>
          <a:p>
            <a:r>
              <a:rPr lang="en-CA" dirty="0"/>
              <a:t>Two methods for correction:</a:t>
            </a:r>
          </a:p>
          <a:p>
            <a:pPr lvl="1"/>
            <a:r>
              <a:rPr lang="en-CA" dirty="0" err="1"/>
              <a:t>fieldmap</a:t>
            </a:r>
            <a:endParaRPr lang="en-CA" dirty="0"/>
          </a:p>
          <a:p>
            <a:pPr lvl="2"/>
            <a:r>
              <a:rPr lang="en-CA" dirty="0"/>
              <a:t>collect an extra scan of the Bo field</a:t>
            </a:r>
          </a:p>
          <a:p>
            <a:pPr lvl="2"/>
            <a:r>
              <a:rPr lang="en-CA" dirty="0"/>
              <a:t>use FSL FEAT to correct EPI images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8835128-45D4-A2E1-C915-403939C15E96}"/>
              </a:ext>
            </a:extLst>
          </p:cNvPr>
          <p:cNvGrpSpPr/>
          <p:nvPr/>
        </p:nvGrpSpPr>
        <p:grpSpPr>
          <a:xfrm>
            <a:off x="6378215" y="2756095"/>
            <a:ext cx="5600700" cy="3853342"/>
            <a:chOff x="6524027" y="222357"/>
            <a:chExt cx="5600700" cy="3853342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414BC25E-4184-4E0C-DD67-F08B7FC3C98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24027" y="222357"/>
              <a:ext cx="5600700" cy="1892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15" descr="A picture containing text, indoor, image, night sky&#10;&#10;Description automatically generated">
              <a:extLst>
                <a:ext uri="{FF2B5EF4-FFF2-40B4-BE49-F238E27FC236}">
                  <a16:creationId xmlns:a16="http://schemas.microsoft.com/office/drawing/2014/main" id="{941ABE02-097E-619B-39FC-8288AD27BE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49427" y="2297699"/>
              <a:ext cx="5575300" cy="177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D7B9C0F-DC6F-9A80-8932-10C8053C1D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65966" y="222357"/>
              <a:ext cx="3225487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Calibri" panose="020F0502020204030204" pitchFamily="34" charset="0"/>
                  <a:cs typeface="Arial" panose="020B0604020202020204" pitchFamily="34" charset="0"/>
                </a:rPr>
                <a:t>SE-EPI_A</a:t>
              </a:r>
              <a:r>
                <a:rPr lang="en-US" altLang="en-US" sz="1600">
                  <a:solidFill>
                    <a:schemeClr val="bg1"/>
                  </a:solidFill>
                  <a:latin typeface="+mn-lt"/>
                  <a:ea typeface="Calibri" panose="020F0502020204030204" pitchFamily="34" charset="0"/>
                </a:rPr>
                <a:t> </a:t>
              </a:r>
              <a:r>
                <a:rPr kumimoji="0" lang="en-US" altLang="en-US" sz="16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Calibri" panose="020F0502020204030204" pitchFamily="34" charset="0"/>
                  <a:cs typeface="Arial" panose="020B0604020202020204" pitchFamily="34" charset="0"/>
                </a:rPr>
                <a:t>Anterior &gt;&gt; Posterior</a:t>
              </a:r>
              <a:endParaRPr kumimoji="0" lang="en-US" altLang="en-US" sz="16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9235D10-F383-0A33-9205-EBAB0D59C8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65966" y="2266188"/>
              <a:ext cx="3307885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Calibri" panose="020F0502020204030204" pitchFamily="34" charset="0"/>
                  <a:cs typeface="Arial" panose="020B0604020202020204" pitchFamily="34" charset="0"/>
                </a:rPr>
                <a:t>SE-EPI_P</a:t>
              </a:r>
              <a:r>
                <a:rPr lang="en-US" altLang="en-US" sz="1600">
                  <a:solidFill>
                    <a:schemeClr val="bg1"/>
                  </a:solidFill>
                  <a:latin typeface="+mn-lt"/>
                  <a:ea typeface="Calibri" panose="020F0502020204030204" pitchFamily="34" charset="0"/>
                </a:rPr>
                <a:t> </a:t>
              </a:r>
              <a:r>
                <a:rPr kumimoji="0" lang="en-US" altLang="en-US" sz="16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Calibri" panose="020F0502020204030204" pitchFamily="34" charset="0"/>
                  <a:cs typeface="Arial" panose="020B0604020202020204" pitchFamily="34" charset="0"/>
                </a:rPr>
                <a:t>Posterior &gt;&gt; Anterior</a:t>
              </a:r>
              <a:endParaRPr kumimoji="0" lang="en-US" altLang="en-US" sz="16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2EC2F921-2436-485D-8BEB-91852D4F3C43}"/>
              </a:ext>
            </a:extLst>
          </p:cNvPr>
          <p:cNvSpPr txBox="1"/>
          <p:nvPr/>
        </p:nvSpPr>
        <p:spPr>
          <a:xfrm>
            <a:off x="838201" y="3822184"/>
            <a:ext cx="541425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15963" lvl="1" indent="-258763">
              <a:buFont typeface="Arial" panose="020B0604020202020204" pitchFamily="34" charset="0"/>
              <a:buChar char="•"/>
            </a:pPr>
            <a:r>
              <a:rPr lang="en-CA" sz="2400" dirty="0" err="1"/>
              <a:t>topup</a:t>
            </a:r>
            <a:endParaRPr lang="en-CA" sz="2400" dirty="0"/>
          </a:p>
          <a:p>
            <a:pPr marL="1168400" lvl="2" indent="-254000">
              <a:buFont typeface="Arial" panose="020B0604020202020204" pitchFamily="34" charset="0"/>
              <a:buChar char="•"/>
            </a:pPr>
            <a:r>
              <a:rPr lang="en-CA" sz="2000" dirty="0"/>
              <a:t>requires an extra dataset collected with the reverse phase-encoding direction</a:t>
            </a:r>
          </a:p>
          <a:p>
            <a:pPr marL="1168400" lvl="2" indent="-254000">
              <a:buFont typeface="Arial" panose="020B0604020202020204" pitchFamily="34" charset="0"/>
              <a:buChar char="•"/>
            </a:pPr>
            <a:r>
              <a:rPr lang="en-CA" sz="2000" dirty="0"/>
              <a:t>Generally 2 spin-echo EPI sequences are collected, one with each phase-encoding direction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74700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A508E-FD1D-4C9C-8211-75CD13EEF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Disclosure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4F4E50-4B95-43D6-8C97-02F350CC89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Most of the information for this presentation was grabbed from the May 2023 fMRI Brain Camp:</a:t>
            </a:r>
          </a:p>
          <a:p>
            <a:pPr lvl="1"/>
            <a:r>
              <a:rPr lang="en-CA" dirty="0"/>
              <a:t>Co-organisers: Dr. Justin </a:t>
            </a:r>
            <a:r>
              <a:rPr lang="en-CA" dirty="0" err="1"/>
              <a:t>Andrushko</a:t>
            </a:r>
            <a:r>
              <a:rPr lang="en-CA" dirty="0"/>
              <a:t>, Andre Zamani and Dr. Daniela </a:t>
            </a:r>
            <a:r>
              <a:rPr lang="en-CA" dirty="0" err="1"/>
              <a:t>Palombo</a:t>
            </a:r>
            <a:endParaRPr lang="en-CA" dirty="0"/>
          </a:p>
          <a:p>
            <a:pPr lvl="1"/>
            <a:r>
              <a:rPr lang="en-CA" dirty="0"/>
              <a:t>Teaching assistants: Chantelle </a:t>
            </a:r>
            <a:r>
              <a:rPr lang="en-CA" dirty="0" err="1"/>
              <a:t>Cocquyt</a:t>
            </a:r>
            <a:r>
              <a:rPr lang="en-CA" dirty="0"/>
              <a:t>, Brandon Forys, Jacqueline Lee, Jen Burrell</a:t>
            </a:r>
          </a:p>
          <a:p>
            <a:r>
              <a:rPr lang="en-CA" dirty="0"/>
              <a:t>Thank-you to all the organisers. It was an excellent course and I learned a lot.</a:t>
            </a:r>
          </a:p>
          <a:p>
            <a:r>
              <a:rPr lang="en-CA" dirty="0"/>
              <a:t>This will be a somewhat condensed version hitting mainly the highlights.</a:t>
            </a:r>
          </a:p>
          <a:p>
            <a:r>
              <a:rPr lang="en-CA" dirty="0"/>
              <a:t>Lastly, I will again note that I’m not an expert at fMRI or fMRI analysis.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AB5127-5B42-4D9D-8470-14D2A77769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0925" y="163906"/>
            <a:ext cx="1861388" cy="172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6134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F7BD5-7C5B-49D2-B4EE-88EACBF93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Topup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BEB04D-C618-48C5-8486-4B97C79E16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17026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CA" dirty="0"/>
              <a:t>create acq_params.txt file:</a:t>
            </a:r>
          </a:p>
          <a:p>
            <a:pPr marL="0" indent="0">
              <a:buNone/>
            </a:pPr>
            <a:endParaRPr lang="en-CA" sz="3900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 err="1"/>
              <a:t>fslmerge</a:t>
            </a:r>
            <a:r>
              <a:rPr lang="en-CA" dirty="0"/>
              <a:t> -t output_bold_PA_AP_B0 </a:t>
            </a:r>
            <a:r>
              <a:rPr lang="en-CA" dirty="0" err="1"/>
              <a:t>input_epi_PA</a:t>
            </a:r>
            <a:r>
              <a:rPr lang="en-CA" dirty="0"/>
              <a:t> </a:t>
            </a:r>
            <a:r>
              <a:rPr lang="en-CA" dirty="0" err="1"/>
              <a:t>input_epi_AP</a:t>
            </a:r>
            <a:endParaRPr lang="en-CA" dirty="0"/>
          </a:p>
          <a:p>
            <a:pPr marL="0" indent="0">
              <a:buNone/>
            </a:pPr>
            <a:endParaRPr lang="en-CA" sz="1300" dirty="0"/>
          </a:p>
          <a:p>
            <a:pPr marL="0" indent="0">
              <a:buNone/>
            </a:pPr>
            <a:r>
              <a:rPr lang="en-CA" dirty="0" err="1"/>
              <a:t>topup</a:t>
            </a:r>
            <a:r>
              <a:rPr lang="en-CA" dirty="0"/>
              <a:t> --</a:t>
            </a:r>
            <a:r>
              <a:rPr lang="en-CA" dirty="0" err="1"/>
              <a:t>imain</a:t>
            </a:r>
            <a:r>
              <a:rPr lang="en-CA" dirty="0"/>
              <a:t>= output_bold_PA_AP_B0 --datain=acq_params.txt --config=b02b0.cnf --out=_</a:t>
            </a:r>
            <a:r>
              <a:rPr lang="en-CA" dirty="0" err="1"/>
              <a:t>rs_topup</a:t>
            </a:r>
            <a:r>
              <a:rPr lang="en-CA" dirty="0"/>
              <a:t> --</a:t>
            </a:r>
            <a:r>
              <a:rPr lang="en-CA" dirty="0" err="1"/>
              <a:t>fout</a:t>
            </a:r>
            <a:r>
              <a:rPr lang="en-CA" dirty="0"/>
              <a:t>=_</a:t>
            </a:r>
            <a:r>
              <a:rPr lang="en-CA" dirty="0" err="1"/>
              <a:t>topup_field</a:t>
            </a:r>
            <a:endParaRPr lang="en-CA" dirty="0"/>
          </a:p>
          <a:p>
            <a:pPr marL="0" indent="0">
              <a:buNone/>
            </a:pPr>
            <a:endParaRPr lang="en-CA" sz="1300" dirty="0"/>
          </a:p>
          <a:p>
            <a:pPr marL="0" indent="0">
              <a:buNone/>
            </a:pPr>
            <a:r>
              <a:rPr lang="en-CA" dirty="0" err="1"/>
              <a:t>applytopup</a:t>
            </a:r>
            <a:r>
              <a:rPr lang="en-CA" dirty="0"/>
              <a:t> --</a:t>
            </a:r>
            <a:r>
              <a:rPr lang="en-CA" dirty="0" err="1"/>
              <a:t>imain</a:t>
            </a:r>
            <a:r>
              <a:rPr lang="en-CA" dirty="0"/>
              <a:t>=</a:t>
            </a:r>
            <a:r>
              <a:rPr lang="en-CA" dirty="0" err="1"/>
              <a:t>input_bold</a:t>
            </a:r>
            <a:r>
              <a:rPr lang="en-CA" dirty="0"/>
              <a:t> --</a:t>
            </a:r>
            <a:r>
              <a:rPr lang="en-CA" dirty="0" err="1"/>
              <a:t>inindex</a:t>
            </a:r>
            <a:r>
              <a:rPr lang="en-CA" dirty="0"/>
              <a:t>=1 --method=</a:t>
            </a:r>
            <a:r>
              <a:rPr lang="en-CA" dirty="0" err="1"/>
              <a:t>jac</a:t>
            </a:r>
            <a:r>
              <a:rPr lang="en-CA" dirty="0"/>
              <a:t> --</a:t>
            </a:r>
            <a:r>
              <a:rPr lang="en-CA" dirty="0" err="1"/>
              <a:t>datain</a:t>
            </a:r>
            <a:r>
              <a:rPr lang="en-CA" dirty="0"/>
              <a:t>=</a:t>
            </a:r>
            <a:r>
              <a:rPr lang="en-CA" dirty="0" err="1"/>
              <a:t>acq_params</a:t>
            </a:r>
            <a:r>
              <a:rPr lang="en-CA" dirty="0"/>
              <a:t> --</a:t>
            </a:r>
            <a:r>
              <a:rPr lang="en-CA" dirty="0" err="1"/>
              <a:t>topup</a:t>
            </a:r>
            <a:r>
              <a:rPr lang="en-CA" dirty="0"/>
              <a:t>=…_</a:t>
            </a:r>
            <a:r>
              <a:rPr lang="en-CA" dirty="0" err="1"/>
              <a:t>rs_topup</a:t>
            </a:r>
            <a:r>
              <a:rPr lang="en-CA" dirty="0"/>
              <a:t> --out=</a:t>
            </a:r>
            <a:r>
              <a:rPr lang="en-CA" dirty="0" err="1"/>
              <a:t>output_bold_corrected</a:t>
            </a:r>
            <a:endParaRPr lang="en-CA" dirty="0"/>
          </a:p>
          <a:p>
            <a:pPr marL="0" indent="0">
              <a:buNone/>
            </a:pPr>
            <a:endParaRPr lang="en-CA" sz="1200" dirty="0"/>
          </a:p>
          <a:p>
            <a:r>
              <a:rPr lang="en-CA" dirty="0"/>
              <a:t>Note: </a:t>
            </a:r>
            <a:r>
              <a:rPr lang="en-CA" dirty="0" err="1"/>
              <a:t>topup</a:t>
            </a:r>
            <a:r>
              <a:rPr lang="en-CA" dirty="0"/>
              <a:t> requires an even number of slices to run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09043FE-1CF1-4B5F-B0A5-9BD79558E04C}"/>
              </a:ext>
            </a:extLst>
          </p:cNvPr>
          <p:cNvSpPr txBox="1"/>
          <p:nvPr/>
        </p:nvSpPr>
        <p:spPr>
          <a:xfrm>
            <a:off x="6313995" y="1678830"/>
            <a:ext cx="310809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2000" b="0" i="0" dirty="0">
                <a:solidFill>
                  <a:srgbClr val="000000"/>
                </a:solidFill>
                <a:effectLst/>
              </a:rPr>
              <a:t>0 -1 0 </a:t>
            </a:r>
            <a:r>
              <a:rPr lang="en-CA" sz="2000" b="0" i="0" dirty="0" err="1">
                <a:solidFill>
                  <a:srgbClr val="000000"/>
                </a:solidFill>
                <a:effectLst/>
              </a:rPr>
              <a:t>TotalReadoutTime</a:t>
            </a:r>
            <a:endParaRPr lang="en-CA" sz="2000" b="0" i="0" dirty="0">
              <a:solidFill>
                <a:srgbClr val="000000"/>
              </a:solidFill>
              <a:effectLst/>
            </a:endParaRPr>
          </a:p>
          <a:p>
            <a:r>
              <a:rPr lang="en-CA" sz="2000" b="0" i="0" dirty="0">
                <a:solidFill>
                  <a:srgbClr val="000000"/>
                </a:solidFill>
                <a:effectLst/>
              </a:rPr>
              <a:t> 0 1 0 </a:t>
            </a:r>
            <a:r>
              <a:rPr lang="en-CA" sz="2000" b="0" i="0" dirty="0" err="1">
                <a:solidFill>
                  <a:srgbClr val="000000"/>
                </a:solidFill>
                <a:effectLst/>
              </a:rPr>
              <a:t>TotalReadoutTime</a:t>
            </a:r>
            <a:endParaRPr lang="en-CA" sz="2000" dirty="0"/>
          </a:p>
        </p:txBody>
      </p:sp>
      <p:sp>
        <p:nvSpPr>
          <p:cNvPr id="14" name="TextBox 9">
            <a:extLst>
              <a:ext uri="{FF2B5EF4-FFF2-40B4-BE49-F238E27FC236}">
                <a16:creationId xmlns:a16="http://schemas.microsoft.com/office/drawing/2014/main" id="{3112B759-96B3-F627-E4E9-DFDF970722DA}"/>
              </a:ext>
            </a:extLst>
          </p:cNvPr>
          <p:cNvSpPr txBox="1"/>
          <p:nvPr/>
        </p:nvSpPr>
        <p:spPr>
          <a:xfrm>
            <a:off x="4382713" y="2432989"/>
            <a:ext cx="216918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CA" dirty="0"/>
              <a:t>Anterior ← Posterior  = 1</a:t>
            </a:r>
          </a:p>
          <a:p>
            <a:pPr algn="ctr"/>
            <a:r>
              <a:rPr lang="en-CA" dirty="0"/>
              <a:t>Anterior → Posterior = -1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8BD6BAE-F682-4084-A7B2-BB8AF62FB9F7}"/>
              </a:ext>
            </a:extLst>
          </p:cNvPr>
          <p:cNvSpPr txBox="1"/>
          <p:nvPr/>
        </p:nvSpPr>
        <p:spPr>
          <a:xfrm>
            <a:off x="9272946" y="1863496"/>
            <a:ext cx="30227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/>
              <a:t>Echo Spacing * 0.001 * EPI factor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0A31F33-C1AA-480F-9D8A-26E34F8D375B}"/>
              </a:ext>
            </a:extLst>
          </p:cNvPr>
          <p:cNvSpPr/>
          <p:nvPr/>
        </p:nvSpPr>
        <p:spPr>
          <a:xfrm>
            <a:off x="7013542" y="1690688"/>
            <a:ext cx="1932495" cy="6874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96AEB6D-436E-448F-B250-8C77A425572B}"/>
              </a:ext>
            </a:extLst>
          </p:cNvPr>
          <p:cNvCxnSpPr>
            <a:cxnSpLocks/>
            <a:stCxn id="15" idx="1"/>
          </p:cNvCxnSpPr>
          <p:nvPr/>
        </p:nvCxnSpPr>
        <p:spPr>
          <a:xfrm flipH="1">
            <a:off x="8978360" y="2032773"/>
            <a:ext cx="3240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B06E0AA-66CB-4A11-8B73-8146DC58E41E}"/>
              </a:ext>
            </a:extLst>
          </p:cNvPr>
          <p:cNvCxnSpPr>
            <a:cxnSpLocks/>
          </p:cNvCxnSpPr>
          <p:nvPr/>
        </p:nvCxnSpPr>
        <p:spPr>
          <a:xfrm flipV="1">
            <a:off x="6583641" y="2303101"/>
            <a:ext cx="132956" cy="30812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016B6A8A-D9CF-4360-AA88-359A463928AD}"/>
              </a:ext>
            </a:extLst>
          </p:cNvPr>
          <p:cNvSpPr/>
          <p:nvPr/>
        </p:nvSpPr>
        <p:spPr>
          <a:xfrm>
            <a:off x="831130" y="3036191"/>
            <a:ext cx="8671087" cy="518475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1AB94DA-9339-4131-A2DE-2AFEBFA351E4}"/>
              </a:ext>
            </a:extLst>
          </p:cNvPr>
          <p:cNvSpPr/>
          <p:nvPr/>
        </p:nvSpPr>
        <p:spPr>
          <a:xfrm>
            <a:off x="832702" y="3746620"/>
            <a:ext cx="9187991" cy="734656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9ED7F47-96D1-46FE-AB64-C51E0A5D7B64}"/>
              </a:ext>
            </a:extLst>
          </p:cNvPr>
          <p:cNvSpPr/>
          <p:nvPr/>
        </p:nvSpPr>
        <p:spPr>
          <a:xfrm>
            <a:off x="832700" y="4678833"/>
            <a:ext cx="10771696" cy="760433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697987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36F7A-C247-4F48-BE27-39ACFAD74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Slice Timing Correction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68317-A689-46EA-9B1E-11968AE570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Interleaved slice acquisition is preferred to diminish cross talk between slices</a:t>
            </a:r>
          </a:p>
          <a:p>
            <a:r>
              <a:rPr lang="en-CA" dirty="0"/>
              <a:t>Spatially adjacent slices are not acquired at the same time so need to correct for this</a:t>
            </a:r>
          </a:p>
          <a:p>
            <a:r>
              <a:rPr lang="en-CA" dirty="0"/>
              <a:t>Use information from nearby timepoints to interpolate the BOLD signal relative to a reference timepoint</a:t>
            </a:r>
          </a:p>
          <a:p>
            <a:pPr lvl="1"/>
            <a:r>
              <a:rPr lang="en-CA" dirty="0"/>
              <a:t>can introduce ringing effects and noise spreading</a:t>
            </a:r>
          </a:p>
          <a:p>
            <a:r>
              <a:rPr lang="en-CA" dirty="0"/>
              <a:t>At short TRs, not as necessary</a:t>
            </a:r>
          </a:p>
          <a:p>
            <a:r>
              <a:rPr lang="en-CA" dirty="0"/>
              <a:t>Finicky to do with multiband data</a:t>
            </a:r>
          </a:p>
        </p:txBody>
      </p:sp>
    </p:spTree>
    <p:extLst>
      <p:ext uri="{BB962C8B-B14F-4D97-AF65-F5344CB8AC3E}">
        <p14:creationId xmlns:p14="http://schemas.microsoft.com/office/powerpoint/2010/main" val="38403388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82229-D143-4CF2-9FC1-45C38F113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Brain Extraction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2BEE5-D713-4EE3-AC3E-ADE3A08988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Similar to previous BET step but -f factor may need to be modified</a:t>
            </a:r>
          </a:p>
          <a:p>
            <a:r>
              <a:rPr lang="en-CA" dirty="0"/>
              <a:t>Can also use bet to create a whole brain mask to be used later</a:t>
            </a:r>
          </a:p>
          <a:p>
            <a:pPr lvl="1"/>
            <a:r>
              <a:rPr lang="en-CA" dirty="0"/>
              <a:t>use the </a:t>
            </a:r>
            <a:r>
              <a:rPr lang="en-CA" b="1" dirty="0"/>
              <a:t>-m</a:t>
            </a:r>
            <a:r>
              <a:rPr lang="en-CA" dirty="0"/>
              <a:t> option</a:t>
            </a:r>
          </a:p>
        </p:txBody>
      </p:sp>
    </p:spTree>
    <p:extLst>
      <p:ext uri="{BB962C8B-B14F-4D97-AF65-F5344CB8AC3E}">
        <p14:creationId xmlns:p14="http://schemas.microsoft.com/office/powerpoint/2010/main" val="22463694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DFE98-3E4F-4595-A512-FC939A943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Temporal Filtering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41B75-60E4-491B-97C5-8C1BAB273C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29" y="1825624"/>
            <a:ext cx="10943303" cy="4811149"/>
          </a:xfrm>
        </p:spPr>
        <p:txBody>
          <a:bodyPr>
            <a:normAutofit/>
          </a:bodyPr>
          <a:lstStyle/>
          <a:p>
            <a:r>
              <a:rPr lang="en-CA" dirty="0"/>
              <a:t>3 filter types</a:t>
            </a:r>
          </a:p>
          <a:p>
            <a:pPr lvl="1"/>
            <a:r>
              <a:rPr lang="en-CA" dirty="0"/>
              <a:t>high-pass</a:t>
            </a:r>
          </a:p>
          <a:p>
            <a:pPr lvl="2"/>
            <a:r>
              <a:rPr lang="en-CA" dirty="0"/>
              <a:t>allows high frequencies through but not low frequencies (e.g. cardiac and breathing motions)</a:t>
            </a:r>
          </a:p>
          <a:p>
            <a:pPr lvl="1"/>
            <a:r>
              <a:rPr lang="en-CA" dirty="0"/>
              <a:t>low-pass</a:t>
            </a:r>
          </a:p>
          <a:p>
            <a:pPr lvl="2"/>
            <a:r>
              <a:rPr lang="en-CA" dirty="0"/>
              <a:t>allows low frequencies through but not high frequencies</a:t>
            </a:r>
          </a:p>
          <a:p>
            <a:pPr lvl="2"/>
            <a:r>
              <a:rPr lang="en-CA" dirty="0"/>
              <a:t>not recommended</a:t>
            </a:r>
          </a:p>
          <a:p>
            <a:pPr lvl="1"/>
            <a:r>
              <a:rPr lang="en-CA" dirty="0"/>
              <a:t>band-pass</a:t>
            </a:r>
          </a:p>
          <a:p>
            <a:pPr lvl="2"/>
            <a:r>
              <a:rPr lang="en-CA" dirty="0"/>
              <a:t>attenuates both high and low frequencies</a:t>
            </a:r>
          </a:p>
          <a:p>
            <a:pPr lvl="2"/>
            <a:endParaRPr lang="en-CA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/>
              <a:t>Shorter TRs can help resolve physiological noise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900" dirty="0"/>
              <a:t>Shorter TR = higher sampling rate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900" dirty="0"/>
              <a:t>Increased noise via multiband effects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900" dirty="0"/>
              <a:t>Increased autocorrelation (physiological cleaning helps)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463143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32359-258E-4CA5-A766-68FFEF7B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Denoising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9D7C7-8ACA-4104-B8AE-BFE3A646FF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One method is independent component analysis (ICA)</a:t>
            </a:r>
          </a:p>
          <a:p>
            <a:pPr lvl="1"/>
            <a:r>
              <a:rPr lang="en-US" sz="2400" dirty="0">
                <a:latin typeface="Calibri"/>
                <a:cs typeface="Calibri"/>
              </a:rPr>
              <a:t>ICA groups</a:t>
            </a:r>
            <a:r>
              <a:rPr lang="en-US" sz="2400" dirty="0">
                <a:solidFill>
                  <a:schemeClr val="tx1"/>
                </a:solidFill>
                <a:latin typeface="Calibri"/>
                <a:cs typeface="Calibri"/>
              </a:rPr>
              <a:t> data into components that are </a:t>
            </a:r>
            <a:r>
              <a:rPr lang="en-US" sz="2400" i="1" dirty="0">
                <a:solidFill>
                  <a:schemeClr val="tx1"/>
                </a:solidFill>
                <a:latin typeface="Calibri"/>
                <a:cs typeface="Calibri"/>
              </a:rPr>
              <a:t>least </a:t>
            </a:r>
            <a:r>
              <a:rPr lang="en-US" sz="2400" dirty="0">
                <a:solidFill>
                  <a:schemeClr val="tx1"/>
                </a:solidFill>
                <a:latin typeface="Calibri"/>
                <a:cs typeface="Calibri"/>
              </a:rPr>
              <a:t>correlated with each other</a:t>
            </a:r>
          </a:p>
          <a:p>
            <a:pPr lvl="1"/>
            <a:r>
              <a:rPr lang="en-US" sz="2400" dirty="0">
                <a:latin typeface="Calibri"/>
                <a:cs typeface="Calibri"/>
              </a:rPr>
              <a:t>These components will resemble</a:t>
            </a:r>
            <a:r>
              <a:rPr lang="en-US" sz="2400" dirty="0">
                <a:solidFill>
                  <a:schemeClr val="tx1"/>
                </a:solidFill>
                <a:latin typeface="Calibri"/>
                <a:cs typeface="Calibri"/>
              </a:rPr>
              <a:t> sources of signal, noise or both</a:t>
            </a:r>
          </a:p>
          <a:p>
            <a:pPr lvl="1"/>
            <a:endParaRPr lang="en-US" dirty="0">
              <a:latin typeface="Calibri"/>
              <a:cs typeface="Calibri"/>
            </a:endParaRPr>
          </a:p>
          <a:p>
            <a:pPr lvl="1"/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EC0DE8-3910-483F-A41A-EE7F5D4B4911}"/>
              </a:ext>
            </a:extLst>
          </p:cNvPr>
          <p:cNvSpPr txBox="1"/>
          <p:nvPr/>
        </p:nvSpPr>
        <p:spPr>
          <a:xfrm>
            <a:off x="3440986" y="3539629"/>
            <a:ext cx="3054747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1"/>
                </a:solidFill>
                <a:latin typeface="Calibri"/>
                <a:cs typeface="Calibri"/>
              </a:rPr>
              <a:t>Noise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/>
                <a:cs typeface="Calibri"/>
              </a:rPr>
              <a:t>Motion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Calibri"/>
                <a:cs typeface="Calibri"/>
              </a:rPr>
              <a:t>Tissue of no interest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/>
                <a:cs typeface="Calibri"/>
              </a:rPr>
              <a:t>Physiological effects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Calibri"/>
                <a:cs typeface="Calibri"/>
              </a:rPr>
              <a:t>artefacts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01959C-CA74-4D60-B2B9-C516D709F40B}"/>
              </a:ext>
            </a:extLst>
          </p:cNvPr>
          <p:cNvSpPr txBox="1"/>
          <p:nvPr/>
        </p:nvSpPr>
        <p:spPr>
          <a:xfrm>
            <a:off x="7093418" y="3539629"/>
            <a:ext cx="424404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/>
              <a:t>Mixed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dirty="0"/>
              <a:t>Task-correlated motion/signal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dirty="0"/>
              <a:t>Vasculature and signal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dirty="0"/>
              <a:t>Multiband and signal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9B363F-2B24-45BD-80C3-8D4DF55A05BF}"/>
              </a:ext>
            </a:extLst>
          </p:cNvPr>
          <p:cNvSpPr txBox="1"/>
          <p:nvPr/>
        </p:nvSpPr>
        <p:spPr>
          <a:xfrm>
            <a:off x="838200" y="3539629"/>
            <a:ext cx="2005101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1"/>
                </a:solidFill>
                <a:latin typeface="Calibri"/>
                <a:cs typeface="Calibri"/>
              </a:rPr>
              <a:t>Signal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/>
                <a:cs typeface="Calibri"/>
              </a:rPr>
              <a:t>BOLD effect</a:t>
            </a:r>
          </a:p>
          <a:p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17730153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32B99-8E64-44D7-8EEE-45B61A48C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Denoising: Example Noise Components</a:t>
            </a:r>
          </a:p>
        </p:txBody>
      </p:sp>
      <p:pic>
        <p:nvPicPr>
          <p:cNvPr id="4" name="Content Placeholder 3" descr="A picture containing sushi, several&#10;&#10;Description automatically generated">
            <a:extLst>
              <a:ext uri="{FF2B5EF4-FFF2-40B4-BE49-F238E27FC236}">
                <a16:creationId xmlns:a16="http://schemas.microsoft.com/office/drawing/2014/main" id="{C66CFDA6-3D93-D35A-2C72-7CA36B61BD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8451" y="1596875"/>
            <a:ext cx="8495097" cy="48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4762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77A54-07B6-4486-8796-4ADF3F30E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Denoising</a:t>
            </a:r>
          </a:p>
        </p:txBody>
      </p:sp>
      <p:pic>
        <p:nvPicPr>
          <p:cNvPr id="4" name="Content Placeholder 3" descr="Graphical user interface&#10;&#10;Description automatically generated">
            <a:extLst>
              <a:ext uri="{FF2B5EF4-FFF2-40B4-BE49-F238E27FC236}">
                <a16:creationId xmlns:a16="http://schemas.microsoft.com/office/drawing/2014/main" id="{2764A8A7-D33F-C6BC-3D37-E538FCAAC4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3897"/>
          <a:stretch/>
        </p:blipFill>
        <p:spPr>
          <a:xfrm>
            <a:off x="1876013" y="1690688"/>
            <a:ext cx="8439974" cy="5004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2797A9C-704C-2329-EA57-1D1BB7835449}"/>
              </a:ext>
            </a:extLst>
          </p:cNvPr>
          <p:cNvSpPr txBox="1"/>
          <p:nvPr/>
        </p:nvSpPr>
        <p:spPr>
          <a:xfrm>
            <a:off x="2273261" y="1917826"/>
            <a:ext cx="1210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Timeseries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B24AAF-57FE-01BC-A0C4-886FD9D8F9BF}"/>
              </a:ext>
            </a:extLst>
          </p:cNvPr>
          <p:cNvSpPr txBox="1"/>
          <p:nvPr/>
        </p:nvSpPr>
        <p:spPr>
          <a:xfrm>
            <a:off x="6388395" y="1917826"/>
            <a:ext cx="1210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solidFill>
                  <a:schemeClr val="bg1"/>
                </a:solidFill>
              </a:rPr>
              <a:t>Timeseries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77ECB5-BA91-FA34-247E-A0735CC30BF4}"/>
              </a:ext>
            </a:extLst>
          </p:cNvPr>
          <p:cNvSpPr txBox="1"/>
          <p:nvPr/>
        </p:nvSpPr>
        <p:spPr>
          <a:xfrm>
            <a:off x="4592972" y="1640827"/>
            <a:ext cx="1210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solidFill>
                  <a:schemeClr val="bg1"/>
                </a:solidFill>
              </a:rPr>
              <a:t>Power Spectra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0F72C1-867D-406B-D097-06A327AC4E96}"/>
              </a:ext>
            </a:extLst>
          </p:cNvPr>
          <p:cNvSpPr txBox="1"/>
          <p:nvPr/>
        </p:nvSpPr>
        <p:spPr>
          <a:xfrm>
            <a:off x="8560620" y="1640827"/>
            <a:ext cx="1210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Power Spectra</a:t>
            </a:r>
          </a:p>
        </p:txBody>
      </p:sp>
    </p:spTree>
    <p:extLst>
      <p:ext uri="{BB962C8B-B14F-4D97-AF65-F5344CB8AC3E}">
        <p14:creationId xmlns:p14="http://schemas.microsoft.com/office/powerpoint/2010/main" val="9953142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55730-27F7-4994-86B5-8CDDB3F2D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ICA Denoising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33C4A7-EF5D-4B5F-9D48-AD257D6720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6464"/>
            <a:ext cx="10515600" cy="4667251"/>
          </a:xfrm>
        </p:spPr>
        <p:txBody>
          <a:bodyPr>
            <a:normAutofit/>
          </a:bodyPr>
          <a:lstStyle/>
          <a:p>
            <a:r>
              <a:rPr lang="en-CA" dirty="0"/>
              <a:t>Pros</a:t>
            </a:r>
          </a:p>
          <a:p>
            <a:pPr lvl="1"/>
            <a:r>
              <a:rPr lang="en-CA" dirty="0"/>
              <a:t>fairly robust separation of signal and noise</a:t>
            </a:r>
          </a:p>
          <a:p>
            <a:pPr lvl="1"/>
            <a:r>
              <a:rPr lang="en-CA" dirty="0"/>
              <a:t>can keep mixed components rather than just throwing away anything with motion contamination</a:t>
            </a:r>
          </a:p>
          <a:p>
            <a:pPr lvl="2"/>
            <a:r>
              <a:rPr lang="en-CA" dirty="0"/>
              <a:t>less aggressive denoising</a:t>
            </a:r>
          </a:p>
          <a:p>
            <a:r>
              <a:rPr lang="en-CA" dirty="0"/>
              <a:t>Cons</a:t>
            </a:r>
          </a:p>
          <a:p>
            <a:pPr lvl="1"/>
            <a:r>
              <a:rPr lang="en-CA" dirty="0"/>
              <a:t>subjective classification of components</a:t>
            </a:r>
          </a:p>
          <a:p>
            <a:pPr lvl="1"/>
            <a:endParaRPr lang="en-CA" dirty="0"/>
          </a:p>
          <a:p>
            <a:r>
              <a:rPr lang="en-CA" dirty="0"/>
              <a:t>Software for ICA denoising</a:t>
            </a:r>
          </a:p>
          <a:p>
            <a:pPr lvl="1"/>
            <a:r>
              <a:rPr lang="en-CA" dirty="0"/>
              <a:t>ICA-AROMA (fully automated)</a:t>
            </a:r>
          </a:p>
          <a:p>
            <a:pPr lvl="1"/>
            <a:r>
              <a:rPr lang="en-CA" dirty="0"/>
              <a:t>ICA-FIX</a:t>
            </a:r>
          </a:p>
        </p:txBody>
      </p:sp>
    </p:spTree>
    <p:extLst>
      <p:ext uri="{BB962C8B-B14F-4D97-AF65-F5344CB8AC3E}">
        <p14:creationId xmlns:p14="http://schemas.microsoft.com/office/powerpoint/2010/main" val="26403674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8824C-9727-4D0E-A853-67B6ACD94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Denoising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BB0D4A-F2F4-4552-BB42-D14FC8147A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After categorising the components as signal, noise or both, we regress out the noise</a:t>
            </a:r>
          </a:p>
          <a:p>
            <a:pPr lvl="1"/>
            <a:r>
              <a:rPr lang="en-CA" dirty="0"/>
              <a:t>best to use non-aggressive partial regression to only remove true noise (and keep mixed signal)</a:t>
            </a:r>
          </a:p>
          <a:p>
            <a:pPr lvl="1"/>
            <a:endParaRPr lang="en-CA" dirty="0"/>
          </a:p>
          <a:p>
            <a:pPr marL="0" indent="0">
              <a:buNone/>
            </a:pPr>
            <a:r>
              <a:rPr lang="en-CA" dirty="0" err="1"/>
              <a:t>fsl_regfitl</a:t>
            </a:r>
            <a:r>
              <a:rPr lang="en-CA" dirty="0"/>
              <a:t> -</a:t>
            </a:r>
            <a:r>
              <a:rPr lang="en-CA" dirty="0" err="1"/>
              <a:t>i</a:t>
            </a:r>
            <a:r>
              <a:rPr lang="en-CA" dirty="0"/>
              <a:t> </a:t>
            </a:r>
            <a:r>
              <a:rPr lang="en-CA" dirty="0" err="1"/>
              <a:t>filtered_func_data</a:t>
            </a:r>
            <a:r>
              <a:rPr lang="en-CA" dirty="0"/>
              <a:t> -o </a:t>
            </a:r>
            <a:r>
              <a:rPr lang="en-CA" dirty="0" err="1"/>
              <a:t>denoise_data</a:t>
            </a:r>
            <a:r>
              <a:rPr lang="en-CA" dirty="0"/>
              <a:t> -d </a:t>
            </a:r>
            <a:r>
              <a:rPr lang="en-CA" dirty="0" err="1"/>
              <a:t>filtered_func</a:t>
            </a:r>
            <a:r>
              <a:rPr lang="en-CA" dirty="0"/>
              <a:t>_ </a:t>
            </a:r>
            <a:r>
              <a:rPr lang="en-CA" dirty="0" err="1"/>
              <a:t>data.ica</a:t>
            </a:r>
            <a:r>
              <a:rPr lang="en-CA" dirty="0"/>
              <a:t>/</a:t>
            </a:r>
            <a:r>
              <a:rPr lang="en-CA" dirty="0" err="1"/>
              <a:t>melodic_mix</a:t>
            </a:r>
            <a:r>
              <a:rPr lang="en-CA" dirty="0"/>
              <a:t> -f “#,#,#”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FC7FDEE7-10C1-41DA-9868-7A6E0AD5F8AE}"/>
              </a:ext>
            </a:extLst>
          </p:cNvPr>
          <p:cNvSpPr/>
          <p:nvPr/>
        </p:nvSpPr>
        <p:spPr>
          <a:xfrm rot="16200000">
            <a:off x="4831875" y="4390784"/>
            <a:ext cx="119343" cy="934064"/>
          </a:xfrm>
          <a:prstGeom prst="leftBrace">
            <a:avLst>
              <a:gd name="adj1" fmla="val 8333"/>
              <a:gd name="adj2" fmla="val 51053"/>
            </a:avLst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A983CC-2433-4AE2-A817-C49BB338C990}"/>
              </a:ext>
            </a:extLst>
          </p:cNvPr>
          <p:cNvSpPr txBox="1"/>
          <p:nvPr/>
        </p:nvSpPr>
        <p:spPr>
          <a:xfrm>
            <a:off x="3015071" y="5007974"/>
            <a:ext cx="3752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component numbers labelled as noise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7CE5C93-EBBB-4A7B-91FE-07FFAF23B686}"/>
              </a:ext>
            </a:extLst>
          </p:cNvPr>
          <p:cNvSpPr/>
          <p:nvPr/>
        </p:nvSpPr>
        <p:spPr>
          <a:xfrm>
            <a:off x="831130" y="3793275"/>
            <a:ext cx="9571399" cy="867214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302275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5BDAF-768A-4044-B3AB-E7B0052D7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Spatial Smoothing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D34EA9-47B7-40F9-9A0C-27B752547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Reduce high frequency spatial components</a:t>
            </a:r>
          </a:p>
          <a:p>
            <a:r>
              <a:rPr lang="en-CA" dirty="0"/>
              <a:t>Helps with multiple comparison problem</a:t>
            </a:r>
          </a:p>
          <a:p>
            <a:r>
              <a:rPr lang="en-CA" dirty="0"/>
              <a:t>Increases SNR per voxel</a:t>
            </a:r>
          </a:p>
          <a:p>
            <a:r>
              <a:rPr lang="en-CA" dirty="0"/>
              <a:t>Usually use a gaussian filter with width from 4-8mm</a:t>
            </a:r>
          </a:p>
          <a:p>
            <a:r>
              <a:rPr lang="en-CA" dirty="0"/>
              <a:t>Important not to over smooth or might lose signal differences</a:t>
            </a:r>
          </a:p>
          <a:p>
            <a:r>
              <a:rPr lang="en-US" sz="2800" dirty="0"/>
              <a:t>Decisions of smoothing are dependent upon data quality, preprocessing steps and intended analyses </a:t>
            </a:r>
            <a:endParaRPr lang="en-CA" dirty="0"/>
          </a:p>
          <a:p>
            <a:endParaRPr lang="en-CA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63EFC25-E9E2-AC4B-9A2A-D6F086032123}"/>
              </a:ext>
            </a:extLst>
          </p:cNvPr>
          <p:cNvGrpSpPr/>
          <p:nvPr/>
        </p:nvGrpSpPr>
        <p:grpSpPr>
          <a:xfrm>
            <a:off x="8394471" y="1690688"/>
            <a:ext cx="3426177" cy="2071187"/>
            <a:chOff x="2229633" y="3319397"/>
            <a:chExt cx="5120948" cy="3246503"/>
          </a:xfrm>
          <a:noFill/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E1BA82C-0F92-B942-AA4C-032DCF333678}"/>
                </a:ext>
              </a:extLst>
            </p:cNvPr>
            <p:cNvSpPr/>
            <p:nvPr/>
          </p:nvSpPr>
          <p:spPr>
            <a:xfrm>
              <a:off x="2229633" y="3319397"/>
              <a:ext cx="5120948" cy="32465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pic>
          <p:nvPicPr>
            <p:cNvPr id="6" name="Picture 5" descr="Spatial Filters - Gaussian Smoothing">
              <a:extLst>
                <a:ext uri="{FF2B5EF4-FFF2-40B4-BE49-F238E27FC236}">
                  <a16:creationId xmlns:a16="http://schemas.microsoft.com/office/drawing/2014/main" id="{295AD533-9B20-0D45-9DBC-0FF6A87EEC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44965" y="3429000"/>
              <a:ext cx="4889500" cy="3136900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753683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9DC2E-12BA-48F1-A12C-7F22CEFAD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Blood Oxygen Level Dependent (BOLD) signal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63510-E73C-40F1-991F-789BCC366A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reflects changes in deoxyhemoglobin (paramagnetic) driven by </a:t>
            </a:r>
            <a:r>
              <a:rPr lang="en-US" dirty="0" err="1"/>
              <a:t>localised</a:t>
            </a:r>
            <a:r>
              <a:rPr lang="en-US" dirty="0"/>
              <a:t> changes in brain blood flow and blood oxygenation</a:t>
            </a:r>
          </a:p>
          <a:p>
            <a:pPr lvl="1"/>
            <a:r>
              <a:rPr lang="en-US" dirty="0"/>
              <a:t>coupled to underlying neuronal activity</a:t>
            </a:r>
          </a:p>
        </p:txBody>
      </p:sp>
      <p:pic>
        <p:nvPicPr>
          <p:cNvPr id="1028" name="Picture 4" descr="undefined">
            <a:extLst>
              <a:ext uri="{FF2B5EF4-FFF2-40B4-BE49-F238E27FC236}">
                <a16:creationId xmlns:a16="http://schemas.microsoft.com/office/drawing/2014/main" id="{B0B3ECC4-CF50-4518-ACD5-FBC793C9CB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7257" y="3319757"/>
            <a:ext cx="3208500" cy="331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DE059DA-ACC0-427B-929A-0FADE7FD049E}"/>
              </a:ext>
            </a:extLst>
          </p:cNvPr>
          <p:cNvSpPr txBox="1"/>
          <p:nvPr/>
        </p:nvSpPr>
        <p:spPr>
          <a:xfrm>
            <a:off x="838200" y="3206042"/>
            <a:ext cx="8032423" cy="321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When a region of the brain is activated, the increased neural firing and other signaling processes result in a locally increased energy requirement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Increased blood flow acts to restore local O</a:t>
            </a:r>
            <a:r>
              <a:rPr lang="en-US" sz="2400" baseline="-25000" dirty="0"/>
              <a:t>2</a:t>
            </a:r>
            <a:r>
              <a:rPr lang="en-US" sz="2400" dirty="0"/>
              <a:t> levels required to overcome the transient deficit; however, more oxygen is delivered than needed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Known as the hemodynamic response</a:t>
            </a:r>
            <a:endParaRPr lang="en-CA" sz="2000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3696532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C28F7-01A1-4667-A4F8-EB7977BFC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Spatial Normalisation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5632BB-E6EB-43DC-BFFC-7DC7260CC2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45678"/>
          </a:xfrm>
        </p:spPr>
        <p:txBody>
          <a:bodyPr>
            <a:normAutofit/>
          </a:bodyPr>
          <a:lstStyle/>
          <a:p>
            <a:r>
              <a:rPr lang="en-CA" dirty="0"/>
              <a:t>Move each participant brain into a “standard space”</a:t>
            </a:r>
          </a:p>
          <a:p>
            <a:pPr lvl="1"/>
            <a:r>
              <a:rPr lang="en-CA" dirty="0"/>
              <a:t>MNI most used standard space</a:t>
            </a:r>
          </a:p>
          <a:p>
            <a:r>
              <a:rPr lang="en-CA" dirty="0"/>
              <a:t>Usually done in 3 steps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CA" dirty="0"/>
              <a:t>register functional to structural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CA" dirty="0"/>
              <a:t>register structural to standard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CA" dirty="0"/>
              <a:t>concatenate registration matrices to bring functional to standard</a:t>
            </a:r>
          </a:p>
          <a:p>
            <a:r>
              <a:rPr lang="en-CA" dirty="0"/>
              <a:t>Remember though that normalisation does not equal 1 to 1 voxel matching</a:t>
            </a:r>
          </a:p>
          <a:p>
            <a:pPr lvl="1"/>
            <a:r>
              <a:rPr lang="en-CA" dirty="0"/>
              <a:t>In pathological and older brains (large ventricles) this is even more true</a:t>
            </a:r>
          </a:p>
          <a:p>
            <a:r>
              <a:rPr lang="en-CA" dirty="0"/>
              <a:t>There is a great deal of individual variation in brain organisation</a:t>
            </a:r>
          </a:p>
        </p:txBody>
      </p:sp>
    </p:spTree>
    <p:extLst>
      <p:ext uri="{BB962C8B-B14F-4D97-AF65-F5344CB8AC3E}">
        <p14:creationId xmlns:p14="http://schemas.microsoft.com/office/powerpoint/2010/main" val="40759160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044D2-47A7-4570-8C36-5CA4108FF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Even more processing steps possible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8765D90-C015-9432-F6F3-182F03B37F9B}"/>
              </a:ext>
            </a:extLst>
          </p:cNvPr>
          <p:cNvSpPr>
            <a:spLocks noGrp="1"/>
          </p:cNvSpPr>
          <p:nvPr/>
        </p:nvSpPr>
        <p:spPr>
          <a:xfrm>
            <a:off x="838200" y="1990753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Linear detrending</a:t>
            </a:r>
          </a:p>
          <a:p>
            <a:r>
              <a:rPr lang="en-US" dirty="0" err="1"/>
              <a:t>Despiking</a:t>
            </a:r>
            <a:endParaRPr lang="en-US" dirty="0"/>
          </a:p>
          <a:p>
            <a:r>
              <a:rPr lang="en-US" dirty="0"/>
              <a:t>Intensity normalization</a:t>
            </a:r>
          </a:p>
          <a:p>
            <a:r>
              <a:rPr lang="en-US" dirty="0"/>
              <a:t>Nuisance regression</a:t>
            </a:r>
          </a:p>
          <a:p>
            <a:r>
              <a:rPr lang="en-US" dirty="0"/>
              <a:t>And more…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7037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DE3F7-592E-4029-9EF9-0099D8E29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Order of processing debate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40B7F-B678-4E66-86E0-1E3F4C9DCB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en-CA" dirty="0"/>
              <a:t>The order in which some of these steps are done is still under debate</a:t>
            </a:r>
          </a:p>
          <a:p>
            <a:pPr lvl="1">
              <a:lnSpc>
                <a:spcPct val="120000"/>
              </a:lnSpc>
            </a:pPr>
            <a:r>
              <a:rPr lang="en-CA" dirty="0"/>
              <a:t>The order I present here (</a:t>
            </a:r>
            <a:r>
              <a:rPr lang="en-CA" b="1" dirty="0"/>
              <a:t>in bold</a:t>
            </a:r>
            <a:r>
              <a:rPr lang="en-CA" dirty="0"/>
              <a:t>) is based on what the fMRI brain camp suggested</a:t>
            </a:r>
          </a:p>
          <a:p>
            <a:pPr lvl="1"/>
            <a:endParaRPr lang="en-CA" dirty="0"/>
          </a:p>
          <a:p>
            <a:pPr marL="457200" indent="-342900">
              <a:lnSpc>
                <a:spcPct val="120000"/>
              </a:lnSpc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US" sz="2400" dirty="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Motion correction </a:t>
            </a:r>
            <a:r>
              <a:rPr lang="en-US" sz="2400" b="1" dirty="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before </a:t>
            </a:r>
            <a:r>
              <a:rPr lang="en-US" sz="2400" dirty="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or after distortion correction</a:t>
            </a:r>
            <a:endParaRPr lang="en-US" sz="2400" dirty="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</a:endParaRPr>
          </a:p>
          <a:p>
            <a:pPr marL="457200" indent="-342900">
              <a:lnSpc>
                <a:spcPct val="120000"/>
              </a:lnSpc>
              <a:buSzPts val="1800"/>
              <a:buFont typeface="Calibri"/>
              <a:buChar char="•"/>
            </a:pPr>
            <a:r>
              <a:rPr lang="en-US" sz="2400" dirty="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</a:rPr>
              <a:t>Slice timing correction</a:t>
            </a:r>
            <a:r>
              <a:rPr lang="en-US" sz="2400" b="1" dirty="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</a:rPr>
              <a:t> </a:t>
            </a:r>
            <a:r>
              <a:rPr lang="en-US" sz="2400" dirty="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</a:rPr>
              <a:t>vs. </a:t>
            </a:r>
            <a:r>
              <a:rPr lang="en-US" sz="2400" b="1" dirty="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</a:rPr>
              <a:t>modelling a temporal derivative</a:t>
            </a:r>
          </a:p>
          <a:p>
            <a:pPr marL="457200" indent="-342900">
              <a:lnSpc>
                <a:spcPct val="120000"/>
              </a:lnSpc>
              <a:buSzPts val="1800"/>
              <a:buFont typeface="Calibri"/>
              <a:buChar char="•"/>
            </a:pPr>
            <a:r>
              <a:rPr lang="en-US" sz="2400" dirty="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</a:rPr>
              <a:t>Filtering </a:t>
            </a:r>
            <a:r>
              <a:rPr lang="en-US" sz="2400" b="1" dirty="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</a:rPr>
              <a:t>before </a:t>
            </a:r>
            <a:r>
              <a:rPr lang="en-US" sz="2400" dirty="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</a:rPr>
              <a:t>or after data denoising via independent component analysis</a:t>
            </a:r>
          </a:p>
          <a:p>
            <a:pPr marL="457200" indent="-342900">
              <a:lnSpc>
                <a:spcPct val="120000"/>
              </a:lnSpc>
              <a:buSzPts val="1800"/>
              <a:buFont typeface="Calibri"/>
              <a:buChar char="•"/>
            </a:pPr>
            <a:r>
              <a:rPr lang="en-US" sz="2400" b="1" dirty="0" err="1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</a:rPr>
              <a:t>Highpass</a:t>
            </a:r>
            <a:r>
              <a:rPr lang="en-US" sz="2400" b="1" dirty="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</a:rPr>
              <a:t> filtering </a:t>
            </a:r>
            <a:r>
              <a:rPr lang="en-US" sz="2400" dirty="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</a:rPr>
              <a:t>vs bandpass filtering</a:t>
            </a:r>
          </a:p>
          <a:p>
            <a:pPr marL="457200" indent="-342900">
              <a:lnSpc>
                <a:spcPct val="120000"/>
              </a:lnSpc>
              <a:buSzPts val="1800"/>
              <a:buFont typeface="Calibri"/>
              <a:buChar char="•"/>
            </a:pPr>
            <a:r>
              <a:rPr lang="en-US" sz="2400" dirty="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</a:rPr>
              <a:t>Smooth data before or </a:t>
            </a:r>
            <a:r>
              <a:rPr lang="en-US" sz="2400" b="1" dirty="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</a:rPr>
              <a:t>after </a:t>
            </a:r>
            <a:r>
              <a:rPr lang="en-US" sz="2400" dirty="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</a:rPr>
              <a:t>denoising</a:t>
            </a:r>
          </a:p>
          <a:p>
            <a:pPr marL="457200" indent="-342900">
              <a:lnSpc>
                <a:spcPct val="120000"/>
              </a:lnSpc>
              <a:buSzPts val="1800"/>
              <a:buFont typeface="Calibri"/>
              <a:buChar char="•"/>
            </a:pPr>
            <a:r>
              <a:rPr lang="en-US" sz="2400" dirty="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</a:rPr>
              <a:t>Registration: </a:t>
            </a:r>
            <a:r>
              <a:rPr lang="en-US" sz="2400" b="1" dirty="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</a:rPr>
              <a:t>move functional data to structural space</a:t>
            </a:r>
            <a:r>
              <a:rPr lang="en-US" sz="2400" dirty="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</a:rPr>
              <a:t> or structural data to functional space</a:t>
            </a:r>
          </a:p>
        </p:txBody>
      </p:sp>
    </p:spTree>
    <p:extLst>
      <p:ext uri="{BB962C8B-B14F-4D97-AF65-F5344CB8AC3E}">
        <p14:creationId xmlns:p14="http://schemas.microsoft.com/office/powerpoint/2010/main" val="636204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08F06-9145-4B31-87AF-202928899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Preprocessing using FEAT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082A2C-EAC7-4DBA-BB04-301220D138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FSL has a package that does the preprocessing steps in a </a:t>
            </a:r>
            <a:r>
              <a:rPr lang="en-CA" dirty="0" err="1"/>
              <a:t>gui</a:t>
            </a:r>
            <a:endParaRPr lang="en-CA" dirty="0"/>
          </a:p>
          <a:p>
            <a:pPr lvl="1"/>
            <a:r>
              <a:rPr lang="en-CA" dirty="0"/>
              <a:t>called FEAT</a:t>
            </a:r>
          </a:p>
          <a:p>
            <a:pPr lvl="1"/>
            <a:endParaRPr lang="en-CA" dirty="0"/>
          </a:p>
          <a:p>
            <a:pPr marL="0" indent="0">
              <a:buNone/>
            </a:pPr>
            <a:r>
              <a:rPr lang="en-CA" dirty="0"/>
              <a:t>	Feat &amp;</a:t>
            </a:r>
          </a:p>
          <a:p>
            <a:pPr marL="0" indent="0">
              <a:buNone/>
            </a:pPr>
            <a:endParaRPr lang="en-CA" dirty="0"/>
          </a:p>
          <a:p>
            <a:r>
              <a:rPr lang="en-CA" dirty="0"/>
              <a:t>There are a lot of things to set-up which were described in the fMRI brain camp. If you want to go this route I would suggesting attending the next camp</a:t>
            </a:r>
          </a:p>
          <a:p>
            <a:r>
              <a:rPr lang="en-CA" dirty="0"/>
              <a:t>Feat also allows you to do subject level statistics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1180158-96D7-40F2-BA85-DE1B876E09C9}"/>
              </a:ext>
            </a:extLst>
          </p:cNvPr>
          <p:cNvSpPr/>
          <p:nvPr/>
        </p:nvSpPr>
        <p:spPr>
          <a:xfrm>
            <a:off x="1700981" y="3065687"/>
            <a:ext cx="1248696" cy="518475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589298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35E76-5F1C-4281-957E-F3439A2E0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fMRIprep</a:t>
            </a:r>
            <a:r>
              <a:rPr lang="en-CA" dirty="0"/>
              <a:t>: another preprocessing 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601165-6793-42F3-935E-19608C1494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more automated but less customisable than </a:t>
            </a:r>
            <a:r>
              <a:rPr lang="en-CA" dirty="0" err="1"/>
              <a:t>fsl</a:t>
            </a:r>
            <a:endParaRPr lang="en-CA" dirty="0"/>
          </a:p>
          <a:p>
            <a:r>
              <a:rPr lang="en-CA" dirty="0"/>
              <a:t>provides a </a:t>
            </a:r>
            <a:r>
              <a:rPr lang="en-CA" dirty="0" err="1"/>
              <a:t>reuseable</a:t>
            </a:r>
            <a:r>
              <a:rPr lang="en-CA" dirty="0"/>
              <a:t> framework for analysis</a:t>
            </a:r>
          </a:p>
          <a:p>
            <a:r>
              <a:rPr lang="en-CA" dirty="0"/>
              <a:t>install as docker or singularity container</a:t>
            </a:r>
          </a:p>
          <a:p>
            <a:endParaRPr lang="en-CA" dirty="0"/>
          </a:p>
          <a:p>
            <a:pPr marL="0" indent="0">
              <a:buNone/>
            </a:pPr>
            <a:r>
              <a:rPr lang="en-US" sz="2800" dirty="0" err="1">
                <a:cs typeface="Consolas" panose="020B0609020204030204" pitchFamily="49" charset="0"/>
              </a:rPr>
              <a:t>fmriprep</a:t>
            </a:r>
            <a:r>
              <a:rPr lang="en-US" sz="2800" dirty="0">
                <a:cs typeface="Consolas" panose="020B0609020204030204" pitchFamily="49" charset="0"/>
              </a:rPr>
              <a:t> </a:t>
            </a:r>
            <a:r>
              <a:rPr lang="en-US" sz="2800" dirty="0" err="1">
                <a:cs typeface="Consolas" panose="020B0609020204030204" pitchFamily="49" charset="0"/>
              </a:rPr>
              <a:t>input_BIDS_data</a:t>
            </a:r>
            <a:r>
              <a:rPr lang="en-US" sz="2800" dirty="0">
                <a:cs typeface="Consolas" panose="020B0609020204030204" pitchFamily="49" charset="0"/>
              </a:rPr>
              <a:t>/ </a:t>
            </a:r>
            <a:r>
              <a:rPr lang="en-US" sz="2800" dirty="0" err="1">
                <a:cs typeface="Consolas" panose="020B0609020204030204" pitchFamily="49" charset="0"/>
              </a:rPr>
              <a:t>output_dir</a:t>
            </a:r>
            <a:r>
              <a:rPr lang="en-US" sz="2800" dirty="0">
                <a:cs typeface="Consolas" panose="020B0609020204030204" pitchFamily="49" charset="0"/>
              </a:rPr>
              <a:t>/ participant –w </a:t>
            </a:r>
            <a:r>
              <a:rPr lang="en-US" sz="2800" dirty="0" err="1">
                <a:cs typeface="Consolas" panose="020B0609020204030204" pitchFamily="49" charset="0"/>
              </a:rPr>
              <a:t>working_dir</a:t>
            </a:r>
            <a:r>
              <a:rPr lang="en-US" sz="2800" dirty="0">
                <a:cs typeface="Consolas" panose="020B0609020204030204" pitchFamily="49" charset="0"/>
              </a:rPr>
              <a:t>/</a:t>
            </a:r>
          </a:p>
          <a:p>
            <a:endParaRPr lang="en-CA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0BDCAA3-9F67-46AA-8D1D-35D862C7B64D}"/>
              </a:ext>
            </a:extLst>
          </p:cNvPr>
          <p:cNvSpPr/>
          <p:nvPr/>
        </p:nvSpPr>
        <p:spPr>
          <a:xfrm>
            <a:off x="838200" y="3832604"/>
            <a:ext cx="10046110" cy="518475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521900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xplosion: 14 Points 3">
            <a:extLst>
              <a:ext uri="{FF2B5EF4-FFF2-40B4-BE49-F238E27FC236}">
                <a16:creationId xmlns:a16="http://schemas.microsoft.com/office/drawing/2014/main" id="{5EBAC2DA-F14D-4E79-AF1C-E9B2BDC82FDD}"/>
              </a:ext>
            </a:extLst>
          </p:cNvPr>
          <p:cNvSpPr/>
          <p:nvPr/>
        </p:nvSpPr>
        <p:spPr>
          <a:xfrm>
            <a:off x="575033" y="1319750"/>
            <a:ext cx="6787301" cy="3544480"/>
          </a:xfrm>
          <a:prstGeom prst="irregularSeal2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E9DBFB-28A8-446A-8466-3568E25B4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Next Meeting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C18F0-20E2-46AA-B7ED-94960E6C02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	      When: </a:t>
            </a:r>
            <a:r>
              <a:rPr lang="en-CA" b="1" dirty="0"/>
              <a:t>Nov 29</a:t>
            </a:r>
            <a:r>
              <a:rPr lang="en-CA" b="1" baseline="30000" dirty="0"/>
              <a:t>th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	      Time: </a:t>
            </a:r>
            <a:r>
              <a:rPr lang="en-CA" b="1" dirty="0"/>
              <a:t>3:30-4:30</a:t>
            </a:r>
            <a:r>
              <a:rPr lang="en-CA" dirty="0"/>
              <a:t>pm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Topic: Magnetic Resonance Spectroscopy Analysis with </a:t>
            </a:r>
            <a:r>
              <a:rPr lang="en-CA" dirty="0" err="1"/>
              <a:t>LCModel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62204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BFB0B-9A78-4E41-A14B-C0EFD25BE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2 Types of fMRI studies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EAC3EC-1AE2-4CE5-8936-2486DE551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b="1" dirty="0"/>
              <a:t>task-based fMRI</a:t>
            </a:r>
          </a:p>
          <a:p>
            <a:pPr lvl="1"/>
            <a:r>
              <a:rPr lang="en-CA" dirty="0"/>
              <a:t>Participant is asked repeatedly to do a task followed by a rest period (on-off-on-…)</a:t>
            </a:r>
          </a:p>
          <a:p>
            <a:pPr lvl="1"/>
            <a:r>
              <a:rPr lang="en-CA" dirty="0"/>
              <a:t>Analysis compares the BOLD signal while doing the task vs rest</a:t>
            </a:r>
          </a:p>
          <a:p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r>
              <a:rPr lang="en-CA" b="1" dirty="0"/>
              <a:t>resting-state fMRI</a:t>
            </a:r>
          </a:p>
          <a:p>
            <a:pPr lvl="1"/>
            <a:r>
              <a:rPr lang="en-CA" dirty="0"/>
              <a:t>Participant lies in the scanner not thinking of anything in particular while the sequence is being run (min 8 minutes)</a:t>
            </a:r>
          </a:p>
          <a:p>
            <a:pPr lvl="1"/>
            <a:r>
              <a:rPr lang="en-CA" dirty="0"/>
              <a:t>Analysis compares the BOLD signal pattern across brain regions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50A11BE-05AA-4902-86ED-81F7067D66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3" t="2632" r="18571" b="62449"/>
          <a:stretch/>
        </p:blipFill>
        <p:spPr bwMode="auto">
          <a:xfrm>
            <a:off x="4468306" y="2903454"/>
            <a:ext cx="5901179" cy="1762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1665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1CFC6-A22A-4BD2-AC38-6264EA076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fMRI sequences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EEDD304-8332-4FD2-B53B-B1B0CE8CDA8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64464995"/>
              </p:ext>
            </p:extLst>
          </p:nvPr>
        </p:nvGraphicFramePr>
        <p:xfrm>
          <a:off x="1064343" y="3044898"/>
          <a:ext cx="6600033" cy="3296215"/>
        </p:xfrm>
        <a:graphic>
          <a:graphicData uri="http://schemas.openxmlformats.org/drawingml/2006/table">
            <a:tbl>
              <a:tblPr/>
              <a:tblGrid>
                <a:gridCol w="1687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28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40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052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3464">
                <a:tc>
                  <a:txBody>
                    <a:bodyPr/>
                    <a:lstStyle/>
                    <a:p>
                      <a:pPr rtl="0" fontAlgn="b"/>
                      <a:endParaRPr lang="en-CA" sz="1400">
                        <a:effectLst/>
                      </a:endParaRPr>
                    </a:p>
                  </a:txBody>
                  <a:tcPr marL="6370" marR="6370" marT="0" marB="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CA" sz="1400" u="sng">
                          <a:effectLst/>
                        </a:rPr>
                        <a:t>Philips</a:t>
                      </a:r>
                    </a:p>
                  </a:txBody>
                  <a:tcPr marL="6370" marR="6370" marT="0" marB="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066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68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CA" sz="1400" u="sng">
                          <a:effectLst/>
                        </a:rPr>
                        <a:t>GE PETMR</a:t>
                      </a:r>
                    </a:p>
                  </a:txBody>
                  <a:tcPr marL="6370" marR="6370" marT="0" marB="0" anchor="b">
                    <a:lnL w="6350" cap="flat" cmpd="sng" algn="ctr">
                      <a:solidFill>
                        <a:srgbClr val="E066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067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066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69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CA" sz="1400" u="sng" dirty="0">
                          <a:effectLst/>
                        </a:rPr>
                        <a:t>GE MR only</a:t>
                      </a:r>
                    </a:p>
                  </a:txBody>
                  <a:tcPr marL="6370" marR="6370" marT="0" marB="0" anchor="b">
                    <a:lnL w="6350" cap="flat" cmpd="sng" algn="ctr">
                      <a:solidFill>
                        <a:srgbClr val="6067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067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067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069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5195">
                <a:tc>
                  <a:txBody>
                    <a:bodyPr/>
                    <a:lstStyle/>
                    <a:p>
                      <a:pPr rtl="0" fontAlgn="b"/>
                      <a:r>
                        <a:rPr lang="en-CA" sz="1400">
                          <a:effectLst/>
                        </a:rPr>
                        <a:t>Coil</a:t>
                      </a:r>
                    </a:p>
                  </a:txBody>
                  <a:tcPr marL="6370" marR="6370" marT="0" marB="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068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CA" sz="1400">
                          <a:effectLst/>
                        </a:rPr>
                        <a:t>dSTREAM 32 channel</a:t>
                      </a:r>
                    </a:p>
                  </a:txBody>
                  <a:tcPr marL="6370" marR="6370" marT="0" marB="0" anchor="b">
                    <a:lnL w="6350" cap="flat" cmpd="sng" algn="ctr">
                      <a:solidFill>
                        <a:srgbClr val="E068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69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068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86A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CA" sz="1400">
                          <a:effectLst/>
                        </a:rPr>
                        <a:t>HNU 12 channel</a:t>
                      </a:r>
                    </a:p>
                  </a:txBody>
                  <a:tcPr marL="6370" marR="6370" marT="0" marB="0" anchor="b">
                    <a:lnL w="6350" cap="flat" cmpd="sng" algn="ctr">
                      <a:solidFill>
                        <a:srgbClr val="8069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069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69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6B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CA" sz="1400">
                          <a:effectLst/>
                        </a:rPr>
                        <a:t>HNU 12 channel</a:t>
                      </a:r>
                    </a:p>
                  </a:txBody>
                  <a:tcPr marL="6370" marR="6370" marT="0" marB="0" anchor="b">
                    <a:lnL w="6350" cap="flat" cmpd="sng" algn="ctr">
                      <a:solidFill>
                        <a:srgbClr val="E069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069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069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86B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5195">
                <a:tc>
                  <a:txBody>
                    <a:bodyPr/>
                    <a:lstStyle/>
                    <a:p>
                      <a:pPr rtl="0" fontAlgn="b"/>
                      <a:r>
                        <a:rPr lang="en-CA" sz="1400">
                          <a:effectLst/>
                        </a:rPr>
                        <a:t>Orientation</a:t>
                      </a:r>
                    </a:p>
                  </a:txBody>
                  <a:tcPr marL="6370" marR="6370" marT="0" marB="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86A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1400">
                          <a:effectLst/>
                        </a:rPr>
                        <a:t>Axial Oblique</a:t>
                      </a:r>
                    </a:p>
                  </a:txBody>
                  <a:tcPr marL="6370" marR="6370" marT="0" marB="0" anchor="b">
                    <a:lnL w="6350" cap="flat" cmpd="sng" algn="ctr">
                      <a:solidFill>
                        <a:srgbClr val="C86A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06B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86A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1400" dirty="0">
                          <a:effectLst/>
                        </a:rPr>
                        <a:t>Axial(PETMR)</a:t>
                      </a:r>
                    </a:p>
                  </a:txBody>
                  <a:tcPr marL="6370" marR="6370" marT="0" marB="0" anchor="b">
                    <a:lnL w="6350" cap="flat" cmpd="sng" algn="ctr">
                      <a:solidFill>
                        <a:srgbClr val="606B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86B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06B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1400" dirty="0">
                          <a:effectLst/>
                        </a:rPr>
                        <a:t>Axial/Axial oblique(MR only)</a:t>
                      </a:r>
                    </a:p>
                  </a:txBody>
                  <a:tcPr marL="6370" marR="6370" marT="0" marB="0" anchor="b">
                    <a:lnL w="6350" cap="flat" cmpd="sng" algn="ctr">
                      <a:solidFill>
                        <a:srgbClr val="C86B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86B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86B2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3464">
                <a:tc>
                  <a:txBody>
                    <a:bodyPr/>
                    <a:lstStyle/>
                    <a:p>
                      <a:pPr rtl="0" fontAlgn="b"/>
                      <a:r>
                        <a:rPr lang="en-CA" sz="1400">
                          <a:effectLst/>
                        </a:rPr>
                        <a:t>FOV (mm)</a:t>
                      </a:r>
                    </a:p>
                  </a:txBody>
                  <a:tcPr marL="6370" marR="6370" marT="0" marB="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1400">
                          <a:effectLst/>
                        </a:rPr>
                        <a:t>240</a:t>
                      </a:r>
                    </a:p>
                  </a:txBody>
                  <a:tcPr marL="6370" marR="6370" marT="0" marB="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1400">
                          <a:effectLst/>
                        </a:rPr>
                        <a:t>258</a:t>
                      </a:r>
                    </a:p>
                  </a:txBody>
                  <a:tcPr marL="6370" marR="6370" marT="0" marB="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1400">
                          <a:effectLst/>
                        </a:rPr>
                        <a:t>258</a:t>
                      </a:r>
                    </a:p>
                  </a:txBody>
                  <a:tcPr marL="6370" marR="6370" marT="0" marB="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5195">
                <a:tc>
                  <a:txBody>
                    <a:bodyPr/>
                    <a:lstStyle/>
                    <a:p>
                      <a:pPr rtl="0" fontAlgn="b"/>
                      <a:r>
                        <a:rPr lang="en-CA" sz="1400">
                          <a:effectLst/>
                        </a:rPr>
                        <a:t>Slice thickness (mm)</a:t>
                      </a:r>
                    </a:p>
                  </a:txBody>
                  <a:tcPr marL="6370" marR="6370" marT="0" marB="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1400">
                          <a:effectLst/>
                        </a:rPr>
                        <a:t>2.5</a:t>
                      </a:r>
                    </a:p>
                  </a:txBody>
                  <a:tcPr marL="6370" marR="6370" marT="0" marB="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1400">
                          <a:effectLst/>
                        </a:rPr>
                        <a:t>3</a:t>
                      </a:r>
                    </a:p>
                  </a:txBody>
                  <a:tcPr marL="6370" marR="6370" marT="0" marB="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88A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1400">
                          <a:effectLst/>
                        </a:rPr>
                        <a:t>3</a:t>
                      </a:r>
                    </a:p>
                  </a:txBody>
                  <a:tcPr marL="6370" marR="6370" marT="0" marB="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9E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1732">
                <a:tc>
                  <a:txBody>
                    <a:bodyPr/>
                    <a:lstStyle/>
                    <a:p>
                      <a:pPr rtl="0" fontAlgn="b"/>
                      <a:r>
                        <a:rPr lang="en-CA" sz="1400">
                          <a:effectLst/>
                        </a:rPr>
                        <a:t>#Slices</a:t>
                      </a:r>
                    </a:p>
                  </a:txBody>
                  <a:tcPr marL="6370" marR="6370" marT="0" marB="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8DC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1400">
                          <a:effectLst/>
                        </a:rPr>
                        <a:t>62</a:t>
                      </a:r>
                    </a:p>
                  </a:txBody>
                  <a:tcPr marL="6370" marR="6370" marT="0" marB="0" anchor="b">
                    <a:lnL w="6350" cap="flat" cmpd="sng" algn="ctr">
                      <a:solidFill>
                        <a:srgbClr val="C8DC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880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1400">
                          <a:effectLst/>
                        </a:rPr>
                        <a:t>62</a:t>
                      </a:r>
                    </a:p>
                  </a:txBody>
                  <a:tcPr marL="6370" marR="6370" marT="0" marB="0" anchor="b">
                    <a:lnL w="6350" cap="flat" cmpd="sng" algn="ctr">
                      <a:solidFill>
                        <a:srgbClr val="9880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3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88A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1400" dirty="0">
                          <a:effectLst/>
                        </a:rPr>
                        <a:t>62</a:t>
                      </a:r>
                    </a:p>
                  </a:txBody>
                  <a:tcPr marL="6370" marR="6370" marT="0" marB="0" anchor="b">
                    <a:lnL w="6350" cap="flat" cmpd="sng" algn="ctr">
                      <a:solidFill>
                        <a:srgbClr val="8083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3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09E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91732">
                <a:tc>
                  <a:txBody>
                    <a:bodyPr/>
                    <a:lstStyle/>
                    <a:p>
                      <a:pPr rtl="0" fontAlgn="b"/>
                      <a:r>
                        <a:rPr lang="en-CA" sz="1400">
                          <a:effectLst/>
                        </a:rPr>
                        <a:t>Matrix</a:t>
                      </a:r>
                    </a:p>
                  </a:txBody>
                  <a:tcPr marL="6370" marR="6370" marT="0" marB="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1400">
                          <a:effectLst/>
                        </a:rPr>
                        <a:t>96</a:t>
                      </a:r>
                    </a:p>
                  </a:txBody>
                  <a:tcPr marL="6370" marR="6370" marT="0" marB="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1400">
                          <a:effectLst/>
                        </a:rPr>
                        <a:t>86</a:t>
                      </a:r>
                    </a:p>
                  </a:txBody>
                  <a:tcPr marL="6370" marR="6370" marT="0" marB="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1400" dirty="0">
                          <a:effectLst/>
                        </a:rPr>
                        <a:t>86</a:t>
                      </a:r>
                    </a:p>
                  </a:txBody>
                  <a:tcPr marL="6370" marR="6370" marT="0" marB="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5195">
                <a:tc>
                  <a:txBody>
                    <a:bodyPr/>
                    <a:lstStyle/>
                    <a:p>
                      <a:pPr rtl="0" fontAlgn="b"/>
                      <a:r>
                        <a:rPr lang="en-CA" sz="1400">
                          <a:effectLst/>
                        </a:rPr>
                        <a:t>Voxel size FxPxS (mm)</a:t>
                      </a:r>
                    </a:p>
                  </a:txBody>
                  <a:tcPr marL="6370" marR="6370" marT="0" marB="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1400">
                          <a:effectLst/>
                        </a:rPr>
                        <a:t>2.5x2.5x2.5</a:t>
                      </a:r>
                    </a:p>
                  </a:txBody>
                  <a:tcPr marL="6370" marR="6370" marT="0" marB="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1400">
                          <a:effectLst/>
                        </a:rPr>
                        <a:t>3x3x3</a:t>
                      </a:r>
                    </a:p>
                  </a:txBody>
                  <a:tcPr marL="6370" marR="6370" marT="0" marB="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1400">
                          <a:effectLst/>
                        </a:rPr>
                        <a:t>3x3x3</a:t>
                      </a:r>
                    </a:p>
                  </a:txBody>
                  <a:tcPr marL="6370" marR="6370" marT="0" marB="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91732">
                <a:tc>
                  <a:txBody>
                    <a:bodyPr/>
                    <a:lstStyle/>
                    <a:p>
                      <a:pPr rtl="0" fontAlgn="b"/>
                      <a:r>
                        <a:rPr lang="en-CA" sz="1400">
                          <a:effectLst/>
                        </a:rPr>
                        <a:t>TR (ms)</a:t>
                      </a:r>
                    </a:p>
                  </a:txBody>
                  <a:tcPr marL="6370" marR="6370" marT="0" marB="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1400">
                          <a:effectLst/>
                        </a:rPr>
                        <a:t>2000</a:t>
                      </a:r>
                    </a:p>
                  </a:txBody>
                  <a:tcPr marL="6370" marR="6370" marT="0" marB="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1400">
                          <a:effectLst/>
                        </a:rPr>
                        <a:t>2000</a:t>
                      </a:r>
                    </a:p>
                  </a:txBody>
                  <a:tcPr marL="6370" marR="6370" marT="0" marB="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1400">
                          <a:effectLst/>
                        </a:rPr>
                        <a:t>2000</a:t>
                      </a:r>
                    </a:p>
                  </a:txBody>
                  <a:tcPr marL="6370" marR="6370" marT="0" marB="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91732">
                <a:tc>
                  <a:txBody>
                    <a:bodyPr/>
                    <a:lstStyle/>
                    <a:p>
                      <a:pPr rtl="0" fontAlgn="b"/>
                      <a:r>
                        <a:rPr lang="en-CA" sz="1400">
                          <a:effectLst/>
                        </a:rPr>
                        <a:t>TE (ms)</a:t>
                      </a:r>
                    </a:p>
                  </a:txBody>
                  <a:tcPr marL="6370" marR="6370" marT="0" marB="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1400">
                          <a:effectLst/>
                        </a:rPr>
                        <a:t>30</a:t>
                      </a:r>
                    </a:p>
                  </a:txBody>
                  <a:tcPr marL="6370" marR="6370" marT="0" marB="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1400">
                          <a:effectLst/>
                        </a:rPr>
                        <a:t>25</a:t>
                      </a:r>
                    </a:p>
                  </a:txBody>
                  <a:tcPr marL="6370" marR="6370" marT="0" marB="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1400">
                          <a:effectLst/>
                        </a:rPr>
                        <a:t>25</a:t>
                      </a:r>
                    </a:p>
                  </a:txBody>
                  <a:tcPr marL="6370" marR="6370" marT="0" marB="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83464">
                <a:tc>
                  <a:txBody>
                    <a:bodyPr/>
                    <a:lstStyle/>
                    <a:p>
                      <a:pPr rtl="0" fontAlgn="b"/>
                      <a:r>
                        <a:rPr lang="en-CA" sz="1400">
                          <a:effectLst/>
                        </a:rPr>
                        <a:t>Flip angle (deg)</a:t>
                      </a:r>
                    </a:p>
                  </a:txBody>
                  <a:tcPr marL="6370" marR="6370" marT="0" marB="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1400">
                          <a:effectLst/>
                        </a:rPr>
                        <a:t>77</a:t>
                      </a:r>
                    </a:p>
                  </a:txBody>
                  <a:tcPr marL="6370" marR="6370" marT="0" marB="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1400">
                          <a:effectLst/>
                        </a:rPr>
                        <a:t>77</a:t>
                      </a:r>
                    </a:p>
                  </a:txBody>
                  <a:tcPr marL="6370" marR="6370" marT="0" marB="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1400">
                          <a:effectLst/>
                        </a:rPr>
                        <a:t>77</a:t>
                      </a:r>
                    </a:p>
                  </a:txBody>
                  <a:tcPr marL="6370" marR="6370" marT="0" marB="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75195">
                <a:tc>
                  <a:txBody>
                    <a:bodyPr/>
                    <a:lstStyle/>
                    <a:p>
                      <a:pPr rtl="0" fontAlgn="b"/>
                      <a:r>
                        <a:rPr lang="en-CA" sz="1400">
                          <a:effectLst/>
                        </a:rPr>
                        <a:t>Parallel Imaging Factor</a:t>
                      </a:r>
                    </a:p>
                  </a:txBody>
                  <a:tcPr marL="6370" marR="6370" marT="0" marB="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1400">
                          <a:effectLst/>
                        </a:rPr>
                        <a:t>2</a:t>
                      </a:r>
                    </a:p>
                  </a:txBody>
                  <a:tcPr marL="6370" marR="6370" marT="0" marB="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1400">
                          <a:effectLst/>
                        </a:rPr>
                        <a:t>2</a:t>
                      </a:r>
                    </a:p>
                  </a:txBody>
                  <a:tcPr marL="6370" marR="6370" marT="0" marB="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1400" dirty="0">
                          <a:effectLst/>
                        </a:rPr>
                        <a:t>2</a:t>
                      </a:r>
                    </a:p>
                  </a:txBody>
                  <a:tcPr marL="6370" marR="6370" marT="0" marB="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83464">
                <a:tc>
                  <a:txBody>
                    <a:bodyPr/>
                    <a:lstStyle/>
                    <a:p>
                      <a:pPr rtl="0" fontAlgn="b"/>
                      <a:r>
                        <a:rPr lang="en-CA" sz="1400">
                          <a:effectLst/>
                        </a:rPr>
                        <a:t>Multiband factor</a:t>
                      </a:r>
                    </a:p>
                  </a:txBody>
                  <a:tcPr marL="6370" marR="6370" marT="0" marB="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1400">
                          <a:effectLst/>
                        </a:rPr>
                        <a:t>2</a:t>
                      </a:r>
                    </a:p>
                  </a:txBody>
                  <a:tcPr marL="6370" marR="6370" marT="0" marB="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1400">
                          <a:effectLst/>
                        </a:rPr>
                        <a:t>2</a:t>
                      </a:r>
                    </a:p>
                  </a:txBody>
                  <a:tcPr marL="6370" marR="6370" marT="0" marB="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1400">
                          <a:effectLst/>
                        </a:rPr>
                        <a:t>2</a:t>
                      </a:r>
                    </a:p>
                  </a:txBody>
                  <a:tcPr marL="6370" marR="6370" marT="0" marB="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83464">
                <a:tc>
                  <a:txBody>
                    <a:bodyPr/>
                    <a:lstStyle/>
                    <a:p>
                      <a:pPr rtl="0" fontAlgn="b"/>
                      <a:r>
                        <a:rPr lang="en-CA" sz="1400">
                          <a:effectLst/>
                        </a:rPr>
                        <a:t>Acquisition time</a:t>
                      </a:r>
                    </a:p>
                  </a:txBody>
                  <a:tcPr marL="6370" marR="6370" marT="0" marB="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1400">
                          <a:effectLst/>
                        </a:rPr>
                        <a:t>8-15 min</a:t>
                      </a:r>
                    </a:p>
                  </a:txBody>
                  <a:tcPr marL="6370" marR="6370" marT="0" marB="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1400">
                          <a:effectLst/>
                        </a:rPr>
                        <a:t>8-15 min</a:t>
                      </a:r>
                    </a:p>
                  </a:txBody>
                  <a:tcPr marL="6370" marR="6370" marT="0" marB="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CA" sz="1400" dirty="0">
                          <a:effectLst/>
                        </a:rPr>
                        <a:t>8-15 min</a:t>
                      </a:r>
                    </a:p>
                  </a:txBody>
                  <a:tcPr marL="6370" marR="6370" marT="0" marB="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F13E378-6245-4841-9718-9B56818380DD}"/>
              </a:ext>
            </a:extLst>
          </p:cNvPr>
          <p:cNvSpPr txBox="1"/>
          <p:nvPr/>
        </p:nvSpPr>
        <p:spPr>
          <a:xfrm>
            <a:off x="3861721" y="2583233"/>
            <a:ext cx="10327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 err="1"/>
              <a:t>rsfMRI</a:t>
            </a:r>
            <a:endParaRPr lang="en-CA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0D04A6-B5FA-4035-B870-EC60F31A3DCC}"/>
              </a:ext>
            </a:extLst>
          </p:cNvPr>
          <p:cNvSpPr txBox="1"/>
          <p:nvPr/>
        </p:nvSpPr>
        <p:spPr>
          <a:xfrm>
            <a:off x="8790039" y="2835775"/>
            <a:ext cx="2408160" cy="3508653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CA" sz="2400" b="1" dirty="0"/>
              <a:t>task based fMRI</a:t>
            </a:r>
          </a:p>
          <a:p>
            <a:endParaRPr lang="en-CA" dirty="0"/>
          </a:p>
          <a:p>
            <a:r>
              <a:rPr lang="en-CA" dirty="0"/>
              <a:t>TR = 1-3s</a:t>
            </a:r>
          </a:p>
          <a:p>
            <a:r>
              <a:rPr lang="en-CA" dirty="0"/>
              <a:t>TE = ~30ms</a:t>
            </a:r>
          </a:p>
          <a:p>
            <a:r>
              <a:rPr lang="en-CA" dirty="0"/>
              <a:t>voxel = 2.5x2.5x2.5mm</a:t>
            </a:r>
            <a:r>
              <a:rPr lang="en-CA" baseline="30000" dirty="0"/>
              <a:t>3</a:t>
            </a:r>
          </a:p>
          <a:p>
            <a:r>
              <a:rPr lang="en-CA" dirty="0"/>
              <a:t>EPI factor = 13-39</a:t>
            </a:r>
          </a:p>
          <a:p>
            <a:endParaRPr lang="en-CA" dirty="0"/>
          </a:p>
          <a:p>
            <a:r>
              <a:rPr lang="en-CA"/>
              <a:t>Multi-echo</a:t>
            </a:r>
            <a:endParaRPr lang="en-CA" dirty="0"/>
          </a:p>
          <a:p>
            <a:r>
              <a:rPr lang="en-CA" dirty="0"/>
              <a:t>TR = 2s</a:t>
            </a:r>
          </a:p>
          <a:p>
            <a:r>
              <a:rPr lang="en-CA" dirty="0"/>
              <a:t>TE = 12, 24.5, 37ms</a:t>
            </a:r>
          </a:p>
          <a:p>
            <a:r>
              <a:rPr lang="en-CA" dirty="0"/>
              <a:t>voxel = 3x3x3mm</a:t>
            </a:r>
            <a:r>
              <a:rPr lang="en-CA" baseline="30000" dirty="0"/>
              <a:t>3</a:t>
            </a:r>
          </a:p>
          <a:p>
            <a:r>
              <a:rPr lang="en-CA" dirty="0"/>
              <a:t>EPI factor = 19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ACC8A8-C3EC-4E10-B0F7-248D6613E93A}"/>
              </a:ext>
            </a:extLst>
          </p:cNvPr>
          <p:cNvSpPr txBox="1"/>
          <p:nvPr/>
        </p:nvSpPr>
        <p:spPr>
          <a:xfrm>
            <a:off x="838200" y="1690688"/>
            <a:ext cx="98610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/>
              <a:t>Sequence is echo planar imaging (EPI) sensitive to T2* relaxation</a:t>
            </a:r>
          </a:p>
        </p:txBody>
      </p:sp>
    </p:spTree>
    <p:extLst>
      <p:ext uri="{BB962C8B-B14F-4D97-AF65-F5344CB8AC3E}">
        <p14:creationId xmlns:p14="http://schemas.microsoft.com/office/powerpoint/2010/main" val="2048704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524A2-7115-477A-8E6F-2A4FED818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Things to think about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B524D-0AAC-4EE3-AA0A-EDC3E28C52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When scanning, to know your orientation for sure, place a vitamin E capsule on one side of the head</a:t>
            </a:r>
          </a:p>
          <a:p>
            <a:pPr lvl="1"/>
            <a:r>
              <a:rPr lang="en-CA" dirty="0"/>
              <a:t>sometimes orientations can get messed up in the data header files which is a nightmare to try to figure out</a:t>
            </a:r>
          </a:p>
          <a:p>
            <a:r>
              <a:rPr lang="en-CA" dirty="0"/>
              <a:t>Make sure you get your sequence parameters from the scan</a:t>
            </a:r>
          </a:p>
          <a:p>
            <a:pPr lvl="1"/>
            <a:r>
              <a:rPr lang="en-CA" dirty="0"/>
              <a:t>some will be important in the analysis</a:t>
            </a:r>
          </a:p>
          <a:p>
            <a:r>
              <a:rPr lang="en-CA" dirty="0"/>
              <a:t>Recommend putting you data in BIDS format</a:t>
            </a:r>
          </a:p>
          <a:p>
            <a:pPr lvl="1"/>
            <a:r>
              <a:rPr lang="en-CA" dirty="0"/>
              <a:t>some of the analysis code will expect data to be in BIDS format</a:t>
            </a:r>
          </a:p>
        </p:txBody>
      </p:sp>
    </p:spTree>
    <p:extLst>
      <p:ext uri="{BB962C8B-B14F-4D97-AF65-F5344CB8AC3E}">
        <p14:creationId xmlns:p14="http://schemas.microsoft.com/office/powerpoint/2010/main" val="4037150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CE71D44-E82D-4988-89FD-4227FC382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Structural Preprocessing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F7787A-BAD6-43AB-845F-429DBAC383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107922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EA2FC-7E2E-4AB8-97CE-D2A38EDDC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Structural Data Preprocessing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2D5724-6895-48ED-9E8D-24DAFFF53A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CA" dirty="0"/>
              <a:t>Correct Orientation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Cropping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Bias Field Correction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Brain Extraction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Tissue Segmentation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Subcortical Segmentation</a:t>
            </a:r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0" indent="0">
              <a:buNone/>
            </a:pPr>
            <a:r>
              <a:rPr lang="en-CA" dirty="0"/>
              <a:t>Note: All these steps are done on the 3D T1w images</a:t>
            </a:r>
          </a:p>
        </p:txBody>
      </p:sp>
    </p:spTree>
    <p:extLst>
      <p:ext uri="{BB962C8B-B14F-4D97-AF65-F5344CB8AC3E}">
        <p14:creationId xmlns:p14="http://schemas.microsoft.com/office/powerpoint/2010/main" val="4654402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0239A-0EC1-4F0E-85B5-1A5D94911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Correct Orientation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6CDE39-5021-4023-9491-AB2EB745CC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Images are normally reoriented to make sure they are in standard (i.e. MNI template) orientation</a:t>
            </a:r>
          </a:p>
          <a:p>
            <a:pPr lvl="1"/>
            <a:r>
              <a:rPr lang="en-CA" dirty="0"/>
              <a:t>This will be an axial slicing of the data</a:t>
            </a:r>
          </a:p>
          <a:p>
            <a:endParaRPr lang="en-CA" dirty="0"/>
          </a:p>
          <a:p>
            <a:pPr marL="0" indent="0">
              <a:buNone/>
            </a:pPr>
            <a:r>
              <a:rPr lang="en-CA" dirty="0"/>
              <a:t>	fslreorient2std input.nii.gz output_std.nii.gz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8BDF13D-A05E-43B1-98E5-EE1CD3460809}"/>
              </a:ext>
            </a:extLst>
          </p:cNvPr>
          <p:cNvSpPr/>
          <p:nvPr/>
        </p:nvSpPr>
        <p:spPr>
          <a:xfrm>
            <a:off x="1687397" y="3563331"/>
            <a:ext cx="6645897" cy="593889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349339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1656</TotalTime>
  <Words>1937</Words>
  <Application>Microsoft Office PowerPoint</Application>
  <PresentationFormat>Widescreen</PresentationFormat>
  <Paragraphs>334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Arial</vt:lpstr>
      <vt:lpstr>Calibri</vt:lpstr>
      <vt:lpstr>Calibri Light</vt:lpstr>
      <vt:lpstr>Office Theme</vt:lpstr>
      <vt:lpstr>Preparing your data for fMRI analysis </vt:lpstr>
      <vt:lpstr>Disclosure</vt:lpstr>
      <vt:lpstr>Blood Oxygen Level Dependent (BOLD) signal</vt:lpstr>
      <vt:lpstr>2 Types of fMRI studies</vt:lpstr>
      <vt:lpstr>fMRI sequences</vt:lpstr>
      <vt:lpstr>Things to think about</vt:lpstr>
      <vt:lpstr>Structural Preprocessing</vt:lpstr>
      <vt:lpstr>Structural Data Preprocessing Steps</vt:lpstr>
      <vt:lpstr>Correct Orientation</vt:lpstr>
      <vt:lpstr>Cropping</vt:lpstr>
      <vt:lpstr>Bias Field Correction</vt:lpstr>
      <vt:lpstr>Brain Extraction</vt:lpstr>
      <vt:lpstr>Tissue Segmentation</vt:lpstr>
      <vt:lpstr>Subcortical Segmentation</vt:lpstr>
      <vt:lpstr>Preprocessing pipeline</vt:lpstr>
      <vt:lpstr>Functional Preprocessing</vt:lpstr>
      <vt:lpstr>Next steps: Functional Data Preprocessing</vt:lpstr>
      <vt:lpstr>Motion Correction</vt:lpstr>
      <vt:lpstr>Susceptibility Distortion Correction</vt:lpstr>
      <vt:lpstr>Topup</vt:lpstr>
      <vt:lpstr>Slice Timing Correction</vt:lpstr>
      <vt:lpstr>Brain Extraction</vt:lpstr>
      <vt:lpstr>Temporal Filtering</vt:lpstr>
      <vt:lpstr>Denoising</vt:lpstr>
      <vt:lpstr>Denoising: Example Noise Components</vt:lpstr>
      <vt:lpstr>Denoising</vt:lpstr>
      <vt:lpstr>ICA Denoising</vt:lpstr>
      <vt:lpstr>Denoising</vt:lpstr>
      <vt:lpstr>Spatial Smoothing</vt:lpstr>
      <vt:lpstr>Spatial Normalisation</vt:lpstr>
      <vt:lpstr>Even more processing steps possible</vt:lpstr>
      <vt:lpstr>Order of processing debate</vt:lpstr>
      <vt:lpstr>Preprocessing using FEAT</vt:lpstr>
      <vt:lpstr>fMRIprep: another preprocessing pipeline</vt:lpstr>
      <vt:lpstr>Next Meeting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Preparing your data for fMRI analysis</dc:title>
  <dc:creator>Vavasour, Irene</dc:creator>
  <cp:lastModifiedBy>Vavasour, Irene</cp:lastModifiedBy>
  <cp:revision>55</cp:revision>
  <dcterms:created xsi:type="dcterms:W3CDTF">2023-10-25T16:43:06Z</dcterms:created>
  <dcterms:modified xsi:type="dcterms:W3CDTF">2023-11-17T22:04:09Z</dcterms:modified>
</cp:coreProperties>
</file>