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2EC0-73F9-43C9-998E-7DCCDFB32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C135-F759-45FE-B176-4E2F44DC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218C-8246-4E2E-9D07-9680F400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FD67-4810-473A-BF23-004C4483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F205-B3CC-4C2A-AF82-7A7BCCB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24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E8DB-394D-433D-AA0E-715AC9A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145D5-F3DD-4B13-8F42-22246D49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3286-AB4F-42AB-8A3B-F2914FA1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5FE6-1205-4CA8-93E6-3D8397F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B507-3A64-4A1D-A225-EB146DCE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1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DCDA-3EB1-4FD2-91D4-BA29DED3B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78B73-B3F0-48FD-9438-8F2A85A0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BE00-021C-4DCC-9C66-DB35068E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2633-398C-49EE-BCC7-E10C029D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4D4A-CAC7-4413-9E7A-ED52F163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0365-213B-4EF2-BB5E-780171DC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F4AA-5455-4BB8-8F64-8B74FD45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868F-0FB6-4102-8C36-B4090F17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8286E-D872-41C0-8F6A-7119BFC5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E4E6-CF6A-482E-8263-B99156AE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E214-9338-4EEA-8272-3E32831F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F9275-7114-4D10-922A-36DFBA82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C7C8-A810-4263-BF51-E0A61F23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828D-D04B-4764-B224-ABABC194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C8BA-3172-418F-AFD7-B6449997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8A41-F538-4BD0-AB1F-0CC570A6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3D25-6851-4D80-A3A5-0F1E8E8B3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E12EE-A6C6-4C3F-8F76-C244B8AE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CA9E-ED31-47B3-AE34-49B25C6E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24E6-E041-4E4E-9163-A106E8E4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895B-8005-4061-82C0-C1B2DB9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6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8F08-D79C-4B14-B1D9-DCEC0A66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3FB9B-DCB8-487C-BC49-5E0462B2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D286-D549-417E-A2B7-75621DB8F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46919-ADD3-4178-A021-DD0BFB086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C164C-F238-4A06-96F1-1A6CD92DA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31ED1-E373-496D-87E1-E0F0D9DC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3851-E5C1-4DC3-823D-42D7A723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A14F0-6DF2-411A-972F-21849F9F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8008-DEC9-4E55-8C1C-CAD0D5A8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ABCE0-10E5-44E9-8B33-0276B4C4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B857D-0C98-409B-A5D8-B69E2506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4AE6-70D3-4609-8F48-FB788B00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83340-4218-4298-BAF4-79956DC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9FA30-99F6-4292-AD4D-15D3D3F4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AB63-32D8-4710-BE1C-011DE194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41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2D29-BADB-441F-8638-098FAF46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F043-EFB8-4C25-9898-F2185A78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9C016-CEC5-4C98-8C7E-CA390525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52B9-DF71-4151-B49E-0D571E0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96BC-9E51-42AA-9ECA-EDEF5B3D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436C2-FD56-4FEF-BC66-5337B85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78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25C4-4CD5-4D05-80F6-1E5AB679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B3718-F2E4-41EC-9D7E-51245E953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9A1D0-B7A2-4DC8-9B5B-542E46A3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BFE6-D660-403B-AE3D-7D29980F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FF30-DC1D-40F8-BE08-70E7B2CB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52F5-65EE-4431-9FE5-15032904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8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26451-51CB-4C7B-8869-6ECA7F6E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6293-43DD-41CD-87C4-65191FBD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119D-71C4-402D-B0DC-23014DB10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9916-9A3F-4758-9CDC-674099FFA8CC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C674-3486-4220-BE63-AFAE5ACC1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4441-2E63-4050-8DFC-FF04A46D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83CF-1514-4C71-8BEE-CD9F6D6BC1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8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0C07-3AB9-4ADC-94D2-01496429E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White Matter Hyperintensities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98D7F-F0F9-4250-9920-EFE6FFD5F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UBC MRI Research Analysis Meeting</a:t>
            </a:r>
          </a:p>
          <a:p>
            <a:r>
              <a:rPr lang="en-CA" dirty="0"/>
              <a:t>Apr 2, 2025</a:t>
            </a:r>
          </a:p>
        </p:txBody>
      </p:sp>
    </p:spTree>
    <p:extLst>
      <p:ext uri="{BB962C8B-B14F-4D97-AF65-F5344CB8AC3E}">
        <p14:creationId xmlns:p14="http://schemas.microsoft.com/office/powerpoint/2010/main" val="6903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5982-2103-439A-AC2D-5A32802B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WMH?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C34F-2EC5-41A7-A639-44C174B7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Areas of increased signal on PD, T2W and FLAIR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DE29E-50C8-40E2-9112-07A7A185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57" y="3159381"/>
            <a:ext cx="2521452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2D2023-8D6A-402A-825D-18DA53C0D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2" t="5031" r="11964" b="6573"/>
          <a:stretch/>
        </p:blipFill>
        <p:spPr>
          <a:xfrm>
            <a:off x="4666514" y="3159381"/>
            <a:ext cx="2586706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6186E-9707-4500-9982-860BA02A45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16713" r="70735" b="38067"/>
          <a:stretch/>
        </p:blipFill>
        <p:spPr>
          <a:xfrm>
            <a:off x="8117025" y="3159381"/>
            <a:ext cx="2658359" cy="32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5F1EC2-02B9-48B3-9A6D-C15C59CC8CBE}"/>
              </a:ext>
            </a:extLst>
          </p:cNvPr>
          <p:cNvSpPr txBox="1"/>
          <p:nvPr/>
        </p:nvSpPr>
        <p:spPr>
          <a:xfrm>
            <a:off x="1523082" y="2697716"/>
            <a:ext cx="203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Proton Density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A4F7F-42E3-4DA4-B1AE-650FA83B330A}"/>
              </a:ext>
            </a:extLst>
          </p:cNvPr>
          <p:cNvSpPr txBox="1"/>
          <p:nvPr/>
        </p:nvSpPr>
        <p:spPr>
          <a:xfrm>
            <a:off x="5087320" y="2697716"/>
            <a:ext cx="174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T2-weighted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22E95-2B94-4BB1-8FB6-F324267149F4}"/>
              </a:ext>
            </a:extLst>
          </p:cNvPr>
          <p:cNvSpPr txBox="1"/>
          <p:nvPr/>
        </p:nvSpPr>
        <p:spPr>
          <a:xfrm>
            <a:off x="9007622" y="2697716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FLAIR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ED3CE-CB49-42A8-933D-5D0B18D81F20}"/>
              </a:ext>
            </a:extLst>
          </p:cNvPr>
          <p:cNvCxnSpPr/>
          <p:nvPr/>
        </p:nvCxnSpPr>
        <p:spPr>
          <a:xfrm flipH="1">
            <a:off x="3157979" y="4135172"/>
            <a:ext cx="374624" cy="476438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61DAF8-1C62-42F1-87D5-9308EB31FD70}"/>
              </a:ext>
            </a:extLst>
          </p:cNvPr>
          <p:cNvCxnSpPr>
            <a:cxnSpLocks/>
          </p:cNvCxnSpPr>
          <p:nvPr/>
        </p:nvCxnSpPr>
        <p:spPr>
          <a:xfrm>
            <a:off x="1722354" y="4201342"/>
            <a:ext cx="331509" cy="15240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7D348-CDB0-49A9-9568-547E26CFABA1}"/>
              </a:ext>
            </a:extLst>
          </p:cNvPr>
          <p:cNvCxnSpPr>
            <a:cxnSpLocks/>
          </p:cNvCxnSpPr>
          <p:nvPr/>
        </p:nvCxnSpPr>
        <p:spPr>
          <a:xfrm flipH="1">
            <a:off x="6645101" y="5005633"/>
            <a:ext cx="415575" cy="230686"/>
          </a:xfrm>
          <a:prstGeom prst="straightConnector1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A73AFD-F500-4BF9-9FB4-005136A1C693}"/>
              </a:ext>
            </a:extLst>
          </p:cNvPr>
          <p:cNvCxnSpPr>
            <a:cxnSpLocks/>
          </p:cNvCxnSpPr>
          <p:nvPr/>
        </p:nvCxnSpPr>
        <p:spPr>
          <a:xfrm>
            <a:off x="4914847" y="4469577"/>
            <a:ext cx="344945" cy="156534"/>
          </a:xfrm>
          <a:prstGeom prst="straightConnector1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C31E60-8141-4C6A-8E60-570F582DF047}"/>
              </a:ext>
            </a:extLst>
          </p:cNvPr>
          <p:cNvCxnSpPr>
            <a:cxnSpLocks/>
          </p:cNvCxnSpPr>
          <p:nvPr/>
        </p:nvCxnSpPr>
        <p:spPr>
          <a:xfrm>
            <a:off x="8600456" y="5149257"/>
            <a:ext cx="344945" cy="156534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0C2258-FBDD-4C6A-AC7A-A6F772B31220}"/>
              </a:ext>
            </a:extLst>
          </p:cNvPr>
          <p:cNvCxnSpPr>
            <a:cxnSpLocks/>
          </p:cNvCxnSpPr>
          <p:nvPr/>
        </p:nvCxnSpPr>
        <p:spPr>
          <a:xfrm flipH="1">
            <a:off x="9837650" y="3854863"/>
            <a:ext cx="253589" cy="258948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2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3648-1D55-4D9F-92A6-5296D4E1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causes WMH?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D154-CA30-440F-92B8-2BF27A1F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cardiovascular diseases</a:t>
            </a:r>
          </a:p>
          <a:p>
            <a:pPr lvl="1"/>
            <a:r>
              <a:rPr lang="en-CA" dirty="0"/>
              <a:t>hypertension</a:t>
            </a:r>
          </a:p>
          <a:p>
            <a:pPr lvl="1"/>
            <a:r>
              <a:rPr lang="en-CA" dirty="0"/>
              <a:t>diabetes</a:t>
            </a:r>
          </a:p>
          <a:p>
            <a:pPr lvl="1"/>
            <a:r>
              <a:rPr lang="en-CA" dirty="0"/>
              <a:t>migraine</a:t>
            </a:r>
          </a:p>
          <a:p>
            <a:r>
              <a:rPr lang="en-CA" dirty="0"/>
              <a:t>infections</a:t>
            </a:r>
          </a:p>
          <a:p>
            <a:r>
              <a:rPr lang="en-CA" dirty="0"/>
              <a:t>inflammatory conditions</a:t>
            </a:r>
          </a:p>
          <a:p>
            <a:pPr lvl="1"/>
            <a:r>
              <a:rPr lang="en-CA" dirty="0"/>
              <a:t>multiple sclerosis</a:t>
            </a:r>
          </a:p>
          <a:p>
            <a:r>
              <a:rPr lang="en-CA" dirty="0"/>
              <a:t>genetic disorders</a:t>
            </a:r>
          </a:p>
          <a:p>
            <a:pPr lvl="1"/>
            <a:r>
              <a:rPr lang="en-CA" dirty="0"/>
              <a:t>leukodystrophy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36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201A-F8D4-482B-9E42-8BAA86E6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Should we worry about WMH?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D149-D4E3-48FB-BE69-47AB5A57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 dirty="0"/>
              <a:t>Depends on your question</a:t>
            </a:r>
          </a:p>
          <a:p>
            <a:r>
              <a:rPr lang="en-CA" dirty="0"/>
              <a:t>Can be small compared to rest of tissue so won’t really affect anything</a:t>
            </a:r>
          </a:p>
          <a:p>
            <a:r>
              <a:rPr lang="en-CA" dirty="0"/>
              <a:t>Can have different histology (e.g. demyelination) than surrounding tissue and therefore affect MRI signal</a:t>
            </a:r>
          </a:p>
          <a:p>
            <a:r>
              <a:rPr lang="en-CA" dirty="0"/>
              <a:t>May appear dark on T1W and thereby excluded from white matter segmentation</a:t>
            </a:r>
          </a:p>
          <a:p>
            <a:r>
              <a:rPr lang="en-CA" dirty="0"/>
              <a:t>FLAIR can overcall WMHs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5D928-E909-4537-9BDC-B4D69A32B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50000" r="32327" b="26186"/>
          <a:stretch/>
        </p:blipFill>
        <p:spPr>
          <a:xfrm>
            <a:off x="5938886" y="4944523"/>
            <a:ext cx="1366887" cy="16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7B24-1246-45C9-A261-DC4F10E8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Segmentation of WMH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C3D31-25AE-4EEC-A919-3AC72C4A1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17659" r="70938" b="39845"/>
          <a:stretch/>
        </p:blipFill>
        <p:spPr>
          <a:xfrm>
            <a:off x="1734533" y="2253006"/>
            <a:ext cx="2592371" cy="3044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D68FD-A82C-4C64-A3BC-30EAB177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5837" r="37199" b="51666"/>
          <a:stretch/>
        </p:blipFill>
        <p:spPr>
          <a:xfrm>
            <a:off x="7865098" y="2253006"/>
            <a:ext cx="2592371" cy="304485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035E5C-0D35-4D67-96D7-934D3652F3AF}"/>
              </a:ext>
            </a:extLst>
          </p:cNvPr>
          <p:cNvSpPr/>
          <p:nvPr/>
        </p:nvSpPr>
        <p:spPr>
          <a:xfrm>
            <a:off x="4628561" y="3280527"/>
            <a:ext cx="2894029" cy="989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05962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6A3-5EB6-47A8-AFA1-86001CE1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Segmentation of WMH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5F54-6292-4D50-8457-9307EE86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CA" dirty="0"/>
              <a:t>Gold standard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Manual segmentation</a:t>
            </a:r>
          </a:p>
          <a:p>
            <a:pPr>
              <a:spcAft>
                <a:spcPts val="600"/>
              </a:spcAft>
            </a:pPr>
            <a:r>
              <a:rPr lang="en-CA" dirty="0"/>
              <a:t>Semi-automated segmentation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Identify WMH with basis points and then automatically grow the hyperintense area</a:t>
            </a:r>
          </a:p>
          <a:p>
            <a:pPr>
              <a:spcAft>
                <a:spcPts val="600"/>
              </a:spcAft>
            </a:pPr>
            <a:r>
              <a:rPr lang="en-CA" dirty="0"/>
              <a:t>Machine Learning 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Algorithms trained on segmented images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We’ve used the algorithm </a:t>
            </a:r>
            <a:r>
              <a:rPr lang="en-CA" dirty="0" err="1"/>
              <a:t>MIMoSA</a:t>
            </a:r>
            <a:r>
              <a:rPr lang="en-CA" dirty="0"/>
              <a:t> (</a:t>
            </a:r>
            <a:r>
              <a:rPr lang="en-CA" b="0" i="0" dirty="0">
                <a:solidFill>
                  <a:srgbClr val="212121"/>
                </a:solidFill>
                <a:effectLst/>
                <a:latin typeface="BlinkMacSystemFont"/>
              </a:rPr>
              <a:t>Method for Inter-Modal Segmentation Analysis</a:t>
            </a:r>
            <a:r>
              <a:rPr lang="en-CA" dirty="0"/>
              <a:t>)</a:t>
            </a:r>
          </a:p>
          <a:p>
            <a:pPr lvl="2">
              <a:spcAft>
                <a:spcPts val="600"/>
              </a:spcAft>
            </a:pPr>
            <a:r>
              <a:rPr lang="en-CA" dirty="0"/>
              <a:t>reference: </a:t>
            </a:r>
            <a:r>
              <a:rPr lang="en-CA" dirty="0" err="1"/>
              <a:t>Valcarcel</a:t>
            </a:r>
            <a:r>
              <a:rPr lang="en-CA" dirty="0"/>
              <a:t> AM et al. J Neuroimaging. 2018;28(4):389-398. </a:t>
            </a:r>
            <a:r>
              <a:rPr lang="en-CA" dirty="0" err="1"/>
              <a:t>doi</a:t>
            </a:r>
            <a:r>
              <a:rPr lang="en-CA" dirty="0"/>
              <a:t>: 10.1111/jon.12506.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Others: Synth-seg with </a:t>
            </a:r>
            <a:r>
              <a:rPr lang="en-CA" dirty="0" err="1"/>
              <a:t>freesurfer</a:t>
            </a:r>
            <a:r>
              <a:rPr lang="en-CA" dirty="0"/>
              <a:t>, TRUENET with FSL toolbox, </a:t>
            </a:r>
            <a:r>
              <a:rPr lang="en-CA" dirty="0" err="1"/>
              <a:t>LesionTOADS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88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996003-CCDE-4783-ADAD-B2D631E6607D}"/>
              </a:ext>
            </a:extLst>
          </p:cNvPr>
          <p:cNvSpPr/>
          <p:nvPr/>
        </p:nvSpPr>
        <p:spPr>
          <a:xfrm>
            <a:off x="7977039" y="1536569"/>
            <a:ext cx="3016545" cy="3464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FBFB-03F4-4055-B296-2336AD64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MIMoSA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4D90-9ED6-428E-923B-AFCE8A09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6762" cy="4351338"/>
          </a:xfrm>
        </p:spPr>
        <p:txBody>
          <a:bodyPr/>
          <a:lstStyle/>
          <a:p>
            <a:r>
              <a:rPr lang="en-CA" dirty="0"/>
              <a:t>requires:</a:t>
            </a:r>
          </a:p>
          <a:p>
            <a:pPr lvl="1"/>
            <a:r>
              <a:rPr lang="en-CA" dirty="0"/>
              <a:t>PD</a:t>
            </a:r>
          </a:p>
          <a:p>
            <a:pPr lvl="1"/>
            <a:r>
              <a:rPr lang="en-CA" dirty="0"/>
              <a:t>T2W</a:t>
            </a:r>
          </a:p>
          <a:p>
            <a:pPr lvl="1"/>
            <a:r>
              <a:rPr lang="en-CA" dirty="0"/>
              <a:t>FLAIR</a:t>
            </a:r>
          </a:p>
          <a:p>
            <a:pPr lvl="1"/>
            <a:r>
              <a:rPr lang="en-CA" dirty="0"/>
              <a:t>T1W</a:t>
            </a:r>
          </a:p>
          <a:p>
            <a:pPr marL="0" indent="0">
              <a:buNone/>
            </a:pPr>
            <a:r>
              <a:rPr lang="en-CA" sz="2400" dirty="0"/>
              <a:t>(although might still work if missing a modality)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121E8-77CC-4B93-96BC-CC602C85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5" r="75258" b="4410"/>
          <a:stretch/>
        </p:blipFill>
        <p:spPr>
          <a:xfrm>
            <a:off x="4352065" y="1536569"/>
            <a:ext cx="3016545" cy="3464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11862-A54F-43E6-A8AE-167F5D8D1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" r="75258" b="53668"/>
          <a:stretch/>
        </p:blipFill>
        <p:spPr>
          <a:xfrm>
            <a:off x="7971942" y="1886515"/>
            <a:ext cx="3016545" cy="2922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57515-0A10-4622-8C20-8B2EF3D2A59A}"/>
              </a:ext>
            </a:extLst>
          </p:cNvPr>
          <p:cNvSpPr txBox="1"/>
          <p:nvPr/>
        </p:nvSpPr>
        <p:spPr>
          <a:xfrm>
            <a:off x="8788539" y="1542419"/>
            <a:ext cx="1463862" cy="8925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MIMoSA</a:t>
            </a:r>
            <a:endParaRPr lang="en-CA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CA984-D8C3-4A98-8953-74B0D2BB7584}"/>
              </a:ext>
            </a:extLst>
          </p:cNvPr>
          <p:cNvSpPr txBox="1"/>
          <p:nvPr/>
        </p:nvSpPr>
        <p:spPr>
          <a:xfrm>
            <a:off x="838200" y="5467547"/>
            <a:ext cx="965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Limitations: Worse at detecting small lesions, trained at 3T on Siemens data </a:t>
            </a:r>
          </a:p>
        </p:txBody>
      </p:sp>
    </p:spTree>
    <p:extLst>
      <p:ext uri="{BB962C8B-B14F-4D97-AF65-F5344CB8AC3E}">
        <p14:creationId xmlns:p14="http://schemas.microsoft.com/office/powerpoint/2010/main" val="187845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BlinkMacSystemFont</vt:lpstr>
      <vt:lpstr>Calibri</vt:lpstr>
      <vt:lpstr>Calibri Light</vt:lpstr>
      <vt:lpstr>Office Theme</vt:lpstr>
      <vt:lpstr>White Matter Hyperintensities</vt:lpstr>
      <vt:lpstr>What are WMH?</vt:lpstr>
      <vt:lpstr>What causes WMH?</vt:lpstr>
      <vt:lpstr>Should we worry about WMH?</vt:lpstr>
      <vt:lpstr>Segmentation of WMH</vt:lpstr>
      <vt:lpstr>Segmentation of WMH</vt:lpstr>
      <vt:lpstr>MIMoSA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Matter Hyperintensities</dc:title>
  <dc:creator>Vavasour, Irene</dc:creator>
  <cp:lastModifiedBy>Vavasour, Irene</cp:lastModifiedBy>
  <cp:revision>15</cp:revision>
  <dcterms:created xsi:type="dcterms:W3CDTF">2025-03-31T17:00:01Z</dcterms:created>
  <dcterms:modified xsi:type="dcterms:W3CDTF">2025-04-02T23:15:51Z</dcterms:modified>
</cp:coreProperties>
</file>