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3" r:id="rId14"/>
    <p:sldId id="304" r:id="rId15"/>
    <p:sldId id="300" r:id="rId16"/>
    <p:sldId id="301" r:id="rId17"/>
    <p:sldId id="302" r:id="rId18"/>
    <p:sldId id="305" r:id="rId19"/>
    <p:sldId id="306" r:id="rId20"/>
    <p:sldId id="307" r:id="rId21"/>
    <p:sldId id="308" r:id="rId22"/>
    <p:sldId id="309" r:id="rId23"/>
    <p:sldId id="31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BEE-9913-4048-BD02-31555314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201EC-3B19-4CEF-9C23-7D43EA01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448A-7446-4AFC-A42D-C362CC17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E715-3C68-47A3-B346-2E265EE1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B28E-EDE6-418A-A733-2E2A87B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4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C6CA-CD31-4697-A609-EB51E1E4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10C29-A2E2-4959-A2E9-9ABF518C6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6E88-FD30-445C-8A95-A8A0E750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D35B-0BED-49B6-9FC3-C679F11E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41FE-1CA0-49C4-B8A6-E777E057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24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90B3-8EC7-4DC6-8BFE-8E07F7EDB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7F01F-8694-42EC-8825-ACFDC47E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7128-9C63-4686-896F-25D734A1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D948-8537-48FD-BF93-A31F8F3F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7AF2-831F-408A-816A-81D2E122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6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F8D4-0AB6-475B-939D-B3849B8A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2082-28A2-4ACB-87D0-60DA0D99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5419-E9F8-446F-A66D-0EFE74C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3284-3F39-4E05-9B54-8393A980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6968-4FA2-4D0B-A2A9-7E5791B0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93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CC04-B2BB-4F46-A354-DBC370BA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17A78-5DBB-4698-B386-003EFF28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2608-C49D-4E88-9484-2B6C9CDC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CA9A-422D-46EA-B8A2-F3A2914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12E8-9232-46B6-BEDE-F09244B3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8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5CD-2DAA-4C45-8DC9-6B6EE1F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C592-352E-46A3-9FAD-00F5DDE7F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F0E4-DA65-4C6A-A047-28BCD99D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ACE93-D8E6-497B-BB54-610BD6CF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D013-31B7-4DDB-9C49-DC10EE95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13EB-E415-4CE7-8863-E76C2831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97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BD3E-414A-4762-84C0-CAA8D70A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3049-A908-45AF-9B97-76B909B2C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69C5B-195F-4CEE-BDF6-28EFE623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259F1-4AE5-4B6A-970B-C3270ACA3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C3DE8-1CFE-4BE2-9927-28CCE2F71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D9E68-6A2E-4F7A-B74F-4F080AB4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3E117-0AB5-4402-8E0E-46847AC0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ED907-B699-46D8-B501-90BC4F28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2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B2BC-5268-4A07-9F3C-68833D11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22EBB-249F-4828-B475-A64F8854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A851F-74BE-4DBA-803C-815F99E3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F309-C9D3-4D1A-9A83-CBCD7215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2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7F16F-37F0-464B-8A79-72174D2A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1D29E-BA81-4FAC-AFAE-54CCDCA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32197-4969-4460-867E-A511E215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6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D00E-7615-413D-9BF8-698BBADA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DF4F-48DC-4C15-A1B1-7349B70E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D7996-F83B-4606-9A23-1B64662F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9ADE-FD7F-48E7-BEB0-2A9909D2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71D8B-3303-45A5-A00E-E242A98B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01245-2BDB-471E-9763-8FE81535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79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5AC3-D2AD-4D12-81CE-F3A26E0A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94ACF-B2F8-417D-B228-129207DE9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67A89-F9CB-4E06-84EF-7E0D3ECA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1A464-AD6C-4231-BFB2-AB2AB3CE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3F661-AE59-47A3-988A-08A4B96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D2553-D6D0-4BF6-B1C6-3E694B17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4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F5845-6FE6-4D1B-8438-37F5EE36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C600-37AE-40DD-A13E-E2F16B58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93D4-B621-4B4F-B65A-FF5706D0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0D65-53BC-46CE-A9BA-9F7033E9CDE4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ABC9-874E-4813-B3DD-A87E47EC4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0DB5-01A7-4AAE-B853-C1C930720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8CB6-972B-401C-8C5F-8702EFA1D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4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A53A-C1A5-4FA1-BDDF-AA16EEEE3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Magnetic Resonance Spectroscopy Analysis with </a:t>
            </a:r>
            <a:r>
              <a:rPr lang="en-CA" dirty="0" err="1"/>
              <a:t>LCModel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AD889-C715-422F-90B2-36CADD9B0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Irene Vavasour</a:t>
            </a:r>
          </a:p>
          <a:p>
            <a:r>
              <a:rPr lang="en-CA" dirty="0"/>
              <a:t>Nov 29, 2023</a:t>
            </a:r>
          </a:p>
          <a:p>
            <a:endParaRPr lang="en-CA" dirty="0"/>
          </a:p>
          <a:p>
            <a:r>
              <a:rPr lang="en-CA" dirty="0"/>
              <a:t>UBC MRI Research Monthly Meeting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A9D74-142F-48D1-B8D2-BAE7E4786C34}"/>
              </a:ext>
            </a:extLst>
          </p:cNvPr>
          <p:cNvSpPr txBox="1"/>
          <p:nvPr/>
        </p:nvSpPr>
        <p:spPr>
          <a:xfrm>
            <a:off x="3516415" y="5637229"/>
            <a:ext cx="526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And Big Thank-you to Erin for many of the slides!</a:t>
            </a:r>
            <a:endParaRPr lang="en-C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2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1F1B-E6FF-4524-AFAE-7B2BF3AA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MRS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B0AA-FF32-469F-A618-603DC52C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dirty="0"/>
              <a:t>Goal: improve spectral quality prior to fitting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Fitting algorithms are very sensitive to spectral quality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Export each individual shot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Phase and frequency alignment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Averaging</a:t>
            </a:r>
          </a:p>
          <a:p>
            <a:pPr marL="285750" indent="-285750">
              <a:buFont typeface="Arial"/>
              <a:buChar char="•"/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Measures of spectral quality:</a:t>
            </a:r>
          </a:p>
          <a:p>
            <a:pPr>
              <a:defRPr/>
            </a:pPr>
            <a:endParaRPr lang="en-US" b="1" dirty="0"/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SNR=</a:t>
            </a:r>
          </a:p>
          <a:p>
            <a:pPr marL="285750" indent="-180000">
              <a:buFont typeface="Arial"/>
              <a:buChar char="•"/>
              <a:defRPr/>
            </a:pPr>
            <a:endParaRPr lang="en-US" dirty="0"/>
          </a:p>
          <a:p>
            <a:pPr marL="105750">
              <a:defRPr/>
            </a:pPr>
            <a:endParaRPr lang="en-US" dirty="0"/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Linewidth: Full width at half maximum (FWHM)</a:t>
            </a:r>
          </a:p>
          <a:p>
            <a:endParaRPr lang="en-CA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164620-2BEE-45BB-BBED-2BDB59D581D4}"/>
              </a:ext>
            </a:extLst>
          </p:cNvPr>
          <p:cNvGrpSpPr/>
          <p:nvPr/>
        </p:nvGrpSpPr>
        <p:grpSpPr>
          <a:xfrm>
            <a:off x="1840740" y="4472958"/>
            <a:ext cx="2837578" cy="777572"/>
            <a:chOff x="1309798" y="2968623"/>
            <a:chExt cx="2837578" cy="777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8F118D-30EC-469A-87A2-EE32BC38242B}"/>
                </a:ext>
              </a:extLst>
            </p:cNvPr>
            <p:cNvGrpSpPr/>
            <p:nvPr/>
          </p:nvGrpSpPr>
          <p:grpSpPr>
            <a:xfrm>
              <a:off x="1309798" y="2968623"/>
              <a:ext cx="764604" cy="764604"/>
              <a:chOff x="2382253" y="1045991"/>
              <a:chExt cx="1981200" cy="1486110"/>
            </a:xfrm>
            <a:solidFill>
              <a:schemeClr val="tx1">
                <a:lumMod val="90000"/>
                <a:lumOff val="10000"/>
              </a:schemeClr>
            </a:solidFill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500DD3-7544-49C8-9954-29CE957C9724}"/>
                  </a:ext>
                </a:extLst>
              </p:cNvPr>
              <p:cNvCxnSpPr/>
              <p:nvPr/>
            </p:nvCxnSpPr>
            <p:spPr>
              <a:xfrm>
                <a:off x="2382253" y="2532101"/>
                <a:ext cx="1981200" cy="0"/>
              </a:xfrm>
              <a:prstGeom prst="line">
                <a:avLst/>
              </a:prstGeom>
              <a:grpFill/>
              <a:ln w="38100" cap="flat" cmpd="sng" algn="ctr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</a:ln>
              <a:effectLst/>
            </p:spPr>
          </p:cxn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146E0DCC-D6B4-46D9-A81E-7776D31E3C52}"/>
                  </a:ext>
                </a:extLst>
              </p:cNvPr>
              <p:cNvSpPr/>
              <p:nvPr/>
            </p:nvSpPr>
            <p:spPr>
              <a:xfrm>
                <a:off x="3231243" y="1045991"/>
                <a:ext cx="220134" cy="1479082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6807BD30-85AE-44FB-BCC9-39FCF4FF1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183" y="3371387"/>
              <a:ext cx="1383070" cy="162471"/>
            </a:xfrm>
            <a:custGeom>
              <a:avLst/>
              <a:gdLst>
                <a:gd name="T0" fmla="*/ 846 w 858"/>
                <a:gd name="T1" fmla="*/ 120 h 150"/>
                <a:gd name="T2" fmla="*/ 828 w 858"/>
                <a:gd name="T3" fmla="*/ 120 h 150"/>
                <a:gd name="T4" fmla="*/ 804 w 858"/>
                <a:gd name="T5" fmla="*/ 126 h 150"/>
                <a:gd name="T6" fmla="*/ 786 w 858"/>
                <a:gd name="T7" fmla="*/ 114 h 150"/>
                <a:gd name="T8" fmla="*/ 768 w 858"/>
                <a:gd name="T9" fmla="*/ 126 h 150"/>
                <a:gd name="T10" fmla="*/ 744 w 858"/>
                <a:gd name="T11" fmla="*/ 138 h 150"/>
                <a:gd name="T12" fmla="*/ 726 w 858"/>
                <a:gd name="T13" fmla="*/ 138 h 150"/>
                <a:gd name="T14" fmla="*/ 702 w 858"/>
                <a:gd name="T15" fmla="*/ 126 h 150"/>
                <a:gd name="T16" fmla="*/ 684 w 858"/>
                <a:gd name="T17" fmla="*/ 120 h 150"/>
                <a:gd name="T18" fmla="*/ 666 w 858"/>
                <a:gd name="T19" fmla="*/ 126 h 150"/>
                <a:gd name="T20" fmla="*/ 642 w 858"/>
                <a:gd name="T21" fmla="*/ 120 h 150"/>
                <a:gd name="T22" fmla="*/ 624 w 858"/>
                <a:gd name="T23" fmla="*/ 126 h 150"/>
                <a:gd name="T24" fmla="*/ 606 w 858"/>
                <a:gd name="T25" fmla="*/ 138 h 150"/>
                <a:gd name="T26" fmla="*/ 582 w 858"/>
                <a:gd name="T27" fmla="*/ 138 h 150"/>
                <a:gd name="T28" fmla="*/ 564 w 858"/>
                <a:gd name="T29" fmla="*/ 114 h 150"/>
                <a:gd name="T30" fmla="*/ 540 w 858"/>
                <a:gd name="T31" fmla="*/ 114 h 150"/>
                <a:gd name="T32" fmla="*/ 522 w 858"/>
                <a:gd name="T33" fmla="*/ 132 h 150"/>
                <a:gd name="T34" fmla="*/ 504 w 858"/>
                <a:gd name="T35" fmla="*/ 126 h 150"/>
                <a:gd name="T36" fmla="*/ 480 w 858"/>
                <a:gd name="T37" fmla="*/ 114 h 150"/>
                <a:gd name="T38" fmla="*/ 462 w 858"/>
                <a:gd name="T39" fmla="*/ 108 h 150"/>
                <a:gd name="T40" fmla="*/ 444 w 858"/>
                <a:gd name="T41" fmla="*/ 120 h 150"/>
                <a:gd name="T42" fmla="*/ 420 w 858"/>
                <a:gd name="T43" fmla="*/ 144 h 150"/>
                <a:gd name="T44" fmla="*/ 402 w 858"/>
                <a:gd name="T45" fmla="*/ 132 h 150"/>
                <a:gd name="T46" fmla="*/ 378 w 858"/>
                <a:gd name="T47" fmla="*/ 132 h 150"/>
                <a:gd name="T48" fmla="*/ 360 w 858"/>
                <a:gd name="T49" fmla="*/ 138 h 150"/>
                <a:gd name="T50" fmla="*/ 342 w 858"/>
                <a:gd name="T51" fmla="*/ 126 h 150"/>
                <a:gd name="T52" fmla="*/ 318 w 858"/>
                <a:gd name="T53" fmla="*/ 138 h 150"/>
                <a:gd name="T54" fmla="*/ 300 w 858"/>
                <a:gd name="T55" fmla="*/ 126 h 150"/>
                <a:gd name="T56" fmla="*/ 282 w 858"/>
                <a:gd name="T57" fmla="*/ 126 h 150"/>
                <a:gd name="T58" fmla="*/ 258 w 858"/>
                <a:gd name="T59" fmla="*/ 114 h 150"/>
                <a:gd name="T60" fmla="*/ 240 w 858"/>
                <a:gd name="T61" fmla="*/ 120 h 150"/>
                <a:gd name="T62" fmla="*/ 216 w 858"/>
                <a:gd name="T63" fmla="*/ 102 h 150"/>
                <a:gd name="T64" fmla="*/ 198 w 858"/>
                <a:gd name="T65" fmla="*/ 96 h 150"/>
                <a:gd name="T66" fmla="*/ 180 w 858"/>
                <a:gd name="T67" fmla="*/ 114 h 150"/>
                <a:gd name="T68" fmla="*/ 156 w 858"/>
                <a:gd name="T69" fmla="*/ 108 h 150"/>
                <a:gd name="T70" fmla="*/ 138 w 858"/>
                <a:gd name="T71" fmla="*/ 78 h 150"/>
                <a:gd name="T72" fmla="*/ 120 w 858"/>
                <a:gd name="T73" fmla="*/ 72 h 150"/>
                <a:gd name="T74" fmla="*/ 96 w 858"/>
                <a:gd name="T75" fmla="*/ 78 h 150"/>
                <a:gd name="T76" fmla="*/ 78 w 858"/>
                <a:gd name="T77" fmla="*/ 66 h 150"/>
                <a:gd name="T78" fmla="*/ 54 w 858"/>
                <a:gd name="T79" fmla="*/ 66 h 150"/>
                <a:gd name="T80" fmla="*/ 36 w 858"/>
                <a:gd name="T81" fmla="*/ 30 h 150"/>
                <a:gd name="T82" fmla="*/ 18 w 858"/>
                <a:gd name="T83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150">
                  <a:moveTo>
                    <a:pt x="858" y="132"/>
                  </a:moveTo>
                  <a:lnTo>
                    <a:pt x="852" y="126"/>
                  </a:lnTo>
                  <a:lnTo>
                    <a:pt x="846" y="120"/>
                  </a:lnTo>
                  <a:lnTo>
                    <a:pt x="840" y="120"/>
                  </a:lnTo>
                  <a:lnTo>
                    <a:pt x="834" y="126"/>
                  </a:lnTo>
                  <a:lnTo>
                    <a:pt x="828" y="120"/>
                  </a:lnTo>
                  <a:lnTo>
                    <a:pt x="822" y="126"/>
                  </a:lnTo>
                  <a:lnTo>
                    <a:pt x="816" y="132"/>
                  </a:lnTo>
                  <a:lnTo>
                    <a:pt x="804" y="126"/>
                  </a:lnTo>
                  <a:lnTo>
                    <a:pt x="798" y="132"/>
                  </a:lnTo>
                  <a:lnTo>
                    <a:pt x="792" y="126"/>
                  </a:lnTo>
                  <a:lnTo>
                    <a:pt x="786" y="114"/>
                  </a:lnTo>
                  <a:lnTo>
                    <a:pt x="780" y="132"/>
                  </a:lnTo>
                  <a:lnTo>
                    <a:pt x="774" y="126"/>
                  </a:lnTo>
                  <a:lnTo>
                    <a:pt x="768" y="126"/>
                  </a:lnTo>
                  <a:lnTo>
                    <a:pt x="762" y="120"/>
                  </a:lnTo>
                  <a:lnTo>
                    <a:pt x="750" y="120"/>
                  </a:lnTo>
                  <a:lnTo>
                    <a:pt x="744" y="138"/>
                  </a:lnTo>
                  <a:lnTo>
                    <a:pt x="738" y="126"/>
                  </a:lnTo>
                  <a:lnTo>
                    <a:pt x="732" y="114"/>
                  </a:lnTo>
                  <a:lnTo>
                    <a:pt x="726" y="138"/>
                  </a:lnTo>
                  <a:lnTo>
                    <a:pt x="720" y="120"/>
                  </a:lnTo>
                  <a:lnTo>
                    <a:pt x="714" y="132"/>
                  </a:lnTo>
                  <a:lnTo>
                    <a:pt x="702" y="126"/>
                  </a:lnTo>
                  <a:lnTo>
                    <a:pt x="696" y="114"/>
                  </a:lnTo>
                  <a:lnTo>
                    <a:pt x="690" y="138"/>
                  </a:lnTo>
                  <a:lnTo>
                    <a:pt x="684" y="120"/>
                  </a:lnTo>
                  <a:lnTo>
                    <a:pt x="678" y="114"/>
                  </a:lnTo>
                  <a:lnTo>
                    <a:pt x="672" y="138"/>
                  </a:lnTo>
                  <a:lnTo>
                    <a:pt x="666" y="126"/>
                  </a:lnTo>
                  <a:lnTo>
                    <a:pt x="660" y="138"/>
                  </a:lnTo>
                  <a:lnTo>
                    <a:pt x="648" y="132"/>
                  </a:lnTo>
                  <a:lnTo>
                    <a:pt x="642" y="120"/>
                  </a:lnTo>
                  <a:lnTo>
                    <a:pt x="636" y="126"/>
                  </a:lnTo>
                  <a:lnTo>
                    <a:pt x="630" y="132"/>
                  </a:lnTo>
                  <a:lnTo>
                    <a:pt x="624" y="126"/>
                  </a:lnTo>
                  <a:lnTo>
                    <a:pt x="618" y="132"/>
                  </a:lnTo>
                  <a:lnTo>
                    <a:pt x="612" y="114"/>
                  </a:lnTo>
                  <a:lnTo>
                    <a:pt x="606" y="138"/>
                  </a:lnTo>
                  <a:lnTo>
                    <a:pt x="594" y="126"/>
                  </a:lnTo>
                  <a:lnTo>
                    <a:pt x="588" y="126"/>
                  </a:lnTo>
                  <a:lnTo>
                    <a:pt x="582" y="138"/>
                  </a:lnTo>
                  <a:lnTo>
                    <a:pt x="576" y="126"/>
                  </a:lnTo>
                  <a:lnTo>
                    <a:pt x="570" y="120"/>
                  </a:lnTo>
                  <a:lnTo>
                    <a:pt x="564" y="114"/>
                  </a:lnTo>
                  <a:lnTo>
                    <a:pt x="558" y="138"/>
                  </a:lnTo>
                  <a:lnTo>
                    <a:pt x="552" y="120"/>
                  </a:lnTo>
                  <a:lnTo>
                    <a:pt x="540" y="114"/>
                  </a:lnTo>
                  <a:lnTo>
                    <a:pt x="534" y="150"/>
                  </a:lnTo>
                  <a:lnTo>
                    <a:pt x="528" y="120"/>
                  </a:lnTo>
                  <a:lnTo>
                    <a:pt x="522" y="132"/>
                  </a:lnTo>
                  <a:lnTo>
                    <a:pt x="516" y="114"/>
                  </a:lnTo>
                  <a:lnTo>
                    <a:pt x="510" y="108"/>
                  </a:lnTo>
                  <a:lnTo>
                    <a:pt x="504" y="126"/>
                  </a:lnTo>
                  <a:lnTo>
                    <a:pt x="498" y="114"/>
                  </a:lnTo>
                  <a:lnTo>
                    <a:pt x="486" y="132"/>
                  </a:lnTo>
                  <a:lnTo>
                    <a:pt x="480" y="114"/>
                  </a:lnTo>
                  <a:lnTo>
                    <a:pt x="474" y="126"/>
                  </a:lnTo>
                  <a:lnTo>
                    <a:pt x="468" y="132"/>
                  </a:lnTo>
                  <a:lnTo>
                    <a:pt x="462" y="108"/>
                  </a:lnTo>
                  <a:lnTo>
                    <a:pt x="456" y="126"/>
                  </a:lnTo>
                  <a:lnTo>
                    <a:pt x="450" y="120"/>
                  </a:lnTo>
                  <a:lnTo>
                    <a:pt x="444" y="120"/>
                  </a:lnTo>
                  <a:lnTo>
                    <a:pt x="432" y="138"/>
                  </a:lnTo>
                  <a:lnTo>
                    <a:pt x="426" y="126"/>
                  </a:lnTo>
                  <a:lnTo>
                    <a:pt x="420" y="144"/>
                  </a:lnTo>
                  <a:lnTo>
                    <a:pt x="414" y="132"/>
                  </a:lnTo>
                  <a:lnTo>
                    <a:pt x="408" y="108"/>
                  </a:lnTo>
                  <a:lnTo>
                    <a:pt x="402" y="132"/>
                  </a:lnTo>
                  <a:lnTo>
                    <a:pt x="396" y="126"/>
                  </a:lnTo>
                  <a:lnTo>
                    <a:pt x="390" y="132"/>
                  </a:lnTo>
                  <a:lnTo>
                    <a:pt x="378" y="132"/>
                  </a:lnTo>
                  <a:lnTo>
                    <a:pt x="372" y="126"/>
                  </a:lnTo>
                  <a:lnTo>
                    <a:pt x="366" y="114"/>
                  </a:lnTo>
                  <a:lnTo>
                    <a:pt x="360" y="138"/>
                  </a:lnTo>
                  <a:lnTo>
                    <a:pt x="354" y="120"/>
                  </a:lnTo>
                  <a:lnTo>
                    <a:pt x="348" y="108"/>
                  </a:lnTo>
                  <a:lnTo>
                    <a:pt x="342" y="126"/>
                  </a:lnTo>
                  <a:lnTo>
                    <a:pt x="336" y="126"/>
                  </a:lnTo>
                  <a:lnTo>
                    <a:pt x="324" y="126"/>
                  </a:lnTo>
                  <a:lnTo>
                    <a:pt x="318" y="138"/>
                  </a:lnTo>
                  <a:lnTo>
                    <a:pt x="312" y="126"/>
                  </a:lnTo>
                  <a:lnTo>
                    <a:pt x="306" y="114"/>
                  </a:lnTo>
                  <a:lnTo>
                    <a:pt x="300" y="126"/>
                  </a:lnTo>
                  <a:lnTo>
                    <a:pt x="294" y="114"/>
                  </a:lnTo>
                  <a:lnTo>
                    <a:pt x="288" y="114"/>
                  </a:lnTo>
                  <a:lnTo>
                    <a:pt x="282" y="126"/>
                  </a:lnTo>
                  <a:lnTo>
                    <a:pt x="270" y="114"/>
                  </a:lnTo>
                  <a:lnTo>
                    <a:pt x="264" y="120"/>
                  </a:lnTo>
                  <a:lnTo>
                    <a:pt x="258" y="114"/>
                  </a:lnTo>
                  <a:lnTo>
                    <a:pt x="252" y="120"/>
                  </a:lnTo>
                  <a:lnTo>
                    <a:pt x="246" y="108"/>
                  </a:lnTo>
                  <a:lnTo>
                    <a:pt x="240" y="120"/>
                  </a:lnTo>
                  <a:lnTo>
                    <a:pt x="234" y="120"/>
                  </a:lnTo>
                  <a:lnTo>
                    <a:pt x="228" y="90"/>
                  </a:lnTo>
                  <a:lnTo>
                    <a:pt x="216" y="102"/>
                  </a:lnTo>
                  <a:lnTo>
                    <a:pt x="210" y="108"/>
                  </a:lnTo>
                  <a:lnTo>
                    <a:pt x="204" y="108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80" y="114"/>
                  </a:lnTo>
                  <a:lnTo>
                    <a:pt x="174" y="114"/>
                  </a:lnTo>
                  <a:lnTo>
                    <a:pt x="162" y="90"/>
                  </a:lnTo>
                  <a:lnTo>
                    <a:pt x="156" y="108"/>
                  </a:lnTo>
                  <a:lnTo>
                    <a:pt x="150" y="96"/>
                  </a:lnTo>
                  <a:lnTo>
                    <a:pt x="144" y="84"/>
                  </a:lnTo>
                  <a:lnTo>
                    <a:pt x="138" y="78"/>
                  </a:lnTo>
                  <a:lnTo>
                    <a:pt x="132" y="96"/>
                  </a:lnTo>
                  <a:lnTo>
                    <a:pt x="126" y="72"/>
                  </a:lnTo>
                  <a:lnTo>
                    <a:pt x="120" y="72"/>
                  </a:lnTo>
                  <a:lnTo>
                    <a:pt x="108" y="84"/>
                  </a:lnTo>
                  <a:lnTo>
                    <a:pt x="102" y="78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4" y="78"/>
                  </a:lnTo>
                  <a:lnTo>
                    <a:pt x="78" y="66"/>
                  </a:lnTo>
                  <a:lnTo>
                    <a:pt x="72" y="78"/>
                  </a:lnTo>
                  <a:lnTo>
                    <a:pt x="66" y="66"/>
                  </a:lnTo>
                  <a:lnTo>
                    <a:pt x="54" y="66"/>
                  </a:lnTo>
                  <a:lnTo>
                    <a:pt x="48" y="60"/>
                  </a:lnTo>
                  <a:lnTo>
                    <a:pt x="42" y="48"/>
                  </a:lnTo>
                  <a:lnTo>
                    <a:pt x="36" y="30"/>
                  </a:lnTo>
                  <a:lnTo>
                    <a:pt x="30" y="42"/>
                  </a:lnTo>
                  <a:lnTo>
                    <a:pt x="24" y="30"/>
                  </a:lnTo>
                  <a:lnTo>
                    <a:pt x="18" y="36"/>
                  </a:lnTo>
                  <a:lnTo>
                    <a:pt x="12" y="0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1F49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CB7FF8-5E86-48B9-B857-612277B19643}"/>
                </a:ext>
              </a:extLst>
            </p:cNvPr>
            <p:cNvSpPr/>
            <p:nvPr/>
          </p:nvSpPr>
          <p:spPr>
            <a:xfrm>
              <a:off x="2439769" y="3232807"/>
              <a:ext cx="585314" cy="45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BAD7FA-7F8D-4CB7-A61C-8C3613929268}"/>
                </a:ext>
              </a:extLst>
            </p:cNvPr>
            <p:cNvSpPr txBox="1"/>
            <p:nvPr/>
          </p:nvSpPr>
          <p:spPr>
            <a:xfrm>
              <a:off x="2112845" y="3222975"/>
              <a:ext cx="2034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÷ SD[            ]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3508CA-E9E9-4755-9E94-872EA320ED9C}"/>
              </a:ext>
            </a:extLst>
          </p:cNvPr>
          <p:cNvGrpSpPr/>
          <p:nvPr/>
        </p:nvGrpSpPr>
        <p:grpSpPr>
          <a:xfrm>
            <a:off x="6291107" y="2604538"/>
            <a:ext cx="5532278" cy="3736839"/>
            <a:chOff x="4467225" y="722312"/>
            <a:chExt cx="5448300" cy="5476876"/>
          </a:xfrm>
        </p:grpSpPr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85C94766-1D14-476A-BBE9-C074004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961063"/>
              <a:ext cx="1362075" cy="238125"/>
            </a:xfrm>
            <a:custGeom>
              <a:avLst/>
              <a:gdLst>
                <a:gd name="T0" fmla="*/ 846 w 858"/>
                <a:gd name="T1" fmla="*/ 120 h 150"/>
                <a:gd name="T2" fmla="*/ 828 w 858"/>
                <a:gd name="T3" fmla="*/ 120 h 150"/>
                <a:gd name="T4" fmla="*/ 804 w 858"/>
                <a:gd name="T5" fmla="*/ 126 h 150"/>
                <a:gd name="T6" fmla="*/ 786 w 858"/>
                <a:gd name="T7" fmla="*/ 114 h 150"/>
                <a:gd name="T8" fmla="*/ 768 w 858"/>
                <a:gd name="T9" fmla="*/ 126 h 150"/>
                <a:gd name="T10" fmla="*/ 744 w 858"/>
                <a:gd name="T11" fmla="*/ 138 h 150"/>
                <a:gd name="T12" fmla="*/ 726 w 858"/>
                <a:gd name="T13" fmla="*/ 138 h 150"/>
                <a:gd name="T14" fmla="*/ 702 w 858"/>
                <a:gd name="T15" fmla="*/ 126 h 150"/>
                <a:gd name="T16" fmla="*/ 684 w 858"/>
                <a:gd name="T17" fmla="*/ 120 h 150"/>
                <a:gd name="T18" fmla="*/ 666 w 858"/>
                <a:gd name="T19" fmla="*/ 126 h 150"/>
                <a:gd name="T20" fmla="*/ 642 w 858"/>
                <a:gd name="T21" fmla="*/ 120 h 150"/>
                <a:gd name="T22" fmla="*/ 624 w 858"/>
                <a:gd name="T23" fmla="*/ 126 h 150"/>
                <a:gd name="T24" fmla="*/ 606 w 858"/>
                <a:gd name="T25" fmla="*/ 138 h 150"/>
                <a:gd name="T26" fmla="*/ 582 w 858"/>
                <a:gd name="T27" fmla="*/ 138 h 150"/>
                <a:gd name="T28" fmla="*/ 564 w 858"/>
                <a:gd name="T29" fmla="*/ 114 h 150"/>
                <a:gd name="T30" fmla="*/ 540 w 858"/>
                <a:gd name="T31" fmla="*/ 114 h 150"/>
                <a:gd name="T32" fmla="*/ 522 w 858"/>
                <a:gd name="T33" fmla="*/ 132 h 150"/>
                <a:gd name="T34" fmla="*/ 504 w 858"/>
                <a:gd name="T35" fmla="*/ 126 h 150"/>
                <a:gd name="T36" fmla="*/ 480 w 858"/>
                <a:gd name="T37" fmla="*/ 114 h 150"/>
                <a:gd name="T38" fmla="*/ 462 w 858"/>
                <a:gd name="T39" fmla="*/ 108 h 150"/>
                <a:gd name="T40" fmla="*/ 444 w 858"/>
                <a:gd name="T41" fmla="*/ 120 h 150"/>
                <a:gd name="T42" fmla="*/ 420 w 858"/>
                <a:gd name="T43" fmla="*/ 144 h 150"/>
                <a:gd name="T44" fmla="*/ 402 w 858"/>
                <a:gd name="T45" fmla="*/ 132 h 150"/>
                <a:gd name="T46" fmla="*/ 378 w 858"/>
                <a:gd name="T47" fmla="*/ 132 h 150"/>
                <a:gd name="T48" fmla="*/ 360 w 858"/>
                <a:gd name="T49" fmla="*/ 138 h 150"/>
                <a:gd name="T50" fmla="*/ 342 w 858"/>
                <a:gd name="T51" fmla="*/ 126 h 150"/>
                <a:gd name="T52" fmla="*/ 318 w 858"/>
                <a:gd name="T53" fmla="*/ 138 h 150"/>
                <a:gd name="T54" fmla="*/ 300 w 858"/>
                <a:gd name="T55" fmla="*/ 126 h 150"/>
                <a:gd name="T56" fmla="*/ 282 w 858"/>
                <a:gd name="T57" fmla="*/ 126 h 150"/>
                <a:gd name="T58" fmla="*/ 258 w 858"/>
                <a:gd name="T59" fmla="*/ 114 h 150"/>
                <a:gd name="T60" fmla="*/ 240 w 858"/>
                <a:gd name="T61" fmla="*/ 120 h 150"/>
                <a:gd name="T62" fmla="*/ 216 w 858"/>
                <a:gd name="T63" fmla="*/ 102 h 150"/>
                <a:gd name="T64" fmla="*/ 198 w 858"/>
                <a:gd name="T65" fmla="*/ 96 h 150"/>
                <a:gd name="T66" fmla="*/ 180 w 858"/>
                <a:gd name="T67" fmla="*/ 114 h 150"/>
                <a:gd name="T68" fmla="*/ 156 w 858"/>
                <a:gd name="T69" fmla="*/ 108 h 150"/>
                <a:gd name="T70" fmla="*/ 138 w 858"/>
                <a:gd name="T71" fmla="*/ 78 h 150"/>
                <a:gd name="T72" fmla="*/ 120 w 858"/>
                <a:gd name="T73" fmla="*/ 72 h 150"/>
                <a:gd name="T74" fmla="*/ 96 w 858"/>
                <a:gd name="T75" fmla="*/ 78 h 150"/>
                <a:gd name="T76" fmla="*/ 78 w 858"/>
                <a:gd name="T77" fmla="*/ 66 h 150"/>
                <a:gd name="T78" fmla="*/ 54 w 858"/>
                <a:gd name="T79" fmla="*/ 66 h 150"/>
                <a:gd name="T80" fmla="*/ 36 w 858"/>
                <a:gd name="T81" fmla="*/ 30 h 150"/>
                <a:gd name="T82" fmla="*/ 18 w 858"/>
                <a:gd name="T83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150">
                  <a:moveTo>
                    <a:pt x="858" y="132"/>
                  </a:moveTo>
                  <a:lnTo>
                    <a:pt x="852" y="126"/>
                  </a:lnTo>
                  <a:lnTo>
                    <a:pt x="846" y="120"/>
                  </a:lnTo>
                  <a:lnTo>
                    <a:pt x="840" y="120"/>
                  </a:lnTo>
                  <a:lnTo>
                    <a:pt x="834" y="126"/>
                  </a:lnTo>
                  <a:lnTo>
                    <a:pt x="828" y="120"/>
                  </a:lnTo>
                  <a:lnTo>
                    <a:pt x="822" y="126"/>
                  </a:lnTo>
                  <a:lnTo>
                    <a:pt x="816" y="132"/>
                  </a:lnTo>
                  <a:lnTo>
                    <a:pt x="804" y="126"/>
                  </a:lnTo>
                  <a:lnTo>
                    <a:pt x="798" y="132"/>
                  </a:lnTo>
                  <a:lnTo>
                    <a:pt x="792" y="126"/>
                  </a:lnTo>
                  <a:lnTo>
                    <a:pt x="786" y="114"/>
                  </a:lnTo>
                  <a:lnTo>
                    <a:pt x="780" y="132"/>
                  </a:lnTo>
                  <a:lnTo>
                    <a:pt x="774" y="126"/>
                  </a:lnTo>
                  <a:lnTo>
                    <a:pt x="768" y="126"/>
                  </a:lnTo>
                  <a:lnTo>
                    <a:pt x="762" y="120"/>
                  </a:lnTo>
                  <a:lnTo>
                    <a:pt x="750" y="120"/>
                  </a:lnTo>
                  <a:lnTo>
                    <a:pt x="744" y="138"/>
                  </a:lnTo>
                  <a:lnTo>
                    <a:pt x="738" y="126"/>
                  </a:lnTo>
                  <a:lnTo>
                    <a:pt x="732" y="114"/>
                  </a:lnTo>
                  <a:lnTo>
                    <a:pt x="726" y="138"/>
                  </a:lnTo>
                  <a:lnTo>
                    <a:pt x="720" y="120"/>
                  </a:lnTo>
                  <a:lnTo>
                    <a:pt x="714" y="132"/>
                  </a:lnTo>
                  <a:lnTo>
                    <a:pt x="702" y="126"/>
                  </a:lnTo>
                  <a:lnTo>
                    <a:pt x="696" y="114"/>
                  </a:lnTo>
                  <a:lnTo>
                    <a:pt x="690" y="138"/>
                  </a:lnTo>
                  <a:lnTo>
                    <a:pt x="684" y="120"/>
                  </a:lnTo>
                  <a:lnTo>
                    <a:pt x="678" y="114"/>
                  </a:lnTo>
                  <a:lnTo>
                    <a:pt x="672" y="138"/>
                  </a:lnTo>
                  <a:lnTo>
                    <a:pt x="666" y="126"/>
                  </a:lnTo>
                  <a:lnTo>
                    <a:pt x="660" y="138"/>
                  </a:lnTo>
                  <a:lnTo>
                    <a:pt x="648" y="132"/>
                  </a:lnTo>
                  <a:lnTo>
                    <a:pt x="642" y="120"/>
                  </a:lnTo>
                  <a:lnTo>
                    <a:pt x="636" y="126"/>
                  </a:lnTo>
                  <a:lnTo>
                    <a:pt x="630" y="132"/>
                  </a:lnTo>
                  <a:lnTo>
                    <a:pt x="624" y="126"/>
                  </a:lnTo>
                  <a:lnTo>
                    <a:pt x="618" y="132"/>
                  </a:lnTo>
                  <a:lnTo>
                    <a:pt x="612" y="114"/>
                  </a:lnTo>
                  <a:lnTo>
                    <a:pt x="606" y="138"/>
                  </a:lnTo>
                  <a:lnTo>
                    <a:pt x="594" y="126"/>
                  </a:lnTo>
                  <a:lnTo>
                    <a:pt x="588" y="126"/>
                  </a:lnTo>
                  <a:lnTo>
                    <a:pt x="582" y="138"/>
                  </a:lnTo>
                  <a:lnTo>
                    <a:pt x="576" y="126"/>
                  </a:lnTo>
                  <a:lnTo>
                    <a:pt x="570" y="120"/>
                  </a:lnTo>
                  <a:lnTo>
                    <a:pt x="564" y="114"/>
                  </a:lnTo>
                  <a:lnTo>
                    <a:pt x="558" y="138"/>
                  </a:lnTo>
                  <a:lnTo>
                    <a:pt x="552" y="120"/>
                  </a:lnTo>
                  <a:lnTo>
                    <a:pt x="540" y="114"/>
                  </a:lnTo>
                  <a:lnTo>
                    <a:pt x="534" y="150"/>
                  </a:lnTo>
                  <a:lnTo>
                    <a:pt x="528" y="120"/>
                  </a:lnTo>
                  <a:lnTo>
                    <a:pt x="522" y="132"/>
                  </a:lnTo>
                  <a:lnTo>
                    <a:pt x="516" y="114"/>
                  </a:lnTo>
                  <a:lnTo>
                    <a:pt x="510" y="108"/>
                  </a:lnTo>
                  <a:lnTo>
                    <a:pt x="504" y="126"/>
                  </a:lnTo>
                  <a:lnTo>
                    <a:pt x="498" y="114"/>
                  </a:lnTo>
                  <a:lnTo>
                    <a:pt x="486" y="132"/>
                  </a:lnTo>
                  <a:lnTo>
                    <a:pt x="480" y="114"/>
                  </a:lnTo>
                  <a:lnTo>
                    <a:pt x="474" y="126"/>
                  </a:lnTo>
                  <a:lnTo>
                    <a:pt x="468" y="132"/>
                  </a:lnTo>
                  <a:lnTo>
                    <a:pt x="462" y="108"/>
                  </a:lnTo>
                  <a:lnTo>
                    <a:pt x="456" y="126"/>
                  </a:lnTo>
                  <a:lnTo>
                    <a:pt x="450" y="120"/>
                  </a:lnTo>
                  <a:lnTo>
                    <a:pt x="444" y="120"/>
                  </a:lnTo>
                  <a:lnTo>
                    <a:pt x="432" y="138"/>
                  </a:lnTo>
                  <a:lnTo>
                    <a:pt x="426" y="126"/>
                  </a:lnTo>
                  <a:lnTo>
                    <a:pt x="420" y="144"/>
                  </a:lnTo>
                  <a:lnTo>
                    <a:pt x="414" y="132"/>
                  </a:lnTo>
                  <a:lnTo>
                    <a:pt x="408" y="108"/>
                  </a:lnTo>
                  <a:lnTo>
                    <a:pt x="402" y="132"/>
                  </a:lnTo>
                  <a:lnTo>
                    <a:pt x="396" y="126"/>
                  </a:lnTo>
                  <a:lnTo>
                    <a:pt x="390" y="132"/>
                  </a:lnTo>
                  <a:lnTo>
                    <a:pt x="378" y="132"/>
                  </a:lnTo>
                  <a:lnTo>
                    <a:pt x="372" y="126"/>
                  </a:lnTo>
                  <a:lnTo>
                    <a:pt x="366" y="114"/>
                  </a:lnTo>
                  <a:lnTo>
                    <a:pt x="360" y="138"/>
                  </a:lnTo>
                  <a:lnTo>
                    <a:pt x="354" y="120"/>
                  </a:lnTo>
                  <a:lnTo>
                    <a:pt x="348" y="108"/>
                  </a:lnTo>
                  <a:lnTo>
                    <a:pt x="342" y="126"/>
                  </a:lnTo>
                  <a:lnTo>
                    <a:pt x="336" y="126"/>
                  </a:lnTo>
                  <a:lnTo>
                    <a:pt x="324" y="126"/>
                  </a:lnTo>
                  <a:lnTo>
                    <a:pt x="318" y="138"/>
                  </a:lnTo>
                  <a:lnTo>
                    <a:pt x="312" y="126"/>
                  </a:lnTo>
                  <a:lnTo>
                    <a:pt x="306" y="114"/>
                  </a:lnTo>
                  <a:lnTo>
                    <a:pt x="300" y="126"/>
                  </a:lnTo>
                  <a:lnTo>
                    <a:pt x="294" y="114"/>
                  </a:lnTo>
                  <a:lnTo>
                    <a:pt x="288" y="114"/>
                  </a:lnTo>
                  <a:lnTo>
                    <a:pt x="282" y="126"/>
                  </a:lnTo>
                  <a:lnTo>
                    <a:pt x="270" y="114"/>
                  </a:lnTo>
                  <a:lnTo>
                    <a:pt x="264" y="120"/>
                  </a:lnTo>
                  <a:lnTo>
                    <a:pt x="258" y="114"/>
                  </a:lnTo>
                  <a:lnTo>
                    <a:pt x="252" y="120"/>
                  </a:lnTo>
                  <a:lnTo>
                    <a:pt x="246" y="108"/>
                  </a:lnTo>
                  <a:lnTo>
                    <a:pt x="240" y="120"/>
                  </a:lnTo>
                  <a:lnTo>
                    <a:pt x="234" y="120"/>
                  </a:lnTo>
                  <a:lnTo>
                    <a:pt x="228" y="90"/>
                  </a:lnTo>
                  <a:lnTo>
                    <a:pt x="216" y="102"/>
                  </a:lnTo>
                  <a:lnTo>
                    <a:pt x="210" y="108"/>
                  </a:lnTo>
                  <a:lnTo>
                    <a:pt x="204" y="108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80" y="114"/>
                  </a:lnTo>
                  <a:lnTo>
                    <a:pt x="174" y="114"/>
                  </a:lnTo>
                  <a:lnTo>
                    <a:pt x="162" y="90"/>
                  </a:lnTo>
                  <a:lnTo>
                    <a:pt x="156" y="108"/>
                  </a:lnTo>
                  <a:lnTo>
                    <a:pt x="150" y="96"/>
                  </a:lnTo>
                  <a:lnTo>
                    <a:pt x="144" y="84"/>
                  </a:lnTo>
                  <a:lnTo>
                    <a:pt x="138" y="78"/>
                  </a:lnTo>
                  <a:lnTo>
                    <a:pt x="132" y="96"/>
                  </a:lnTo>
                  <a:lnTo>
                    <a:pt x="126" y="72"/>
                  </a:lnTo>
                  <a:lnTo>
                    <a:pt x="120" y="72"/>
                  </a:lnTo>
                  <a:lnTo>
                    <a:pt x="108" y="84"/>
                  </a:lnTo>
                  <a:lnTo>
                    <a:pt x="102" y="78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4" y="78"/>
                  </a:lnTo>
                  <a:lnTo>
                    <a:pt x="78" y="66"/>
                  </a:lnTo>
                  <a:lnTo>
                    <a:pt x="72" y="78"/>
                  </a:lnTo>
                  <a:lnTo>
                    <a:pt x="66" y="66"/>
                  </a:lnTo>
                  <a:lnTo>
                    <a:pt x="54" y="66"/>
                  </a:lnTo>
                  <a:lnTo>
                    <a:pt x="48" y="60"/>
                  </a:lnTo>
                  <a:lnTo>
                    <a:pt x="42" y="48"/>
                  </a:lnTo>
                  <a:lnTo>
                    <a:pt x="36" y="30"/>
                  </a:lnTo>
                  <a:lnTo>
                    <a:pt x="30" y="42"/>
                  </a:lnTo>
                  <a:lnTo>
                    <a:pt x="24" y="30"/>
                  </a:lnTo>
                  <a:lnTo>
                    <a:pt x="18" y="36"/>
                  </a:lnTo>
                  <a:lnTo>
                    <a:pt x="12" y="0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1F49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F4E0BE5F-0A64-4C56-8DFD-3DFCEA04B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75" y="722312"/>
              <a:ext cx="1362075" cy="5257801"/>
            </a:xfrm>
            <a:custGeom>
              <a:avLst/>
              <a:gdLst>
                <a:gd name="T0" fmla="*/ 846 w 858"/>
                <a:gd name="T1" fmla="*/ 3282 h 3312"/>
                <a:gd name="T2" fmla="*/ 828 w 858"/>
                <a:gd name="T3" fmla="*/ 3180 h 3312"/>
                <a:gd name="T4" fmla="*/ 804 w 858"/>
                <a:gd name="T5" fmla="*/ 3078 h 3312"/>
                <a:gd name="T6" fmla="*/ 786 w 858"/>
                <a:gd name="T7" fmla="*/ 2988 h 3312"/>
                <a:gd name="T8" fmla="*/ 768 w 858"/>
                <a:gd name="T9" fmla="*/ 3024 h 3312"/>
                <a:gd name="T10" fmla="*/ 744 w 858"/>
                <a:gd name="T11" fmla="*/ 3108 h 3312"/>
                <a:gd name="T12" fmla="*/ 726 w 858"/>
                <a:gd name="T13" fmla="*/ 3204 h 3312"/>
                <a:gd name="T14" fmla="*/ 708 w 858"/>
                <a:gd name="T15" fmla="*/ 3240 h 3312"/>
                <a:gd name="T16" fmla="*/ 684 w 858"/>
                <a:gd name="T17" fmla="*/ 3186 h 3312"/>
                <a:gd name="T18" fmla="*/ 666 w 858"/>
                <a:gd name="T19" fmla="*/ 3090 h 3312"/>
                <a:gd name="T20" fmla="*/ 642 w 858"/>
                <a:gd name="T21" fmla="*/ 3048 h 3312"/>
                <a:gd name="T22" fmla="*/ 624 w 858"/>
                <a:gd name="T23" fmla="*/ 3012 h 3312"/>
                <a:gd name="T24" fmla="*/ 606 w 858"/>
                <a:gd name="T25" fmla="*/ 2946 h 3312"/>
                <a:gd name="T26" fmla="*/ 582 w 858"/>
                <a:gd name="T27" fmla="*/ 2868 h 3312"/>
                <a:gd name="T28" fmla="*/ 564 w 858"/>
                <a:gd name="T29" fmla="*/ 2904 h 3312"/>
                <a:gd name="T30" fmla="*/ 540 w 858"/>
                <a:gd name="T31" fmla="*/ 2952 h 3312"/>
                <a:gd name="T32" fmla="*/ 522 w 858"/>
                <a:gd name="T33" fmla="*/ 3006 h 3312"/>
                <a:gd name="T34" fmla="*/ 504 w 858"/>
                <a:gd name="T35" fmla="*/ 3054 h 3312"/>
                <a:gd name="T36" fmla="*/ 480 w 858"/>
                <a:gd name="T37" fmla="*/ 3042 h 3312"/>
                <a:gd name="T38" fmla="*/ 462 w 858"/>
                <a:gd name="T39" fmla="*/ 3042 h 3312"/>
                <a:gd name="T40" fmla="*/ 444 w 858"/>
                <a:gd name="T41" fmla="*/ 3132 h 3312"/>
                <a:gd name="T42" fmla="*/ 420 w 858"/>
                <a:gd name="T43" fmla="*/ 3210 h 3312"/>
                <a:gd name="T44" fmla="*/ 402 w 858"/>
                <a:gd name="T45" fmla="*/ 3216 h 3312"/>
                <a:gd name="T46" fmla="*/ 378 w 858"/>
                <a:gd name="T47" fmla="*/ 3204 h 3312"/>
                <a:gd name="T48" fmla="*/ 360 w 858"/>
                <a:gd name="T49" fmla="*/ 3132 h 3312"/>
                <a:gd name="T50" fmla="*/ 342 w 858"/>
                <a:gd name="T51" fmla="*/ 3024 h 3312"/>
                <a:gd name="T52" fmla="*/ 318 w 858"/>
                <a:gd name="T53" fmla="*/ 2664 h 3312"/>
                <a:gd name="T54" fmla="*/ 300 w 858"/>
                <a:gd name="T55" fmla="*/ 450 h 3312"/>
                <a:gd name="T56" fmla="*/ 282 w 858"/>
                <a:gd name="T57" fmla="*/ 1494 h 3312"/>
                <a:gd name="T58" fmla="*/ 258 w 858"/>
                <a:gd name="T59" fmla="*/ 2340 h 3312"/>
                <a:gd name="T60" fmla="*/ 240 w 858"/>
                <a:gd name="T61" fmla="*/ 2586 h 3312"/>
                <a:gd name="T62" fmla="*/ 216 w 858"/>
                <a:gd name="T63" fmla="*/ 2694 h 3312"/>
                <a:gd name="T64" fmla="*/ 198 w 858"/>
                <a:gd name="T65" fmla="*/ 2754 h 3312"/>
                <a:gd name="T66" fmla="*/ 180 w 858"/>
                <a:gd name="T67" fmla="*/ 2610 h 3312"/>
                <a:gd name="T68" fmla="*/ 156 w 858"/>
                <a:gd name="T69" fmla="*/ 2826 h 3312"/>
                <a:gd name="T70" fmla="*/ 138 w 858"/>
                <a:gd name="T71" fmla="*/ 2574 h 3312"/>
                <a:gd name="T72" fmla="*/ 120 w 858"/>
                <a:gd name="T73" fmla="*/ 3006 h 3312"/>
                <a:gd name="T74" fmla="*/ 96 w 858"/>
                <a:gd name="T75" fmla="*/ 2934 h 3312"/>
                <a:gd name="T76" fmla="*/ 78 w 858"/>
                <a:gd name="T77" fmla="*/ 3030 h 3312"/>
                <a:gd name="T78" fmla="*/ 54 w 858"/>
                <a:gd name="T79" fmla="*/ 3150 h 3312"/>
                <a:gd name="T80" fmla="*/ 36 w 858"/>
                <a:gd name="T81" fmla="*/ 2964 h 3312"/>
                <a:gd name="T82" fmla="*/ 18 w 858"/>
                <a:gd name="T83" fmla="*/ 3126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3312">
                  <a:moveTo>
                    <a:pt x="858" y="3312"/>
                  </a:moveTo>
                  <a:lnTo>
                    <a:pt x="852" y="3300"/>
                  </a:lnTo>
                  <a:lnTo>
                    <a:pt x="846" y="3282"/>
                  </a:lnTo>
                  <a:lnTo>
                    <a:pt x="840" y="3246"/>
                  </a:lnTo>
                  <a:lnTo>
                    <a:pt x="834" y="3222"/>
                  </a:lnTo>
                  <a:lnTo>
                    <a:pt x="828" y="3180"/>
                  </a:lnTo>
                  <a:lnTo>
                    <a:pt x="822" y="3144"/>
                  </a:lnTo>
                  <a:lnTo>
                    <a:pt x="816" y="3108"/>
                  </a:lnTo>
                  <a:lnTo>
                    <a:pt x="804" y="3078"/>
                  </a:lnTo>
                  <a:lnTo>
                    <a:pt x="798" y="3024"/>
                  </a:lnTo>
                  <a:lnTo>
                    <a:pt x="792" y="3006"/>
                  </a:lnTo>
                  <a:lnTo>
                    <a:pt x="786" y="2988"/>
                  </a:lnTo>
                  <a:lnTo>
                    <a:pt x="780" y="3000"/>
                  </a:lnTo>
                  <a:lnTo>
                    <a:pt x="774" y="2994"/>
                  </a:lnTo>
                  <a:lnTo>
                    <a:pt x="768" y="3024"/>
                  </a:lnTo>
                  <a:lnTo>
                    <a:pt x="762" y="3030"/>
                  </a:lnTo>
                  <a:lnTo>
                    <a:pt x="750" y="3078"/>
                  </a:lnTo>
                  <a:lnTo>
                    <a:pt x="744" y="3108"/>
                  </a:lnTo>
                  <a:lnTo>
                    <a:pt x="738" y="3168"/>
                  </a:lnTo>
                  <a:lnTo>
                    <a:pt x="732" y="3192"/>
                  </a:lnTo>
                  <a:lnTo>
                    <a:pt x="726" y="3204"/>
                  </a:lnTo>
                  <a:lnTo>
                    <a:pt x="720" y="3246"/>
                  </a:lnTo>
                  <a:lnTo>
                    <a:pt x="714" y="3246"/>
                  </a:lnTo>
                  <a:lnTo>
                    <a:pt x="708" y="3240"/>
                  </a:lnTo>
                  <a:lnTo>
                    <a:pt x="696" y="3222"/>
                  </a:lnTo>
                  <a:lnTo>
                    <a:pt x="690" y="3222"/>
                  </a:lnTo>
                  <a:lnTo>
                    <a:pt x="684" y="3186"/>
                  </a:lnTo>
                  <a:lnTo>
                    <a:pt x="678" y="3156"/>
                  </a:lnTo>
                  <a:lnTo>
                    <a:pt x="672" y="3144"/>
                  </a:lnTo>
                  <a:lnTo>
                    <a:pt x="666" y="3090"/>
                  </a:lnTo>
                  <a:lnTo>
                    <a:pt x="660" y="3102"/>
                  </a:lnTo>
                  <a:lnTo>
                    <a:pt x="654" y="3054"/>
                  </a:lnTo>
                  <a:lnTo>
                    <a:pt x="642" y="3048"/>
                  </a:lnTo>
                  <a:lnTo>
                    <a:pt x="636" y="3066"/>
                  </a:lnTo>
                  <a:lnTo>
                    <a:pt x="630" y="3030"/>
                  </a:lnTo>
                  <a:lnTo>
                    <a:pt x="624" y="3012"/>
                  </a:lnTo>
                  <a:lnTo>
                    <a:pt x="618" y="2958"/>
                  </a:lnTo>
                  <a:lnTo>
                    <a:pt x="612" y="2916"/>
                  </a:lnTo>
                  <a:lnTo>
                    <a:pt x="606" y="2946"/>
                  </a:lnTo>
                  <a:lnTo>
                    <a:pt x="600" y="2928"/>
                  </a:lnTo>
                  <a:lnTo>
                    <a:pt x="588" y="2880"/>
                  </a:lnTo>
                  <a:lnTo>
                    <a:pt x="582" y="2868"/>
                  </a:lnTo>
                  <a:lnTo>
                    <a:pt x="576" y="2868"/>
                  </a:lnTo>
                  <a:lnTo>
                    <a:pt x="570" y="2868"/>
                  </a:lnTo>
                  <a:lnTo>
                    <a:pt x="564" y="2904"/>
                  </a:lnTo>
                  <a:lnTo>
                    <a:pt x="558" y="2916"/>
                  </a:lnTo>
                  <a:lnTo>
                    <a:pt x="552" y="2940"/>
                  </a:lnTo>
                  <a:lnTo>
                    <a:pt x="540" y="2952"/>
                  </a:lnTo>
                  <a:lnTo>
                    <a:pt x="534" y="2994"/>
                  </a:lnTo>
                  <a:lnTo>
                    <a:pt x="528" y="3006"/>
                  </a:lnTo>
                  <a:lnTo>
                    <a:pt x="522" y="3006"/>
                  </a:lnTo>
                  <a:lnTo>
                    <a:pt x="516" y="3018"/>
                  </a:lnTo>
                  <a:lnTo>
                    <a:pt x="510" y="3048"/>
                  </a:lnTo>
                  <a:lnTo>
                    <a:pt x="504" y="3054"/>
                  </a:lnTo>
                  <a:lnTo>
                    <a:pt x="498" y="3036"/>
                  </a:lnTo>
                  <a:lnTo>
                    <a:pt x="486" y="3054"/>
                  </a:lnTo>
                  <a:lnTo>
                    <a:pt x="480" y="3042"/>
                  </a:lnTo>
                  <a:lnTo>
                    <a:pt x="474" y="3030"/>
                  </a:lnTo>
                  <a:lnTo>
                    <a:pt x="468" y="3024"/>
                  </a:lnTo>
                  <a:lnTo>
                    <a:pt x="462" y="3042"/>
                  </a:lnTo>
                  <a:lnTo>
                    <a:pt x="456" y="3072"/>
                  </a:lnTo>
                  <a:lnTo>
                    <a:pt x="450" y="3102"/>
                  </a:lnTo>
                  <a:lnTo>
                    <a:pt x="444" y="3132"/>
                  </a:lnTo>
                  <a:lnTo>
                    <a:pt x="432" y="3198"/>
                  </a:lnTo>
                  <a:lnTo>
                    <a:pt x="426" y="3180"/>
                  </a:lnTo>
                  <a:lnTo>
                    <a:pt x="420" y="3210"/>
                  </a:lnTo>
                  <a:lnTo>
                    <a:pt x="414" y="3198"/>
                  </a:lnTo>
                  <a:lnTo>
                    <a:pt x="408" y="3210"/>
                  </a:lnTo>
                  <a:lnTo>
                    <a:pt x="402" y="3216"/>
                  </a:lnTo>
                  <a:lnTo>
                    <a:pt x="396" y="3222"/>
                  </a:lnTo>
                  <a:lnTo>
                    <a:pt x="390" y="3222"/>
                  </a:lnTo>
                  <a:lnTo>
                    <a:pt x="378" y="3204"/>
                  </a:lnTo>
                  <a:lnTo>
                    <a:pt x="372" y="3156"/>
                  </a:lnTo>
                  <a:lnTo>
                    <a:pt x="366" y="3144"/>
                  </a:lnTo>
                  <a:lnTo>
                    <a:pt x="360" y="3132"/>
                  </a:lnTo>
                  <a:lnTo>
                    <a:pt x="354" y="3114"/>
                  </a:lnTo>
                  <a:lnTo>
                    <a:pt x="348" y="3072"/>
                  </a:lnTo>
                  <a:lnTo>
                    <a:pt x="342" y="3024"/>
                  </a:lnTo>
                  <a:lnTo>
                    <a:pt x="336" y="2958"/>
                  </a:lnTo>
                  <a:lnTo>
                    <a:pt x="324" y="2850"/>
                  </a:lnTo>
                  <a:lnTo>
                    <a:pt x="318" y="2664"/>
                  </a:lnTo>
                  <a:lnTo>
                    <a:pt x="312" y="2286"/>
                  </a:lnTo>
                  <a:lnTo>
                    <a:pt x="306" y="1572"/>
                  </a:lnTo>
                  <a:lnTo>
                    <a:pt x="300" y="450"/>
                  </a:lnTo>
                  <a:lnTo>
                    <a:pt x="294" y="0"/>
                  </a:lnTo>
                  <a:lnTo>
                    <a:pt x="288" y="732"/>
                  </a:lnTo>
                  <a:lnTo>
                    <a:pt x="282" y="1494"/>
                  </a:lnTo>
                  <a:lnTo>
                    <a:pt x="270" y="1974"/>
                  </a:lnTo>
                  <a:lnTo>
                    <a:pt x="264" y="2226"/>
                  </a:lnTo>
                  <a:lnTo>
                    <a:pt x="258" y="2340"/>
                  </a:lnTo>
                  <a:lnTo>
                    <a:pt x="252" y="2418"/>
                  </a:lnTo>
                  <a:lnTo>
                    <a:pt x="246" y="2502"/>
                  </a:lnTo>
                  <a:lnTo>
                    <a:pt x="240" y="2586"/>
                  </a:lnTo>
                  <a:lnTo>
                    <a:pt x="234" y="2682"/>
                  </a:lnTo>
                  <a:lnTo>
                    <a:pt x="228" y="2682"/>
                  </a:lnTo>
                  <a:lnTo>
                    <a:pt x="216" y="2694"/>
                  </a:lnTo>
                  <a:lnTo>
                    <a:pt x="210" y="2712"/>
                  </a:lnTo>
                  <a:lnTo>
                    <a:pt x="204" y="2766"/>
                  </a:lnTo>
                  <a:lnTo>
                    <a:pt x="198" y="2754"/>
                  </a:lnTo>
                  <a:lnTo>
                    <a:pt x="192" y="2718"/>
                  </a:lnTo>
                  <a:lnTo>
                    <a:pt x="186" y="2682"/>
                  </a:lnTo>
                  <a:lnTo>
                    <a:pt x="180" y="2610"/>
                  </a:lnTo>
                  <a:lnTo>
                    <a:pt x="174" y="2652"/>
                  </a:lnTo>
                  <a:lnTo>
                    <a:pt x="162" y="2802"/>
                  </a:lnTo>
                  <a:lnTo>
                    <a:pt x="156" y="2826"/>
                  </a:lnTo>
                  <a:lnTo>
                    <a:pt x="150" y="2664"/>
                  </a:lnTo>
                  <a:lnTo>
                    <a:pt x="144" y="2520"/>
                  </a:lnTo>
                  <a:lnTo>
                    <a:pt x="138" y="2574"/>
                  </a:lnTo>
                  <a:lnTo>
                    <a:pt x="132" y="2748"/>
                  </a:lnTo>
                  <a:lnTo>
                    <a:pt x="126" y="2928"/>
                  </a:lnTo>
                  <a:lnTo>
                    <a:pt x="120" y="3006"/>
                  </a:lnTo>
                  <a:lnTo>
                    <a:pt x="108" y="2964"/>
                  </a:lnTo>
                  <a:lnTo>
                    <a:pt x="102" y="2928"/>
                  </a:lnTo>
                  <a:lnTo>
                    <a:pt x="96" y="2934"/>
                  </a:lnTo>
                  <a:lnTo>
                    <a:pt x="90" y="2970"/>
                  </a:lnTo>
                  <a:lnTo>
                    <a:pt x="84" y="3006"/>
                  </a:lnTo>
                  <a:lnTo>
                    <a:pt x="78" y="3030"/>
                  </a:lnTo>
                  <a:lnTo>
                    <a:pt x="72" y="3120"/>
                  </a:lnTo>
                  <a:lnTo>
                    <a:pt x="66" y="3150"/>
                  </a:lnTo>
                  <a:lnTo>
                    <a:pt x="54" y="3150"/>
                  </a:lnTo>
                  <a:lnTo>
                    <a:pt x="48" y="3108"/>
                  </a:lnTo>
                  <a:lnTo>
                    <a:pt x="42" y="3030"/>
                  </a:lnTo>
                  <a:lnTo>
                    <a:pt x="36" y="2964"/>
                  </a:lnTo>
                  <a:lnTo>
                    <a:pt x="30" y="3018"/>
                  </a:lnTo>
                  <a:lnTo>
                    <a:pt x="24" y="3072"/>
                  </a:lnTo>
                  <a:lnTo>
                    <a:pt x="18" y="3126"/>
                  </a:lnTo>
                  <a:lnTo>
                    <a:pt x="12" y="3192"/>
                  </a:lnTo>
                  <a:lnTo>
                    <a:pt x="0" y="3282"/>
                  </a:lnTo>
                </a:path>
              </a:pathLst>
            </a:custGeom>
            <a:noFill/>
            <a:ln w="12700">
              <a:solidFill>
                <a:srgbClr val="1F49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303BB748-6881-4094-BDCB-9889721C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408237"/>
              <a:ext cx="1362075" cy="3638550"/>
            </a:xfrm>
            <a:custGeom>
              <a:avLst/>
              <a:gdLst>
                <a:gd name="T0" fmla="*/ 846 w 858"/>
                <a:gd name="T1" fmla="*/ 2244 h 2292"/>
                <a:gd name="T2" fmla="*/ 828 w 858"/>
                <a:gd name="T3" fmla="*/ 2100 h 2292"/>
                <a:gd name="T4" fmla="*/ 804 w 858"/>
                <a:gd name="T5" fmla="*/ 2142 h 2292"/>
                <a:gd name="T6" fmla="*/ 786 w 858"/>
                <a:gd name="T7" fmla="*/ 2190 h 2292"/>
                <a:gd name="T8" fmla="*/ 768 w 858"/>
                <a:gd name="T9" fmla="*/ 2106 h 2292"/>
                <a:gd name="T10" fmla="*/ 744 w 858"/>
                <a:gd name="T11" fmla="*/ 1962 h 2292"/>
                <a:gd name="T12" fmla="*/ 726 w 858"/>
                <a:gd name="T13" fmla="*/ 1644 h 2292"/>
                <a:gd name="T14" fmla="*/ 708 w 858"/>
                <a:gd name="T15" fmla="*/ 0 h 2292"/>
                <a:gd name="T16" fmla="*/ 684 w 858"/>
                <a:gd name="T17" fmla="*/ 1566 h 2292"/>
                <a:gd name="T18" fmla="*/ 666 w 858"/>
                <a:gd name="T19" fmla="*/ 2034 h 2292"/>
                <a:gd name="T20" fmla="*/ 642 w 858"/>
                <a:gd name="T21" fmla="*/ 1782 h 2292"/>
                <a:gd name="T22" fmla="*/ 624 w 858"/>
                <a:gd name="T23" fmla="*/ 408 h 2292"/>
                <a:gd name="T24" fmla="*/ 606 w 858"/>
                <a:gd name="T25" fmla="*/ 1374 h 2292"/>
                <a:gd name="T26" fmla="*/ 582 w 858"/>
                <a:gd name="T27" fmla="*/ 1842 h 2292"/>
                <a:gd name="T28" fmla="*/ 564 w 858"/>
                <a:gd name="T29" fmla="*/ 1824 h 2292"/>
                <a:gd name="T30" fmla="*/ 546 w 858"/>
                <a:gd name="T31" fmla="*/ 1956 h 2292"/>
                <a:gd name="T32" fmla="*/ 522 w 858"/>
                <a:gd name="T33" fmla="*/ 1920 h 2292"/>
                <a:gd name="T34" fmla="*/ 504 w 858"/>
                <a:gd name="T35" fmla="*/ 1800 h 2292"/>
                <a:gd name="T36" fmla="*/ 480 w 858"/>
                <a:gd name="T37" fmla="*/ 1440 h 2292"/>
                <a:gd name="T38" fmla="*/ 462 w 858"/>
                <a:gd name="T39" fmla="*/ 1194 h 2292"/>
                <a:gd name="T40" fmla="*/ 444 w 858"/>
                <a:gd name="T41" fmla="*/ 1374 h 2292"/>
                <a:gd name="T42" fmla="*/ 420 w 858"/>
                <a:gd name="T43" fmla="*/ 1302 h 2292"/>
                <a:gd name="T44" fmla="*/ 402 w 858"/>
                <a:gd name="T45" fmla="*/ 1302 h 2292"/>
                <a:gd name="T46" fmla="*/ 378 w 858"/>
                <a:gd name="T47" fmla="*/ 1092 h 2292"/>
                <a:gd name="T48" fmla="*/ 360 w 858"/>
                <a:gd name="T49" fmla="*/ 1290 h 2292"/>
                <a:gd name="T50" fmla="*/ 342 w 858"/>
                <a:gd name="T51" fmla="*/ 1374 h 2292"/>
                <a:gd name="T52" fmla="*/ 318 w 858"/>
                <a:gd name="T53" fmla="*/ 732 h 2292"/>
                <a:gd name="T54" fmla="*/ 300 w 858"/>
                <a:gd name="T55" fmla="*/ 696 h 2292"/>
                <a:gd name="T56" fmla="*/ 282 w 858"/>
                <a:gd name="T57" fmla="*/ 1620 h 2292"/>
                <a:gd name="T58" fmla="*/ 258 w 858"/>
                <a:gd name="T59" fmla="*/ 1662 h 2292"/>
                <a:gd name="T60" fmla="*/ 240 w 858"/>
                <a:gd name="T61" fmla="*/ 1782 h 2292"/>
                <a:gd name="T62" fmla="*/ 216 w 858"/>
                <a:gd name="T63" fmla="*/ 2034 h 2292"/>
                <a:gd name="T64" fmla="*/ 198 w 858"/>
                <a:gd name="T65" fmla="*/ 2112 h 2292"/>
                <a:gd name="T66" fmla="*/ 180 w 858"/>
                <a:gd name="T67" fmla="*/ 2172 h 2292"/>
                <a:gd name="T68" fmla="*/ 156 w 858"/>
                <a:gd name="T69" fmla="*/ 2166 h 2292"/>
                <a:gd name="T70" fmla="*/ 138 w 858"/>
                <a:gd name="T71" fmla="*/ 2208 h 2292"/>
                <a:gd name="T72" fmla="*/ 120 w 858"/>
                <a:gd name="T73" fmla="*/ 2184 h 2292"/>
                <a:gd name="T74" fmla="*/ 96 w 858"/>
                <a:gd name="T75" fmla="*/ 2196 h 2292"/>
                <a:gd name="T76" fmla="*/ 78 w 858"/>
                <a:gd name="T77" fmla="*/ 2196 h 2292"/>
                <a:gd name="T78" fmla="*/ 54 w 858"/>
                <a:gd name="T79" fmla="*/ 2250 h 2292"/>
                <a:gd name="T80" fmla="*/ 36 w 858"/>
                <a:gd name="T81" fmla="*/ 2256 h 2292"/>
                <a:gd name="T82" fmla="*/ 18 w 858"/>
                <a:gd name="T83" fmla="*/ 224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2292">
                  <a:moveTo>
                    <a:pt x="858" y="2220"/>
                  </a:moveTo>
                  <a:lnTo>
                    <a:pt x="852" y="2250"/>
                  </a:lnTo>
                  <a:lnTo>
                    <a:pt x="846" y="2244"/>
                  </a:lnTo>
                  <a:lnTo>
                    <a:pt x="840" y="2172"/>
                  </a:lnTo>
                  <a:lnTo>
                    <a:pt x="834" y="2124"/>
                  </a:lnTo>
                  <a:lnTo>
                    <a:pt x="828" y="2100"/>
                  </a:lnTo>
                  <a:lnTo>
                    <a:pt x="822" y="2082"/>
                  </a:lnTo>
                  <a:lnTo>
                    <a:pt x="816" y="2082"/>
                  </a:lnTo>
                  <a:lnTo>
                    <a:pt x="804" y="2142"/>
                  </a:lnTo>
                  <a:lnTo>
                    <a:pt x="798" y="2166"/>
                  </a:lnTo>
                  <a:lnTo>
                    <a:pt x="792" y="2172"/>
                  </a:lnTo>
                  <a:lnTo>
                    <a:pt x="786" y="2190"/>
                  </a:lnTo>
                  <a:lnTo>
                    <a:pt x="780" y="2154"/>
                  </a:lnTo>
                  <a:lnTo>
                    <a:pt x="774" y="2112"/>
                  </a:lnTo>
                  <a:lnTo>
                    <a:pt x="768" y="2106"/>
                  </a:lnTo>
                  <a:lnTo>
                    <a:pt x="762" y="2058"/>
                  </a:lnTo>
                  <a:lnTo>
                    <a:pt x="750" y="2016"/>
                  </a:lnTo>
                  <a:lnTo>
                    <a:pt x="744" y="1962"/>
                  </a:lnTo>
                  <a:lnTo>
                    <a:pt x="738" y="1962"/>
                  </a:lnTo>
                  <a:lnTo>
                    <a:pt x="732" y="1842"/>
                  </a:lnTo>
                  <a:lnTo>
                    <a:pt x="726" y="1644"/>
                  </a:lnTo>
                  <a:lnTo>
                    <a:pt x="720" y="1278"/>
                  </a:lnTo>
                  <a:lnTo>
                    <a:pt x="714" y="612"/>
                  </a:lnTo>
                  <a:lnTo>
                    <a:pt x="708" y="0"/>
                  </a:lnTo>
                  <a:lnTo>
                    <a:pt x="696" y="180"/>
                  </a:lnTo>
                  <a:lnTo>
                    <a:pt x="690" y="954"/>
                  </a:lnTo>
                  <a:lnTo>
                    <a:pt x="684" y="1566"/>
                  </a:lnTo>
                  <a:lnTo>
                    <a:pt x="678" y="1872"/>
                  </a:lnTo>
                  <a:lnTo>
                    <a:pt x="672" y="1998"/>
                  </a:lnTo>
                  <a:lnTo>
                    <a:pt x="666" y="2034"/>
                  </a:lnTo>
                  <a:lnTo>
                    <a:pt x="660" y="2022"/>
                  </a:lnTo>
                  <a:lnTo>
                    <a:pt x="654" y="1932"/>
                  </a:lnTo>
                  <a:lnTo>
                    <a:pt x="642" y="1782"/>
                  </a:lnTo>
                  <a:lnTo>
                    <a:pt x="636" y="1488"/>
                  </a:lnTo>
                  <a:lnTo>
                    <a:pt x="630" y="960"/>
                  </a:lnTo>
                  <a:lnTo>
                    <a:pt x="624" y="408"/>
                  </a:lnTo>
                  <a:lnTo>
                    <a:pt x="618" y="444"/>
                  </a:lnTo>
                  <a:lnTo>
                    <a:pt x="612" y="996"/>
                  </a:lnTo>
                  <a:lnTo>
                    <a:pt x="606" y="1374"/>
                  </a:lnTo>
                  <a:lnTo>
                    <a:pt x="600" y="1596"/>
                  </a:lnTo>
                  <a:lnTo>
                    <a:pt x="588" y="1740"/>
                  </a:lnTo>
                  <a:lnTo>
                    <a:pt x="582" y="1842"/>
                  </a:lnTo>
                  <a:lnTo>
                    <a:pt x="576" y="1932"/>
                  </a:lnTo>
                  <a:lnTo>
                    <a:pt x="570" y="1902"/>
                  </a:lnTo>
                  <a:lnTo>
                    <a:pt x="564" y="1824"/>
                  </a:lnTo>
                  <a:lnTo>
                    <a:pt x="558" y="1812"/>
                  </a:lnTo>
                  <a:lnTo>
                    <a:pt x="552" y="1902"/>
                  </a:lnTo>
                  <a:lnTo>
                    <a:pt x="546" y="1956"/>
                  </a:lnTo>
                  <a:lnTo>
                    <a:pt x="534" y="1962"/>
                  </a:lnTo>
                  <a:lnTo>
                    <a:pt x="528" y="1950"/>
                  </a:lnTo>
                  <a:lnTo>
                    <a:pt x="522" y="1920"/>
                  </a:lnTo>
                  <a:lnTo>
                    <a:pt x="516" y="1890"/>
                  </a:lnTo>
                  <a:lnTo>
                    <a:pt x="510" y="1824"/>
                  </a:lnTo>
                  <a:lnTo>
                    <a:pt x="504" y="1800"/>
                  </a:lnTo>
                  <a:lnTo>
                    <a:pt x="498" y="1758"/>
                  </a:lnTo>
                  <a:lnTo>
                    <a:pt x="492" y="1668"/>
                  </a:lnTo>
                  <a:lnTo>
                    <a:pt x="480" y="1440"/>
                  </a:lnTo>
                  <a:lnTo>
                    <a:pt x="474" y="1188"/>
                  </a:lnTo>
                  <a:lnTo>
                    <a:pt x="468" y="1074"/>
                  </a:lnTo>
                  <a:lnTo>
                    <a:pt x="462" y="1194"/>
                  </a:lnTo>
                  <a:lnTo>
                    <a:pt x="456" y="1446"/>
                  </a:lnTo>
                  <a:lnTo>
                    <a:pt x="450" y="1512"/>
                  </a:lnTo>
                  <a:lnTo>
                    <a:pt x="444" y="1374"/>
                  </a:lnTo>
                  <a:lnTo>
                    <a:pt x="438" y="1212"/>
                  </a:lnTo>
                  <a:lnTo>
                    <a:pt x="426" y="1194"/>
                  </a:lnTo>
                  <a:lnTo>
                    <a:pt x="420" y="1302"/>
                  </a:lnTo>
                  <a:lnTo>
                    <a:pt x="414" y="1326"/>
                  </a:lnTo>
                  <a:lnTo>
                    <a:pt x="408" y="1344"/>
                  </a:lnTo>
                  <a:lnTo>
                    <a:pt x="402" y="1302"/>
                  </a:lnTo>
                  <a:lnTo>
                    <a:pt x="396" y="1266"/>
                  </a:lnTo>
                  <a:lnTo>
                    <a:pt x="390" y="1158"/>
                  </a:lnTo>
                  <a:lnTo>
                    <a:pt x="378" y="1092"/>
                  </a:lnTo>
                  <a:lnTo>
                    <a:pt x="372" y="1116"/>
                  </a:lnTo>
                  <a:lnTo>
                    <a:pt x="366" y="1212"/>
                  </a:lnTo>
                  <a:lnTo>
                    <a:pt x="360" y="1290"/>
                  </a:lnTo>
                  <a:lnTo>
                    <a:pt x="354" y="1320"/>
                  </a:lnTo>
                  <a:lnTo>
                    <a:pt x="348" y="1380"/>
                  </a:lnTo>
                  <a:lnTo>
                    <a:pt x="342" y="1374"/>
                  </a:lnTo>
                  <a:lnTo>
                    <a:pt x="336" y="1284"/>
                  </a:lnTo>
                  <a:lnTo>
                    <a:pt x="324" y="1050"/>
                  </a:lnTo>
                  <a:lnTo>
                    <a:pt x="318" y="732"/>
                  </a:lnTo>
                  <a:lnTo>
                    <a:pt x="312" y="456"/>
                  </a:lnTo>
                  <a:lnTo>
                    <a:pt x="306" y="426"/>
                  </a:lnTo>
                  <a:lnTo>
                    <a:pt x="300" y="696"/>
                  </a:lnTo>
                  <a:lnTo>
                    <a:pt x="294" y="1074"/>
                  </a:lnTo>
                  <a:lnTo>
                    <a:pt x="288" y="1416"/>
                  </a:lnTo>
                  <a:lnTo>
                    <a:pt x="282" y="1620"/>
                  </a:lnTo>
                  <a:lnTo>
                    <a:pt x="270" y="1680"/>
                  </a:lnTo>
                  <a:lnTo>
                    <a:pt x="264" y="1686"/>
                  </a:lnTo>
                  <a:lnTo>
                    <a:pt x="258" y="1662"/>
                  </a:lnTo>
                  <a:lnTo>
                    <a:pt x="252" y="1656"/>
                  </a:lnTo>
                  <a:lnTo>
                    <a:pt x="246" y="1668"/>
                  </a:lnTo>
                  <a:lnTo>
                    <a:pt x="240" y="1782"/>
                  </a:lnTo>
                  <a:lnTo>
                    <a:pt x="234" y="1866"/>
                  </a:lnTo>
                  <a:lnTo>
                    <a:pt x="228" y="1986"/>
                  </a:lnTo>
                  <a:lnTo>
                    <a:pt x="216" y="2034"/>
                  </a:lnTo>
                  <a:lnTo>
                    <a:pt x="210" y="2058"/>
                  </a:lnTo>
                  <a:lnTo>
                    <a:pt x="204" y="2088"/>
                  </a:lnTo>
                  <a:lnTo>
                    <a:pt x="198" y="2112"/>
                  </a:lnTo>
                  <a:lnTo>
                    <a:pt x="192" y="2130"/>
                  </a:lnTo>
                  <a:lnTo>
                    <a:pt x="186" y="2172"/>
                  </a:lnTo>
                  <a:lnTo>
                    <a:pt x="180" y="2172"/>
                  </a:lnTo>
                  <a:lnTo>
                    <a:pt x="174" y="2178"/>
                  </a:lnTo>
                  <a:lnTo>
                    <a:pt x="162" y="2154"/>
                  </a:lnTo>
                  <a:lnTo>
                    <a:pt x="156" y="2166"/>
                  </a:lnTo>
                  <a:lnTo>
                    <a:pt x="150" y="2202"/>
                  </a:lnTo>
                  <a:lnTo>
                    <a:pt x="144" y="2196"/>
                  </a:lnTo>
                  <a:lnTo>
                    <a:pt x="138" y="2208"/>
                  </a:lnTo>
                  <a:lnTo>
                    <a:pt x="132" y="2190"/>
                  </a:lnTo>
                  <a:lnTo>
                    <a:pt x="126" y="2202"/>
                  </a:lnTo>
                  <a:lnTo>
                    <a:pt x="120" y="2184"/>
                  </a:lnTo>
                  <a:lnTo>
                    <a:pt x="108" y="2208"/>
                  </a:lnTo>
                  <a:lnTo>
                    <a:pt x="102" y="2202"/>
                  </a:lnTo>
                  <a:lnTo>
                    <a:pt x="96" y="2196"/>
                  </a:lnTo>
                  <a:lnTo>
                    <a:pt x="90" y="2160"/>
                  </a:lnTo>
                  <a:lnTo>
                    <a:pt x="84" y="2184"/>
                  </a:lnTo>
                  <a:lnTo>
                    <a:pt x="78" y="2196"/>
                  </a:lnTo>
                  <a:lnTo>
                    <a:pt x="72" y="2202"/>
                  </a:lnTo>
                  <a:lnTo>
                    <a:pt x="66" y="2262"/>
                  </a:lnTo>
                  <a:lnTo>
                    <a:pt x="54" y="2250"/>
                  </a:lnTo>
                  <a:lnTo>
                    <a:pt x="48" y="2292"/>
                  </a:lnTo>
                  <a:lnTo>
                    <a:pt x="42" y="2244"/>
                  </a:lnTo>
                  <a:lnTo>
                    <a:pt x="36" y="2256"/>
                  </a:lnTo>
                  <a:lnTo>
                    <a:pt x="30" y="2202"/>
                  </a:lnTo>
                  <a:lnTo>
                    <a:pt x="24" y="2250"/>
                  </a:lnTo>
                  <a:lnTo>
                    <a:pt x="18" y="2244"/>
                  </a:lnTo>
                  <a:lnTo>
                    <a:pt x="12" y="2238"/>
                  </a:lnTo>
                  <a:lnTo>
                    <a:pt x="0" y="2250"/>
                  </a:lnTo>
                </a:path>
              </a:pathLst>
            </a:custGeom>
            <a:noFill/>
            <a:ln w="12700">
              <a:solidFill>
                <a:srgbClr val="1F49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E2D48B71-0B83-4A48-8EB7-60725A69E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225" y="5951538"/>
              <a:ext cx="1362075" cy="152400"/>
            </a:xfrm>
            <a:custGeom>
              <a:avLst/>
              <a:gdLst>
                <a:gd name="T0" fmla="*/ 846 w 858"/>
                <a:gd name="T1" fmla="*/ 18 h 96"/>
                <a:gd name="T2" fmla="*/ 828 w 858"/>
                <a:gd name="T3" fmla="*/ 18 h 96"/>
                <a:gd name="T4" fmla="*/ 804 w 858"/>
                <a:gd name="T5" fmla="*/ 6 h 96"/>
                <a:gd name="T6" fmla="*/ 786 w 858"/>
                <a:gd name="T7" fmla="*/ 54 h 96"/>
                <a:gd name="T8" fmla="*/ 768 w 858"/>
                <a:gd name="T9" fmla="*/ 24 h 96"/>
                <a:gd name="T10" fmla="*/ 744 w 858"/>
                <a:gd name="T11" fmla="*/ 60 h 96"/>
                <a:gd name="T12" fmla="*/ 726 w 858"/>
                <a:gd name="T13" fmla="*/ 18 h 96"/>
                <a:gd name="T14" fmla="*/ 708 w 858"/>
                <a:gd name="T15" fmla="*/ 24 h 96"/>
                <a:gd name="T16" fmla="*/ 684 w 858"/>
                <a:gd name="T17" fmla="*/ 66 h 96"/>
                <a:gd name="T18" fmla="*/ 666 w 858"/>
                <a:gd name="T19" fmla="*/ 54 h 96"/>
                <a:gd name="T20" fmla="*/ 642 w 858"/>
                <a:gd name="T21" fmla="*/ 48 h 96"/>
                <a:gd name="T22" fmla="*/ 624 w 858"/>
                <a:gd name="T23" fmla="*/ 54 h 96"/>
                <a:gd name="T24" fmla="*/ 606 w 858"/>
                <a:gd name="T25" fmla="*/ 60 h 96"/>
                <a:gd name="T26" fmla="*/ 582 w 858"/>
                <a:gd name="T27" fmla="*/ 30 h 96"/>
                <a:gd name="T28" fmla="*/ 564 w 858"/>
                <a:gd name="T29" fmla="*/ 36 h 96"/>
                <a:gd name="T30" fmla="*/ 546 w 858"/>
                <a:gd name="T31" fmla="*/ 42 h 96"/>
                <a:gd name="T32" fmla="*/ 522 w 858"/>
                <a:gd name="T33" fmla="*/ 30 h 96"/>
                <a:gd name="T34" fmla="*/ 504 w 858"/>
                <a:gd name="T35" fmla="*/ 36 h 96"/>
                <a:gd name="T36" fmla="*/ 480 w 858"/>
                <a:gd name="T37" fmla="*/ 24 h 96"/>
                <a:gd name="T38" fmla="*/ 462 w 858"/>
                <a:gd name="T39" fmla="*/ 54 h 96"/>
                <a:gd name="T40" fmla="*/ 444 w 858"/>
                <a:gd name="T41" fmla="*/ 36 h 96"/>
                <a:gd name="T42" fmla="*/ 420 w 858"/>
                <a:gd name="T43" fmla="*/ 42 h 96"/>
                <a:gd name="T44" fmla="*/ 402 w 858"/>
                <a:gd name="T45" fmla="*/ 48 h 96"/>
                <a:gd name="T46" fmla="*/ 384 w 858"/>
                <a:gd name="T47" fmla="*/ 36 h 96"/>
                <a:gd name="T48" fmla="*/ 360 w 858"/>
                <a:gd name="T49" fmla="*/ 6 h 96"/>
                <a:gd name="T50" fmla="*/ 342 w 858"/>
                <a:gd name="T51" fmla="*/ 24 h 96"/>
                <a:gd name="T52" fmla="*/ 318 w 858"/>
                <a:gd name="T53" fmla="*/ 42 h 96"/>
                <a:gd name="T54" fmla="*/ 300 w 858"/>
                <a:gd name="T55" fmla="*/ 18 h 96"/>
                <a:gd name="T56" fmla="*/ 282 w 858"/>
                <a:gd name="T57" fmla="*/ 24 h 96"/>
                <a:gd name="T58" fmla="*/ 258 w 858"/>
                <a:gd name="T59" fmla="*/ 24 h 96"/>
                <a:gd name="T60" fmla="*/ 240 w 858"/>
                <a:gd name="T61" fmla="*/ 36 h 96"/>
                <a:gd name="T62" fmla="*/ 216 w 858"/>
                <a:gd name="T63" fmla="*/ 36 h 96"/>
                <a:gd name="T64" fmla="*/ 198 w 858"/>
                <a:gd name="T65" fmla="*/ 24 h 96"/>
                <a:gd name="T66" fmla="*/ 180 w 858"/>
                <a:gd name="T67" fmla="*/ 42 h 96"/>
                <a:gd name="T68" fmla="*/ 156 w 858"/>
                <a:gd name="T69" fmla="*/ 36 h 96"/>
                <a:gd name="T70" fmla="*/ 138 w 858"/>
                <a:gd name="T71" fmla="*/ 54 h 96"/>
                <a:gd name="T72" fmla="*/ 120 w 858"/>
                <a:gd name="T73" fmla="*/ 66 h 96"/>
                <a:gd name="T74" fmla="*/ 96 w 858"/>
                <a:gd name="T75" fmla="*/ 54 h 96"/>
                <a:gd name="T76" fmla="*/ 78 w 858"/>
                <a:gd name="T77" fmla="*/ 60 h 96"/>
                <a:gd name="T78" fmla="*/ 54 w 858"/>
                <a:gd name="T79" fmla="*/ 48 h 96"/>
                <a:gd name="T80" fmla="*/ 36 w 858"/>
                <a:gd name="T81" fmla="*/ 72 h 96"/>
                <a:gd name="T82" fmla="*/ 18 w 858"/>
                <a:gd name="T83" fmla="*/ 6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6">
                  <a:moveTo>
                    <a:pt x="858" y="18"/>
                  </a:moveTo>
                  <a:lnTo>
                    <a:pt x="852" y="12"/>
                  </a:lnTo>
                  <a:lnTo>
                    <a:pt x="846" y="18"/>
                  </a:lnTo>
                  <a:lnTo>
                    <a:pt x="840" y="18"/>
                  </a:lnTo>
                  <a:lnTo>
                    <a:pt x="834" y="18"/>
                  </a:lnTo>
                  <a:lnTo>
                    <a:pt x="828" y="18"/>
                  </a:lnTo>
                  <a:lnTo>
                    <a:pt x="822" y="54"/>
                  </a:lnTo>
                  <a:lnTo>
                    <a:pt x="816" y="72"/>
                  </a:lnTo>
                  <a:lnTo>
                    <a:pt x="804" y="6"/>
                  </a:lnTo>
                  <a:lnTo>
                    <a:pt x="798" y="18"/>
                  </a:lnTo>
                  <a:lnTo>
                    <a:pt x="792" y="48"/>
                  </a:lnTo>
                  <a:lnTo>
                    <a:pt x="786" y="54"/>
                  </a:lnTo>
                  <a:lnTo>
                    <a:pt x="780" y="54"/>
                  </a:lnTo>
                  <a:lnTo>
                    <a:pt x="774" y="6"/>
                  </a:lnTo>
                  <a:lnTo>
                    <a:pt x="768" y="24"/>
                  </a:lnTo>
                  <a:lnTo>
                    <a:pt x="762" y="72"/>
                  </a:lnTo>
                  <a:lnTo>
                    <a:pt x="750" y="18"/>
                  </a:lnTo>
                  <a:lnTo>
                    <a:pt x="744" y="60"/>
                  </a:lnTo>
                  <a:lnTo>
                    <a:pt x="738" y="18"/>
                  </a:lnTo>
                  <a:lnTo>
                    <a:pt x="732" y="6"/>
                  </a:lnTo>
                  <a:lnTo>
                    <a:pt x="726" y="18"/>
                  </a:lnTo>
                  <a:lnTo>
                    <a:pt x="720" y="0"/>
                  </a:lnTo>
                  <a:lnTo>
                    <a:pt x="714" y="24"/>
                  </a:lnTo>
                  <a:lnTo>
                    <a:pt x="708" y="24"/>
                  </a:lnTo>
                  <a:lnTo>
                    <a:pt x="696" y="30"/>
                  </a:lnTo>
                  <a:lnTo>
                    <a:pt x="690" y="48"/>
                  </a:lnTo>
                  <a:lnTo>
                    <a:pt x="684" y="66"/>
                  </a:lnTo>
                  <a:lnTo>
                    <a:pt x="678" y="54"/>
                  </a:lnTo>
                  <a:lnTo>
                    <a:pt x="672" y="60"/>
                  </a:lnTo>
                  <a:lnTo>
                    <a:pt x="666" y="54"/>
                  </a:lnTo>
                  <a:lnTo>
                    <a:pt x="660" y="66"/>
                  </a:lnTo>
                  <a:lnTo>
                    <a:pt x="654" y="66"/>
                  </a:lnTo>
                  <a:lnTo>
                    <a:pt x="642" y="48"/>
                  </a:lnTo>
                  <a:lnTo>
                    <a:pt x="636" y="48"/>
                  </a:lnTo>
                  <a:lnTo>
                    <a:pt x="630" y="60"/>
                  </a:lnTo>
                  <a:lnTo>
                    <a:pt x="624" y="54"/>
                  </a:lnTo>
                  <a:lnTo>
                    <a:pt x="618" y="72"/>
                  </a:lnTo>
                  <a:lnTo>
                    <a:pt x="612" y="54"/>
                  </a:lnTo>
                  <a:lnTo>
                    <a:pt x="606" y="60"/>
                  </a:lnTo>
                  <a:lnTo>
                    <a:pt x="600" y="48"/>
                  </a:lnTo>
                  <a:lnTo>
                    <a:pt x="588" y="30"/>
                  </a:lnTo>
                  <a:lnTo>
                    <a:pt x="582" y="30"/>
                  </a:lnTo>
                  <a:lnTo>
                    <a:pt x="576" y="36"/>
                  </a:lnTo>
                  <a:lnTo>
                    <a:pt x="570" y="48"/>
                  </a:lnTo>
                  <a:lnTo>
                    <a:pt x="564" y="36"/>
                  </a:lnTo>
                  <a:lnTo>
                    <a:pt x="558" y="42"/>
                  </a:lnTo>
                  <a:lnTo>
                    <a:pt x="552" y="48"/>
                  </a:lnTo>
                  <a:lnTo>
                    <a:pt x="546" y="42"/>
                  </a:lnTo>
                  <a:lnTo>
                    <a:pt x="534" y="24"/>
                  </a:lnTo>
                  <a:lnTo>
                    <a:pt x="528" y="60"/>
                  </a:lnTo>
                  <a:lnTo>
                    <a:pt x="522" y="30"/>
                  </a:lnTo>
                  <a:lnTo>
                    <a:pt x="516" y="30"/>
                  </a:lnTo>
                  <a:lnTo>
                    <a:pt x="510" y="30"/>
                  </a:lnTo>
                  <a:lnTo>
                    <a:pt x="504" y="36"/>
                  </a:lnTo>
                  <a:lnTo>
                    <a:pt x="498" y="30"/>
                  </a:lnTo>
                  <a:lnTo>
                    <a:pt x="492" y="48"/>
                  </a:lnTo>
                  <a:lnTo>
                    <a:pt x="480" y="24"/>
                  </a:lnTo>
                  <a:lnTo>
                    <a:pt x="474" y="30"/>
                  </a:lnTo>
                  <a:lnTo>
                    <a:pt x="468" y="48"/>
                  </a:lnTo>
                  <a:lnTo>
                    <a:pt x="462" y="54"/>
                  </a:lnTo>
                  <a:lnTo>
                    <a:pt x="456" y="36"/>
                  </a:lnTo>
                  <a:lnTo>
                    <a:pt x="450" y="24"/>
                  </a:lnTo>
                  <a:lnTo>
                    <a:pt x="444" y="36"/>
                  </a:lnTo>
                  <a:lnTo>
                    <a:pt x="438" y="24"/>
                  </a:lnTo>
                  <a:lnTo>
                    <a:pt x="426" y="54"/>
                  </a:lnTo>
                  <a:lnTo>
                    <a:pt x="420" y="42"/>
                  </a:lnTo>
                  <a:lnTo>
                    <a:pt x="414" y="36"/>
                  </a:lnTo>
                  <a:lnTo>
                    <a:pt x="408" y="30"/>
                  </a:lnTo>
                  <a:lnTo>
                    <a:pt x="402" y="48"/>
                  </a:lnTo>
                  <a:lnTo>
                    <a:pt x="396" y="36"/>
                  </a:lnTo>
                  <a:lnTo>
                    <a:pt x="390" y="36"/>
                  </a:lnTo>
                  <a:lnTo>
                    <a:pt x="384" y="36"/>
                  </a:lnTo>
                  <a:lnTo>
                    <a:pt x="372" y="18"/>
                  </a:lnTo>
                  <a:lnTo>
                    <a:pt x="366" y="24"/>
                  </a:lnTo>
                  <a:lnTo>
                    <a:pt x="360" y="6"/>
                  </a:lnTo>
                  <a:lnTo>
                    <a:pt x="354" y="12"/>
                  </a:lnTo>
                  <a:lnTo>
                    <a:pt x="348" y="0"/>
                  </a:lnTo>
                  <a:lnTo>
                    <a:pt x="342" y="24"/>
                  </a:lnTo>
                  <a:lnTo>
                    <a:pt x="336" y="48"/>
                  </a:lnTo>
                  <a:lnTo>
                    <a:pt x="330" y="24"/>
                  </a:lnTo>
                  <a:lnTo>
                    <a:pt x="318" y="42"/>
                  </a:lnTo>
                  <a:lnTo>
                    <a:pt x="312" y="36"/>
                  </a:lnTo>
                  <a:lnTo>
                    <a:pt x="306" y="42"/>
                  </a:lnTo>
                  <a:lnTo>
                    <a:pt x="300" y="18"/>
                  </a:lnTo>
                  <a:lnTo>
                    <a:pt x="294" y="36"/>
                  </a:lnTo>
                  <a:lnTo>
                    <a:pt x="288" y="36"/>
                  </a:lnTo>
                  <a:lnTo>
                    <a:pt x="282" y="24"/>
                  </a:lnTo>
                  <a:lnTo>
                    <a:pt x="276" y="30"/>
                  </a:lnTo>
                  <a:lnTo>
                    <a:pt x="264" y="36"/>
                  </a:lnTo>
                  <a:lnTo>
                    <a:pt x="258" y="24"/>
                  </a:lnTo>
                  <a:lnTo>
                    <a:pt x="252" y="30"/>
                  </a:lnTo>
                  <a:lnTo>
                    <a:pt x="246" y="30"/>
                  </a:lnTo>
                  <a:lnTo>
                    <a:pt x="240" y="36"/>
                  </a:lnTo>
                  <a:lnTo>
                    <a:pt x="234" y="36"/>
                  </a:lnTo>
                  <a:lnTo>
                    <a:pt x="228" y="42"/>
                  </a:lnTo>
                  <a:lnTo>
                    <a:pt x="216" y="36"/>
                  </a:lnTo>
                  <a:lnTo>
                    <a:pt x="210" y="48"/>
                  </a:lnTo>
                  <a:lnTo>
                    <a:pt x="204" y="36"/>
                  </a:lnTo>
                  <a:lnTo>
                    <a:pt x="198" y="24"/>
                  </a:lnTo>
                  <a:lnTo>
                    <a:pt x="192" y="42"/>
                  </a:lnTo>
                  <a:lnTo>
                    <a:pt x="186" y="42"/>
                  </a:lnTo>
                  <a:lnTo>
                    <a:pt x="180" y="42"/>
                  </a:lnTo>
                  <a:lnTo>
                    <a:pt x="174" y="36"/>
                  </a:lnTo>
                  <a:lnTo>
                    <a:pt x="162" y="30"/>
                  </a:lnTo>
                  <a:lnTo>
                    <a:pt x="156" y="36"/>
                  </a:lnTo>
                  <a:lnTo>
                    <a:pt x="150" y="66"/>
                  </a:lnTo>
                  <a:lnTo>
                    <a:pt x="144" y="66"/>
                  </a:lnTo>
                  <a:lnTo>
                    <a:pt x="138" y="54"/>
                  </a:lnTo>
                  <a:lnTo>
                    <a:pt x="132" y="54"/>
                  </a:lnTo>
                  <a:lnTo>
                    <a:pt x="126" y="42"/>
                  </a:lnTo>
                  <a:lnTo>
                    <a:pt x="120" y="66"/>
                  </a:lnTo>
                  <a:lnTo>
                    <a:pt x="108" y="60"/>
                  </a:lnTo>
                  <a:lnTo>
                    <a:pt x="102" y="60"/>
                  </a:lnTo>
                  <a:lnTo>
                    <a:pt x="96" y="54"/>
                  </a:lnTo>
                  <a:lnTo>
                    <a:pt x="90" y="60"/>
                  </a:lnTo>
                  <a:lnTo>
                    <a:pt x="84" y="48"/>
                  </a:lnTo>
                  <a:lnTo>
                    <a:pt x="78" y="60"/>
                  </a:lnTo>
                  <a:lnTo>
                    <a:pt x="72" y="54"/>
                  </a:lnTo>
                  <a:lnTo>
                    <a:pt x="66" y="60"/>
                  </a:lnTo>
                  <a:lnTo>
                    <a:pt x="54" y="48"/>
                  </a:lnTo>
                  <a:lnTo>
                    <a:pt x="48" y="54"/>
                  </a:lnTo>
                  <a:lnTo>
                    <a:pt x="42" y="36"/>
                  </a:lnTo>
                  <a:lnTo>
                    <a:pt x="36" y="72"/>
                  </a:lnTo>
                  <a:lnTo>
                    <a:pt x="30" y="96"/>
                  </a:lnTo>
                  <a:lnTo>
                    <a:pt x="24" y="66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1F49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90BC70-0F2E-4F3D-BDE9-942B219614F7}"/>
              </a:ext>
            </a:extLst>
          </p:cNvPr>
          <p:cNvCxnSpPr/>
          <p:nvPr/>
        </p:nvCxnSpPr>
        <p:spPr>
          <a:xfrm>
            <a:off x="9508572" y="2388226"/>
            <a:ext cx="0" cy="3918857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Arrow 36">
            <a:extLst>
              <a:ext uri="{FF2B5EF4-FFF2-40B4-BE49-F238E27FC236}">
                <a16:creationId xmlns:a16="http://schemas.microsoft.com/office/drawing/2014/main" id="{E1011795-AD5F-4A68-9213-05A9D4905EA6}"/>
              </a:ext>
            </a:extLst>
          </p:cNvPr>
          <p:cNvSpPr/>
          <p:nvPr/>
        </p:nvSpPr>
        <p:spPr>
          <a:xfrm>
            <a:off x="9748781" y="4138978"/>
            <a:ext cx="939389" cy="615207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FWHM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5E5A97-0674-4EF6-9CDF-FDDA764C0318}"/>
              </a:ext>
            </a:extLst>
          </p:cNvPr>
          <p:cNvGrpSpPr/>
          <p:nvPr/>
        </p:nvGrpSpPr>
        <p:grpSpPr>
          <a:xfrm>
            <a:off x="6096000" y="6212893"/>
            <a:ext cx="4511518" cy="369386"/>
            <a:chOff x="3523782" y="5530065"/>
            <a:chExt cx="5134764" cy="435564"/>
          </a:xfrm>
        </p:grpSpPr>
        <p:pic>
          <p:nvPicPr>
            <p:cNvPr id="45" name="Picture 5" descr="C:\Users\MacMillan\Pictures\PostDoc\7Tspectrum.png">
              <a:extLst>
                <a:ext uri="{FF2B5EF4-FFF2-40B4-BE49-F238E27FC236}">
                  <a16:creationId xmlns:a16="http://schemas.microsoft.com/office/drawing/2014/main" id="{89326D0A-3702-43D0-A5C1-BEC1858A14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911" b="5135"/>
            <a:stretch/>
          </p:blipFill>
          <p:spPr bwMode="auto">
            <a:xfrm>
              <a:off x="3658416" y="5530065"/>
              <a:ext cx="5000130" cy="21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47FE6D-A23C-43FD-8FAE-78D9176BA658}"/>
                </a:ext>
              </a:extLst>
            </p:cNvPr>
            <p:cNvSpPr txBox="1"/>
            <p:nvPr/>
          </p:nvSpPr>
          <p:spPr>
            <a:xfrm>
              <a:off x="3523782" y="5638649"/>
              <a:ext cx="452829" cy="326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6.0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A9EDE70-8C40-4C9A-BE2C-2FBFDD5238F9}"/>
                </a:ext>
              </a:extLst>
            </p:cNvPr>
            <p:cNvSpPr txBox="1"/>
            <p:nvPr/>
          </p:nvSpPr>
          <p:spPr>
            <a:xfrm>
              <a:off x="4338141" y="5635796"/>
              <a:ext cx="452829" cy="326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5.0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C1D2AD-9A77-464F-ABEB-0C98399344B6}"/>
                </a:ext>
              </a:extLst>
            </p:cNvPr>
            <p:cNvSpPr txBox="1"/>
            <p:nvPr/>
          </p:nvSpPr>
          <p:spPr>
            <a:xfrm>
              <a:off x="5152580" y="5639004"/>
              <a:ext cx="452829" cy="326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16F067-D7E9-4BBB-B8AB-BC69812B9490}"/>
                </a:ext>
              </a:extLst>
            </p:cNvPr>
            <p:cNvSpPr txBox="1"/>
            <p:nvPr/>
          </p:nvSpPr>
          <p:spPr>
            <a:xfrm>
              <a:off x="5963211" y="5634094"/>
              <a:ext cx="452829" cy="326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56ED33-4A8D-4D39-A519-C0E98D9DA9A5}"/>
                </a:ext>
              </a:extLst>
            </p:cNvPr>
            <p:cNvSpPr txBox="1"/>
            <p:nvPr/>
          </p:nvSpPr>
          <p:spPr>
            <a:xfrm>
              <a:off x="6799377" y="5634094"/>
              <a:ext cx="452829" cy="326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15E311-BF9C-45BF-B851-2EC7BA205CED}"/>
                </a:ext>
              </a:extLst>
            </p:cNvPr>
            <p:cNvSpPr txBox="1"/>
            <p:nvPr/>
          </p:nvSpPr>
          <p:spPr>
            <a:xfrm>
              <a:off x="7616678" y="5639004"/>
              <a:ext cx="452829" cy="326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061CD4-1771-4E74-AD30-AC2B4626D76D}"/>
                </a:ext>
              </a:extLst>
            </p:cNvPr>
            <p:cNvSpPr txBox="1"/>
            <p:nvPr/>
          </p:nvSpPr>
          <p:spPr>
            <a:xfrm>
              <a:off x="7932477" y="5634094"/>
              <a:ext cx="549524" cy="326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ppm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402839-E53A-4F28-85B0-CEE8CB7FFBF4}"/>
              </a:ext>
            </a:extLst>
          </p:cNvPr>
          <p:cNvCxnSpPr/>
          <p:nvPr/>
        </p:nvCxnSpPr>
        <p:spPr>
          <a:xfrm>
            <a:off x="9550268" y="2382364"/>
            <a:ext cx="0" cy="3918857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3E81-6781-4EB4-8780-FD9BCCDB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 spectral fitting (</a:t>
            </a:r>
            <a:r>
              <a:rPr lang="en-US" dirty="0" err="1"/>
              <a:t>LCModel</a:t>
            </a:r>
            <a:r>
              <a:rPr lang="en-US" dirty="0"/>
              <a:t>)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84B85-6733-44F4-A5DF-43B9FC3E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1" y="1690687"/>
            <a:ext cx="847578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1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CBC8-CB61-4361-91CD-156D8D61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E1C6-EB5D-4488-B5FE-4E10BFF8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1638" cy="4351338"/>
          </a:xfrm>
        </p:spPr>
        <p:txBody>
          <a:bodyPr/>
          <a:lstStyle/>
          <a:p>
            <a:r>
              <a:rPr lang="en-US" dirty="0"/>
              <a:t>Created by Stephen Provencher</a:t>
            </a:r>
          </a:p>
          <a:p>
            <a:r>
              <a:rPr lang="en-US" dirty="0"/>
              <a:t>uses a linear combination of basis sets to fit the spectrum</a:t>
            </a:r>
          </a:p>
          <a:p>
            <a:r>
              <a:rPr lang="en-US" dirty="0"/>
              <a:t>the area under each individual metabolite spectrum is related to the concentration</a:t>
            </a:r>
          </a:p>
          <a:p>
            <a:endParaRPr lang="en-CA" dirty="0"/>
          </a:p>
          <a:p>
            <a:r>
              <a:rPr lang="en-CA" dirty="0"/>
              <a:t>Download information and manuals can be found here:</a:t>
            </a:r>
          </a:p>
          <a:p>
            <a:pPr marL="0" indent="0">
              <a:buNone/>
            </a:pPr>
            <a:r>
              <a:rPr lang="en-CA" dirty="0"/>
              <a:t>http://s-provencher.com/lcmodel.shtml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FD669-051B-4DC4-AF81-AE5AA25D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3" y="593065"/>
            <a:ext cx="4014224" cy="60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9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0797-FB43-470C-A3E5-3D66E63C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</a:t>
            </a:r>
            <a:r>
              <a:rPr lang="en-US" dirty="0" err="1"/>
              <a:t>LCModel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B86A-E378-4EE9-B39C-391E7311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lcmodel</a:t>
            </a:r>
            <a:r>
              <a:rPr lang="en-US" dirty="0"/>
              <a:t>/</a:t>
            </a:r>
            <a:r>
              <a:rPr lang="en-US" dirty="0" err="1"/>
              <a:t>lcmgui</a:t>
            </a:r>
            <a:r>
              <a:rPr lang="en-US" dirty="0"/>
              <a:t> &amp;</a:t>
            </a:r>
          </a:p>
          <a:p>
            <a:r>
              <a:rPr lang="en-US" dirty="0"/>
              <a:t>Pick the metabolite file (_</a:t>
            </a:r>
            <a:r>
              <a:rPr lang="en-US" dirty="0" err="1"/>
              <a:t>met.SDAT</a:t>
            </a:r>
            <a:r>
              <a:rPr lang="en-US" dirty="0"/>
              <a:t> or _</a:t>
            </a:r>
            <a:r>
              <a:rPr lang="en-US" dirty="0" err="1"/>
              <a:t>act.SDAT</a:t>
            </a:r>
            <a:r>
              <a:rPr lang="en-US" dirty="0"/>
              <a:t>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CB08C-926E-4924-B5ED-46BD32CCC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48" y="2914955"/>
            <a:ext cx="8871299" cy="3856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0AE75-FF5A-4733-9D94-59FF0F4D0099}"/>
              </a:ext>
            </a:extLst>
          </p:cNvPr>
          <p:cNvSpPr txBox="1"/>
          <p:nvPr/>
        </p:nvSpPr>
        <p:spPr>
          <a:xfrm>
            <a:off x="6740164" y="4010723"/>
            <a:ext cx="35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Make sure your basis set matches your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localisation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technique and TE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EB7B-52CF-4810-AF5B-ED42274B7043}"/>
              </a:ext>
            </a:extLst>
          </p:cNvPr>
          <p:cNvSpPr txBox="1"/>
          <p:nvPr/>
        </p:nvSpPr>
        <p:spPr>
          <a:xfrm>
            <a:off x="7550870" y="4843370"/>
            <a:ext cx="216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Location to save data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7FC0E-311C-48E5-8303-F2564F382866}"/>
              </a:ext>
            </a:extLst>
          </p:cNvPr>
          <p:cNvSpPr txBox="1"/>
          <p:nvPr/>
        </p:nvSpPr>
        <p:spPr>
          <a:xfrm>
            <a:off x="2564090" y="5854047"/>
            <a:ext cx="364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Look here to edit Control Parameters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0C74-B2E0-4C09-8E33-DD994202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LCModel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5A5BF-1A4E-41EE-89E6-660BD4D1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21" y="1474467"/>
            <a:ext cx="6983880" cy="474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3A0DD-99D9-4956-A02F-8FBC2E88B4DD}"/>
              </a:ext>
            </a:extLst>
          </p:cNvPr>
          <p:cNvSpPr txBox="1"/>
          <p:nvPr/>
        </p:nvSpPr>
        <p:spPr>
          <a:xfrm>
            <a:off x="1366102" y="429088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key=210387309</a:t>
            </a:r>
            <a:endParaRPr lang="en-CA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12699-4464-4A30-B930-061FDE1A8BFE}"/>
              </a:ext>
            </a:extLst>
          </p:cNvPr>
          <p:cNvSpPr txBox="1"/>
          <p:nvPr/>
        </p:nvSpPr>
        <p:spPr>
          <a:xfrm>
            <a:off x="8559538" y="1690688"/>
            <a:ext cx="22084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to modify</a:t>
            </a:r>
          </a:p>
          <a:p>
            <a:endParaRPr lang="en-US" dirty="0"/>
          </a:p>
          <a:p>
            <a:r>
              <a:rPr lang="en-US" dirty="0"/>
              <a:t>atth2o=1</a:t>
            </a:r>
          </a:p>
          <a:p>
            <a:r>
              <a:rPr lang="en-US" dirty="0" err="1"/>
              <a:t>attmet</a:t>
            </a:r>
            <a:r>
              <a:rPr lang="en-US" dirty="0"/>
              <a:t>=1</a:t>
            </a:r>
          </a:p>
          <a:p>
            <a:r>
              <a:rPr lang="en-US" dirty="0" err="1"/>
              <a:t>subbas</a:t>
            </a:r>
            <a:r>
              <a:rPr lang="en-US" dirty="0"/>
              <a:t>=F</a:t>
            </a:r>
          </a:p>
          <a:p>
            <a:r>
              <a:rPr lang="en-US" sz="1800" dirty="0"/>
              <a:t>key=210387309</a:t>
            </a:r>
            <a:endParaRPr lang="en-CA" sz="1800" dirty="0"/>
          </a:p>
          <a:p>
            <a:r>
              <a:rPr lang="en-US" dirty="0" err="1"/>
              <a:t>wconc</a:t>
            </a:r>
            <a:r>
              <a:rPr lang="en-US" dirty="0"/>
              <a:t>=1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CB2295-9B14-4EF2-A8B6-1CE3628C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7" y="6312784"/>
            <a:ext cx="10515600" cy="4351338"/>
          </a:xfrm>
        </p:spPr>
        <p:txBody>
          <a:bodyPr/>
          <a:lstStyle/>
          <a:p>
            <a:r>
              <a:rPr lang="en-US" dirty="0"/>
              <a:t>choose reference file (_</a:t>
            </a:r>
            <a:r>
              <a:rPr lang="en-US" dirty="0" err="1"/>
              <a:t>wat.SDAT</a:t>
            </a:r>
            <a:r>
              <a:rPr lang="en-US" dirty="0"/>
              <a:t> or _</a:t>
            </a:r>
            <a:r>
              <a:rPr lang="en-US" dirty="0" err="1"/>
              <a:t>ref.SDAT</a:t>
            </a:r>
            <a:r>
              <a:rPr lang="en-US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71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8BE-18FF-4E41-84D4-5C5C1A96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LCModel</a:t>
            </a:r>
            <a:r>
              <a:rPr lang="en-US" dirty="0"/>
              <a:t> output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57E0D-41A1-4392-8CDB-9D08C200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1690687"/>
            <a:ext cx="8475784" cy="50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1632-36BB-415B-B92E-D2FAE996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Quantification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4B5F-FA0F-4C2A-95AE-AB0EDC9A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that come out of </a:t>
            </a:r>
            <a:r>
              <a:rPr lang="en-US" dirty="0" err="1"/>
              <a:t>LCModel</a:t>
            </a:r>
            <a:r>
              <a:rPr lang="en-US" dirty="0"/>
              <a:t> do not take into account water relaxation times and differences in tissue concentrations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CD32-B0E8-4835-A97B-A896DFE9C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2" t="10422" r="2896" b="4466"/>
          <a:stretch/>
        </p:blipFill>
        <p:spPr>
          <a:xfrm>
            <a:off x="2286000" y="4009295"/>
            <a:ext cx="7921869" cy="2769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87826-65C1-48F3-B104-57D6F251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80" y="2785364"/>
            <a:ext cx="512870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D939-5400-4B39-8BBC-B7D59D06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Tissue segmentation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B64C-908B-4205-B3FC-4964538C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concentration of metabolites is different in WM, GM and CSF so need to correct</a:t>
            </a:r>
          </a:p>
          <a:p>
            <a:r>
              <a:rPr lang="en-US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the brain into WM, GM, CSF (and lesion)</a:t>
            </a:r>
          </a:p>
          <a:p>
            <a:pPr lvl="1"/>
            <a:r>
              <a:rPr lang="en-US" dirty="0"/>
              <a:t>I usually use FAST from FSL on the 3DT1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Localise</a:t>
            </a:r>
            <a:r>
              <a:rPr lang="en-US" dirty="0"/>
              <a:t> the MRS voxel onto the 3DT1</a:t>
            </a:r>
          </a:p>
          <a:p>
            <a:pPr lvl="1"/>
            <a:r>
              <a:rPr lang="en-US" dirty="0"/>
              <a:t>We’ve been using some Philips </a:t>
            </a:r>
            <a:r>
              <a:rPr lang="en-US" dirty="0" err="1"/>
              <a:t>matlab</a:t>
            </a:r>
            <a:r>
              <a:rPr lang="en-US" dirty="0"/>
              <a:t> code to do this but recently also implemented it using a python package called suspect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the fraction of WM, GM, CSF (and lesion) within the MRS voxel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05DD-51AF-4A74-8982-60462AAF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WCONC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137C-479D-4837-A472-0CC66321D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2" t="10422" r="2896" b="76631"/>
          <a:stretch/>
        </p:blipFill>
        <p:spPr>
          <a:xfrm>
            <a:off x="645736" y="1992672"/>
            <a:ext cx="7921869" cy="421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9CF8B-00F2-4DAE-BF5F-3A6B6E83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20" y="437025"/>
            <a:ext cx="512870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E60844-DDC9-45BD-9802-03ABA0691A10}"/>
              </a:ext>
            </a:extLst>
          </p:cNvPr>
          <p:cNvCxnSpPr>
            <a:cxnSpLocks/>
          </p:cNvCxnSpPr>
          <p:nvPr/>
        </p:nvCxnSpPr>
        <p:spPr>
          <a:xfrm flipH="1" flipV="1">
            <a:off x="4745038" y="2410367"/>
            <a:ext cx="292231" cy="3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D30FC8-FC94-4B53-BCE1-8D6CFC2337B9}"/>
              </a:ext>
            </a:extLst>
          </p:cNvPr>
          <p:cNvSpPr txBox="1"/>
          <p:nvPr/>
        </p:nvSpPr>
        <p:spPr>
          <a:xfrm>
            <a:off x="4889478" y="2779263"/>
            <a:ext cx="289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MRS voxel fractions of tissue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3B2E05-42C0-4FA0-BD92-90FB00F240BC}"/>
              </a:ext>
            </a:extLst>
          </p:cNvPr>
          <p:cNvCxnSpPr>
            <a:cxnSpLocks/>
          </p:cNvCxnSpPr>
          <p:nvPr/>
        </p:nvCxnSpPr>
        <p:spPr>
          <a:xfrm flipH="1" flipV="1">
            <a:off x="6329160" y="2354666"/>
            <a:ext cx="1" cy="4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78E0-7DB2-44BB-8142-87DAEC678EC5}"/>
              </a:ext>
            </a:extLst>
          </p:cNvPr>
          <p:cNvCxnSpPr>
            <a:cxnSpLocks/>
          </p:cNvCxnSpPr>
          <p:nvPr/>
        </p:nvCxnSpPr>
        <p:spPr>
          <a:xfrm flipV="1">
            <a:off x="7576953" y="2354666"/>
            <a:ext cx="261332" cy="4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DA140-CFD7-4897-98DA-DF2F499C388A}"/>
              </a:ext>
            </a:extLst>
          </p:cNvPr>
          <p:cNvSpPr txBox="1"/>
          <p:nvPr/>
        </p:nvSpPr>
        <p:spPr>
          <a:xfrm>
            <a:off x="973660" y="3900382"/>
            <a:ext cx="68894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Expected tissue water contents taken from literature</a:t>
            </a:r>
            <a:r>
              <a:rPr lang="en-US" sz="2400" baseline="30000" dirty="0"/>
              <a:t>1</a:t>
            </a:r>
          </a:p>
          <a:p>
            <a:endParaRPr lang="en-US" sz="800" dirty="0"/>
          </a:p>
          <a:p>
            <a:r>
              <a:rPr lang="en-US" sz="2400" dirty="0" err="1"/>
              <a:t>WC</a:t>
            </a:r>
            <a:r>
              <a:rPr lang="en-US" sz="2400" baseline="-25000" dirty="0" err="1"/>
              <a:t>wm</a:t>
            </a:r>
            <a:r>
              <a:rPr lang="en-US" sz="2400" dirty="0"/>
              <a:t> = 76.4%</a:t>
            </a:r>
          </a:p>
          <a:p>
            <a:r>
              <a:rPr lang="en-US" sz="2400" dirty="0" err="1"/>
              <a:t>WC</a:t>
            </a:r>
            <a:r>
              <a:rPr lang="en-US" sz="2400" baseline="-25000" dirty="0" err="1"/>
              <a:t>gm</a:t>
            </a:r>
            <a:r>
              <a:rPr lang="en-US" sz="2400" dirty="0"/>
              <a:t> = 82.0%</a:t>
            </a:r>
            <a:r>
              <a:rPr lang="en-US" sz="2400" baseline="-25000" dirty="0"/>
              <a:t> </a:t>
            </a:r>
            <a:endParaRPr lang="en-US" sz="2400" dirty="0"/>
          </a:p>
          <a:p>
            <a:r>
              <a:rPr lang="en-US" sz="2400" dirty="0" err="1"/>
              <a:t>WC</a:t>
            </a:r>
            <a:r>
              <a:rPr lang="en-US" sz="2400" baseline="-25000" dirty="0" err="1"/>
              <a:t>Ccsf</a:t>
            </a:r>
            <a:r>
              <a:rPr lang="en-US" sz="2400" dirty="0"/>
              <a:t> = 99.0%</a:t>
            </a:r>
          </a:p>
          <a:p>
            <a:r>
              <a:rPr lang="en-US" sz="2400" dirty="0" err="1"/>
              <a:t>WC</a:t>
            </a:r>
            <a:r>
              <a:rPr lang="en-US" sz="2400" baseline="-25000" dirty="0" err="1"/>
              <a:t>MS_lesion</a:t>
            </a:r>
            <a:r>
              <a:rPr lang="en-US" sz="2400" dirty="0"/>
              <a:t> = 82.7%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BE12E-8C94-4AB7-BE97-D9D027F6B9C1}"/>
              </a:ext>
            </a:extLst>
          </p:cNvPr>
          <p:cNvSpPr txBox="1"/>
          <p:nvPr/>
        </p:nvSpPr>
        <p:spPr>
          <a:xfrm>
            <a:off x="37706" y="6460450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MacMillan et al. MSJ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221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02CA-BC5F-4ED9-A258-00FA8441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ATTH2O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F5692-20C2-4A4F-9DB1-38353D3E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20" y="437025"/>
            <a:ext cx="5128704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2EEB3-DC41-40FE-8559-44C46D1FB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2" t="35343" r="2896" b="4466"/>
          <a:stretch/>
        </p:blipFill>
        <p:spPr>
          <a:xfrm>
            <a:off x="1220771" y="2026763"/>
            <a:ext cx="7921869" cy="195864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C835C9-4E3D-4E79-9B4C-085FBA25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03020"/>
              </p:ext>
            </p:extLst>
          </p:nvPr>
        </p:nvGraphicFramePr>
        <p:xfrm>
          <a:off x="2022574" y="4660069"/>
          <a:ext cx="8128000" cy="1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6209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448795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2515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42393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8468880"/>
                    </a:ext>
                  </a:extLst>
                </a:gridCol>
              </a:tblGrid>
              <a:tr h="470264"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White Matter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Grey Matter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CSF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MS Lesion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21442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(s)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1.42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3.00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1.23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9764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ms</a:t>
                      </a:r>
                      <a:r>
                        <a:rPr lang="en-US" sz="2000" dirty="0"/>
                        <a:t>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93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220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32877-4097-49EA-A7E9-ABFE34B434F8}"/>
              </a:ext>
            </a:extLst>
          </p:cNvPr>
          <p:cNvSpPr txBox="1"/>
          <p:nvPr/>
        </p:nvSpPr>
        <p:spPr>
          <a:xfrm>
            <a:off x="2022574" y="4290737"/>
            <a:ext cx="429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Literature values for water relaxation times</a:t>
            </a:r>
            <a:r>
              <a:rPr lang="en-US" baseline="30000" dirty="0"/>
              <a:t>1</a:t>
            </a:r>
            <a:endParaRPr lang="en-CA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0FF47-AB36-4B33-97C7-1ED9479AF374}"/>
              </a:ext>
            </a:extLst>
          </p:cNvPr>
          <p:cNvSpPr txBox="1"/>
          <p:nvPr/>
        </p:nvSpPr>
        <p:spPr>
          <a:xfrm>
            <a:off x="37706" y="6460450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MacMillan et al. MSJ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15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466F-55AE-4F28-8F1E-42B6C14E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Magnetic Resonance Spectroscopy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7DCEF-A4E0-4C4D-BEAD-BDD0E148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8987" y="2087168"/>
            <a:ext cx="11081010" cy="44057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19499D-358C-41B7-96E2-99A6BC6D1FC4}"/>
              </a:ext>
            </a:extLst>
          </p:cNvPr>
          <p:cNvCxnSpPr/>
          <p:nvPr/>
        </p:nvCxnSpPr>
        <p:spPr>
          <a:xfrm>
            <a:off x="6855301" y="3895536"/>
            <a:ext cx="1038759" cy="788970"/>
          </a:xfrm>
          <a:prstGeom prst="straightConnector1">
            <a:avLst/>
          </a:prstGeom>
          <a:ln w="76200">
            <a:solidFill>
              <a:srgbClr val="19BDB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2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1590-D3A7-438B-A921-00B099B9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Metabolite relaxation effects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1799-19AE-470F-8CFB-C6F88365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Metabolites also have different relaxation times but usually the values are not know</a:t>
            </a:r>
          </a:p>
          <a:p>
            <a:r>
              <a:rPr lang="en-CA" dirty="0"/>
              <a:t>To minimise effect:</a:t>
            </a:r>
          </a:p>
          <a:p>
            <a:pPr lvl="1"/>
            <a:r>
              <a:rPr lang="en-US" dirty="0"/>
              <a:t>use long TR</a:t>
            </a:r>
          </a:p>
          <a:p>
            <a:pPr lvl="2"/>
            <a:r>
              <a:rPr lang="en-US" dirty="0"/>
              <a:t>≥4s</a:t>
            </a:r>
          </a:p>
          <a:p>
            <a:pPr lvl="1"/>
            <a:r>
              <a:rPr lang="en-US" dirty="0"/>
              <a:t>use short TE</a:t>
            </a:r>
          </a:p>
          <a:p>
            <a:pPr lvl="2"/>
            <a:r>
              <a:rPr lang="en-US" dirty="0"/>
              <a:t>~35ms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AB4F-CE49-49EF-9FE4-6BCADEA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measurement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687F-7696-4365-83DD-C35443F2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LCModel</a:t>
            </a:r>
            <a:r>
              <a:rPr lang="en-US" dirty="0"/>
              <a:t> outputs a Cramer-Rao Lower Bounds as a %SD</a:t>
            </a:r>
          </a:p>
          <a:p>
            <a:pPr lvl="1"/>
            <a:r>
              <a:rPr lang="en-US" dirty="0"/>
              <a:t>Often a cut off of 20%-30% is used say data is OK</a:t>
            </a:r>
          </a:p>
          <a:p>
            <a:r>
              <a:rPr lang="en-US" dirty="0"/>
              <a:t>But this value will be dependent on the mean so could bias the results for higher concentrations</a:t>
            </a:r>
          </a:p>
          <a:p>
            <a:pPr lvl="1"/>
            <a:r>
              <a:rPr lang="en-US" dirty="0"/>
              <a:t>better to use absolute error (AE) = CRLB% * [metabolite]</a:t>
            </a:r>
          </a:p>
          <a:p>
            <a:pPr lvl="1"/>
            <a:r>
              <a:rPr lang="en-US" dirty="0"/>
              <a:t>reject anything with an AE higher than 30% of the median concentration value from all participants</a:t>
            </a:r>
            <a:r>
              <a:rPr lang="en-US" baseline="30000" dirty="0"/>
              <a:t>1,2</a:t>
            </a:r>
            <a:endParaRPr lang="en-CA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0C091-2C8C-4ED9-85F0-CF0826EE31CA}"/>
              </a:ext>
            </a:extLst>
          </p:cNvPr>
          <p:cNvSpPr txBox="1"/>
          <p:nvPr/>
        </p:nvSpPr>
        <p:spPr>
          <a:xfrm>
            <a:off x="47133" y="6466788"/>
            <a:ext cx="794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MacMillan et al.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 Exp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Clin, 2019. 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Med, 2016.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74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46CD-0B66-4D58-B82A-2E799867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MRS analysis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660C-6EAD-494A-B768-F9C844E7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LCModel</a:t>
            </a:r>
            <a:r>
              <a:rPr lang="en-US" dirty="0"/>
              <a:t> has been the go to analysis package for MRS for many years but Provencher has retired so no new updates will be made</a:t>
            </a:r>
          </a:p>
          <a:p>
            <a:r>
              <a:rPr lang="en-US" dirty="0"/>
              <a:t>Many other analysis packages</a:t>
            </a:r>
          </a:p>
          <a:p>
            <a:pPr lvl="1"/>
            <a:r>
              <a:rPr lang="en-US" dirty="0"/>
              <a:t>Tarquin</a:t>
            </a:r>
          </a:p>
          <a:p>
            <a:pPr lvl="1"/>
            <a:r>
              <a:rPr lang="en-US" dirty="0"/>
              <a:t>Gannet</a:t>
            </a:r>
          </a:p>
          <a:p>
            <a:pPr lvl="1"/>
            <a:r>
              <a:rPr lang="en-US" dirty="0"/>
              <a:t>Osprey</a:t>
            </a:r>
            <a:endParaRPr lang="en-CA" dirty="0"/>
          </a:p>
          <a:p>
            <a:pPr lvl="1"/>
            <a:r>
              <a:rPr lang="en-CA" dirty="0"/>
              <a:t>JMRUI</a:t>
            </a:r>
          </a:p>
          <a:p>
            <a:pPr lvl="1"/>
            <a:r>
              <a:rPr lang="en-CA" dirty="0"/>
              <a:t>FSL-MRS (new but combines the FSL tools with MRS)</a:t>
            </a:r>
          </a:p>
          <a:p>
            <a:pPr lvl="1"/>
            <a:r>
              <a:rPr lang="en-CA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C9BD-18C4-4AFB-871E-A5407D8C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Multi-nuclear MRS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309-EFD0-4A4A-A25C-4B1A185B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Upgrades to the Philips scanner in Dec 2023 will allow multi-nuclear capabilities</a:t>
            </a:r>
          </a:p>
          <a:p>
            <a:pPr lvl="1"/>
            <a:r>
              <a:rPr lang="en-US" baseline="30000" dirty="0"/>
              <a:t>23</a:t>
            </a:r>
            <a:r>
              <a:rPr lang="en-US" dirty="0"/>
              <a:t>Na and </a:t>
            </a:r>
            <a:r>
              <a:rPr lang="en-US" baseline="30000" dirty="0"/>
              <a:t>31</a:t>
            </a:r>
            <a:r>
              <a:rPr lang="en-US" dirty="0"/>
              <a:t>P available</a:t>
            </a:r>
          </a:p>
          <a:p>
            <a:pPr lvl="1"/>
            <a:r>
              <a:rPr lang="en-US" baseline="30000" dirty="0"/>
              <a:t>13</a:t>
            </a:r>
            <a:r>
              <a:rPr lang="en-US" dirty="0"/>
              <a:t>C, </a:t>
            </a:r>
            <a:r>
              <a:rPr lang="en-US" baseline="30000" dirty="0"/>
              <a:t>129</a:t>
            </a:r>
            <a:r>
              <a:rPr lang="en-US" dirty="0"/>
              <a:t>Xe, </a:t>
            </a:r>
            <a:r>
              <a:rPr lang="en-US" baseline="30000" dirty="0"/>
              <a:t>19</a:t>
            </a:r>
            <a:r>
              <a:rPr lang="en-US" dirty="0"/>
              <a:t>F if someone buys the coil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205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DBFB-28A8-446A-8466-3568E25B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18F0-20E2-46AA-B7ED-94960E6C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When: </a:t>
            </a:r>
            <a:r>
              <a:rPr lang="en-CA" b="1" dirty="0"/>
              <a:t>Feb 7</a:t>
            </a:r>
            <a:r>
              <a:rPr lang="en-CA" b="1" baseline="30000" dirty="0"/>
              <a:t>th</a:t>
            </a:r>
          </a:p>
          <a:p>
            <a:pPr marL="0" indent="0">
              <a:buNone/>
            </a:pPr>
            <a:r>
              <a:rPr lang="en-CA" dirty="0"/>
              <a:t>Time: </a:t>
            </a:r>
            <a:r>
              <a:rPr lang="en-CA" b="1" dirty="0"/>
              <a:t>3-4</a:t>
            </a:r>
            <a:r>
              <a:rPr lang="en-CA" dirty="0"/>
              <a:t>pm (or maybe 3:15-4:15)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Topic: Artefacts</a:t>
            </a:r>
          </a:p>
        </p:txBody>
      </p:sp>
    </p:spTree>
    <p:extLst>
      <p:ext uri="{BB962C8B-B14F-4D97-AF65-F5344CB8AC3E}">
        <p14:creationId xmlns:p14="http://schemas.microsoft.com/office/powerpoint/2010/main" val="126220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1B5D-6D1C-4DB3-8486-834A2A02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we detect with MRS?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3C518BD-27F5-43EE-8CC1-B320261DD088}"/>
              </a:ext>
            </a:extLst>
          </p:cNvPr>
          <p:cNvSpPr txBox="1">
            <a:spLocks/>
          </p:cNvSpPr>
          <p:nvPr/>
        </p:nvSpPr>
        <p:spPr bwMode="auto">
          <a:xfrm>
            <a:off x="560845" y="1671287"/>
            <a:ext cx="7661275" cy="39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CA" sz="2000" dirty="0">
                <a:ea typeface="Lato" panose="020F0502020204030203" pitchFamily="34" charset="0"/>
                <a:cs typeface="Lato" panose="020F0502020204030203" pitchFamily="34" charset="0"/>
              </a:rPr>
              <a:t>3T MRS can detect chemicals involved in…</a:t>
            </a:r>
          </a:p>
          <a:p>
            <a:pPr indent="-360000">
              <a:lnSpc>
                <a:spcPct val="100000"/>
              </a:lnSpc>
            </a:pPr>
            <a:r>
              <a:rPr lang="en-US" sz="2000" dirty="0">
                <a:ea typeface="Lato" panose="020F0502020204030203" pitchFamily="34" charset="0"/>
                <a:cs typeface="Lato" panose="020F0502020204030203" pitchFamily="34" charset="0"/>
              </a:rPr>
              <a:t>Neuronal “integrity”: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CA" sz="1600" dirty="0">
                <a:solidFill>
                  <a:srgbClr val="002040"/>
                </a:solidFill>
                <a:ea typeface="Lato" panose="020F0502020204030203" pitchFamily="34" charset="0"/>
                <a:cs typeface="Lato" panose="020F0502020204030203" pitchFamily="34" charset="0"/>
              </a:rPr>
              <a:t>N-</a:t>
            </a:r>
            <a:r>
              <a:rPr lang="en-CA" sz="1600" dirty="0" err="1">
                <a:solidFill>
                  <a:srgbClr val="002040"/>
                </a:solidFill>
                <a:ea typeface="Lato" panose="020F0502020204030203" pitchFamily="34" charset="0"/>
                <a:cs typeface="Lato" panose="020F0502020204030203" pitchFamily="34" charset="0"/>
              </a:rPr>
              <a:t>acetylaspartate</a:t>
            </a:r>
            <a:r>
              <a:rPr lang="en-CA" sz="1600" dirty="0">
                <a:solidFill>
                  <a:srgbClr val="002040"/>
                </a:solidFill>
                <a:ea typeface="Lato" panose="020F0502020204030203" pitchFamily="34" charset="0"/>
                <a:cs typeface="Lato" panose="020F0502020204030203" pitchFamily="34" charset="0"/>
              </a:rPr>
              <a:t> (NAA)*</a:t>
            </a:r>
            <a:endParaRPr lang="en-US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indent="-360000">
              <a:lnSpc>
                <a:spcPct val="100000"/>
              </a:lnSpc>
            </a:pPr>
            <a:r>
              <a:rPr lang="en-US" sz="2000" dirty="0">
                <a:ea typeface="Lato" panose="020F0502020204030203" pitchFamily="34" charset="0"/>
                <a:cs typeface="Lato" panose="020F0502020204030203" pitchFamily="34" charset="0"/>
              </a:rPr>
              <a:t>Cell energetics:</a:t>
            </a:r>
            <a:endParaRPr lang="en-CA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Creatine &amp; phosphocreatine (</a:t>
            </a:r>
            <a:r>
              <a:rPr lang="en-CA" sz="1600" dirty="0" err="1">
                <a:ea typeface="Lato" panose="020F0502020204030203" pitchFamily="34" charset="0"/>
                <a:cs typeface="Lato" panose="020F0502020204030203" pitchFamily="34" charset="0"/>
              </a:rPr>
              <a:t>tCr</a:t>
            </a: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ea typeface="Lato" panose="020F0502020204030203" pitchFamily="34" charset="0"/>
                <a:cs typeface="Lato" panose="020F0502020204030203" pitchFamily="34" charset="0"/>
              </a:rPr>
              <a:t>Lactate</a:t>
            </a:r>
            <a:endParaRPr lang="en-CA" sz="20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indent="-360000">
              <a:lnSpc>
                <a:spcPct val="100000"/>
              </a:lnSpc>
            </a:pPr>
            <a:r>
              <a:rPr lang="en-CA" sz="2000" dirty="0">
                <a:ea typeface="Lato" panose="020F0502020204030203" pitchFamily="34" charset="0"/>
                <a:cs typeface="Lato" panose="020F0502020204030203" pitchFamily="34" charset="0"/>
              </a:rPr>
              <a:t>Membrane turnover:</a:t>
            </a:r>
          </a:p>
          <a:p>
            <a:pPr lvl="1">
              <a:lnSpc>
                <a:spcPct val="100000"/>
              </a:lnSpc>
            </a:pP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Choline compounds (Cho)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Lipids</a:t>
            </a:r>
          </a:p>
          <a:p>
            <a:pPr indent="-360000">
              <a:lnSpc>
                <a:spcPct val="100000"/>
              </a:lnSpc>
            </a:pPr>
            <a:r>
              <a:rPr lang="en-CA" sz="2000" dirty="0">
                <a:ea typeface="Lato" panose="020F0502020204030203" pitchFamily="34" charset="0"/>
                <a:cs typeface="Lato" panose="020F0502020204030203" pitchFamily="34" charset="0"/>
              </a:rPr>
              <a:t>Glial cell density:</a:t>
            </a:r>
          </a:p>
          <a:p>
            <a:pPr lvl="1">
              <a:lnSpc>
                <a:spcPct val="100000"/>
              </a:lnSpc>
            </a:pP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Myo-inositol (</a:t>
            </a:r>
            <a:r>
              <a:rPr lang="en-CA" sz="1600" dirty="0" err="1">
                <a:ea typeface="Lato" panose="020F0502020204030203" pitchFamily="34" charset="0"/>
                <a:cs typeface="Lato" panose="020F0502020204030203" pitchFamily="34" charset="0"/>
              </a:rPr>
              <a:t>mI</a:t>
            </a: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CA" altLang="en-US" sz="1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989BB-3836-4AFB-BFF9-921D2A6ADDF4}"/>
              </a:ext>
            </a:extLst>
          </p:cNvPr>
          <p:cNvSpPr txBox="1"/>
          <p:nvPr/>
        </p:nvSpPr>
        <p:spPr>
          <a:xfrm>
            <a:off x="6005266" y="6430570"/>
            <a:ext cx="6189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Graaf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In Vivo NMR Spectroscopy: Principles and Techniques, 2019</a:t>
            </a:r>
          </a:p>
          <a:p>
            <a:pPr algn="r"/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Nordengen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al. Brain 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E5955E-9EA4-4B0D-A5DA-8B91DD8505E3}"/>
              </a:ext>
            </a:extLst>
          </p:cNvPr>
          <p:cNvGrpSpPr>
            <a:grpSpLocks noChangeAspect="1"/>
          </p:cNvGrpSpPr>
          <p:nvPr/>
        </p:nvGrpSpPr>
        <p:grpSpPr>
          <a:xfrm>
            <a:off x="3188723" y="1524794"/>
            <a:ext cx="10127891" cy="4700708"/>
            <a:chOff x="1645055" y="362371"/>
            <a:chExt cx="9203701" cy="4271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004BDE-3C57-42C4-BF12-2CE83649B11B}"/>
                </a:ext>
              </a:extLst>
            </p:cNvPr>
            <p:cNvSpPr txBox="1"/>
            <p:nvPr/>
          </p:nvSpPr>
          <p:spPr>
            <a:xfrm>
              <a:off x="7626726" y="2678158"/>
              <a:ext cx="1171687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Lipids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661002A-0CF6-4737-A24F-BA39E7B26F30}"/>
                </a:ext>
              </a:extLst>
            </p:cNvPr>
            <p:cNvSpPr/>
            <p:nvPr/>
          </p:nvSpPr>
          <p:spPr>
            <a:xfrm rot="16200000">
              <a:off x="8147370" y="2361016"/>
              <a:ext cx="109602" cy="1401194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50AE7F-4C14-4D2A-9110-F1AAEBEFF526}"/>
                </a:ext>
              </a:extLst>
            </p:cNvPr>
            <p:cNvSpPr txBox="1"/>
            <p:nvPr/>
          </p:nvSpPr>
          <p:spPr>
            <a:xfrm>
              <a:off x="6142272" y="784816"/>
              <a:ext cx="1248452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NAAG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644D80-155F-48E3-9A05-172CBE40A9E4}"/>
                </a:ext>
              </a:extLst>
            </p:cNvPr>
            <p:cNvCxnSpPr/>
            <p:nvPr/>
          </p:nvCxnSpPr>
          <p:spPr>
            <a:xfrm>
              <a:off x="6979898" y="1100598"/>
              <a:ext cx="0" cy="2180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FA46F-EDBD-4E2E-9ADA-4D16FD6840A1}"/>
                </a:ext>
              </a:extLst>
            </p:cNvPr>
            <p:cNvGrpSpPr/>
            <p:nvPr/>
          </p:nvGrpSpPr>
          <p:grpSpPr>
            <a:xfrm>
              <a:off x="1922935" y="668022"/>
              <a:ext cx="8925821" cy="3660143"/>
              <a:chOff x="4467225" y="722312"/>
              <a:chExt cx="5448300" cy="5476876"/>
            </a:xfrm>
          </p:grpSpPr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A8550B4D-8901-405B-8220-0C26844DE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3450" y="5961063"/>
                <a:ext cx="1362075" cy="238125"/>
              </a:xfrm>
              <a:custGeom>
                <a:avLst/>
                <a:gdLst>
                  <a:gd name="T0" fmla="*/ 846 w 858"/>
                  <a:gd name="T1" fmla="*/ 120 h 150"/>
                  <a:gd name="T2" fmla="*/ 828 w 858"/>
                  <a:gd name="T3" fmla="*/ 120 h 150"/>
                  <a:gd name="T4" fmla="*/ 804 w 858"/>
                  <a:gd name="T5" fmla="*/ 126 h 150"/>
                  <a:gd name="T6" fmla="*/ 786 w 858"/>
                  <a:gd name="T7" fmla="*/ 114 h 150"/>
                  <a:gd name="T8" fmla="*/ 768 w 858"/>
                  <a:gd name="T9" fmla="*/ 126 h 150"/>
                  <a:gd name="T10" fmla="*/ 744 w 858"/>
                  <a:gd name="T11" fmla="*/ 138 h 150"/>
                  <a:gd name="T12" fmla="*/ 726 w 858"/>
                  <a:gd name="T13" fmla="*/ 138 h 150"/>
                  <a:gd name="T14" fmla="*/ 702 w 858"/>
                  <a:gd name="T15" fmla="*/ 126 h 150"/>
                  <a:gd name="T16" fmla="*/ 684 w 858"/>
                  <a:gd name="T17" fmla="*/ 120 h 150"/>
                  <a:gd name="T18" fmla="*/ 666 w 858"/>
                  <a:gd name="T19" fmla="*/ 126 h 150"/>
                  <a:gd name="T20" fmla="*/ 642 w 858"/>
                  <a:gd name="T21" fmla="*/ 120 h 150"/>
                  <a:gd name="T22" fmla="*/ 624 w 858"/>
                  <a:gd name="T23" fmla="*/ 126 h 150"/>
                  <a:gd name="T24" fmla="*/ 606 w 858"/>
                  <a:gd name="T25" fmla="*/ 138 h 150"/>
                  <a:gd name="T26" fmla="*/ 582 w 858"/>
                  <a:gd name="T27" fmla="*/ 138 h 150"/>
                  <a:gd name="T28" fmla="*/ 564 w 858"/>
                  <a:gd name="T29" fmla="*/ 114 h 150"/>
                  <a:gd name="T30" fmla="*/ 540 w 858"/>
                  <a:gd name="T31" fmla="*/ 114 h 150"/>
                  <a:gd name="T32" fmla="*/ 522 w 858"/>
                  <a:gd name="T33" fmla="*/ 132 h 150"/>
                  <a:gd name="T34" fmla="*/ 504 w 858"/>
                  <a:gd name="T35" fmla="*/ 126 h 150"/>
                  <a:gd name="T36" fmla="*/ 480 w 858"/>
                  <a:gd name="T37" fmla="*/ 114 h 150"/>
                  <a:gd name="T38" fmla="*/ 462 w 858"/>
                  <a:gd name="T39" fmla="*/ 108 h 150"/>
                  <a:gd name="T40" fmla="*/ 444 w 858"/>
                  <a:gd name="T41" fmla="*/ 120 h 150"/>
                  <a:gd name="T42" fmla="*/ 420 w 858"/>
                  <a:gd name="T43" fmla="*/ 144 h 150"/>
                  <a:gd name="T44" fmla="*/ 402 w 858"/>
                  <a:gd name="T45" fmla="*/ 132 h 150"/>
                  <a:gd name="T46" fmla="*/ 378 w 858"/>
                  <a:gd name="T47" fmla="*/ 132 h 150"/>
                  <a:gd name="T48" fmla="*/ 360 w 858"/>
                  <a:gd name="T49" fmla="*/ 138 h 150"/>
                  <a:gd name="T50" fmla="*/ 342 w 858"/>
                  <a:gd name="T51" fmla="*/ 126 h 150"/>
                  <a:gd name="T52" fmla="*/ 318 w 858"/>
                  <a:gd name="T53" fmla="*/ 138 h 150"/>
                  <a:gd name="T54" fmla="*/ 300 w 858"/>
                  <a:gd name="T55" fmla="*/ 126 h 150"/>
                  <a:gd name="T56" fmla="*/ 282 w 858"/>
                  <a:gd name="T57" fmla="*/ 126 h 150"/>
                  <a:gd name="T58" fmla="*/ 258 w 858"/>
                  <a:gd name="T59" fmla="*/ 114 h 150"/>
                  <a:gd name="T60" fmla="*/ 240 w 858"/>
                  <a:gd name="T61" fmla="*/ 120 h 150"/>
                  <a:gd name="T62" fmla="*/ 216 w 858"/>
                  <a:gd name="T63" fmla="*/ 102 h 150"/>
                  <a:gd name="T64" fmla="*/ 198 w 858"/>
                  <a:gd name="T65" fmla="*/ 96 h 150"/>
                  <a:gd name="T66" fmla="*/ 180 w 858"/>
                  <a:gd name="T67" fmla="*/ 114 h 150"/>
                  <a:gd name="T68" fmla="*/ 156 w 858"/>
                  <a:gd name="T69" fmla="*/ 108 h 150"/>
                  <a:gd name="T70" fmla="*/ 138 w 858"/>
                  <a:gd name="T71" fmla="*/ 78 h 150"/>
                  <a:gd name="T72" fmla="*/ 120 w 858"/>
                  <a:gd name="T73" fmla="*/ 72 h 150"/>
                  <a:gd name="T74" fmla="*/ 96 w 858"/>
                  <a:gd name="T75" fmla="*/ 78 h 150"/>
                  <a:gd name="T76" fmla="*/ 78 w 858"/>
                  <a:gd name="T77" fmla="*/ 66 h 150"/>
                  <a:gd name="T78" fmla="*/ 54 w 858"/>
                  <a:gd name="T79" fmla="*/ 66 h 150"/>
                  <a:gd name="T80" fmla="*/ 36 w 858"/>
                  <a:gd name="T81" fmla="*/ 30 h 150"/>
                  <a:gd name="T82" fmla="*/ 18 w 858"/>
                  <a:gd name="T83" fmla="*/ 3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150">
                    <a:moveTo>
                      <a:pt x="858" y="132"/>
                    </a:moveTo>
                    <a:lnTo>
                      <a:pt x="852" y="126"/>
                    </a:lnTo>
                    <a:lnTo>
                      <a:pt x="846" y="120"/>
                    </a:lnTo>
                    <a:lnTo>
                      <a:pt x="840" y="120"/>
                    </a:lnTo>
                    <a:lnTo>
                      <a:pt x="834" y="126"/>
                    </a:lnTo>
                    <a:lnTo>
                      <a:pt x="828" y="120"/>
                    </a:lnTo>
                    <a:lnTo>
                      <a:pt x="822" y="126"/>
                    </a:lnTo>
                    <a:lnTo>
                      <a:pt x="816" y="132"/>
                    </a:lnTo>
                    <a:lnTo>
                      <a:pt x="804" y="126"/>
                    </a:lnTo>
                    <a:lnTo>
                      <a:pt x="798" y="132"/>
                    </a:lnTo>
                    <a:lnTo>
                      <a:pt x="792" y="126"/>
                    </a:lnTo>
                    <a:lnTo>
                      <a:pt x="786" y="114"/>
                    </a:lnTo>
                    <a:lnTo>
                      <a:pt x="780" y="132"/>
                    </a:lnTo>
                    <a:lnTo>
                      <a:pt x="774" y="126"/>
                    </a:lnTo>
                    <a:lnTo>
                      <a:pt x="768" y="126"/>
                    </a:lnTo>
                    <a:lnTo>
                      <a:pt x="762" y="120"/>
                    </a:lnTo>
                    <a:lnTo>
                      <a:pt x="750" y="120"/>
                    </a:lnTo>
                    <a:lnTo>
                      <a:pt x="744" y="138"/>
                    </a:lnTo>
                    <a:lnTo>
                      <a:pt x="738" y="126"/>
                    </a:lnTo>
                    <a:lnTo>
                      <a:pt x="732" y="114"/>
                    </a:lnTo>
                    <a:lnTo>
                      <a:pt x="726" y="138"/>
                    </a:lnTo>
                    <a:lnTo>
                      <a:pt x="720" y="120"/>
                    </a:lnTo>
                    <a:lnTo>
                      <a:pt x="714" y="132"/>
                    </a:lnTo>
                    <a:lnTo>
                      <a:pt x="702" y="126"/>
                    </a:lnTo>
                    <a:lnTo>
                      <a:pt x="696" y="114"/>
                    </a:lnTo>
                    <a:lnTo>
                      <a:pt x="690" y="138"/>
                    </a:lnTo>
                    <a:lnTo>
                      <a:pt x="684" y="120"/>
                    </a:lnTo>
                    <a:lnTo>
                      <a:pt x="678" y="114"/>
                    </a:lnTo>
                    <a:lnTo>
                      <a:pt x="672" y="138"/>
                    </a:lnTo>
                    <a:lnTo>
                      <a:pt x="666" y="126"/>
                    </a:lnTo>
                    <a:lnTo>
                      <a:pt x="660" y="138"/>
                    </a:lnTo>
                    <a:lnTo>
                      <a:pt x="648" y="132"/>
                    </a:lnTo>
                    <a:lnTo>
                      <a:pt x="642" y="120"/>
                    </a:lnTo>
                    <a:lnTo>
                      <a:pt x="636" y="126"/>
                    </a:lnTo>
                    <a:lnTo>
                      <a:pt x="630" y="132"/>
                    </a:lnTo>
                    <a:lnTo>
                      <a:pt x="624" y="126"/>
                    </a:lnTo>
                    <a:lnTo>
                      <a:pt x="618" y="132"/>
                    </a:lnTo>
                    <a:lnTo>
                      <a:pt x="612" y="114"/>
                    </a:lnTo>
                    <a:lnTo>
                      <a:pt x="606" y="138"/>
                    </a:lnTo>
                    <a:lnTo>
                      <a:pt x="594" y="126"/>
                    </a:lnTo>
                    <a:lnTo>
                      <a:pt x="588" y="126"/>
                    </a:lnTo>
                    <a:lnTo>
                      <a:pt x="582" y="138"/>
                    </a:lnTo>
                    <a:lnTo>
                      <a:pt x="576" y="126"/>
                    </a:lnTo>
                    <a:lnTo>
                      <a:pt x="570" y="120"/>
                    </a:lnTo>
                    <a:lnTo>
                      <a:pt x="564" y="114"/>
                    </a:lnTo>
                    <a:lnTo>
                      <a:pt x="558" y="138"/>
                    </a:lnTo>
                    <a:lnTo>
                      <a:pt x="552" y="120"/>
                    </a:lnTo>
                    <a:lnTo>
                      <a:pt x="540" y="114"/>
                    </a:lnTo>
                    <a:lnTo>
                      <a:pt x="534" y="150"/>
                    </a:lnTo>
                    <a:lnTo>
                      <a:pt x="528" y="120"/>
                    </a:lnTo>
                    <a:lnTo>
                      <a:pt x="522" y="132"/>
                    </a:lnTo>
                    <a:lnTo>
                      <a:pt x="516" y="114"/>
                    </a:lnTo>
                    <a:lnTo>
                      <a:pt x="510" y="108"/>
                    </a:lnTo>
                    <a:lnTo>
                      <a:pt x="504" y="126"/>
                    </a:lnTo>
                    <a:lnTo>
                      <a:pt x="498" y="114"/>
                    </a:lnTo>
                    <a:lnTo>
                      <a:pt x="486" y="132"/>
                    </a:lnTo>
                    <a:lnTo>
                      <a:pt x="480" y="114"/>
                    </a:lnTo>
                    <a:lnTo>
                      <a:pt x="474" y="126"/>
                    </a:lnTo>
                    <a:lnTo>
                      <a:pt x="468" y="132"/>
                    </a:lnTo>
                    <a:lnTo>
                      <a:pt x="462" y="108"/>
                    </a:lnTo>
                    <a:lnTo>
                      <a:pt x="456" y="126"/>
                    </a:lnTo>
                    <a:lnTo>
                      <a:pt x="450" y="120"/>
                    </a:lnTo>
                    <a:lnTo>
                      <a:pt x="444" y="120"/>
                    </a:lnTo>
                    <a:lnTo>
                      <a:pt x="432" y="138"/>
                    </a:lnTo>
                    <a:lnTo>
                      <a:pt x="426" y="126"/>
                    </a:lnTo>
                    <a:lnTo>
                      <a:pt x="420" y="144"/>
                    </a:lnTo>
                    <a:lnTo>
                      <a:pt x="414" y="132"/>
                    </a:lnTo>
                    <a:lnTo>
                      <a:pt x="408" y="108"/>
                    </a:lnTo>
                    <a:lnTo>
                      <a:pt x="402" y="132"/>
                    </a:lnTo>
                    <a:lnTo>
                      <a:pt x="396" y="126"/>
                    </a:lnTo>
                    <a:lnTo>
                      <a:pt x="390" y="132"/>
                    </a:lnTo>
                    <a:lnTo>
                      <a:pt x="378" y="132"/>
                    </a:lnTo>
                    <a:lnTo>
                      <a:pt x="372" y="126"/>
                    </a:lnTo>
                    <a:lnTo>
                      <a:pt x="366" y="114"/>
                    </a:lnTo>
                    <a:lnTo>
                      <a:pt x="360" y="138"/>
                    </a:lnTo>
                    <a:lnTo>
                      <a:pt x="354" y="120"/>
                    </a:lnTo>
                    <a:lnTo>
                      <a:pt x="348" y="108"/>
                    </a:lnTo>
                    <a:lnTo>
                      <a:pt x="342" y="126"/>
                    </a:lnTo>
                    <a:lnTo>
                      <a:pt x="336" y="126"/>
                    </a:lnTo>
                    <a:lnTo>
                      <a:pt x="324" y="126"/>
                    </a:lnTo>
                    <a:lnTo>
                      <a:pt x="318" y="138"/>
                    </a:lnTo>
                    <a:lnTo>
                      <a:pt x="312" y="126"/>
                    </a:lnTo>
                    <a:lnTo>
                      <a:pt x="306" y="114"/>
                    </a:lnTo>
                    <a:lnTo>
                      <a:pt x="300" y="126"/>
                    </a:lnTo>
                    <a:lnTo>
                      <a:pt x="294" y="114"/>
                    </a:lnTo>
                    <a:lnTo>
                      <a:pt x="288" y="114"/>
                    </a:lnTo>
                    <a:lnTo>
                      <a:pt x="282" y="126"/>
                    </a:lnTo>
                    <a:lnTo>
                      <a:pt x="270" y="114"/>
                    </a:lnTo>
                    <a:lnTo>
                      <a:pt x="264" y="120"/>
                    </a:lnTo>
                    <a:lnTo>
                      <a:pt x="258" y="114"/>
                    </a:lnTo>
                    <a:lnTo>
                      <a:pt x="252" y="120"/>
                    </a:lnTo>
                    <a:lnTo>
                      <a:pt x="246" y="108"/>
                    </a:lnTo>
                    <a:lnTo>
                      <a:pt x="240" y="120"/>
                    </a:lnTo>
                    <a:lnTo>
                      <a:pt x="234" y="120"/>
                    </a:lnTo>
                    <a:lnTo>
                      <a:pt x="228" y="90"/>
                    </a:lnTo>
                    <a:lnTo>
                      <a:pt x="216" y="102"/>
                    </a:lnTo>
                    <a:lnTo>
                      <a:pt x="210" y="108"/>
                    </a:lnTo>
                    <a:lnTo>
                      <a:pt x="204" y="108"/>
                    </a:lnTo>
                    <a:lnTo>
                      <a:pt x="198" y="96"/>
                    </a:lnTo>
                    <a:lnTo>
                      <a:pt x="192" y="102"/>
                    </a:lnTo>
                    <a:lnTo>
                      <a:pt x="186" y="102"/>
                    </a:lnTo>
                    <a:lnTo>
                      <a:pt x="180" y="114"/>
                    </a:lnTo>
                    <a:lnTo>
                      <a:pt x="174" y="114"/>
                    </a:lnTo>
                    <a:lnTo>
                      <a:pt x="162" y="90"/>
                    </a:lnTo>
                    <a:lnTo>
                      <a:pt x="156" y="108"/>
                    </a:lnTo>
                    <a:lnTo>
                      <a:pt x="150" y="96"/>
                    </a:lnTo>
                    <a:lnTo>
                      <a:pt x="144" y="84"/>
                    </a:lnTo>
                    <a:lnTo>
                      <a:pt x="138" y="78"/>
                    </a:lnTo>
                    <a:lnTo>
                      <a:pt x="132" y="96"/>
                    </a:lnTo>
                    <a:lnTo>
                      <a:pt x="126" y="72"/>
                    </a:lnTo>
                    <a:lnTo>
                      <a:pt x="120" y="72"/>
                    </a:lnTo>
                    <a:lnTo>
                      <a:pt x="108" y="84"/>
                    </a:lnTo>
                    <a:lnTo>
                      <a:pt x="102" y="78"/>
                    </a:lnTo>
                    <a:lnTo>
                      <a:pt x="96" y="78"/>
                    </a:lnTo>
                    <a:lnTo>
                      <a:pt x="90" y="72"/>
                    </a:lnTo>
                    <a:lnTo>
                      <a:pt x="84" y="78"/>
                    </a:lnTo>
                    <a:lnTo>
                      <a:pt x="78" y="66"/>
                    </a:lnTo>
                    <a:lnTo>
                      <a:pt x="72" y="78"/>
                    </a:lnTo>
                    <a:lnTo>
                      <a:pt x="66" y="66"/>
                    </a:lnTo>
                    <a:lnTo>
                      <a:pt x="54" y="66"/>
                    </a:lnTo>
                    <a:lnTo>
                      <a:pt x="48" y="60"/>
                    </a:lnTo>
                    <a:lnTo>
                      <a:pt x="42" y="48"/>
                    </a:lnTo>
                    <a:lnTo>
                      <a:pt x="36" y="30"/>
                    </a:lnTo>
                    <a:lnTo>
                      <a:pt x="30" y="42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12" y="0"/>
                    </a:lnTo>
                    <a:lnTo>
                      <a:pt x="0" y="12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EC4FD5FF-B9C1-4044-80D5-03E7F7A7A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722312"/>
                <a:ext cx="1362075" cy="5257801"/>
              </a:xfrm>
              <a:custGeom>
                <a:avLst/>
                <a:gdLst>
                  <a:gd name="T0" fmla="*/ 846 w 858"/>
                  <a:gd name="T1" fmla="*/ 3282 h 3312"/>
                  <a:gd name="T2" fmla="*/ 828 w 858"/>
                  <a:gd name="T3" fmla="*/ 3180 h 3312"/>
                  <a:gd name="T4" fmla="*/ 804 w 858"/>
                  <a:gd name="T5" fmla="*/ 3078 h 3312"/>
                  <a:gd name="T6" fmla="*/ 786 w 858"/>
                  <a:gd name="T7" fmla="*/ 2988 h 3312"/>
                  <a:gd name="T8" fmla="*/ 768 w 858"/>
                  <a:gd name="T9" fmla="*/ 3024 h 3312"/>
                  <a:gd name="T10" fmla="*/ 744 w 858"/>
                  <a:gd name="T11" fmla="*/ 3108 h 3312"/>
                  <a:gd name="T12" fmla="*/ 726 w 858"/>
                  <a:gd name="T13" fmla="*/ 3204 h 3312"/>
                  <a:gd name="T14" fmla="*/ 708 w 858"/>
                  <a:gd name="T15" fmla="*/ 3240 h 3312"/>
                  <a:gd name="T16" fmla="*/ 684 w 858"/>
                  <a:gd name="T17" fmla="*/ 3186 h 3312"/>
                  <a:gd name="T18" fmla="*/ 666 w 858"/>
                  <a:gd name="T19" fmla="*/ 3090 h 3312"/>
                  <a:gd name="T20" fmla="*/ 642 w 858"/>
                  <a:gd name="T21" fmla="*/ 3048 h 3312"/>
                  <a:gd name="T22" fmla="*/ 624 w 858"/>
                  <a:gd name="T23" fmla="*/ 3012 h 3312"/>
                  <a:gd name="T24" fmla="*/ 606 w 858"/>
                  <a:gd name="T25" fmla="*/ 2946 h 3312"/>
                  <a:gd name="T26" fmla="*/ 582 w 858"/>
                  <a:gd name="T27" fmla="*/ 2868 h 3312"/>
                  <a:gd name="T28" fmla="*/ 564 w 858"/>
                  <a:gd name="T29" fmla="*/ 2904 h 3312"/>
                  <a:gd name="T30" fmla="*/ 540 w 858"/>
                  <a:gd name="T31" fmla="*/ 2952 h 3312"/>
                  <a:gd name="T32" fmla="*/ 522 w 858"/>
                  <a:gd name="T33" fmla="*/ 3006 h 3312"/>
                  <a:gd name="T34" fmla="*/ 504 w 858"/>
                  <a:gd name="T35" fmla="*/ 3054 h 3312"/>
                  <a:gd name="T36" fmla="*/ 480 w 858"/>
                  <a:gd name="T37" fmla="*/ 3042 h 3312"/>
                  <a:gd name="T38" fmla="*/ 462 w 858"/>
                  <a:gd name="T39" fmla="*/ 3042 h 3312"/>
                  <a:gd name="T40" fmla="*/ 444 w 858"/>
                  <a:gd name="T41" fmla="*/ 3132 h 3312"/>
                  <a:gd name="T42" fmla="*/ 420 w 858"/>
                  <a:gd name="T43" fmla="*/ 3210 h 3312"/>
                  <a:gd name="T44" fmla="*/ 402 w 858"/>
                  <a:gd name="T45" fmla="*/ 3216 h 3312"/>
                  <a:gd name="T46" fmla="*/ 378 w 858"/>
                  <a:gd name="T47" fmla="*/ 3204 h 3312"/>
                  <a:gd name="T48" fmla="*/ 360 w 858"/>
                  <a:gd name="T49" fmla="*/ 3132 h 3312"/>
                  <a:gd name="T50" fmla="*/ 342 w 858"/>
                  <a:gd name="T51" fmla="*/ 3024 h 3312"/>
                  <a:gd name="T52" fmla="*/ 318 w 858"/>
                  <a:gd name="T53" fmla="*/ 2664 h 3312"/>
                  <a:gd name="T54" fmla="*/ 300 w 858"/>
                  <a:gd name="T55" fmla="*/ 450 h 3312"/>
                  <a:gd name="T56" fmla="*/ 282 w 858"/>
                  <a:gd name="T57" fmla="*/ 1494 h 3312"/>
                  <a:gd name="T58" fmla="*/ 258 w 858"/>
                  <a:gd name="T59" fmla="*/ 2340 h 3312"/>
                  <a:gd name="T60" fmla="*/ 240 w 858"/>
                  <a:gd name="T61" fmla="*/ 2586 h 3312"/>
                  <a:gd name="T62" fmla="*/ 216 w 858"/>
                  <a:gd name="T63" fmla="*/ 2694 h 3312"/>
                  <a:gd name="T64" fmla="*/ 198 w 858"/>
                  <a:gd name="T65" fmla="*/ 2754 h 3312"/>
                  <a:gd name="T66" fmla="*/ 180 w 858"/>
                  <a:gd name="T67" fmla="*/ 2610 h 3312"/>
                  <a:gd name="T68" fmla="*/ 156 w 858"/>
                  <a:gd name="T69" fmla="*/ 2826 h 3312"/>
                  <a:gd name="T70" fmla="*/ 138 w 858"/>
                  <a:gd name="T71" fmla="*/ 2574 h 3312"/>
                  <a:gd name="T72" fmla="*/ 120 w 858"/>
                  <a:gd name="T73" fmla="*/ 3006 h 3312"/>
                  <a:gd name="T74" fmla="*/ 96 w 858"/>
                  <a:gd name="T75" fmla="*/ 2934 h 3312"/>
                  <a:gd name="T76" fmla="*/ 78 w 858"/>
                  <a:gd name="T77" fmla="*/ 3030 h 3312"/>
                  <a:gd name="T78" fmla="*/ 54 w 858"/>
                  <a:gd name="T79" fmla="*/ 3150 h 3312"/>
                  <a:gd name="T80" fmla="*/ 36 w 858"/>
                  <a:gd name="T81" fmla="*/ 2964 h 3312"/>
                  <a:gd name="T82" fmla="*/ 18 w 858"/>
                  <a:gd name="T83" fmla="*/ 3126 h 3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3312">
                    <a:moveTo>
                      <a:pt x="858" y="3312"/>
                    </a:moveTo>
                    <a:lnTo>
                      <a:pt x="852" y="3300"/>
                    </a:lnTo>
                    <a:lnTo>
                      <a:pt x="846" y="3282"/>
                    </a:lnTo>
                    <a:lnTo>
                      <a:pt x="840" y="3246"/>
                    </a:lnTo>
                    <a:lnTo>
                      <a:pt x="834" y="3222"/>
                    </a:lnTo>
                    <a:lnTo>
                      <a:pt x="828" y="3180"/>
                    </a:lnTo>
                    <a:lnTo>
                      <a:pt x="822" y="3144"/>
                    </a:lnTo>
                    <a:lnTo>
                      <a:pt x="816" y="3108"/>
                    </a:lnTo>
                    <a:lnTo>
                      <a:pt x="804" y="3078"/>
                    </a:lnTo>
                    <a:lnTo>
                      <a:pt x="798" y="3024"/>
                    </a:lnTo>
                    <a:lnTo>
                      <a:pt x="792" y="3006"/>
                    </a:lnTo>
                    <a:lnTo>
                      <a:pt x="786" y="2988"/>
                    </a:lnTo>
                    <a:lnTo>
                      <a:pt x="780" y="3000"/>
                    </a:lnTo>
                    <a:lnTo>
                      <a:pt x="774" y="2994"/>
                    </a:lnTo>
                    <a:lnTo>
                      <a:pt x="768" y="3024"/>
                    </a:lnTo>
                    <a:lnTo>
                      <a:pt x="762" y="3030"/>
                    </a:lnTo>
                    <a:lnTo>
                      <a:pt x="750" y="3078"/>
                    </a:lnTo>
                    <a:lnTo>
                      <a:pt x="744" y="3108"/>
                    </a:lnTo>
                    <a:lnTo>
                      <a:pt x="738" y="3168"/>
                    </a:lnTo>
                    <a:lnTo>
                      <a:pt x="732" y="3192"/>
                    </a:lnTo>
                    <a:lnTo>
                      <a:pt x="726" y="3204"/>
                    </a:lnTo>
                    <a:lnTo>
                      <a:pt x="720" y="3246"/>
                    </a:lnTo>
                    <a:lnTo>
                      <a:pt x="714" y="3246"/>
                    </a:lnTo>
                    <a:lnTo>
                      <a:pt x="708" y="3240"/>
                    </a:lnTo>
                    <a:lnTo>
                      <a:pt x="696" y="3222"/>
                    </a:lnTo>
                    <a:lnTo>
                      <a:pt x="690" y="3222"/>
                    </a:lnTo>
                    <a:lnTo>
                      <a:pt x="684" y="3186"/>
                    </a:lnTo>
                    <a:lnTo>
                      <a:pt x="678" y="3156"/>
                    </a:lnTo>
                    <a:lnTo>
                      <a:pt x="672" y="3144"/>
                    </a:lnTo>
                    <a:lnTo>
                      <a:pt x="666" y="3090"/>
                    </a:lnTo>
                    <a:lnTo>
                      <a:pt x="660" y="3102"/>
                    </a:lnTo>
                    <a:lnTo>
                      <a:pt x="654" y="3054"/>
                    </a:lnTo>
                    <a:lnTo>
                      <a:pt x="642" y="3048"/>
                    </a:lnTo>
                    <a:lnTo>
                      <a:pt x="636" y="3066"/>
                    </a:lnTo>
                    <a:lnTo>
                      <a:pt x="630" y="3030"/>
                    </a:lnTo>
                    <a:lnTo>
                      <a:pt x="624" y="3012"/>
                    </a:lnTo>
                    <a:lnTo>
                      <a:pt x="618" y="2958"/>
                    </a:lnTo>
                    <a:lnTo>
                      <a:pt x="612" y="2916"/>
                    </a:lnTo>
                    <a:lnTo>
                      <a:pt x="606" y="2946"/>
                    </a:lnTo>
                    <a:lnTo>
                      <a:pt x="600" y="2928"/>
                    </a:lnTo>
                    <a:lnTo>
                      <a:pt x="588" y="2880"/>
                    </a:lnTo>
                    <a:lnTo>
                      <a:pt x="582" y="2868"/>
                    </a:lnTo>
                    <a:lnTo>
                      <a:pt x="576" y="2868"/>
                    </a:lnTo>
                    <a:lnTo>
                      <a:pt x="570" y="2868"/>
                    </a:lnTo>
                    <a:lnTo>
                      <a:pt x="564" y="2904"/>
                    </a:lnTo>
                    <a:lnTo>
                      <a:pt x="558" y="2916"/>
                    </a:lnTo>
                    <a:lnTo>
                      <a:pt x="552" y="2940"/>
                    </a:lnTo>
                    <a:lnTo>
                      <a:pt x="540" y="2952"/>
                    </a:lnTo>
                    <a:lnTo>
                      <a:pt x="534" y="2994"/>
                    </a:lnTo>
                    <a:lnTo>
                      <a:pt x="528" y="3006"/>
                    </a:lnTo>
                    <a:lnTo>
                      <a:pt x="522" y="3006"/>
                    </a:lnTo>
                    <a:lnTo>
                      <a:pt x="516" y="3018"/>
                    </a:lnTo>
                    <a:lnTo>
                      <a:pt x="510" y="3048"/>
                    </a:lnTo>
                    <a:lnTo>
                      <a:pt x="504" y="3054"/>
                    </a:lnTo>
                    <a:lnTo>
                      <a:pt x="498" y="3036"/>
                    </a:lnTo>
                    <a:lnTo>
                      <a:pt x="486" y="3054"/>
                    </a:lnTo>
                    <a:lnTo>
                      <a:pt x="480" y="3042"/>
                    </a:lnTo>
                    <a:lnTo>
                      <a:pt x="474" y="3030"/>
                    </a:lnTo>
                    <a:lnTo>
                      <a:pt x="468" y="3024"/>
                    </a:lnTo>
                    <a:lnTo>
                      <a:pt x="462" y="3042"/>
                    </a:lnTo>
                    <a:lnTo>
                      <a:pt x="456" y="3072"/>
                    </a:lnTo>
                    <a:lnTo>
                      <a:pt x="450" y="3102"/>
                    </a:lnTo>
                    <a:lnTo>
                      <a:pt x="444" y="3132"/>
                    </a:lnTo>
                    <a:lnTo>
                      <a:pt x="432" y="3198"/>
                    </a:lnTo>
                    <a:lnTo>
                      <a:pt x="426" y="3180"/>
                    </a:lnTo>
                    <a:lnTo>
                      <a:pt x="420" y="3210"/>
                    </a:lnTo>
                    <a:lnTo>
                      <a:pt x="414" y="3198"/>
                    </a:lnTo>
                    <a:lnTo>
                      <a:pt x="408" y="3210"/>
                    </a:lnTo>
                    <a:lnTo>
                      <a:pt x="402" y="3216"/>
                    </a:lnTo>
                    <a:lnTo>
                      <a:pt x="396" y="3222"/>
                    </a:lnTo>
                    <a:lnTo>
                      <a:pt x="390" y="3222"/>
                    </a:lnTo>
                    <a:lnTo>
                      <a:pt x="378" y="3204"/>
                    </a:lnTo>
                    <a:lnTo>
                      <a:pt x="372" y="3156"/>
                    </a:lnTo>
                    <a:lnTo>
                      <a:pt x="366" y="3144"/>
                    </a:lnTo>
                    <a:lnTo>
                      <a:pt x="360" y="3132"/>
                    </a:lnTo>
                    <a:lnTo>
                      <a:pt x="354" y="3114"/>
                    </a:lnTo>
                    <a:lnTo>
                      <a:pt x="348" y="3072"/>
                    </a:lnTo>
                    <a:lnTo>
                      <a:pt x="342" y="3024"/>
                    </a:lnTo>
                    <a:lnTo>
                      <a:pt x="336" y="2958"/>
                    </a:lnTo>
                    <a:lnTo>
                      <a:pt x="324" y="2850"/>
                    </a:lnTo>
                    <a:lnTo>
                      <a:pt x="318" y="2664"/>
                    </a:lnTo>
                    <a:lnTo>
                      <a:pt x="312" y="2286"/>
                    </a:lnTo>
                    <a:lnTo>
                      <a:pt x="306" y="1572"/>
                    </a:lnTo>
                    <a:lnTo>
                      <a:pt x="300" y="450"/>
                    </a:lnTo>
                    <a:lnTo>
                      <a:pt x="294" y="0"/>
                    </a:lnTo>
                    <a:lnTo>
                      <a:pt x="288" y="732"/>
                    </a:lnTo>
                    <a:lnTo>
                      <a:pt x="282" y="1494"/>
                    </a:lnTo>
                    <a:lnTo>
                      <a:pt x="270" y="1974"/>
                    </a:lnTo>
                    <a:lnTo>
                      <a:pt x="264" y="2226"/>
                    </a:lnTo>
                    <a:lnTo>
                      <a:pt x="258" y="2340"/>
                    </a:lnTo>
                    <a:lnTo>
                      <a:pt x="252" y="2418"/>
                    </a:lnTo>
                    <a:lnTo>
                      <a:pt x="246" y="2502"/>
                    </a:lnTo>
                    <a:lnTo>
                      <a:pt x="240" y="2586"/>
                    </a:lnTo>
                    <a:lnTo>
                      <a:pt x="234" y="2682"/>
                    </a:lnTo>
                    <a:lnTo>
                      <a:pt x="228" y="2682"/>
                    </a:lnTo>
                    <a:lnTo>
                      <a:pt x="216" y="2694"/>
                    </a:lnTo>
                    <a:lnTo>
                      <a:pt x="210" y="2712"/>
                    </a:lnTo>
                    <a:lnTo>
                      <a:pt x="204" y="2766"/>
                    </a:lnTo>
                    <a:lnTo>
                      <a:pt x="198" y="2754"/>
                    </a:lnTo>
                    <a:lnTo>
                      <a:pt x="192" y="2718"/>
                    </a:lnTo>
                    <a:lnTo>
                      <a:pt x="186" y="2682"/>
                    </a:lnTo>
                    <a:lnTo>
                      <a:pt x="180" y="2610"/>
                    </a:lnTo>
                    <a:lnTo>
                      <a:pt x="174" y="2652"/>
                    </a:lnTo>
                    <a:lnTo>
                      <a:pt x="162" y="2802"/>
                    </a:lnTo>
                    <a:lnTo>
                      <a:pt x="156" y="2826"/>
                    </a:lnTo>
                    <a:lnTo>
                      <a:pt x="150" y="2664"/>
                    </a:lnTo>
                    <a:lnTo>
                      <a:pt x="144" y="2520"/>
                    </a:lnTo>
                    <a:lnTo>
                      <a:pt x="138" y="2574"/>
                    </a:lnTo>
                    <a:lnTo>
                      <a:pt x="132" y="2748"/>
                    </a:lnTo>
                    <a:lnTo>
                      <a:pt x="126" y="2928"/>
                    </a:lnTo>
                    <a:lnTo>
                      <a:pt x="120" y="3006"/>
                    </a:lnTo>
                    <a:lnTo>
                      <a:pt x="108" y="2964"/>
                    </a:lnTo>
                    <a:lnTo>
                      <a:pt x="102" y="2928"/>
                    </a:lnTo>
                    <a:lnTo>
                      <a:pt x="96" y="2934"/>
                    </a:lnTo>
                    <a:lnTo>
                      <a:pt x="90" y="2970"/>
                    </a:lnTo>
                    <a:lnTo>
                      <a:pt x="84" y="3006"/>
                    </a:lnTo>
                    <a:lnTo>
                      <a:pt x="78" y="3030"/>
                    </a:lnTo>
                    <a:lnTo>
                      <a:pt x="72" y="3120"/>
                    </a:lnTo>
                    <a:lnTo>
                      <a:pt x="66" y="3150"/>
                    </a:lnTo>
                    <a:lnTo>
                      <a:pt x="54" y="3150"/>
                    </a:lnTo>
                    <a:lnTo>
                      <a:pt x="48" y="3108"/>
                    </a:lnTo>
                    <a:lnTo>
                      <a:pt x="42" y="3030"/>
                    </a:lnTo>
                    <a:lnTo>
                      <a:pt x="36" y="2964"/>
                    </a:lnTo>
                    <a:lnTo>
                      <a:pt x="30" y="3018"/>
                    </a:lnTo>
                    <a:lnTo>
                      <a:pt x="24" y="3072"/>
                    </a:lnTo>
                    <a:lnTo>
                      <a:pt x="18" y="3126"/>
                    </a:lnTo>
                    <a:lnTo>
                      <a:pt x="12" y="3192"/>
                    </a:lnTo>
                    <a:lnTo>
                      <a:pt x="0" y="3282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C9773A24-2016-466B-AC85-45EAA28DF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9300" y="2408237"/>
                <a:ext cx="1362075" cy="3638550"/>
              </a:xfrm>
              <a:custGeom>
                <a:avLst/>
                <a:gdLst>
                  <a:gd name="T0" fmla="*/ 846 w 858"/>
                  <a:gd name="T1" fmla="*/ 2244 h 2292"/>
                  <a:gd name="T2" fmla="*/ 828 w 858"/>
                  <a:gd name="T3" fmla="*/ 2100 h 2292"/>
                  <a:gd name="T4" fmla="*/ 804 w 858"/>
                  <a:gd name="T5" fmla="*/ 2142 h 2292"/>
                  <a:gd name="T6" fmla="*/ 786 w 858"/>
                  <a:gd name="T7" fmla="*/ 2190 h 2292"/>
                  <a:gd name="T8" fmla="*/ 768 w 858"/>
                  <a:gd name="T9" fmla="*/ 2106 h 2292"/>
                  <a:gd name="T10" fmla="*/ 744 w 858"/>
                  <a:gd name="T11" fmla="*/ 1962 h 2292"/>
                  <a:gd name="T12" fmla="*/ 726 w 858"/>
                  <a:gd name="T13" fmla="*/ 1644 h 2292"/>
                  <a:gd name="T14" fmla="*/ 708 w 858"/>
                  <a:gd name="T15" fmla="*/ 0 h 2292"/>
                  <a:gd name="T16" fmla="*/ 684 w 858"/>
                  <a:gd name="T17" fmla="*/ 1566 h 2292"/>
                  <a:gd name="T18" fmla="*/ 666 w 858"/>
                  <a:gd name="T19" fmla="*/ 2034 h 2292"/>
                  <a:gd name="T20" fmla="*/ 642 w 858"/>
                  <a:gd name="T21" fmla="*/ 1782 h 2292"/>
                  <a:gd name="T22" fmla="*/ 624 w 858"/>
                  <a:gd name="T23" fmla="*/ 408 h 2292"/>
                  <a:gd name="T24" fmla="*/ 606 w 858"/>
                  <a:gd name="T25" fmla="*/ 1374 h 2292"/>
                  <a:gd name="T26" fmla="*/ 582 w 858"/>
                  <a:gd name="T27" fmla="*/ 1842 h 2292"/>
                  <a:gd name="T28" fmla="*/ 564 w 858"/>
                  <a:gd name="T29" fmla="*/ 1824 h 2292"/>
                  <a:gd name="T30" fmla="*/ 546 w 858"/>
                  <a:gd name="T31" fmla="*/ 1956 h 2292"/>
                  <a:gd name="T32" fmla="*/ 522 w 858"/>
                  <a:gd name="T33" fmla="*/ 1920 h 2292"/>
                  <a:gd name="T34" fmla="*/ 504 w 858"/>
                  <a:gd name="T35" fmla="*/ 1800 h 2292"/>
                  <a:gd name="T36" fmla="*/ 480 w 858"/>
                  <a:gd name="T37" fmla="*/ 1440 h 2292"/>
                  <a:gd name="T38" fmla="*/ 462 w 858"/>
                  <a:gd name="T39" fmla="*/ 1194 h 2292"/>
                  <a:gd name="T40" fmla="*/ 444 w 858"/>
                  <a:gd name="T41" fmla="*/ 1374 h 2292"/>
                  <a:gd name="T42" fmla="*/ 420 w 858"/>
                  <a:gd name="T43" fmla="*/ 1302 h 2292"/>
                  <a:gd name="T44" fmla="*/ 402 w 858"/>
                  <a:gd name="T45" fmla="*/ 1302 h 2292"/>
                  <a:gd name="T46" fmla="*/ 378 w 858"/>
                  <a:gd name="T47" fmla="*/ 1092 h 2292"/>
                  <a:gd name="T48" fmla="*/ 360 w 858"/>
                  <a:gd name="T49" fmla="*/ 1290 h 2292"/>
                  <a:gd name="T50" fmla="*/ 342 w 858"/>
                  <a:gd name="T51" fmla="*/ 1374 h 2292"/>
                  <a:gd name="T52" fmla="*/ 318 w 858"/>
                  <a:gd name="T53" fmla="*/ 732 h 2292"/>
                  <a:gd name="T54" fmla="*/ 300 w 858"/>
                  <a:gd name="T55" fmla="*/ 696 h 2292"/>
                  <a:gd name="T56" fmla="*/ 282 w 858"/>
                  <a:gd name="T57" fmla="*/ 1620 h 2292"/>
                  <a:gd name="T58" fmla="*/ 258 w 858"/>
                  <a:gd name="T59" fmla="*/ 1662 h 2292"/>
                  <a:gd name="T60" fmla="*/ 240 w 858"/>
                  <a:gd name="T61" fmla="*/ 1782 h 2292"/>
                  <a:gd name="T62" fmla="*/ 216 w 858"/>
                  <a:gd name="T63" fmla="*/ 2034 h 2292"/>
                  <a:gd name="T64" fmla="*/ 198 w 858"/>
                  <a:gd name="T65" fmla="*/ 2112 h 2292"/>
                  <a:gd name="T66" fmla="*/ 180 w 858"/>
                  <a:gd name="T67" fmla="*/ 2172 h 2292"/>
                  <a:gd name="T68" fmla="*/ 156 w 858"/>
                  <a:gd name="T69" fmla="*/ 2166 h 2292"/>
                  <a:gd name="T70" fmla="*/ 138 w 858"/>
                  <a:gd name="T71" fmla="*/ 2208 h 2292"/>
                  <a:gd name="T72" fmla="*/ 120 w 858"/>
                  <a:gd name="T73" fmla="*/ 2184 h 2292"/>
                  <a:gd name="T74" fmla="*/ 96 w 858"/>
                  <a:gd name="T75" fmla="*/ 2196 h 2292"/>
                  <a:gd name="T76" fmla="*/ 78 w 858"/>
                  <a:gd name="T77" fmla="*/ 2196 h 2292"/>
                  <a:gd name="T78" fmla="*/ 54 w 858"/>
                  <a:gd name="T79" fmla="*/ 2250 h 2292"/>
                  <a:gd name="T80" fmla="*/ 36 w 858"/>
                  <a:gd name="T81" fmla="*/ 2256 h 2292"/>
                  <a:gd name="T82" fmla="*/ 18 w 858"/>
                  <a:gd name="T83" fmla="*/ 2244 h 2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2292">
                    <a:moveTo>
                      <a:pt x="858" y="2220"/>
                    </a:moveTo>
                    <a:lnTo>
                      <a:pt x="852" y="2250"/>
                    </a:lnTo>
                    <a:lnTo>
                      <a:pt x="846" y="2244"/>
                    </a:lnTo>
                    <a:lnTo>
                      <a:pt x="840" y="2172"/>
                    </a:lnTo>
                    <a:lnTo>
                      <a:pt x="834" y="2124"/>
                    </a:lnTo>
                    <a:lnTo>
                      <a:pt x="828" y="2100"/>
                    </a:lnTo>
                    <a:lnTo>
                      <a:pt x="822" y="2082"/>
                    </a:lnTo>
                    <a:lnTo>
                      <a:pt x="816" y="2082"/>
                    </a:lnTo>
                    <a:lnTo>
                      <a:pt x="804" y="2142"/>
                    </a:lnTo>
                    <a:lnTo>
                      <a:pt x="798" y="2166"/>
                    </a:lnTo>
                    <a:lnTo>
                      <a:pt x="792" y="2172"/>
                    </a:lnTo>
                    <a:lnTo>
                      <a:pt x="786" y="2190"/>
                    </a:lnTo>
                    <a:lnTo>
                      <a:pt x="780" y="2154"/>
                    </a:lnTo>
                    <a:lnTo>
                      <a:pt x="774" y="2112"/>
                    </a:lnTo>
                    <a:lnTo>
                      <a:pt x="768" y="2106"/>
                    </a:lnTo>
                    <a:lnTo>
                      <a:pt x="762" y="2058"/>
                    </a:lnTo>
                    <a:lnTo>
                      <a:pt x="750" y="2016"/>
                    </a:lnTo>
                    <a:lnTo>
                      <a:pt x="744" y="1962"/>
                    </a:lnTo>
                    <a:lnTo>
                      <a:pt x="738" y="1962"/>
                    </a:lnTo>
                    <a:lnTo>
                      <a:pt x="732" y="1842"/>
                    </a:lnTo>
                    <a:lnTo>
                      <a:pt x="726" y="1644"/>
                    </a:lnTo>
                    <a:lnTo>
                      <a:pt x="720" y="1278"/>
                    </a:lnTo>
                    <a:lnTo>
                      <a:pt x="714" y="612"/>
                    </a:lnTo>
                    <a:lnTo>
                      <a:pt x="708" y="0"/>
                    </a:lnTo>
                    <a:lnTo>
                      <a:pt x="696" y="180"/>
                    </a:lnTo>
                    <a:lnTo>
                      <a:pt x="690" y="954"/>
                    </a:lnTo>
                    <a:lnTo>
                      <a:pt x="684" y="1566"/>
                    </a:lnTo>
                    <a:lnTo>
                      <a:pt x="678" y="1872"/>
                    </a:lnTo>
                    <a:lnTo>
                      <a:pt x="672" y="1998"/>
                    </a:lnTo>
                    <a:lnTo>
                      <a:pt x="666" y="2034"/>
                    </a:lnTo>
                    <a:lnTo>
                      <a:pt x="660" y="2022"/>
                    </a:lnTo>
                    <a:lnTo>
                      <a:pt x="654" y="1932"/>
                    </a:lnTo>
                    <a:lnTo>
                      <a:pt x="642" y="1782"/>
                    </a:lnTo>
                    <a:lnTo>
                      <a:pt x="636" y="1488"/>
                    </a:lnTo>
                    <a:lnTo>
                      <a:pt x="630" y="960"/>
                    </a:lnTo>
                    <a:lnTo>
                      <a:pt x="624" y="408"/>
                    </a:lnTo>
                    <a:lnTo>
                      <a:pt x="618" y="444"/>
                    </a:lnTo>
                    <a:lnTo>
                      <a:pt x="612" y="996"/>
                    </a:lnTo>
                    <a:lnTo>
                      <a:pt x="606" y="1374"/>
                    </a:lnTo>
                    <a:lnTo>
                      <a:pt x="600" y="1596"/>
                    </a:lnTo>
                    <a:lnTo>
                      <a:pt x="588" y="1740"/>
                    </a:lnTo>
                    <a:lnTo>
                      <a:pt x="582" y="1842"/>
                    </a:lnTo>
                    <a:lnTo>
                      <a:pt x="576" y="1932"/>
                    </a:lnTo>
                    <a:lnTo>
                      <a:pt x="570" y="1902"/>
                    </a:lnTo>
                    <a:lnTo>
                      <a:pt x="564" y="1824"/>
                    </a:lnTo>
                    <a:lnTo>
                      <a:pt x="558" y="1812"/>
                    </a:lnTo>
                    <a:lnTo>
                      <a:pt x="552" y="1902"/>
                    </a:lnTo>
                    <a:lnTo>
                      <a:pt x="546" y="1956"/>
                    </a:lnTo>
                    <a:lnTo>
                      <a:pt x="534" y="1962"/>
                    </a:lnTo>
                    <a:lnTo>
                      <a:pt x="528" y="1950"/>
                    </a:lnTo>
                    <a:lnTo>
                      <a:pt x="522" y="1920"/>
                    </a:lnTo>
                    <a:lnTo>
                      <a:pt x="516" y="1890"/>
                    </a:lnTo>
                    <a:lnTo>
                      <a:pt x="510" y="1824"/>
                    </a:lnTo>
                    <a:lnTo>
                      <a:pt x="504" y="1800"/>
                    </a:lnTo>
                    <a:lnTo>
                      <a:pt x="498" y="1758"/>
                    </a:lnTo>
                    <a:lnTo>
                      <a:pt x="492" y="1668"/>
                    </a:lnTo>
                    <a:lnTo>
                      <a:pt x="480" y="1440"/>
                    </a:lnTo>
                    <a:lnTo>
                      <a:pt x="474" y="1188"/>
                    </a:lnTo>
                    <a:lnTo>
                      <a:pt x="468" y="1074"/>
                    </a:lnTo>
                    <a:lnTo>
                      <a:pt x="462" y="1194"/>
                    </a:lnTo>
                    <a:lnTo>
                      <a:pt x="456" y="1446"/>
                    </a:lnTo>
                    <a:lnTo>
                      <a:pt x="450" y="1512"/>
                    </a:lnTo>
                    <a:lnTo>
                      <a:pt x="444" y="1374"/>
                    </a:lnTo>
                    <a:lnTo>
                      <a:pt x="438" y="1212"/>
                    </a:lnTo>
                    <a:lnTo>
                      <a:pt x="426" y="1194"/>
                    </a:lnTo>
                    <a:lnTo>
                      <a:pt x="420" y="1302"/>
                    </a:lnTo>
                    <a:lnTo>
                      <a:pt x="414" y="1326"/>
                    </a:lnTo>
                    <a:lnTo>
                      <a:pt x="408" y="1344"/>
                    </a:lnTo>
                    <a:lnTo>
                      <a:pt x="402" y="1302"/>
                    </a:lnTo>
                    <a:lnTo>
                      <a:pt x="396" y="1266"/>
                    </a:lnTo>
                    <a:lnTo>
                      <a:pt x="390" y="1158"/>
                    </a:lnTo>
                    <a:lnTo>
                      <a:pt x="378" y="1092"/>
                    </a:lnTo>
                    <a:lnTo>
                      <a:pt x="372" y="1116"/>
                    </a:lnTo>
                    <a:lnTo>
                      <a:pt x="366" y="1212"/>
                    </a:lnTo>
                    <a:lnTo>
                      <a:pt x="360" y="1290"/>
                    </a:lnTo>
                    <a:lnTo>
                      <a:pt x="354" y="1320"/>
                    </a:lnTo>
                    <a:lnTo>
                      <a:pt x="348" y="1380"/>
                    </a:lnTo>
                    <a:lnTo>
                      <a:pt x="342" y="1374"/>
                    </a:lnTo>
                    <a:lnTo>
                      <a:pt x="336" y="1284"/>
                    </a:lnTo>
                    <a:lnTo>
                      <a:pt x="324" y="1050"/>
                    </a:lnTo>
                    <a:lnTo>
                      <a:pt x="318" y="732"/>
                    </a:lnTo>
                    <a:lnTo>
                      <a:pt x="312" y="456"/>
                    </a:lnTo>
                    <a:lnTo>
                      <a:pt x="306" y="426"/>
                    </a:lnTo>
                    <a:lnTo>
                      <a:pt x="300" y="696"/>
                    </a:lnTo>
                    <a:lnTo>
                      <a:pt x="294" y="1074"/>
                    </a:lnTo>
                    <a:lnTo>
                      <a:pt x="288" y="1416"/>
                    </a:lnTo>
                    <a:lnTo>
                      <a:pt x="282" y="1620"/>
                    </a:lnTo>
                    <a:lnTo>
                      <a:pt x="270" y="1680"/>
                    </a:lnTo>
                    <a:lnTo>
                      <a:pt x="264" y="1686"/>
                    </a:lnTo>
                    <a:lnTo>
                      <a:pt x="258" y="1662"/>
                    </a:lnTo>
                    <a:lnTo>
                      <a:pt x="252" y="1656"/>
                    </a:lnTo>
                    <a:lnTo>
                      <a:pt x="246" y="1668"/>
                    </a:lnTo>
                    <a:lnTo>
                      <a:pt x="240" y="1782"/>
                    </a:lnTo>
                    <a:lnTo>
                      <a:pt x="234" y="1866"/>
                    </a:lnTo>
                    <a:lnTo>
                      <a:pt x="228" y="1986"/>
                    </a:lnTo>
                    <a:lnTo>
                      <a:pt x="216" y="2034"/>
                    </a:lnTo>
                    <a:lnTo>
                      <a:pt x="210" y="2058"/>
                    </a:lnTo>
                    <a:lnTo>
                      <a:pt x="204" y="2088"/>
                    </a:lnTo>
                    <a:lnTo>
                      <a:pt x="198" y="2112"/>
                    </a:lnTo>
                    <a:lnTo>
                      <a:pt x="192" y="2130"/>
                    </a:lnTo>
                    <a:lnTo>
                      <a:pt x="186" y="2172"/>
                    </a:lnTo>
                    <a:lnTo>
                      <a:pt x="180" y="2172"/>
                    </a:lnTo>
                    <a:lnTo>
                      <a:pt x="174" y="2178"/>
                    </a:lnTo>
                    <a:lnTo>
                      <a:pt x="162" y="2154"/>
                    </a:lnTo>
                    <a:lnTo>
                      <a:pt x="156" y="2166"/>
                    </a:lnTo>
                    <a:lnTo>
                      <a:pt x="150" y="2202"/>
                    </a:lnTo>
                    <a:lnTo>
                      <a:pt x="144" y="2196"/>
                    </a:lnTo>
                    <a:lnTo>
                      <a:pt x="138" y="2208"/>
                    </a:lnTo>
                    <a:lnTo>
                      <a:pt x="132" y="2190"/>
                    </a:lnTo>
                    <a:lnTo>
                      <a:pt x="126" y="2202"/>
                    </a:lnTo>
                    <a:lnTo>
                      <a:pt x="120" y="2184"/>
                    </a:lnTo>
                    <a:lnTo>
                      <a:pt x="108" y="2208"/>
                    </a:lnTo>
                    <a:lnTo>
                      <a:pt x="102" y="2202"/>
                    </a:lnTo>
                    <a:lnTo>
                      <a:pt x="96" y="2196"/>
                    </a:lnTo>
                    <a:lnTo>
                      <a:pt x="90" y="2160"/>
                    </a:lnTo>
                    <a:lnTo>
                      <a:pt x="84" y="2184"/>
                    </a:lnTo>
                    <a:lnTo>
                      <a:pt x="78" y="2196"/>
                    </a:lnTo>
                    <a:lnTo>
                      <a:pt x="72" y="2202"/>
                    </a:lnTo>
                    <a:lnTo>
                      <a:pt x="66" y="2262"/>
                    </a:lnTo>
                    <a:lnTo>
                      <a:pt x="54" y="2250"/>
                    </a:lnTo>
                    <a:lnTo>
                      <a:pt x="48" y="2292"/>
                    </a:lnTo>
                    <a:lnTo>
                      <a:pt x="42" y="2244"/>
                    </a:lnTo>
                    <a:lnTo>
                      <a:pt x="36" y="2256"/>
                    </a:lnTo>
                    <a:lnTo>
                      <a:pt x="30" y="2202"/>
                    </a:lnTo>
                    <a:lnTo>
                      <a:pt x="24" y="2250"/>
                    </a:lnTo>
                    <a:lnTo>
                      <a:pt x="18" y="2244"/>
                    </a:lnTo>
                    <a:lnTo>
                      <a:pt x="12" y="2238"/>
                    </a:lnTo>
                    <a:lnTo>
                      <a:pt x="0" y="2250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883965EA-A0B0-4F64-B77E-6563134AA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225" y="5951538"/>
                <a:ext cx="1362075" cy="152400"/>
              </a:xfrm>
              <a:custGeom>
                <a:avLst/>
                <a:gdLst>
                  <a:gd name="T0" fmla="*/ 846 w 858"/>
                  <a:gd name="T1" fmla="*/ 18 h 96"/>
                  <a:gd name="T2" fmla="*/ 828 w 858"/>
                  <a:gd name="T3" fmla="*/ 18 h 96"/>
                  <a:gd name="T4" fmla="*/ 804 w 858"/>
                  <a:gd name="T5" fmla="*/ 6 h 96"/>
                  <a:gd name="T6" fmla="*/ 786 w 858"/>
                  <a:gd name="T7" fmla="*/ 54 h 96"/>
                  <a:gd name="T8" fmla="*/ 768 w 858"/>
                  <a:gd name="T9" fmla="*/ 24 h 96"/>
                  <a:gd name="T10" fmla="*/ 744 w 858"/>
                  <a:gd name="T11" fmla="*/ 60 h 96"/>
                  <a:gd name="T12" fmla="*/ 726 w 858"/>
                  <a:gd name="T13" fmla="*/ 18 h 96"/>
                  <a:gd name="T14" fmla="*/ 708 w 858"/>
                  <a:gd name="T15" fmla="*/ 24 h 96"/>
                  <a:gd name="T16" fmla="*/ 684 w 858"/>
                  <a:gd name="T17" fmla="*/ 66 h 96"/>
                  <a:gd name="T18" fmla="*/ 666 w 858"/>
                  <a:gd name="T19" fmla="*/ 54 h 96"/>
                  <a:gd name="T20" fmla="*/ 642 w 858"/>
                  <a:gd name="T21" fmla="*/ 48 h 96"/>
                  <a:gd name="T22" fmla="*/ 624 w 858"/>
                  <a:gd name="T23" fmla="*/ 54 h 96"/>
                  <a:gd name="T24" fmla="*/ 606 w 858"/>
                  <a:gd name="T25" fmla="*/ 60 h 96"/>
                  <a:gd name="T26" fmla="*/ 582 w 858"/>
                  <a:gd name="T27" fmla="*/ 30 h 96"/>
                  <a:gd name="T28" fmla="*/ 564 w 858"/>
                  <a:gd name="T29" fmla="*/ 36 h 96"/>
                  <a:gd name="T30" fmla="*/ 546 w 858"/>
                  <a:gd name="T31" fmla="*/ 42 h 96"/>
                  <a:gd name="T32" fmla="*/ 522 w 858"/>
                  <a:gd name="T33" fmla="*/ 30 h 96"/>
                  <a:gd name="T34" fmla="*/ 504 w 858"/>
                  <a:gd name="T35" fmla="*/ 36 h 96"/>
                  <a:gd name="T36" fmla="*/ 480 w 858"/>
                  <a:gd name="T37" fmla="*/ 24 h 96"/>
                  <a:gd name="T38" fmla="*/ 462 w 858"/>
                  <a:gd name="T39" fmla="*/ 54 h 96"/>
                  <a:gd name="T40" fmla="*/ 444 w 858"/>
                  <a:gd name="T41" fmla="*/ 36 h 96"/>
                  <a:gd name="T42" fmla="*/ 420 w 858"/>
                  <a:gd name="T43" fmla="*/ 42 h 96"/>
                  <a:gd name="T44" fmla="*/ 402 w 858"/>
                  <a:gd name="T45" fmla="*/ 48 h 96"/>
                  <a:gd name="T46" fmla="*/ 384 w 858"/>
                  <a:gd name="T47" fmla="*/ 36 h 96"/>
                  <a:gd name="T48" fmla="*/ 360 w 858"/>
                  <a:gd name="T49" fmla="*/ 6 h 96"/>
                  <a:gd name="T50" fmla="*/ 342 w 858"/>
                  <a:gd name="T51" fmla="*/ 24 h 96"/>
                  <a:gd name="T52" fmla="*/ 318 w 858"/>
                  <a:gd name="T53" fmla="*/ 42 h 96"/>
                  <a:gd name="T54" fmla="*/ 300 w 858"/>
                  <a:gd name="T55" fmla="*/ 18 h 96"/>
                  <a:gd name="T56" fmla="*/ 282 w 858"/>
                  <a:gd name="T57" fmla="*/ 24 h 96"/>
                  <a:gd name="T58" fmla="*/ 258 w 858"/>
                  <a:gd name="T59" fmla="*/ 24 h 96"/>
                  <a:gd name="T60" fmla="*/ 240 w 858"/>
                  <a:gd name="T61" fmla="*/ 36 h 96"/>
                  <a:gd name="T62" fmla="*/ 216 w 858"/>
                  <a:gd name="T63" fmla="*/ 36 h 96"/>
                  <a:gd name="T64" fmla="*/ 198 w 858"/>
                  <a:gd name="T65" fmla="*/ 24 h 96"/>
                  <a:gd name="T66" fmla="*/ 180 w 858"/>
                  <a:gd name="T67" fmla="*/ 42 h 96"/>
                  <a:gd name="T68" fmla="*/ 156 w 858"/>
                  <a:gd name="T69" fmla="*/ 36 h 96"/>
                  <a:gd name="T70" fmla="*/ 138 w 858"/>
                  <a:gd name="T71" fmla="*/ 54 h 96"/>
                  <a:gd name="T72" fmla="*/ 120 w 858"/>
                  <a:gd name="T73" fmla="*/ 66 h 96"/>
                  <a:gd name="T74" fmla="*/ 96 w 858"/>
                  <a:gd name="T75" fmla="*/ 54 h 96"/>
                  <a:gd name="T76" fmla="*/ 78 w 858"/>
                  <a:gd name="T77" fmla="*/ 60 h 96"/>
                  <a:gd name="T78" fmla="*/ 54 w 858"/>
                  <a:gd name="T79" fmla="*/ 48 h 96"/>
                  <a:gd name="T80" fmla="*/ 36 w 858"/>
                  <a:gd name="T81" fmla="*/ 72 h 96"/>
                  <a:gd name="T82" fmla="*/ 18 w 858"/>
                  <a:gd name="T83" fmla="*/ 6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96">
                    <a:moveTo>
                      <a:pt x="858" y="18"/>
                    </a:moveTo>
                    <a:lnTo>
                      <a:pt x="852" y="12"/>
                    </a:lnTo>
                    <a:lnTo>
                      <a:pt x="846" y="18"/>
                    </a:lnTo>
                    <a:lnTo>
                      <a:pt x="840" y="18"/>
                    </a:lnTo>
                    <a:lnTo>
                      <a:pt x="834" y="18"/>
                    </a:lnTo>
                    <a:lnTo>
                      <a:pt x="828" y="18"/>
                    </a:lnTo>
                    <a:lnTo>
                      <a:pt x="822" y="54"/>
                    </a:lnTo>
                    <a:lnTo>
                      <a:pt x="816" y="72"/>
                    </a:lnTo>
                    <a:lnTo>
                      <a:pt x="804" y="6"/>
                    </a:lnTo>
                    <a:lnTo>
                      <a:pt x="798" y="18"/>
                    </a:lnTo>
                    <a:lnTo>
                      <a:pt x="792" y="48"/>
                    </a:lnTo>
                    <a:lnTo>
                      <a:pt x="786" y="54"/>
                    </a:lnTo>
                    <a:lnTo>
                      <a:pt x="780" y="54"/>
                    </a:lnTo>
                    <a:lnTo>
                      <a:pt x="774" y="6"/>
                    </a:lnTo>
                    <a:lnTo>
                      <a:pt x="768" y="24"/>
                    </a:lnTo>
                    <a:lnTo>
                      <a:pt x="762" y="72"/>
                    </a:lnTo>
                    <a:lnTo>
                      <a:pt x="750" y="18"/>
                    </a:lnTo>
                    <a:lnTo>
                      <a:pt x="744" y="60"/>
                    </a:lnTo>
                    <a:lnTo>
                      <a:pt x="738" y="18"/>
                    </a:lnTo>
                    <a:lnTo>
                      <a:pt x="732" y="6"/>
                    </a:lnTo>
                    <a:lnTo>
                      <a:pt x="726" y="18"/>
                    </a:lnTo>
                    <a:lnTo>
                      <a:pt x="720" y="0"/>
                    </a:lnTo>
                    <a:lnTo>
                      <a:pt x="714" y="24"/>
                    </a:lnTo>
                    <a:lnTo>
                      <a:pt x="708" y="24"/>
                    </a:lnTo>
                    <a:lnTo>
                      <a:pt x="696" y="30"/>
                    </a:lnTo>
                    <a:lnTo>
                      <a:pt x="690" y="48"/>
                    </a:lnTo>
                    <a:lnTo>
                      <a:pt x="684" y="66"/>
                    </a:lnTo>
                    <a:lnTo>
                      <a:pt x="678" y="54"/>
                    </a:lnTo>
                    <a:lnTo>
                      <a:pt x="672" y="60"/>
                    </a:lnTo>
                    <a:lnTo>
                      <a:pt x="666" y="54"/>
                    </a:lnTo>
                    <a:lnTo>
                      <a:pt x="660" y="66"/>
                    </a:lnTo>
                    <a:lnTo>
                      <a:pt x="654" y="66"/>
                    </a:lnTo>
                    <a:lnTo>
                      <a:pt x="642" y="48"/>
                    </a:lnTo>
                    <a:lnTo>
                      <a:pt x="636" y="48"/>
                    </a:lnTo>
                    <a:lnTo>
                      <a:pt x="630" y="60"/>
                    </a:lnTo>
                    <a:lnTo>
                      <a:pt x="624" y="54"/>
                    </a:lnTo>
                    <a:lnTo>
                      <a:pt x="618" y="72"/>
                    </a:lnTo>
                    <a:lnTo>
                      <a:pt x="612" y="54"/>
                    </a:lnTo>
                    <a:lnTo>
                      <a:pt x="606" y="60"/>
                    </a:lnTo>
                    <a:lnTo>
                      <a:pt x="600" y="48"/>
                    </a:lnTo>
                    <a:lnTo>
                      <a:pt x="588" y="30"/>
                    </a:lnTo>
                    <a:lnTo>
                      <a:pt x="582" y="30"/>
                    </a:lnTo>
                    <a:lnTo>
                      <a:pt x="576" y="36"/>
                    </a:lnTo>
                    <a:lnTo>
                      <a:pt x="570" y="48"/>
                    </a:lnTo>
                    <a:lnTo>
                      <a:pt x="564" y="36"/>
                    </a:lnTo>
                    <a:lnTo>
                      <a:pt x="558" y="42"/>
                    </a:lnTo>
                    <a:lnTo>
                      <a:pt x="552" y="48"/>
                    </a:lnTo>
                    <a:lnTo>
                      <a:pt x="546" y="42"/>
                    </a:lnTo>
                    <a:lnTo>
                      <a:pt x="534" y="24"/>
                    </a:lnTo>
                    <a:lnTo>
                      <a:pt x="528" y="60"/>
                    </a:lnTo>
                    <a:lnTo>
                      <a:pt x="522" y="30"/>
                    </a:lnTo>
                    <a:lnTo>
                      <a:pt x="516" y="30"/>
                    </a:lnTo>
                    <a:lnTo>
                      <a:pt x="510" y="30"/>
                    </a:lnTo>
                    <a:lnTo>
                      <a:pt x="504" y="36"/>
                    </a:lnTo>
                    <a:lnTo>
                      <a:pt x="498" y="30"/>
                    </a:lnTo>
                    <a:lnTo>
                      <a:pt x="492" y="48"/>
                    </a:lnTo>
                    <a:lnTo>
                      <a:pt x="480" y="24"/>
                    </a:lnTo>
                    <a:lnTo>
                      <a:pt x="474" y="30"/>
                    </a:lnTo>
                    <a:lnTo>
                      <a:pt x="468" y="48"/>
                    </a:lnTo>
                    <a:lnTo>
                      <a:pt x="462" y="54"/>
                    </a:lnTo>
                    <a:lnTo>
                      <a:pt x="456" y="36"/>
                    </a:lnTo>
                    <a:lnTo>
                      <a:pt x="450" y="24"/>
                    </a:lnTo>
                    <a:lnTo>
                      <a:pt x="444" y="36"/>
                    </a:lnTo>
                    <a:lnTo>
                      <a:pt x="438" y="24"/>
                    </a:lnTo>
                    <a:lnTo>
                      <a:pt x="426" y="54"/>
                    </a:lnTo>
                    <a:lnTo>
                      <a:pt x="420" y="42"/>
                    </a:lnTo>
                    <a:lnTo>
                      <a:pt x="414" y="36"/>
                    </a:lnTo>
                    <a:lnTo>
                      <a:pt x="408" y="30"/>
                    </a:lnTo>
                    <a:lnTo>
                      <a:pt x="402" y="48"/>
                    </a:lnTo>
                    <a:lnTo>
                      <a:pt x="396" y="36"/>
                    </a:lnTo>
                    <a:lnTo>
                      <a:pt x="390" y="36"/>
                    </a:lnTo>
                    <a:lnTo>
                      <a:pt x="384" y="36"/>
                    </a:lnTo>
                    <a:lnTo>
                      <a:pt x="372" y="18"/>
                    </a:lnTo>
                    <a:lnTo>
                      <a:pt x="366" y="24"/>
                    </a:lnTo>
                    <a:lnTo>
                      <a:pt x="360" y="6"/>
                    </a:lnTo>
                    <a:lnTo>
                      <a:pt x="354" y="12"/>
                    </a:lnTo>
                    <a:lnTo>
                      <a:pt x="348" y="0"/>
                    </a:lnTo>
                    <a:lnTo>
                      <a:pt x="342" y="24"/>
                    </a:lnTo>
                    <a:lnTo>
                      <a:pt x="336" y="48"/>
                    </a:lnTo>
                    <a:lnTo>
                      <a:pt x="330" y="24"/>
                    </a:lnTo>
                    <a:lnTo>
                      <a:pt x="318" y="42"/>
                    </a:lnTo>
                    <a:lnTo>
                      <a:pt x="312" y="36"/>
                    </a:lnTo>
                    <a:lnTo>
                      <a:pt x="306" y="42"/>
                    </a:lnTo>
                    <a:lnTo>
                      <a:pt x="300" y="18"/>
                    </a:lnTo>
                    <a:lnTo>
                      <a:pt x="294" y="36"/>
                    </a:lnTo>
                    <a:lnTo>
                      <a:pt x="288" y="36"/>
                    </a:lnTo>
                    <a:lnTo>
                      <a:pt x="282" y="24"/>
                    </a:lnTo>
                    <a:lnTo>
                      <a:pt x="276" y="30"/>
                    </a:lnTo>
                    <a:lnTo>
                      <a:pt x="264" y="36"/>
                    </a:lnTo>
                    <a:lnTo>
                      <a:pt x="258" y="24"/>
                    </a:lnTo>
                    <a:lnTo>
                      <a:pt x="252" y="30"/>
                    </a:lnTo>
                    <a:lnTo>
                      <a:pt x="246" y="30"/>
                    </a:lnTo>
                    <a:lnTo>
                      <a:pt x="240" y="36"/>
                    </a:lnTo>
                    <a:lnTo>
                      <a:pt x="234" y="36"/>
                    </a:lnTo>
                    <a:lnTo>
                      <a:pt x="228" y="42"/>
                    </a:lnTo>
                    <a:lnTo>
                      <a:pt x="216" y="36"/>
                    </a:lnTo>
                    <a:lnTo>
                      <a:pt x="210" y="48"/>
                    </a:lnTo>
                    <a:lnTo>
                      <a:pt x="204" y="36"/>
                    </a:lnTo>
                    <a:lnTo>
                      <a:pt x="198" y="24"/>
                    </a:lnTo>
                    <a:lnTo>
                      <a:pt x="192" y="42"/>
                    </a:lnTo>
                    <a:lnTo>
                      <a:pt x="186" y="42"/>
                    </a:lnTo>
                    <a:lnTo>
                      <a:pt x="180" y="42"/>
                    </a:lnTo>
                    <a:lnTo>
                      <a:pt x="174" y="36"/>
                    </a:lnTo>
                    <a:lnTo>
                      <a:pt x="162" y="30"/>
                    </a:lnTo>
                    <a:lnTo>
                      <a:pt x="156" y="36"/>
                    </a:lnTo>
                    <a:lnTo>
                      <a:pt x="150" y="66"/>
                    </a:lnTo>
                    <a:lnTo>
                      <a:pt x="144" y="66"/>
                    </a:lnTo>
                    <a:lnTo>
                      <a:pt x="138" y="54"/>
                    </a:lnTo>
                    <a:lnTo>
                      <a:pt x="132" y="54"/>
                    </a:lnTo>
                    <a:lnTo>
                      <a:pt x="126" y="42"/>
                    </a:lnTo>
                    <a:lnTo>
                      <a:pt x="120" y="66"/>
                    </a:lnTo>
                    <a:lnTo>
                      <a:pt x="108" y="60"/>
                    </a:lnTo>
                    <a:lnTo>
                      <a:pt x="102" y="60"/>
                    </a:lnTo>
                    <a:lnTo>
                      <a:pt x="96" y="54"/>
                    </a:lnTo>
                    <a:lnTo>
                      <a:pt x="90" y="60"/>
                    </a:lnTo>
                    <a:lnTo>
                      <a:pt x="84" y="48"/>
                    </a:lnTo>
                    <a:lnTo>
                      <a:pt x="78" y="60"/>
                    </a:lnTo>
                    <a:lnTo>
                      <a:pt x="72" y="54"/>
                    </a:lnTo>
                    <a:lnTo>
                      <a:pt x="66" y="60"/>
                    </a:lnTo>
                    <a:lnTo>
                      <a:pt x="54" y="48"/>
                    </a:lnTo>
                    <a:lnTo>
                      <a:pt x="48" y="54"/>
                    </a:lnTo>
                    <a:lnTo>
                      <a:pt x="42" y="36"/>
                    </a:lnTo>
                    <a:lnTo>
                      <a:pt x="36" y="72"/>
                    </a:lnTo>
                    <a:lnTo>
                      <a:pt x="30" y="96"/>
                    </a:lnTo>
                    <a:lnTo>
                      <a:pt x="24" y="66"/>
                    </a:lnTo>
                    <a:lnTo>
                      <a:pt x="18" y="66"/>
                    </a:lnTo>
                    <a:lnTo>
                      <a:pt x="12" y="48"/>
                    </a:lnTo>
                    <a:lnTo>
                      <a:pt x="0" y="72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583515-0869-41BA-9F15-47420C3CD3AD}"/>
                </a:ext>
              </a:extLst>
            </p:cNvPr>
            <p:cNvSpPr txBox="1"/>
            <p:nvPr/>
          </p:nvSpPr>
          <p:spPr>
            <a:xfrm>
              <a:off x="6804593" y="362371"/>
              <a:ext cx="994025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97603D-16E9-4749-B3AF-F090E610EC63}"/>
                </a:ext>
              </a:extLst>
            </p:cNvPr>
            <p:cNvSpPr txBox="1"/>
            <p:nvPr/>
          </p:nvSpPr>
          <p:spPr>
            <a:xfrm>
              <a:off x="7369678" y="3115067"/>
              <a:ext cx="1401986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Lactate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79DB7-4E38-44CD-8F9F-8B0B1B8C47A6}"/>
                </a:ext>
              </a:extLst>
            </p:cNvPr>
            <p:cNvCxnSpPr/>
            <p:nvPr/>
          </p:nvCxnSpPr>
          <p:spPr>
            <a:xfrm>
              <a:off x="7961348" y="3384765"/>
              <a:ext cx="0" cy="33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7E41EF-82E6-4A47-9214-4E4A2075A372}"/>
                </a:ext>
              </a:extLst>
            </p:cNvPr>
            <p:cNvSpPr txBox="1"/>
            <p:nvPr/>
          </p:nvSpPr>
          <p:spPr>
            <a:xfrm>
              <a:off x="6220834" y="2539254"/>
              <a:ext cx="798817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Glu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2F781-ACAB-4449-BA36-59A71622B09E}"/>
                </a:ext>
              </a:extLst>
            </p:cNvPr>
            <p:cNvSpPr txBox="1"/>
            <p:nvPr/>
          </p:nvSpPr>
          <p:spPr>
            <a:xfrm>
              <a:off x="6102047" y="2848608"/>
              <a:ext cx="798817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Gln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3A9EEE-98D7-4780-8492-86EF9ADA8FE2}"/>
                </a:ext>
              </a:extLst>
            </p:cNvPr>
            <p:cNvSpPr txBox="1"/>
            <p:nvPr/>
          </p:nvSpPr>
          <p:spPr>
            <a:xfrm>
              <a:off x="6002472" y="3228695"/>
              <a:ext cx="774690" cy="25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ED753-8342-4E49-85D0-4E2E755DDEB3}"/>
                </a:ext>
              </a:extLst>
            </p:cNvPr>
            <p:cNvSpPr txBox="1"/>
            <p:nvPr/>
          </p:nvSpPr>
          <p:spPr>
            <a:xfrm>
              <a:off x="5710637" y="1468526"/>
              <a:ext cx="540533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tCr</a:t>
              </a:r>
            </a:p>
            <a:p>
              <a:pPr algn="ctr">
                <a:lnSpc>
                  <a:spcPts val="2000"/>
                </a:lnSpc>
              </a:pP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40334D-F086-46D7-A8C6-22BEAC6A0357}"/>
                </a:ext>
              </a:extLst>
            </p:cNvPr>
            <p:cNvCxnSpPr>
              <a:endCxn id="46" idx="33"/>
            </p:cNvCxnSpPr>
            <p:nvPr/>
          </p:nvCxnSpPr>
          <p:spPr>
            <a:xfrm>
              <a:off x="6853982" y="2137456"/>
              <a:ext cx="0" cy="129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CB534-C9FC-448E-918D-F660A9F85A98}"/>
                </a:ext>
              </a:extLst>
            </p:cNvPr>
            <p:cNvCxnSpPr/>
            <p:nvPr/>
          </p:nvCxnSpPr>
          <p:spPr>
            <a:xfrm>
              <a:off x="6736222" y="2881966"/>
              <a:ext cx="14820" cy="4688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C78D227-57EB-4499-BB0D-049821F335BA}"/>
                </a:ext>
              </a:extLst>
            </p:cNvPr>
            <p:cNvCxnSpPr/>
            <p:nvPr/>
          </p:nvCxnSpPr>
          <p:spPr>
            <a:xfrm>
              <a:off x="6603428" y="3198857"/>
              <a:ext cx="32315" cy="56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D991EFCF-0805-43BE-AF94-3077B145417C}"/>
                </a:ext>
              </a:extLst>
            </p:cNvPr>
            <p:cNvSpPr/>
            <p:nvPr/>
          </p:nvSpPr>
          <p:spPr>
            <a:xfrm rot="16200000">
              <a:off x="6360453" y="3352278"/>
              <a:ext cx="106225" cy="386993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AC9D7-2067-4B76-B181-A2FCBF53045A}"/>
                </a:ext>
              </a:extLst>
            </p:cNvPr>
            <p:cNvSpPr txBox="1"/>
            <p:nvPr/>
          </p:nvSpPr>
          <p:spPr>
            <a:xfrm>
              <a:off x="5286093" y="1902524"/>
              <a:ext cx="897519" cy="289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8A1730-D4AC-46CF-9108-5CE321D865DD}"/>
                </a:ext>
              </a:extLst>
            </p:cNvPr>
            <p:cNvSpPr txBox="1"/>
            <p:nvPr/>
          </p:nvSpPr>
          <p:spPr>
            <a:xfrm>
              <a:off x="5093151" y="2487991"/>
              <a:ext cx="640896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4F53BA-DF78-40DD-B496-855FE4E185C5}"/>
                </a:ext>
              </a:extLst>
            </p:cNvPr>
            <p:cNvSpPr txBox="1"/>
            <p:nvPr/>
          </p:nvSpPr>
          <p:spPr>
            <a:xfrm>
              <a:off x="4428661" y="2156071"/>
              <a:ext cx="54053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tCr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6EC70B-E44B-458B-9E66-60AA25474414}"/>
                </a:ext>
              </a:extLst>
            </p:cNvPr>
            <p:cNvSpPr txBox="1"/>
            <p:nvPr/>
          </p:nvSpPr>
          <p:spPr>
            <a:xfrm>
              <a:off x="4320883" y="2963630"/>
              <a:ext cx="640896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3C6934A-6802-4D0E-89B9-1838F7CCB6A7}"/>
                </a:ext>
              </a:extLst>
            </p:cNvPr>
            <p:cNvCxnSpPr/>
            <p:nvPr/>
          </p:nvCxnSpPr>
          <p:spPr>
            <a:xfrm>
              <a:off x="4636065" y="3319043"/>
              <a:ext cx="125727" cy="2567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31C1177A-1E7B-4E90-89BC-A1923F03DA43}"/>
                </a:ext>
              </a:extLst>
            </p:cNvPr>
            <p:cNvSpPr/>
            <p:nvPr/>
          </p:nvSpPr>
          <p:spPr>
            <a:xfrm rot="16200000">
              <a:off x="5350452" y="2677942"/>
              <a:ext cx="100025" cy="325386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EFF7F3-068E-4EEA-BE08-B1D05B61E7FC}"/>
                </a:ext>
              </a:extLst>
            </p:cNvPr>
            <p:cNvCxnSpPr>
              <a:endCxn id="47" idx="23"/>
            </p:cNvCxnSpPr>
            <p:nvPr/>
          </p:nvCxnSpPr>
          <p:spPr>
            <a:xfrm flipH="1">
              <a:off x="5137479" y="2300472"/>
              <a:ext cx="20471" cy="652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C481BE-8D58-4FF6-9A06-CC81F23CEFDF}"/>
                </a:ext>
              </a:extLst>
            </p:cNvPr>
            <p:cNvCxnSpPr/>
            <p:nvPr/>
          </p:nvCxnSpPr>
          <p:spPr>
            <a:xfrm>
              <a:off x="4055137" y="3808833"/>
              <a:ext cx="0" cy="33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BA7D73-05E7-4E06-87CB-C751837A8147}"/>
                </a:ext>
              </a:extLst>
            </p:cNvPr>
            <p:cNvSpPr txBox="1"/>
            <p:nvPr/>
          </p:nvSpPr>
          <p:spPr>
            <a:xfrm>
              <a:off x="3537813" y="3476478"/>
              <a:ext cx="1443661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[Water]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BE875-11B0-49DA-8E43-36244C54FF15}"/>
                </a:ext>
              </a:extLst>
            </p:cNvPr>
            <p:cNvSpPr txBox="1"/>
            <p:nvPr/>
          </p:nvSpPr>
          <p:spPr>
            <a:xfrm>
              <a:off x="5954860" y="1820365"/>
              <a:ext cx="1228713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GABA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F880A2B-1E0D-42DD-AC83-E0CBC02A33E3}"/>
                </a:ext>
              </a:extLst>
            </p:cNvPr>
            <p:cNvGrpSpPr/>
            <p:nvPr/>
          </p:nvGrpSpPr>
          <p:grpSpPr>
            <a:xfrm>
              <a:off x="2333473" y="4287981"/>
              <a:ext cx="7173818" cy="346149"/>
              <a:chOff x="3597922" y="5530065"/>
              <a:chExt cx="5060624" cy="416716"/>
            </a:xfrm>
          </p:grpSpPr>
          <p:pic>
            <p:nvPicPr>
              <p:cNvPr id="37" name="Picture 5" descr="C:\Users\MacMillan\Pictures\PostDoc\7Tspectrum.png">
                <a:extLst>
                  <a:ext uri="{FF2B5EF4-FFF2-40B4-BE49-F238E27FC236}">
                    <a16:creationId xmlns:a16="http://schemas.microsoft.com/office/drawing/2014/main" id="{E79BAD58-6064-4C6B-8998-3C2875998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11" b="5135"/>
              <a:stretch/>
            </p:blipFill>
            <p:spPr bwMode="auto">
              <a:xfrm>
                <a:off x="3658416" y="5530065"/>
                <a:ext cx="5000130" cy="217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11E6B6-7B48-495A-B185-D751E22417A6}"/>
                  </a:ext>
                </a:extLst>
              </p:cNvPr>
              <p:cNvSpPr txBox="1"/>
              <p:nvPr/>
            </p:nvSpPr>
            <p:spPr>
              <a:xfrm>
                <a:off x="3597922" y="5638649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6.0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0CE6B8-BC05-40B9-BD16-C701EDDCA0CD}"/>
                  </a:ext>
                </a:extLst>
              </p:cNvPr>
              <p:cNvSpPr txBox="1"/>
              <p:nvPr/>
            </p:nvSpPr>
            <p:spPr>
              <a:xfrm>
                <a:off x="4412281" y="5635797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5.0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1589C1-6670-4F7B-8080-6A95EC042500}"/>
                  </a:ext>
                </a:extLst>
              </p:cNvPr>
              <p:cNvSpPr txBox="1"/>
              <p:nvPr/>
            </p:nvSpPr>
            <p:spPr>
              <a:xfrm>
                <a:off x="5226720" y="563900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5C9158-57DD-4DAA-B6A9-591E2420B448}"/>
                  </a:ext>
                </a:extLst>
              </p:cNvPr>
              <p:cNvSpPr txBox="1"/>
              <p:nvPr/>
            </p:nvSpPr>
            <p:spPr>
              <a:xfrm>
                <a:off x="6037351" y="563409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3.0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B710B1-6EBA-47E0-9996-F81B3B68D069}"/>
                  </a:ext>
                </a:extLst>
              </p:cNvPr>
              <p:cNvSpPr txBox="1"/>
              <p:nvPr/>
            </p:nvSpPr>
            <p:spPr>
              <a:xfrm>
                <a:off x="6873517" y="563409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EC3A73-ED10-450F-85BC-9D01F0F2001B}"/>
                  </a:ext>
                </a:extLst>
              </p:cNvPr>
              <p:cNvSpPr txBox="1"/>
              <p:nvPr/>
            </p:nvSpPr>
            <p:spPr>
              <a:xfrm>
                <a:off x="7690819" y="563900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1.0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3466D-98F9-47B7-826A-E6CFFD569F33}"/>
                  </a:ext>
                </a:extLst>
              </p:cNvPr>
              <p:cNvSpPr txBox="1"/>
              <p:nvPr/>
            </p:nvSpPr>
            <p:spPr>
              <a:xfrm>
                <a:off x="8006617" y="5634094"/>
                <a:ext cx="397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7572FF-7B5D-406E-BDCF-D6A736BC3FC5}"/>
                </a:ext>
              </a:extLst>
            </p:cNvPr>
            <p:cNvSpPr/>
            <p:nvPr/>
          </p:nvSpPr>
          <p:spPr>
            <a:xfrm>
              <a:off x="1645055" y="4016638"/>
              <a:ext cx="890316" cy="311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86583E-7C3C-4824-A192-5D5680BAB8AF}"/>
                </a:ext>
              </a:extLst>
            </p:cNvPr>
            <p:cNvSpPr txBox="1"/>
            <p:nvPr/>
          </p:nvSpPr>
          <p:spPr>
            <a:xfrm>
              <a:off x="4889287" y="1519461"/>
              <a:ext cx="5373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Glu</a:t>
              </a:r>
              <a:endPara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6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Gln</a:t>
              </a:r>
              <a:endPara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GSH</a:t>
              </a:r>
            </a:p>
            <a:p>
              <a:pPr algn="ctr"/>
              <a:endPara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49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1B5D-6D1C-4DB3-8486-834A2A02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we detect with MRS?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989BB-3836-4AFB-BFF9-921D2A6ADDF4}"/>
              </a:ext>
            </a:extLst>
          </p:cNvPr>
          <p:cNvSpPr txBox="1"/>
          <p:nvPr/>
        </p:nvSpPr>
        <p:spPr>
          <a:xfrm>
            <a:off x="6005266" y="6430570"/>
            <a:ext cx="6189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Graaf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In Vivo NMR Spectroscopy: Principles and Techniques, 2019</a:t>
            </a:r>
          </a:p>
          <a:p>
            <a:pPr algn="r"/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Nordengen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al. Brain 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E5955E-9EA4-4B0D-A5DA-8B91DD8505E3}"/>
              </a:ext>
            </a:extLst>
          </p:cNvPr>
          <p:cNvGrpSpPr>
            <a:grpSpLocks noChangeAspect="1"/>
          </p:cNvGrpSpPr>
          <p:nvPr/>
        </p:nvGrpSpPr>
        <p:grpSpPr>
          <a:xfrm>
            <a:off x="3188723" y="1524794"/>
            <a:ext cx="10127891" cy="4700708"/>
            <a:chOff x="1645055" y="362371"/>
            <a:chExt cx="9203701" cy="4271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004BDE-3C57-42C4-BF12-2CE83649B11B}"/>
                </a:ext>
              </a:extLst>
            </p:cNvPr>
            <p:cNvSpPr txBox="1"/>
            <p:nvPr/>
          </p:nvSpPr>
          <p:spPr>
            <a:xfrm>
              <a:off x="7626726" y="2678158"/>
              <a:ext cx="1171687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Lipids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661002A-0CF6-4737-A24F-BA39E7B26F30}"/>
                </a:ext>
              </a:extLst>
            </p:cNvPr>
            <p:cNvSpPr/>
            <p:nvPr/>
          </p:nvSpPr>
          <p:spPr>
            <a:xfrm rot="16200000">
              <a:off x="8147370" y="2361016"/>
              <a:ext cx="109602" cy="1401194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50AE7F-4C14-4D2A-9110-F1AAEBEFF526}"/>
                </a:ext>
              </a:extLst>
            </p:cNvPr>
            <p:cNvSpPr txBox="1"/>
            <p:nvPr/>
          </p:nvSpPr>
          <p:spPr>
            <a:xfrm>
              <a:off x="6142272" y="784816"/>
              <a:ext cx="1248452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NAAG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644D80-155F-48E3-9A05-172CBE40A9E4}"/>
                </a:ext>
              </a:extLst>
            </p:cNvPr>
            <p:cNvCxnSpPr/>
            <p:nvPr/>
          </p:nvCxnSpPr>
          <p:spPr>
            <a:xfrm>
              <a:off x="6979898" y="1100598"/>
              <a:ext cx="0" cy="2180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FA46F-EDBD-4E2E-9ADA-4D16FD6840A1}"/>
                </a:ext>
              </a:extLst>
            </p:cNvPr>
            <p:cNvGrpSpPr/>
            <p:nvPr/>
          </p:nvGrpSpPr>
          <p:grpSpPr>
            <a:xfrm>
              <a:off x="1922935" y="668022"/>
              <a:ext cx="8925821" cy="3660143"/>
              <a:chOff x="4467225" y="722312"/>
              <a:chExt cx="5448300" cy="5476876"/>
            </a:xfrm>
          </p:grpSpPr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A8550B4D-8901-405B-8220-0C26844DE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3450" y="5961063"/>
                <a:ext cx="1362075" cy="238125"/>
              </a:xfrm>
              <a:custGeom>
                <a:avLst/>
                <a:gdLst>
                  <a:gd name="T0" fmla="*/ 846 w 858"/>
                  <a:gd name="T1" fmla="*/ 120 h 150"/>
                  <a:gd name="T2" fmla="*/ 828 w 858"/>
                  <a:gd name="T3" fmla="*/ 120 h 150"/>
                  <a:gd name="T4" fmla="*/ 804 w 858"/>
                  <a:gd name="T5" fmla="*/ 126 h 150"/>
                  <a:gd name="T6" fmla="*/ 786 w 858"/>
                  <a:gd name="T7" fmla="*/ 114 h 150"/>
                  <a:gd name="T8" fmla="*/ 768 w 858"/>
                  <a:gd name="T9" fmla="*/ 126 h 150"/>
                  <a:gd name="T10" fmla="*/ 744 w 858"/>
                  <a:gd name="T11" fmla="*/ 138 h 150"/>
                  <a:gd name="T12" fmla="*/ 726 w 858"/>
                  <a:gd name="T13" fmla="*/ 138 h 150"/>
                  <a:gd name="T14" fmla="*/ 702 w 858"/>
                  <a:gd name="T15" fmla="*/ 126 h 150"/>
                  <a:gd name="T16" fmla="*/ 684 w 858"/>
                  <a:gd name="T17" fmla="*/ 120 h 150"/>
                  <a:gd name="T18" fmla="*/ 666 w 858"/>
                  <a:gd name="T19" fmla="*/ 126 h 150"/>
                  <a:gd name="T20" fmla="*/ 642 w 858"/>
                  <a:gd name="T21" fmla="*/ 120 h 150"/>
                  <a:gd name="T22" fmla="*/ 624 w 858"/>
                  <a:gd name="T23" fmla="*/ 126 h 150"/>
                  <a:gd name="T24" fmla="*/ 606 w 858"/>
                  <a:gd name="T25" fmla="*/ 138 h 150"/>
                  <a:gd name="T26" fmla="*/ 582 w 858"/>
                  <a:gd name="T27" fmla="*/ 138 h 150"/>
                  <a:gd name="T28" fmla="*/ 564 w 858"/>
                  <a:gd name="T29" fmla="*/ 114 h 150"/>
                  <a:gd name="T30" fmla="*/ 540 w 858"/>
                  <a:gd name="T31" fmla="*/ 114 h 150"/>
                  <a:gd name="T32" fmla="*/ 522 w 858"/>
                  <a:gd name="T33" fmla="*/ 132 h 150"/>
                  <a:gd name="T34" fmla="*/ 504 w 858"/>
                  <a:gd name="T35" fmla="*/ 126 h 150"/>
                  <a:gd name="T36" fmla="*/ 480 w 858"/>
                  <a:gd name="T37" fmla="*/ 114 h 150"/>
                  <a:gd name="T38" fmla="*/ 462 w 858"/>
                  <a:gd name="T39" fmla="*/ 108 h 150"/>
                  <a:gd name="T40" fmla="*/ 444 w 858"/>
                  <a:gd name="T41" fmla="*/ 120 h 150"/>
                  <a:gd name="T42" fmla="*/ 420 w 858"/>
                  <a:gd name="T43" fmla="*/ 144 h 150"/>
                  <a:gd name="T44" fmla="*/ 402 w 858"/>
                  <a:gd name="T45" fmla="*/ 132 h 150"/>
                  <a:gd name="T46" fmla="*/ 378 w 858"/>
                  <a:gd name="T47" fmla="*/ 132 h 150"/>
                  <a:gd name="T48" fmla="*/ 360 w 858"/>
                  <a:gd name="T49" fmla="*/ 138 h 150"/>
                  <a:gd name="T50" fmla="*/ 342 w 858"/>
                  <a:gd name="T51" fmla="*/ 126 h 150"/>
                  <a:gd name="T52" fmla="*/ 318 w 858"/>
                  <a:gd name="T53" fmla="*/ 138 h 150"/>
                  <a:gd name="T54" fmla="*/ 300 w 858"/>
                  <a:gd name="T55" fmla="*/ 126 h 150"/>
                  <a:gd name="T56" fmla="*/ 282 w 858"/>
                  <a:gd name="T57" fmla="*/ 126 h 150"/>
                  <a:gd name="T58" fmla="*/ 258 w 858"/>
                  <a:gd name="T59" fmla="*/ 114 h 150"/>
                  <a:gd name="T60" fmla="*/ 240 w 858"/>
                  <a:gd name="T61" fmla="*/ 120 h 150"/>
                  <a:gd name="T62" fmla="*/ 216 w 858"/>
                  <a:gd name="T63" fmla="*/ 102 h 150"/>
                  <a:gd name="T64" fmla="*/ 198 w 858"/>
                  <a:gd name="T65" fmla="*/ 96 h 150"/>
                  <a:gd name="T66" fmla="*/ 180 w 858"/>
                  <a:gd name="T67" fmla="*/ 114 h 150"/>
                  <a:gd name="T68" fmla="*/ 156 w 858"/>
                  <a:gd name="T69" fmla="*/ 108 h 150"/>
                  <a:gd name="T70" fmla="*/ 138 w 858"/>
                  <a:gd name="T71" fmla="*/ 78 h 150"/>
                  <a:gd name="T72" fmla="*/ 120 w 858"/>
                  <a:gd name="T73" fmla="*/ 72 h 150"/>
                  <a:gd name="T74" fmla="*/ 96 w 858"/>
                  <a:gd name="T75" fmla="*/ 78 h 150"/>
                  <a:gd name="T76" fmla="*/ 78 w 858"/>
                  <a:gd name="T77" fmla="*/ 66 h 150"/>
                  <a:gd name="T78" fmla="*/ 54 w 858"/>
                  <a:gd name="T79" fmla="*/ 66 h 150"/>
                  <a:gd name="T80" fmla="*/ 36 w 858"/>
                  <a:gd name="T81" fmla="*/ 30 h 150"/>
                  <a:gd name="T82" fmla="*/ 18 w 858"/>
                  <a:gd name="T83" fmla="*/ 3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150">
                    <a:moveTo>
                      <a:pt x="858" y="132"/>
                    </a:moveTo>
                    <a:lnTo>
                      <a:pt x="852" y="126"/>
                    </a:lnTo>
                    <a:lnTo>
                      <a:pt x="846" y="120"/>
                    </a:lnTo>
                    <a:lnTo>
                      <a:pt x="840" y="120"/>
                    </a:lnTo>
                    <a:lnTo>
                      <a:pt x="834" y="126"/>
                    </a:lnTo>
                    <a:lnTo>
                      <a:pt x="828" y="120"/>
                    </a:lnTo>
                    <a:lnTo>
                      <a:pt x="822" y="126"/>
                    </a:lnTo>
                    <a:lnTo>
                      <a:pt x="816" y="132"/>
                    </a:lnTo>
                    <a:lnTo>
                      <a:pt x="804" y="126"/>
                    </a:lnTo>
                    <a:lnTo>
                      <a:pt x="798" y="132"/>
                    </a:lnTo>
                    <a:lnTo>
                      <a:pt x="792" y="126"/>
                    </a:lnTo>
                    <a:lnTo>
                      <a:pt x="786" y="114"/>
                    </a:lnTo>
                    <a:lnTo>
                      <a:pt x="780" y="132"/>
                    </a:lnTo>
                    <a:lnTo>
                      <a:pt x="774" y="126"/>
                    </a:lnTo>
                    <a:lnTo>
                      <a:pt x="768" y="126"/>
                    </a:lnTo>
                    <a:lnTo>
                      <a:pt x="762" y="120"/>
                    </a:lnTo>
                    <a:lnTo>
                      <a:pt x="750" y="120"/>
                    </a:lnTo>
                    <a:lnTo>
                      <a:pt x="744" y="138"/>
                    </a:lnTo>
                    <a:lnTo>
                      <a:pt x="738" y="126"/>
                    </a:lnTo>
                    <a:lnTo>
                      <a:pt x="732" y="114"/>
                    </a:lnTo>
                    <a:lnTo>
                      <a:pt x="726" y="138"/>
                    </a:lnTo>
                    <a:lnTo>
                      <a:pt x="720" y="120"/>
                    </a:lnTo>
                    <a:lnTo>
                      <a:pt x="714" y="132"/>
                    </a:lnTo>
                    <a:lnTo>
                      <a:pt x="702" y="126"/>
                    </a:lnTo>
                    <a:lnTo>
                      <a:pt x="696" y="114"/>
                    </a:lnTo>
                    <a:lnTo>
                      <a:pt x="690" y="138"/>
                    </a:lnTo>
                    <a:lnTo>
                      <a:pt x="684" y="120"/>
                    </a:lnTo>
                    <a:lnTo>
                      <a:pt x="678" y="114"/>
                    </a:lnTo>
                    <a:lnTo>
                      <a:pt x="672" y="138"/>
                    </a:lnTo>
                    <a:lnTo>
                      <a:pt x="666" y="126"/>
                    </a:lnTo>
                    <a:lnTo>
                      <a:pt x="660" y="138"/>
                    </a:lnTo>
                    <a:lnTo>
                      <a:pt x="648" y="132"/>
                    </a:lnTo>
                    <a:lnTo>
                      <a:pt x="642" y="120"/>
                    </a:lnTo>
                    <a:lnTo>
                      <a:pt x="636" y="126"/>
                    </a:lnTo>
                    <a:lnTo>
                      <a:pt x="630" y="132"/>
                    </a:lnTo>
                    <a:lnTo>
                      <a:pt x="624" y="126"/>
                    </a:lnTo>
                    <a:lnTo>
                      <a:pt x="618" y="132"/>
                    </a:lnTo>
                    <a:lnTo>
                      <a:pt x="612" y="114"/>
                    </a:lnTo>
                    <a:lnTo>
                      <a:pt x="606" y="138"/>
                    </a:lnTo>
                    <a:lnTo>
                      <a:pt x="594" y="126"/>
                    </a:lnTo>
                    <a:lnTo>
                      <a:pt x="588" y="126"/>
                    </a:lnTo>
                    <a:lnTo>
                      <a:pt x="582" y="138"/>
                    </a:lnTo>
                    <a:lnTo>
                      <a:pt x="576" y="126"/>
                    </a:lnTo>
                    <a:lnTo>
                      <a:pt x="570" y="120"/>
                    </a:lnTo>
                    <a:lnTo>
                      <a:pt x="564" y="114"/>
                    </a:lnTo>
                    <a:lnTo>
                      <a:pt x="558" y="138"/>
                    </a:lnTo>
                    <a:lnTo>
                      <a:pt x="552" y="120"/>
                    </a:lnTo>
                    <a:lnTo>
                      <a:pt x="540" y="114"/>
                    </a:lnTo>
                    <a:lnTo>
                      <a:pt x="534" y="150"/>
                    </a:lnTo>
                    <a:lnTo>
                      <a:pt x="528" y="120"/>
                    </a:lnTo>
                    <a:lnTo>
                      <a:pt x="522" y="132"/>
                    </a:lnTo>
                    <a:lnTo>
                      <a:pt x="516" y="114"/>
                    </a:lnTo>
                    <a:lnTo>
                      <a:pt x="510" y="108"/>
                    </a:lnTo>
                    <a:lnTo>
                      <a:pt x="504" y="126"/>
                    </a:lnTo>
                    <a:lnTo>
                      <a:pt x="498" y="114"/>
                    </a:lnTo>
                    <a:lnTo>
                      <a:pt x="486" y="132"/>
                    </a:lnTo>
                    <a:lnTo>
                      <a:pt x="480" y="114"/>
                    </a:lnTo>
                    <a:lnTo>
                      <a:pt x="474" y="126"/>
                    </a:lnTo>
                    <a:lnTo>
                      <a:pt x="468" y="132"/>
                    </a:lnTo>
                    <a:lnTo>
                      <a:pt x="462" y="108"/>
                    </a:lnTo>
                    <a:lnTo>
                      <a:pt x="456" y="126"/>
                    </a:lnTo>
                    <a:lnTo>
                      <a:pt x="450" y="120"/>
                    </a:lnTo>
                    <a:lnTo>
                      <a:pt x="444" y="120"/>
                    </a:lnTo>
                    <a:lnTo>
                      <a:pt x="432" y="138"/>
                    </a:lnTo>
                    <a:lnTo>
                      <a:pt x="426" y="126"/>
                    </a:lnTo>
                    <a:lnTo>
                      <a:pt x="420" y="144"/>
                    </a:lnTo>
                    <a:lnTo>
                      <a:pt x="414" y="132"/>
                    </a:lnTo>
                    <a:lnTo>
                      <a:pt x="408" y="108"/>
                    </a:lnTo>
                    <a:lnTo>
                      <a:pt x="402" y="132"/>
                    </a:lnTo>
                    <a:lnTo>
                      <a:pt x="396" y="126"/>
                    </a:lnTo>
                    <a:lnTo>
                      <a:pt x="390" y="132"/>
                    </a:lnTo>
                    <a:lnTo>
                      <a:pt x="378" y="132"/>
                    </a:lnTo>
                    <a:lnTo>
                      <a:pt x="372" y="126"/>
                    </a:lnTo>
                    <a:lnTo>
                      <a:pt x="366" y="114"/>
                    </a:lnTo>
                    <a:lnTo>
                      <a:pt x="360" y="138"/>
                    </a:lnTo>
                    <a:lnTo>
                      <a:pt x="354" y="120"/>
                    </a:lnTo>
                    <a:lnTo>
                      <a:pt x="348" y="108"/>
                    </a:lnTo>
                    <a:lnTo>
                      <a:pt x="342" y="126"/>
                    </a:lnTo>
                    <a:lnTo>
                      <a:pt x="336" y="126"/>
                    </a:lnTo>
                    <a:lnTo>
                      <a:pt x="324" y="126"/>
                    </a:lnTo>
                    <a:lnTo>
                      <a:pt x="318" y="138"/>
                    </a:lnTo>
                    <a:lnTo>
                      <a:pt x="312" y="126"/>
                    </a:lnTo>
                    <a:lnTo>
                      <a:pt x="306" y="114"/>
                    </a:lnTo>
                    <a:lnTo>
                      <a:pt x="300" y="126"/>
                    </a:lnTo>
                    <a:lnTo>
                      <a:pt x="294" y="114"/>
                    </a:lnTo>
                    <a:lnTo>
                      <a:pt x="288" y="114"/>
                    </a:lnTo>
                    <a:lnTo>
                      <a:pt x="282" y="126"/>
                    </a:lnTo>
                    <a:lnTo>
                      <a:pt x="270" y="114"/>
                    </a:lnTo>
                    <a:lnTo>
                      <a:pt x="264" y="120"/>
                    </a:lnTo>
                    <a:lnTo>
                      <a:pt x="258" y="114"/>
                    </a:lnTo>
                    <a:lnTo>
                      <a:pt x="252" y="120"/>
                    </a:lnTo>
                    <a:lnTo>
                      <a:pt x="246" y="108"/>
                    </a:lnTo>
                    <a:lnTo>
                      <a:pt x="240" y="120"/>
                    </a:lnTo>
                    <a:lnTo>
                      <a:pt x="234" y="120"/>
                    </a:lnTo>
                    <a:lnTo>
                      <a:pt x="228" y="90"/>
                    </a:lnTo>
                    <a:lnTo>
                      <a:pt x="216" y="102"/>
                    </a:lnTo>
                    <a:lnTo>
                      <a:pt x="210" y="108"/>
                    </a:lnTo>
                    <a:lnTo>
                      <a:pt x="204" y="108"/>
                    </a:lnTo>
                    <a:lnTo>
                      <a:pt x="198" y="96"/>
                    </a:lnTo>
                    <a:lnTo>
                      <a:pt x="192" y="102"/>
                    </a:lnTo>
                    <a:lnTo>
                      <a:pt x="186" y="102"/>
                    </a:lnTo>
                    <a:lnTo>
                      <a:pt x="180" y="114"/>
                    </a:lnTo>
                    <a:lnTo>
                      <a:pt x="174" y="114"/>
                    </a:lnTo>
                    <a:lnTo>
                      <a:pt x="162" y="90"/>
                    </a:lnTo>
                    <a:lnTo>
                      <a:pt x="156" y="108"/>
                    </a:lnTo>
                    <a:lnTo>
                      <a:pt x="150" y="96"/>
                    </a:lnTo>
                    <a:lnTo>
                      <a:pt x="144" y="84"/>
                    </a:lnTo>
                    <a:lnTo>
                      <a:pt x="138" y="78"/>
                    </a:lnTo>
                    <a:lnTo>
                      <a:pt x="132" y="96"/>
                    </a:lnTo>
                    <a:lnTo>
                      <a:pt x="126" y="72"/>
                    </a:lnTo>
                    <a:lnTo>
                      <a:pt x="120" y="72"/>
                    </a:lnTo>
                    <a:lnTo>
                      <a:pt x="108" y="84"/>
                    </a:lnTo>
                    <a:lnTo>
                      <a:pt x="102" y="78"/>
                    </a:lnTo>
                    <a:lnTo>
                      <a:pt x="96" y="78"/>
                    </a:lnTo>
                    <a:lnTo>
                      <a:pt x="90" y="72"/>
                    </a:lnTo>
                    <a:lnTo>
                      <a:pt x="84" y="78"/>
                    </a:lnTo>
                    <a:lnTo>
                      <a:pt x="78" y="66"/>
                    </a:lnTo>
                    <a:lnTo>
                      <a:pt x="72" y="78"/>
                    </a:lnTo>
                    <a:lnTo>
                      <a:pt x="66" y="66"/>
                    </a:lnTo>
                    <a:lnTo>
                      <a:pt x="54" y="66"/>
                    </a:lnTo>
                    <a:lnTo>
                      <a:pt x="48" y="60"/>
                    </a:lnTo>
                    <a:lnTo>
                      <a:pt x="42" y="48"/>
                    </a:lnTo>
                    <a:lnTo>
                      <a:pt x="36" y="30"/>
                    </a:lnTo>
                    <a:lnTo>
                      <a:pt x="30" y="42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12" y="0"/>
                    </a:lnTo>
                    <a:lnTo>
                      <a:pt x="0" y="12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EC4FD5FF-B9C1-4044-80D5-03E7F7A7A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722312"/>
                <a:ext cx="1362075" cy="5257801"/>
              </a:xfrm>
              <a:custGeom>
                <a:avLst/>
                <a:gdLst>
                  <a:gd name="T0" fmla="*/ 846 w 858"/>
                  <a:gd name="T1" fmla="*/ 3282 h 3312"/>
                  <a:gd name="T2" fmla="*/ 828 w 858"/>
                  <a:gd name="T3" fmla="*/ 3180 h 3312"/>
                  <a:gd name="T4" fmla="*/ 804 w 858"/>
                  <a:gd name="T5" fmla="*/ 3078 h 3312"/>
                  <a:gd name="T6" fmla="*/ 786 w 858"/>
                  <a:gd name="T7" fmla="*/ 2988 h 3312"/>
                  <a:gd name="T8" fmla="*/ 768 w 858"/>
                  <a:gd name="T9" fmla="*/ 3024 h 3312"/>
                  <a:gd name="T10" fmla="*/ 744 w 858"/>
                  <a:gd name="T11" fmla="*/ 3108 h 3312"/>
                  <a:gd name="T12" fmla="*/ 726 w 858"/>
                  <a:gd name="T13" fmla="*/ 3204 h 3312"/>
                  <a:gd name="T14" fmla="*/ 708 w 858"/>
                  <a:gd name="T15" fmla="*/ 3240 h 3312"/>
                  <a:gd name="T16" fmla="*/ 684 w 858"/>
                  <a:gd name="T17" fmla="*/ 3186 h 3312"/>
                  <a:gd name="T18" fmla="*/ 666 w 858"/>
                  <a:gd name="T19" fmla="*/ 3090 h 3312"/>
                  <a:gd name="T20" fmla="*/ 642 w 858"/>
                  <a:gd name="T21" fmla="*/ 3048 h 3312"/>
                  <a:gd name="T22" fmla="*/ 624 w 858"/>
                  <a:gd name="T23" fmla="*/ 3012 h 3312"/>
                  <a:gd name="T24" fmla="*/ 606 w 858"/>
                  <a:gd name="T25" fmla="*/ 2946 h 3312"/>
                  <a:gd name="T26" fmla="*/ 582 w 858"/>
                  <a:gd name="T27" fmla="*/ 2868 h 3312"/>
                  <a:gd name="T28" fmla="*/ 564 w 858"/>
                  <a:gd name="T29" fmla="*/ 2904 h 3312"/>
                  <a:gd name="T30" fmla="*/ 540 w 858"/>
                  <a:gd name="T31" fmla="*/ 2952 h 3312"/>
                  <a:gd name="T32" fmla="*/ 522 w 858"/>
                  <a:gd name="T33" fmla="*/ 3006 h 3312"/>
                  <a:gd name="T34" fmla="*/ 504 w 858"/>
                  <a:gd name="T35" fmla="*/ 3054 h 3312"/>
                  <a:gd name="T36" fmla="*/ 480 w 858"/>
                  <a:gd name="T37" fmla="*/ 3042 h 3312"/>
                  <a:gd name="T38" fmla="*/ 462 w 858"/>
                  <a:gd name="T39" fmla="*/ 3042 h 3312"/>
                  <a:gd name="T40" fmla="*/ 444 w 858"/>
                  <a:gd name="T41" fmla="*/ 3132 h 3312"/>
                  <a:gd name="T42" fmla="*/ 420 w 858"/>
                  <a:gd name="T43" fmla="*/ 3210 h 3312"/>
                  <a:gd name="T44" fmla="*/ 402 w 858"/>
                  <a:gd name="T45" fmla="*/ 3216 h 3312"/>
                  <a:gd name="T46" fmla="*/ 378 w 858"/>
                  <a:gd name="T47" fmla="*/ 3204 h 3312"/>
                  <a:gd name="T48" fmla="*/ 360 w 858"/>
                  <a:gd name="T49" fmla="*/ 3132 h 3312"/>
                  <a:gd name="T50" fmla="*/ 342 w 858"/>
                  <a:gd name="T51" fmla="*/ 3024 h 3312"/>
                  <a:gd name="T52" fmla="*/ 318 w 858"/>
                  <a:gd name="T53" fmla="*/ 2664 h 3312"/>
                  <a:gd name="T54" fmla="*/ 300 w 858"/>
                  <a:gd name="T55" fmla="*/ 450 h 3312"/>
                  <a:gd name="T56" fmla="*/ 282 w 858"/>
                  <a:gd name="T57" fmla="*/ 1494 h 3312"/>
                  <a:gd name="T58" fmla="*/ 258 w 858"/>
                  <a:gd name="T59" fmla="*/ 2340 h 3312"/>
                  <a:gd name="T60" fmla="*/ 240 w 858"/>
                  <a:gd name="T61" fmla="*/ 2586 h 3312"/>
                  <a:gd name="T62" fmla="*/ 216 w 858"/>
                  <a:gd name="T63" fmla="*/ 2694 h 3312"/>
                  <a:gd name="T64" fmla="*/ 198 w 858"/>
                  <a:gd name="T65" fmla="*/ 2754 h 3312"/>
                  <a:gd name="T66" fmla="*/ 180 w 858"/>
                  <a:gd name="T67" fmla="*/ 2610 h 3312"/>
                  <a:gd name="T68" fmla="*/ 156 w 858"/>
                  <a:gd name="T69" fmla="*/ 2826 h 3312"/>
                  <a:gd name="T70" fmla="*/ 138 w 858"/>
                  <a:gd name="T71" fmla="*/ 2574 h 3312"/>
                  <a:gd name="T72" fmla="*/ 120 w 858"/>
                  <a:gd name="T73" fmla="*/ 3006 h 3312"/>
                  <a:gd name="T74" fmla="*/ 96 w 858"/>
                  <a:gd name="T75" fmla="*/ 2934 h 3312"/>
                  <a:gd name="T76" fmla="*/ 78 w 858"/>
                  <a:gd name="T77" fmla="*/ 3030 h 3312"/>
                  <a:gd name="T78" fmla="*/ 54 w 858"/>
                  <a:gd name="T79" fmla="*/ 3150 h 3312"/>
                  <a:gd name="T80" fmla="*/ 36 w 858"/>
                  <a:gd name="T81" fmla="*/ 2964 h 3312"/>
                  <a:gd name="T82" fmla="*/ 18 w 858"/>
                  <a:gd name="T83" fmla="*/ 3126 h 3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3312">
                    <a:moveTo>
                      <a:pt x="858" y="3312"/>
                    </a:moveTo>
                    <a:lnTo>
                      <a:pt x="852" y="3300"/>
                    </a:lnTo>
                    <a:lnTo>
                      <a:pt x="846" y="3282"/>
                    </a:lnTo>
                    <a:lnTo>
                      <a:pt x="840" y="3246"/>
                    </a:lnTo>
                    <a:lnTo>
                      <a:pt x="834" y="3222"/>
                    </a:lnTo>
                    <a:lnTo>
                      <a:pt x="828" y="3180"/>
                    </a:lnTo>
                    <a:lnTo>
                      <a:pt x="822" y="3144"/>
                    </a:lnTo>
                    <a:lnTo>
                      <a:pt x="816" y="3108"/>
                    </a:lnTo>
                    <a:lnTo>
                      <a:pt x="804" y="3078"/>
                    </a:lnTo>
                    <a:lnTo>
                      <a:pt x="798" y="3024"/>
                    </a:lnTo>
                    <a:lnTo>
                      <a:pt x="792" y="3006"/>
                    </a:lnTo>
                    <a:lnTo>
                      <a:pt x="786" y="2988"/>
                    </a:lnTo>
                    <a:lnTo>
                      <a:pt x="780" y="3000"/>
                    </a:lnTo>
                    <a:lnTo>
                      <a:pt x="774" y="2994"/>
                    </a:lnTo>
                    <a:lnTo>
                      <a:pt x="768" y="3024"/>
                    </a:lnTo>
                    <a:lnTo>
                      <a:pt x="762" y="3030"/>
                    </a:lnTo>
                    <a:lnTo>
                      <a:pt x="750" y="3078"/>
                    </a:lnTo>
                    <a:lnTo>
                      <a:pt x="744" y="3108"/>
                    </a:lnTo>
                    <a:lnTo>
                      <a:pt x="738" y="3168"/>
                    </a:lnTo>
                    <a:lnTo>
                      <a:pt x="732" y="3192"/>
                    </a:lnTo>
                    <a:lnTo>
                      <a:pt x="726" y="3204"/>
                    </a:lnTo>
                    <a:lnTo>
                      <a:pt x="720" y="3246"/>
                    </a:lnTo>
                    <a:lnTo>
                      <a:pt x="714" y="3246"/>
                    </a:lnTo>
                    <a:lnTo>
                      <a:pt x="708" y="3240"/>
                    </a:lnTo>
                    <a:lnTo>
                      <a:pt x="696" y="3222"/>
                    </a:lnTo>
                    <a:lnTo>
                      <a:pt x="690" y="3222"/>
                    </a:lnTo>
                    <a:lnTo>
                      <a:pt x="684" y="3186"/>
                    </a:lnTo>
                    <a:lnTo>
                      <a:pt x="678" y="3156"/>
                    </a:lnTo>
                    <a:lnTo>
                      <a:pt x="672" y="3144"/>
                    </a:lnTo>
                    <a:lnTo>
                      <a:pt x="666" y="3090"/>
                    </a:lnTo>
                    <a:lnTo>
                      <a:pt x="660" y="3102"/>
                    </a:lnTo>
                    <a:lnTo>
                      <a:pt x="654" y="3054"/>
                    </a:lnTo>
                    <a:lnTo>
                      <a:pt x="642" y="3048"/>
                    </a:lnTo>
                    <a:lnTo>
                      <a:pt x="636" y="3066"/>
                    </a:lnTo>
                    <a:lnTo>
                      <a:pt x="630" y="3030"/>
                    </a:lnTo>
                    <a:lnTo>
                      <a:pt x="624" y="3012"/>
                    </a:lnTo>
                    <a:lnTo>
                      <a:pt x="618" y="2958"/>
                    </a:lnTo>
                    <a:lnTo>
                      <a:pt x="612" y="2916"/>
                    </a:lnTo>
                    <a:lnTo>
                      <a:pt x="606" y="2946"/>
                    </a:lnTo>
                    <a:lnTo>
                      <a:pt x="600" y="2928"/>
                    </a:lnTo>
                    <a:lnTo>
                      <a:pt x="588" y="2880"/>
                    </a:lnTo>
                    <a:lnTo>
                      <a:pt x="582" y="2868"/>
                    </a:lnTo>
                    <a:lnTo>
                      <a:pt x="576" y="2868"/>
                    </a:lnTo>
                    <a:lnTo>
                      <a:pt x="570" y="2868"/>
                    </a:lnTo>
                    <a:lnTo>
                      <a:pt x="564" y="2904"/>
                    </a:lnTo>
                    <a:lnTo>
                      <a:pt x="558" y="2916"/>
                    </a:lnTo>
                    <a:lnTo>
                      <a:pt x="552" y="2940"/>
                    </a:lnTo>
                    <a:lnTo>
                      <a:pt x="540" y="2952"/>
                    </a:lnTo>
                    <a:lnTo>
                      <a:pt x="534" y="2994"/>
                    </a:lnTo>
                    <a:lnTo>
                      <a:pt x="528" y="3006"/>
                    </a:lnTo>
                    <a:lnTo>
                      <a:pt x="522" y="3006"/>
                    </a:lnTo>
                    <a:lnTo>
                      <a:pt x="516" y="3018"/>
                    </a:lnTo>
                    <a:lnTo>
                      <a:pt x="510" y="3048"/>
                    </a:lnTo>
                    <a:lnTo>
                      <a:pt x="504" y="3054"/>
                    </a:lnTo>
                    <a:lnTo>
                      <a:pt x="498" y="3036"/>
                    </a:lnTo>
                    <a:lnTo>
                      <a:pt x="486" y="3054"/>
                    </a:lnTo>
                    <a:lnTo>
                      <a:pt x="480" y="3042"/>
                    </a:lnTo>
                    <a:lnTo>
                      <a:pt x="474" y="3030"/>
                    </a:lnTo>
                    <a:lnTo>
                      <a:pt x="468" y="3024"/>
                    </a:lnTo>
                    <a:lnTo>
                      <a:pt x="462" y="3042"/>
                    </a:lnTo>
                    <a:lnTo>
                      <a:pt x="456" y="3072"/>
                    </a:lnTo>
                    <a:lnTo>
                      <a:pt x="450" y="3102"/>
                    </a:lnTo>
                    <a:lnTo>
                      <a:pt x="444" y="3132"/>
                    </a:lnTo>
                    <a:lnTo>
                      <a:pt x="432" y="3198"/>
                    </a:lnTo>
                    <a:lnTo>
                      <a:pt x="426" y="3180"/>
                    </a:lnTo>
                    <a:lnTo>
                      <a:pt x="420" y="3210"/>
                    </a:lnTo>
                    <a:lnTo>
                      <a:pt x="414" y="3198"/>
                    </a:lnTo>
                    <a:lnTo>
                      <a:pt x="408" y="3210"/>
                    </a:lnTo>
                    <a:lnTo>
                      <a:pt x="402" y="3216"/>
                    </a:lnTo>
                    <a:lnTo>
                      <a:pt x="396" y="3222"/>
                    </a:lnTo>
                    <a:lnTo>
                      <a:pt x="390" y="3222"/>
                    </a:lnTo>
                    <a:lnTo>
                      <a:pt x="378" y="3204"/>
                    </a:lnTo>
                    <a:lnTo>
                      <a:pt x="372" y="3156"/>
                    </a:lnTo>
                    <a:lnTo>
                      <a:pt x="366" y="3144"/>
                    </a:lnTo>
                    <a:lnTo>
                      <a:pt x="360" y="3132"/>
                    </a:lnTo>
                    <a:lnTo>
                      <a:pt x="354" y="3114"/>
                    </a:lnTo>
                    <a:lnTo>
                      <a:pt x="348" y="3072"/>
                    </a:lnTo>
                    <a:lnTo>
                      <a:pt x="342" y="3024"/>
                    </a:lnTo>
                    <a:lnTo>
                      <a:pt x="336" y="2958"/>
                    </a:lnTo>
                    <a:lnTo>
                      <a:pt x="324" y="2850"/>
                    </a:lnTo>
                    <a:lnTo>
                      <a:pt x="318" y="2664"/>
                    </a:lnTo>
                    <a:lnTo>
                      <a:pt x="312" y="2286"/>
                    </a:lnTo>
                    <a:lnTo>
                      <a:pt x="306" y="1572"/>
                    </a:lnTo>
                    <a:lnTo>
                      <a:pt x="300" y="450"/>
                    </a:lnTo>
                    <a:lnTo>
                      <a:pt x="294" y="0"/>
                    </a:lnTo>
                    <a:lnTo>
                      <a:pt x="288" y="732"/>
                    </a:lnTo>
                    <a:lnTo>
                      <a:pt x="282" y="1494"/>
                    </a:lnTo>
                    <a:lnTo>
                      <a:pt x="270" y="1974"/>
                    </a:lnTo>
                    <a:lnTo>
                      <a:pt x="264" y="2226"/>
                    </a:lnTo>
                    <a:lnTo>
                      <a:pt x="258" y="2340"/>
                    </a:lnTo>
                    <a:lnTo>
                      <a:pt x="252" y="2418"/>
                    </a:lnTo>
                    <a:lnTo>
                      <a:pt x="246" y="2502"/>
                    </a:lnTo>
                    <a:lnTo>
                      <a:pt x="240" y="2586"/>
                    </a:lnTo>
                    <a:lnTo>
                      <a:pt x="234" y="2682"/>
                    </a:lnTo>
                    <a:lnTo>
                      <a:pt x="228" y="2682"/>
                    </a:lnTo>
                    <a:lnTo>
                      <a:pt x="216" y="2694"/>
                    </a:lnTo>
                    <a:lnTo>
                      <a:pt x="210" y="2712"/>
                    </a:lnTo>
                    <a:lnTo>
                      <a:pt x="204" y="2766"/>
                    </a:lnTo>
                    <a:lnTo>
                      <a:pt x="198" y="2754"/>
                    </a:lnTo>
                    <a:lnTo>
                      <a:pt x="192" y="2718"/>
                    </a:lnTo>
                    <a:lnTo>
                      <a:pt x="186" y="2682"/>
                    </a:lnTo>
                    <a:lnTo>
                      <a:pt x="180" y="2610"/>
                    </a:lnTo>
                    <a:lnTo>
                      <a:pt x="174" y="2652"/>
                    </a:lnTo>
                    <a:lnTo>
                      <a:pt x="162" y="2802"/>
                    </a:lnTo>
                    <a:lnTo>
                      <a:pt x="156" y="2826"/>
                    </a:lnTo>
                    <a:lnTo>
                      <a:pt x="150" y="2664"/>
                    </a:lnTo>
                    <a:lnTo>
                      <a:pt x="144" y="2520"/>
                    </a:lnTo>
                    <a:lnTo>
                      <a:pt x="138" y="2574"/>
                    </a:lnTo>
                    <a:lnTo>
                      <a:pt x="132" y="2748"/>
                    </a:lnTo>
                    <a:lnTo>
                      <a:pt x="126" y="2928"/>
                    </a:lnTo>
                    <a:lnTo>
                      <a:pt x="120" y="3006"/>
                    </a:lnTo>
                    <a:lnTo>
                      <a:pt x="108" y="2964"/>
                    </a:lnTo>
                    <a:lnTo>
                      <a:pt x="102" y="2928"/>
                    </a:lnTo>
                    <a:lnTo>
                      <a:pt x="96" y="2934"/>
                    </a:lnTo>
                    <a:lnTo>
                      <a:pt x="90" y="2970"/>
                    </a:lnTo>
                    <a:lnTo>
                      <a:pt x="84" y="3006"/>
                    </a:lnTo>
                    <a:lnTo>
                      <a:pt x="78" y="3030"/>
                    </a:lnTo>
                    <a:lnTo>
                      <a:pt x="72" y="3120"/>
                    </a:lnTo>
                    <a:lnTo>
                      <a:pt x="66" y="3150"/>
                    </a:lnTo>
                    <a:lnTo>
                      <a:pt x="54" y="3150"/>
                    </a:lnTo>
                    <a:lnTo>
                      <a:pt x="48" y="3108"/>
                    </a:lnTo>
                    <a:lnTo>
                      <a:pt x="42" y="3030"/>
                    </a:lnTo>
                    <a:lnTo>
                      <a:pt x="36" y="2964"/>
                    </a:lnTo>
                    <a:lnTo>
                      <a:pt x="30" y="3018"/>
                    </a:lnTo>
                    <a:lnTo>
                      <a:pt x="24" y="3072"/>
                    </a:lnTo>
                    <a:lnTo>
                      <a:pt x="18" y="3126"/>
                    </a:lnTo>
                    <a:lnTo>
                      <a:pt x="12" y="3192"/>
                    </a:lnTo>
                    <a:lnTo>
                      <a:pt x="0" y="3282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C9773A24-2016-466B-AC85-45EAA28DF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9300" y="2408237"/>
                <a:ext cx="1362075" cy="3638550"/>
              </a:xfrm>
              <a:custGeom>
                <a:avLst/>
                <a:gdLst>
                  <a:gd name="T0" fmla="*/ 846 w 858"/>
                  <a:gd name="T1" fmla="*/ 2244 h 2292"/>
                  <a:gd name="T2" fmla="*/ 828 w 858"/>
                  <a:gd name="T3" fmla="*/ 2100 h 2292"/>
                  <a:gd name="T4" fmla="*/ 804 w 858"/>
                  <a:gd name="T5" fmla="*/ 2142 h 2292"/>
                  <a:gd name="T6" fmla="*/ 786 w 858"/>
                  <a:gd name="T7" fmla="*/ 2190 h 2292"/>
                  <a:gd name="T8" fmla="*/ 768 w 858"/>
                  <a:gd name="T9" fmla="*/ 2106 h 2292"/>
                  <a:gd name="T10" fmla="*/ 744 w 858"/>
                  <a:gd name="T11" fmla="*/ 1962 h 2292"/>
                  <a:gd name="T12" fmla="*/ 726 w 858"/>
                  <a:gd name="T13" fmla="*/ 1644 h 2292"/>
                  <a:gd name="T14" fmla="*/ 708 w 858"/>
                  <a:gd name="T15" fmla="*/ 0 h 2292"/>
                  <a:gd name="T16" fmla="*/ 684 w 858"/>
                  <a:gd name="T17" fmla="*/ 1566 h 2292"/>
                  <a:gd name="T18" fmla="*/ 666 w 858"/>
                  <a:gd name="T19" fmla="*/ 2034 h 2292"/>
                  <a:gd name="T20" fmla="*/ 642 w 858"/>
                  <a:gd name="T21" fmla="*/ 1782 h 2292"/>
                  <a:gd name="T22" fmla="*/ 624 w 858"/>
                  <a:gd name="T23" fmla="*/ 408 h 2292"/>
                  <a:gd name="T24" fmla="*/ 606 w 858"/>
                  <a:gd name="T25" fmla="*/ 1374 h 2292"/>
                  <a:gd name="T26" fmla="*/ 582 w 858"/>
                  <a:gd name="T27" fmla="*/ 1842 h 2292"/>
                  <a:gd name="T28" fmla="*/ 564 w 858"/>
                  <a:gd name="T29" fmla="*/ 1824 h 2292"/>
                  <a:gd name="T30" fmla="*/ 546 w 858"/>
                  <a:gd name="T31" fmla="*/ 1956 h 2292"/>
                  <a:gd name="T32" fmla="*/ 522 w 858"/>
                  <a:gd name="T33" fmla="*/ 1920 h 2292"/>
                  <a:gd name="T34" fmla="*/ 504 w 858"/>
                  <a:gd name="T35" fmla="*/ 1800 h 2292"/>
                  <a:gd name="T36" fmla="*/ 480 w 858"/>
                  <a:gd name="T37" fmla="*/ 1440 h 2292"/>
                  <a:gd name="T38" fmla="*/ 462 w 858"/>
                  <a:gd name="T39" fmla="*/ 1194 h 2292"/>
                  <a:gd name="T40" fmla="*/ 444 w 858"/>
                  <a:gd name="T41" fmla="*/ 1374 h 2292"/>
                  <a:gd name="T42" fmla="*/ 420 w 858"/>
                  <a:gd name="T43" fmla="*/ 1302 h 2292"/>
                  <a:gd name="T44" fmla="*/ 402 w 858"/>
                  <a:gd name="T45" fmla="*/ 1302 h 2292"/>
                  <a:gd name="T46" fmla="*/ 378 w 858"/>
                  <a:gd name="T47" fmla="*/ 1092 h 2292"/>
                  <a:gd name="T48" fmla="*/ 360 w 858"/>
                  <a:gd name="T49" fmla="*/ 1290 h 2292"/>
                  <a:gd name="T50" fmla="*/ 342 w 858"/>
                  <a:gd name="T51" fmla="*/ 1374 h 2292"/>
                  <a:gd name="T52" fmla="*/ 318 w 858"/>
                  <a:gd name="T53" fmla="*/ 732 h 2292"/>
                  <a:gd name="T54" fmla="*/ 300 w 858"/>
                  <a:gd name="T55" fmla="*/ 696 h 2292"/>
                  <a:gd name="T56" fmla="*/ 282 w 858"/>
                  <a:gd name="T57" fmla="*/ 1620 h 2292"/>
                  <a:gd name="T58" fmla="*/ 258 w 858"/>
                  <a:gd name="T59" fmla="*/ 1662 h 2292"/>
                  <a:gd name="T60" fmla="*/ 240 w 858"/>
                  <a:gd name="T61" fmla="*/ 1782 h 2292"/>
                  <a:gd name="T62" fmla="*/ 216 w 858"/>
                  <a:gd name="T63" fmla="*/ 2034 h 2292"/>
                  <a:gd name="T64" fmla="*/ 198 w 858"/>
                  <a:gd name="T65" fmla="*/ 2112 h 2292"/>
                  <a:gd name="T66" fmla="*/ 180 w 858"/>
                  <a:gd name="T67" fmla="*/ 2172 h 2292"/>
                  <a:gd name="T68" fmla="*/ 156 w 858"/>
                  <a:gd name="T69" fmla="*/ 2166 h 2292"/>
                  <a:gd name="T70" fmla="*/ 138 w 858"/>
                  <a:gd name="T71" fmla="*/ 2208 h 2292"/>
                  <a:gd name="T72" fmla="*/ 120 w 858"/>
                  <a:gd name="T73" fmla="*/ 2184 h 2292"/>
                  <a:gd name="T74" fmla="*/ 96 w 858"/>
                  <a:gd name="T75" fmla="*/ 2196 h 2292"/>
                  <a:gd name="T76" fmla="*/ 78 w 858"/>
                  <a:gd name="T77" fmla="*/ 2196 h 2292"/>
                  <a:gd name="T78" fmla="*/ 54 w 858"/>
                  <a:gd name="T79" fmla="*/ 2250 h 2292"/>
                  <a:gd name="T80" fmla="*/ 36 w 858"/>
                  <a:gd name="T81" fmla="*/ 2256 h 2292"/>
                  <a:gd name="T82" fmla="*/ 18 w 858"/>
                  <a:gd name="T83" fmla="*/ 2244 h 2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2292">
                    <a:moveTo>
                      <a:pt x="858" y="2220"/>
                    </a:moveTo>
                    <a:lnTo>
                      <a:pt x="852" y="2250"/>
                    </a:lnTo>
                    <a:lnTo>
                      <a:pt x="846" y="2244"/>
                    </a:lnTo>
                    <a:lnTo>
                      <a:pt x="840" y="2172"/>
                    </a:lnTo>
                    <a:lnTo>
                      <a:pt x="834" y="2124"/>
                    </a:lnTo>
                    <a:lnTo>
                      <a:pt x="828" y="2100"/>
                    </a:lnTo>
                    <a:lnTo>
                      <a:pt x="822" y="2082"/>
                    </a:lnTo>
                    <a:lnTo>
                      <a:pt x="816" y="2082"/>
                    </a:lnTo>
                    <a:lnTo>
                      <a:pt x="804" y="2142"/>
                    </a:lnTo>
                    <a:lnTo>
                      <a:pt x="798" y="2166"/>
                    </a:lnTo>
                    <a:lnTo>
                      <a:pt x="792" y="2172"/>
                    </a:lnTo>
                    <a:lnTo>
                      <a:pt x="786" y="2190"/>
                    </a:lnTo>
                    <a:lnTo>
                      <a:pt x="780" y="2154"/>
                    </a:lnTo>
                    <a:lnTo>
                      <a:pt x="774" y="2112"/>
                    </a:lnTo>
                    <a:lnTo>
                      <a:pt x="768" y="2106"/>
                    </a:lnTo>
                    <a:lnTo>
                      <a:pt x="762" y="2058"/>
                    </a:lnTo>
                    <a:lnTo>
                      <a:pt x="750" y="2016"/>
                    </a:lnTo>
                    <a:lnTo>
                      <a:pt x="744" y="1962"/>
                    </a:lnTo>
                    <a:lnTo>
                      <a:pt x="738" y="1962"/>
                    </a:lnTo>
                    <a:lnTo>
                      <a:pt x="732" y="1842"/>
                    </a:lnTo>
                    <a:lnTo>
                      <a:pt x="726" y="1644"/>
                    </a:lnTo>
                    <a:lnTo>
                      <a:pt x="720" y="1278"/>
                    </a:lnTo>
                    <a:lnTo>
                      <a:pt x="714" y="612"/>
                    </a:lnTo>
                    <a:lnTo>
                      <a:pt x="708" y="0"/>
                    </a:lnTo>
                    <a:lnTo>
                      <a:pt x="696" y="180"/>
                    </a:lnTo>
                    <a:lnTo>
                      <a:pt x="690" y="954"/>
                    </a:lnTo>
                    <a:lnTo>
                      <a:pt x="684" y="1566"/>
                    </a:lnTo>
                    <a:lnTo>
                      <a:pt x="678" y="1872"/>
                    </a:lnTo>
                    <a:lnTo>
                      <a:pt x="672" y="1998"/>
                    </a:lnTo>
                    <a:lnTo>
                      <a:pt x="666" y="2034"/>
                    </a:lnTo>
                    <a:lnTo>
                      <a:pt x="660" y="2022"/>
                    </a:lnTo>
                    <a:lnTo>
                      <a:pt x="654" y="1932"/>
                    </a:lnTo>
                    <a:lnTo>
                      <a:pt x="642" y="1782"/>
                    </a:lnTo>
                    <a:lnTo>
                      <a:pt x="636" y="1488"/>
                    </a:lnTo>
                    <a:lnTo>
                      <a:pt x="630" y="960"/>
                    </a:lnTo>
                    <a:lnTo>
                      <a:pt x="624" y="408"/>
                    </a:lnTo>
                    <a:lnTo>
                      <a:pt x="618" y="444"/>
                    </a:lnTo>
                    <a:lnTo>
                      <a:pt x="612" y="996"/>
                    </a:lnTo>
                    <a:lnTo>
                      <a:pt x="606" y="1374"/>
                    </a:lnTo>
                    <a:lnTo>
                      <a:pt x="600" y="1596"/>
                    </a:lnTo>
                    <a:lnTo>
                      <a:pt x="588" y="1740"/>
                    </a:lnTo>
                    <a:lnTo>
                      <a:pt x="582" y="1842"/>
                    </a:lnTo>
                    <a:lnTo>
                      <a:pt x="576" y="1932"/>
                    </a:lnTo>
                    <a:lnTo>
                      <a:pt x="570" y="1902"/>
                    </a:lnTo>
                    <a:lnTo>
                      <a:pt x="564" y="1824"/>
                    </a:lnTo>
                    <a:lnTo>
                      <a:pt x="558" y="1812"/>
                    </a:lnTo>
                    <a:lnTo>
                      <a:pt x="552" y="1902"/>
                    </a:lnTo>
                    <a:lnTo>
                      <a:pt x="546" y="1956"/>
                    </a:lnTo>
                    <a:lnTo>
                      <a:pt x="534" y="1962"/>
                    </a:lnTo>
                    <a:lnTo>
                      <a:pt x="528" y="1950"/>
                    </a:lnTo>
                    <a:lnTo>
                      <a:pt x="522" y="1920"/>
                    </a:lnTo>
                    <a:lnTo>
                      <a:pt x="516" y="1890"/>
                    </a:lnTo>
                    <a:lnTo>
                      <a:pt x="510" y="1824"/>
                    </a:lnTo>
                    <a:lnTo>
                      <a:pt x="504" y="1800"/>
                    </a:lnTo>
                    <a:lnTo>
                      <a:pt x="498" y="1758"/>
                    </a:lnTo>
                    <a:lnTo>
                      <a:pt x="492" y="1668"/>
                    </a:lnTo>
                    <a:lnTo>
                      <a:pt x="480" y="1440"/>
                    </a:lnTo>
                    <a:lnTo>
                      <a:pt x="474" y="1188"/>
                    </a:lnTo>
                    <a:lnTo>
                      <a:pt x="468" y="1074"/>
                    </a:lnTo>
                    <a:lnTo>
                      <a:pt x="462" y="1194"/>
                    </a:lnTo>
                    <a:lnTo>
                      <a:pt x="456" y="1446"/>
                    </a:lnTo>
                    <a:lnTo>
                      <a:pt x="450" y="1512"/>
                    </a:lnTo>
                    <a:lnTo>
                      <a:pt x="444" y="1374"/>
                    </a:lnTo>
                    <a:lnTo>
                      <a:pt x="438" y="1212"/>
                    </a:lnTo>
                    <a:lnTo>
                      <a:pt x="426" y="1194"/>
                    </a:lnTo>
                    <a:lnTo>
                      <a:pt x="420" y="1302"/>
                    </a:lnTo>
                    <a:lnTo>
                      <a:pt x="414" y="1326"/>
                    </a:lnTo>
                    <a:lnTo>
                      <a:pt x="408" y="1344"/>
                    </a:lnTo>
                    <a:lnTo>
                      <a:pt x="402" y="1302"/>
                    </a:lnTo>
                    <a:lnTo>
                      <a:pt x="396" y="1266"/>
                    </a:lnTo>
                    <a:lnTo>
                      <a:pt x="390" y="1158"/>
                    </a:lnTo>
                    <a:lnTo>
                      <a:pt x="378" y="1092"/>
                    </a:lnTo>
                    <a:lnTo>
                      <a:pt x="372" y="1116"/>
                    </a:lnTo>
                    <a:lnTo>
                      <a:pt x="366" y="1212"/>
                    </a:lnTo>
                    <a:lnTo>
                      <a:pt x="360" y="1290"/>
                    </a:lnTo>
                    <a:lnTo>
                      <a:pt x="354" y="1320"/>
                    </a:lnTo>
                    <a:lnTo>
                      <a:pt x="348" y="1380"/>
                    </a:lnTo>
                    <a:lnTo>
                      <a:pt x="342" y="1374"/>
                    </a:lnTo>
                    <a:lnTo>
                      <a:pt x="336" y="1284"/>
                    </a:lnTo>
                    <a:lnTo>
                      <a:pt x="324" y="1050"/>
                    </a:lnTo>
                    <a:lnTo>
                      <a:pt x="318" y="732"/>
                    </a:lnTo>
                    <a:lnTo>
                      <a:pt x="312" y="456"/>
                    </a:lnTo>
                    <a:lnTo>
                      <a:pt x="306" y="426"/>
                    </a:lnTo>
                    <a:lnTo>
                      <a:pt x="300" y="696"/>
                    </a:lnTo>
                    <a:lnTo>
                      <a:pt x="294" y="1074"/>
                    </a:lnTo>
                    <a:lnTo>
                      <a:pt x="288" y="1416"/>
                    </a:lnTo>
                    <a:lnTo>
                      <a:pt x="282" y="1620"/>
                    </a:lnTo>
                    <a:lnTo>
                      <a:pt x="270" y="1680"/>
                    </a:lnTo>
                    <a:lnTo>
                      <a:pt x="264" y="1686"/>
                    </a:lnTo>
                    <a:lnTo>
                      <a:pt x="258" y="1662"/>
                    </a:lnTo>
                    <a:lnTo>
                      <a:pt x="252" y="1656"/>
                    </a:lnTo>
                    <a:lnTo>
                      <a:pt x="246" y="1668"/>
                    </a:lnTo>
                    <a:lnTo>
                      <a:pt x="240" y="1782"/>
                    </a:lnTo>
                    <a:lnTo>
                      <a:pt x="234" y="1866"/>
                    </a:lnTo>
                    <a:lnTo>
                      <a:pt x="228" y="1986"/>
                    </a:lnTo>
                    <a:lnTo>
                      <a:pt x="216" y="2034"/>
                    </a:lnTo>
                    <a:lnTo>
                      <a:pt x="210" y="2058"/>
                    </a:lnTo>
                    <a:lnTo>
                      <a:pt x="204" y="2088"/>
                    </a:lnTo>
                    <a:lnTo>
                      <a:pt x="198" y="2112"/>
                    </a:lnTo>
                    <a:lnTo>
                      <a:pt x="192" y="2130"/>
                    </a:lnTo>
                    <a:lnTo>
                      <a:pt x="186" y="2172"/>
                    </a:lnTo>
                    <a:lnTo>
                      <a:pt x="180" y="2172"/>
                    </a:lnTo>
                    <a:lnTo>
                      <a:pt x="174" y="2178"/>
                    </a:lnTo>
                    <a:lnTo>
                      <a:pt x="162" y="2154"/>
                    </a:lnTo>
                    <a:lnTo>
                      <a:pt x="156" y="2166"/>
                    </a:lnTo>
                    <a:lnTo>
                      <a:pt x="150" y="2202"/>
                    </a:lnTo>
                    <a:lnTo>
                      <a:pt x="144" y="2196"/>
                    </a:lnTo>
                    <a:lnTo>
                      <a:pt x="138" y="2208"/>
                    </a:lnTo>
                    <a:lnTo>
                      <a:pt x="132" y="2190"/>
                    </a:lnTo>
                    <a:lnTo>
                      <a:pt x="126" y="2202"/>
                    </a:lnTo>
                    <a:lnTo>
                      <a:pt x="120" y="2184"/>
                    </a:lnTo>
                    <a:lnTo>
                      <a:pt x="108" y="2208"/>
                    </a:lnTo>
                    <a:lnTo>
                      <a:pt x="102" y="2202"/>
                    </a:lnTo>
                    <a:lnTo>
                      <a:pt x="96" y="2196"/>
                    </a:lnTo>
                    <a:lnTo>
                      <a:pt x="90" y="2160"/>
                    </a:lnTo>
                    <a:lnTo>
                      <a:pt x="84" y="2184"/>
                    </a:lnTo>
                    <a:lnTo>
                      <a:pt x="78" y="2196"/>
                    </a:lnTo>
                    <a:lnTo>
                      <a:pt x="72" y="2202"/>
                    </a:lnTo>
                    <a:lnTo>
                      <a:pt x="66" y="2262"/>
                    </a:lnTo>
                    <a:lnTo>
                      <a:pt x="54" y="2250"/>
                    </a:lnTo>
                    <a:lnTo>
                      <a:pt x="48" y="2292"/>
                    </a:lnTo>
                    <a:lnTo>
                      <a:pt x="42" y="2244"/>
                    </a:lnTo>
                    <a:lnTo>
                      <a:pt x="36" y="2256"/>
                    </a:lnTo>
                    <a:lnTo>
                      <a:pt x="30" y="2202"/>
                    </a:lnTo>
                    <a:lnTo>
                      <a:pt x="24" y="2250"/>
                    </a:lnTo>
                    <a:lnTo>
                      <a:pt x="18" y="2244"/>
                    </a:lnTo>
                    <a:lnTo>
                      <a:pt x="12" y="2238"/>
                    </a:lnTo>
                    <a:lnTo>
                      <a:pt x="0" y="2250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883965EA-A0B0-4F64-B77E-6563134AA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225" y="5951538"/>
                <a:ext cx="1362075" cy="152400"/>
              </a:xfrm>
              <a:custGeom>
                <a:avLst/>
                <a:gdLst>
                  <a:gd name="T0" fmla="*/ 846 w 858"/>
                  <a:gd name="T1" fmla="*/ 18 h 96"/>
                  <a:gd name="T2" fmla="*/ 828 w 858"/>
                  <a:gd name="T3" fmla="*/ 18 h 96"/>
                  <a:gd name="T4" fmla="*/ 804 w 858"/>
                  <a:gd name="T5" fmla="*/ 6 h 96"/>
                  <a:gd name="T6" fmla="*/ 786 w 858"/>
                  <a:gd name="T7" fmla="*/ 54 h 96"/>
                  <a:gd name="T8" fmla="*/ 768 w 858"/>
                  <a:gd name="T9" fmla="*/ 24 h 96"/>
                  <a:gd name="T10" fmla="*/ 744 w 858"/>
                  <a:gd name="T11" fmla="*/ 60 h 96"/>
                  <a:gd name="T12" fmla="*/ 726 w 858"/>
                  <a:gd name="T13" fmla="*/ 18 h 96"/>
                  <a:gd name="T14" fmla="*/ 708 w 858"/>
                  <a:gd name="T15" fmla="*/ 24 h 96"/>
                  <a:gd name="T16" fmla="*/ 684 w 858"/>
                  <a:gd name="T17" fmla="*/ 66 h 96"/>
                  <a:gd name="T18" fmla="*/ 666 w 858"/>
                  <a:gd name="T19" fmla="*/ 54 h 96"/>
                  <a:gd name="T20" fmla="*/ 642 w 858"/>
                  <a:gd name="T21" fmla="*/ 48 h 96"/>
                  <a:gd name="T22" fmla="*/ 624 w 858"/>
                  <a:gd name="T23" fmla="*/ 54 h 96"/>
                  <a:gd name="T24" fmla="*/ 606 w 858"/>
                  <a:gd name="T25" fmla="*/ 60 h 96"/>
                  <a:gd name="T26" fmla="*/ 582 w 858"/>
                  <a:gd name="T27" fmla="*/ 30 h 96"/>
                  <a:gd name="T28" fmla="*/ 564 w 858"/>
                  <a:gd name="T29" fmla="*/ 36 h 96"/>
                  <a:gd name="T30" fmla="*/ 546 w 858"/>
                  <a:gd name="T31" fmla="*/ 42 h 96"/>
                  <a:gd name="T32" fmla="*/ 522 w 858"/>
                  <a:gd name="T33" fmla="*/ 30 h 96"/>
                  <a:gd name="T34" fmla="*/ 504 w 858"/>
                  <a:gd name="T35" fmla="*/ 36 h 96"/>
                  <a:gd name="T36" fmla="*/ 480 w 858"/>
                  <a:gd name="T37" fmla="*/ 24 h 96"/>
                  <a:gd name="T38" fmla="*/ 462 w 858"/>
                  <a:gd name="T39" fmla="*/ 54 h 96"/>
                  <a:gd name="T40" fmla="*/ 444 w 858"/>
                  <a:gd name="T41" fmla="*/ 36 h 96"/>
                  <a:gd name="T42" fmla="*/ 420 w 858"/>
                  <a:gd name="T43" fmla="*/ 42 h 96"/>
                  <a:gd name="T44" fmla="*/ 402 w 858"/>
                  <a:gd name="T45" fmla="*/ 48 h 96"/>
                  <a:gd name="T46" fmla="*/ 384 w 858"/>
                  <a:gd name="T47" fmla="*/ 36 h 96"/>
                  <a:gd name="T48" fmla="*/ 360 w 858"/>
                  <a:gd name="T49" fmla="*/ 6 h 96"/>
                  <a:gd name="T50" fmla="*/ 342 w 858"/>
                  <a:gd name="T51" fmla="*/ 24 h 96"/>
                  <a:gd name="T52" fmla="*/ 318 w 858"/>
                  <a:gd name="T53" fmla="*/ 42 h 96"/>
                  <a:gd name="T54" fmla="*/ 300 w 858"/>
                  <a:gd name="T55" fmla="*/ 18 h 96"/>
                  <a:gd name="T56" fmla="*/ 282 w 858"/>
                  <a:gd name="T57" fmla="*/ 24 h 96"/>
                  <a:gd name="T58" fmla="*/ 258 w 858"/>
                  <a:gd name="T59" fmla="*/ 24 h 96"/>
                  <a:gd name="T60" fmla="*/ 240 w 858"/>
                  <a:gd name="T61" fmla="*/ 36 h 96"/>
                  <a:gd name="T62" fmla="*/ 216 w 858"/>
                  <a:gd name="T63" fmla="*/ 36 h 96"/>
                  <a:gd name="T64" fmla="*/ 198 w 858"/>
                  <a:gd name="T65" fmla="*/ 24 h 96"/>
                  <a:gd name="T66" fmla="*/ 180 w 858"/>
                  <a:gd name="T67" fmla="*/ 42 h 96"/>
                  <a:gd name="T68" fmla="*/ 156 w 858"/>
                  <a:gd name="T69" fmla="*/ 36 h 96"/>
                  <a:gd name="T70" fmla="*/ 138 w 858"/>
                  <a:gd name="T71" fmla="*/ 54 h 96"/>
                  <a:gd name="T72" fmla="*/ 120 w 858"/>
                  <a:gd name="T73" fmla="*/ 66 h 96"/>
                  <a:gd name="T74" fmla="*/ 96 w 858"/>
                  <a:gd name="T75" fmla="*/ 54 h 96"/>
                  <a:gd name="T76" fmla="*/ 78 w 858"/>
                  <a:gd name="T77" fmla="*/ 60 h 96"/>
                  <a:gd name="T78" fmla="*/ 54 w 858"/>
                  <a:gd name="T79" fmla="*/ 48 h 96"/>
                  <a:gd name="T80" fmla="*/ 36 w 858"/>
                  <a:gd name="T81" fmla="*/ 72 h 96"/>
                  <a:gd name="T82" fmla="*/ 18 w 858"/>
                  <a:gd name="T83" fmla="*/ 6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8" h="96">
                    <a:moveTo>
                      <a:pt x="858" y="18"/>
                    </a:moveTo>
                    <a:lnTo>
                      <a:pt x="852" y="12"/>
                    </a:lnTo>
                    <a:lnTo>
                      <a:pt x="846" y="18"/>
                    </a:lnTo>
                    <a:lnTo>
                      <a:pt x="840" y="18"/>
                    </a:lnTo>
                    <a:lnTo>
                      <a:pt x="834" y="18"/>
                    </a:lnTo>
                    <a:lnTo>
                      <a:pt x="828" y="18"/>
                    </a:lnTo>
                    <a:lnTo>
                      <a:pt x="822" y="54"/>
                    </a:lnTo>
                    <a:lnTo>
                      <a:pt x="816" y="72"/>
                    </a:lnTo>
                    <a:lnTo>
                      <a:pt x="804" y="6"/>
                    </a:lnTo>
                    <a:lnTo>
                      <a:pt x="798" y="18"/>
                    </a:lnTo>
                    <a:lnTo>
                      <a:pt x="792" y="48"/>
                    </a:lnTo>
                    <a:lnTo>
                      <a:pt x="786" y="54"/>
                    </a:lnTo>
                    <a:lnTo>
                      <a:pt x="780" y="54"/>
                    </a:lnTo>
                    <a:lnTo>
                      <a:pt x="774" y="6"/>
                    </a:lnTo>
                    <a:lnTo>
                      <a:pt x="768" y="24"/>
                    </a:lnTo>
                    <a:lnTo>
                      <a:pt x="762" y="72"/>
                    </a:lnTo>
                    <a:lnTo>
                      <a:pt x="750" y="18"/>
                    </a:lnTo>
                    <a:lnTo>
                      <a:pt x="744" y="60"/>
                    </a:lnTo>
                    <a:lnTo>
                      <a:pt x="738" y="18"/>
                    </a:lnTo>
                    <a:lnTo>
                      <a:pt x="732" y="6"/>
                    </a:lnTo>
                    <a:lnTo>
                      <a:pt x="726" y="18"/>
                    </a:lnTo>
                    <a:lnTo>
                      <a:pt x="720" y="0"/>
                    </a:lnTo>
                    <a:lnTo>
                      <a:pt x="714" y="24"/>
                    </a:lnTo>
                    <a:lnTo>
                      <a:pt x="708" y="24"/>
                    </a:lnTo>
                    <a:lnTo>
                      <a:pt x="696" y="30"/>
                    </a:lnTo>
                    <a:lnTo>
                      <a:pt x="690" y="48"/>
                    </a:lnTo>
                    <a:lnTo>
                      <a:pt x="684" y="66"/>
                    </a:lnTo>
                    <a:lnTo>
                      <a:pt x="678" y="54"/>
                    </a:lnTo>
                    <a:lnTo>
                      <a:pt x="672" y="60"/>
                    </a:lnTo>
                    <a:lnTo>
                      <a:pt x="666" y="54"/>
                    </a:lnTo>
                    <a:lnTo>
                      <a:pt x="660" y="66"/>
                    </a:lnTo>
                    <a:lnTo>
                      <a:pt x="654" y="66"/>
                    </a:lnTo>
                    <a:lnTo>
                      <a:pt x="642" y="48"/>
                    </a:lnTo>
                    <a:lnTo>
                      <a:pt x="636" y="48"/>
                    </a:lnTo>
                    <a:lnTo>
                      <a:pt x="630" y="60"/>
                    </a:lnTo>
                    <a:lnTo>
                      <a:pt x="624" y="54"/>
                    </a:lnTo>
                    <a:lnTo>
                      <a:pt x="618" y="72"/>
                    </a:lnTo>
                    <a:lnTo>
                      <a:pt x="612" y="54"/>
                    </a:lnTo>
                    <a:lnTo>
                      <a:pt x="606" y="60"/>
                    </a:lnTo>
                    <a:lnTo>
                      <a:pt x="600" y="48"/>
                    </a:lnTo>
                    <a:lnTo>
                      <a:pt x="588" y="30"/>
                    </a:lnTo>
                    <a:lnTo>
                      <a:pt x="582" y="30"/>
                    </a:lnTo>
                    <a:lnTo>
                      <a:pt x="576" y="36"/>
                    </a:lnTo>
                    <a:lnTo>
                      <a:pt x="570" y="48"/>
                    </a:lnTo>
                    <a:lnTo>
                      <a:pt x="564" y="36"/>
                    </a:lnTo>
                    <a:lnTo>
                      <a:pt x="558" y="42"/>
                    </a:lnTo>
                    <a:lnTo>
                      <a:pt x="552" y="48"/>
                    </a:lnTo>
                    <a:lnTo>
                      <a:pt x="546" y="42"/>
                    </a:lnTo>
                    <a:lnTo>
                      <a:pt x="534" y="24"/>
                    </a:lnTo>
                    <a:lnTo>
                      <a:pt x="528" y="60"/>
                    </a:lnTo>
                    <a:lnTo>
                      <a:pt x="522" y="30"/>
                    </a:lnTo>
                    <a:lnTo>
                      <a:pt x="516" y="30"/>
                    </a:lnTo>
                    <a:lnTo>
                      <a:pt x="510" y="30"/>
                    </a:lnTo>
                    <a:lnTo>
                      <a:pt x="504" y="36"/>
                    </a:lnTo>
                    <a:lnTo>
                      <a:pt x="498" y="30"/>
                    </a:lnTo>
                    <a:lnTo>
                      <a:pt x="492" y="48"/>
                    </a:lnTo>
                    <a:lnTo>
                      <a:pt x="480" y="24"/>
                    </a:lnTo>
                    <a:lnTo>
                      <a:pt x="474" y="30"/>
                    </a:lnTo>
                    <a:lnTo>
                      <a:pt x="468" y="48"/>
                    </a:lnTo>
                    <a:lnTo>
                      <a:pt x="462" y="54"/>
                    </a:lnTo>
                    <a:lnTo>
                      <a:pt x="456" y="36"/>
                    </a:lnTo>
                    <a:lnTo>
                      <a:pt x="450" y="24"/>
                    </a:lnTo>
                    <a:lnTo>
                      <a:pt x="444" y="36"/>
                    </a:lnTo>
                    <a:lnTo>
                      <a:pt x="438" y="24"/>
                    </a:lnTo>
                    <a:lnTo>
                      <a:pt x="426" y="54"/>
                    </a:lnTo>
                    <a:lnTo>
                      <a:pt x="420" y="42"/>
                    </a:lnTo>
                    <a:lnTo>
                      <a:pt x="414" y="36"/>
                    </a:lnTo>
                    <a:lnTo>
                      <a:pt x="408" y="30"/>
                    </a:lnTo>
                    <a:lnTo>
                      <a:pt x="402" y="48"/>
                    </a:lnTo>
                    <a:lnTo>
                      <a:pt x="396" y="36"/>
                    </a:lnTo>
                    <a:lnTo>
                      <a:pt x="390" y="36"/>
                    </a:lnTo>
                    <a:lnTo>
                      <a:pt x="384" y="36"/>
                    </a:lnTo>
                    <a:lnTo>
                      <a:pt x="372" y="18"/>
                    </a:lnTo>
                    <a:lnTo>
                      <a:pt x="366" y="24"/>
                    </a:lnTo>
                    <a:lnTo>
                      <a:pt x="360" y="6"/>
                    </a:lnTo>
                    <a:lnTo>
                      <a:pt x="354" y="12"/>
                    </a:lnTo>
                    <a:lnTo>
                      <a:pt x="348" y="0"/>
                    </a:lnTo>
                    <a:lnTo>
                      <a:pt x="342" y="24"/>
                    </a:lnTo>
                    <a:lnTo>
                      <a:pt x="336" y="48"/>
                    </a:lnTo>
                    <a:lnTo>
                      <a:pt x="330" y="24"/>
                    </a:lnTo>
                    <a:lnTo>
                      <a:pt x="318" y="42"/>
                    </a:lnTo>
                    <a:lnTo>
                      <a:pt x="312" y="36"/>
                    </a:lnTo>
                    <a:lnTo>
                      <a:pt x="306" y="42"/>
                    </a:lnTo>
                    <a:lnTo>
                      <a:pt x="300" y="18"/>
                    </a:lnTo>
                    <a:lnTo>
                      <a:pt x="294" y="36"/>
                    </a:lnTo>
                    <a:lnTo>
                      <a:pt x="288" y="36"/>
                    </a:lnTo>
                    <a:lnTo>
                      <a:pt x="282" y="24"/>
                    </a:lnTo>
                    <a:lnTo>
                      <a:pt x="276" y="30"/>
                    </a:lnTo>
                    <a:lnTo>
                      <a:pt x="264" y="36"/>
                    </a:lnTo>
                    <a:lnTo>
                      <a:pt x="258" y="24"/>
                    </a:lnTo>
                    <a:lnTo>
                      <a:pt x="252" y="30"/>
                    </a:lnTo>
                    <a:lnTo>
                      <a:pt x="246" y="30"/>
                    </a:lnTo>
                    <a:lnTo>
                      <a:pt x="240" y="36"/>
                    </a:lnTo>
                    <a:lnTo>
                      <a:pt x="234" y="36"/>
                    </a:lnTo>
                    <a:lnTo>
                      <a:pt x="228" y="42"/>
                    </a:lnTo>
                    <a:lnTo>
                      <a:pt x="216" y="36"/>
                    </a:lnTo>
                    <a:lnTo>
                      <a:pt x="210" y="48"/>
                    </a:lnTo>
                    <a:lnTo>
                      <a:pt x="204" y="36"/>
                    </a:lnTo>
                    <a:lnTo>
                      <a:pt x="198" y="24"/>
                    </a:lnTo>
                    <a:lnTo>
                      <a:pt x="192" y="42"/>
                    </a:lnTo>
                    <a:lnTo>
                      <a:pt x="186" y="42"/>
                    </a:lnTo>
                    <a:lnTo>
                      <a:pt x="180" y="42"/>
                    </a:lnTo>
                    <a:lnTo>
                      <a:pt x="174" y="36"/>
                    </a:lnTo>
                    <a:lnTo>
                      <a:pt x="162" y="30"/>
                    </a:lnTo>
                    <a:lnTo>
                      <a:pt x="156" y="36"/>
                    </a:lnTo>
                    <a:lnTo>
                      <a:pt x="150" y="66"/>
                    </a:lnTo>
                    <a:lnTo>
                      <a:pt x="144" y="66"/>
                    </a:lnTo>
                    <a:lnTo>
                      <a:pt x="138" y="54"/>
                    </a:lnTo>
                    <a:lnTo>
                      <a:pt x="132" y="54"/>
                    </a:lnTo>
                    <a:lnTo>
                      <a:pt x="126" y="42"/>
                    </a:lnTo>
                    <a:lnTo>
                      <a:pt x="120" y="66"/>
                    </a:lnTo>
                    <a:lnTo>
                      <a:pt x="108" y="60"/>
                    </a:lnTo>
                    <a:lnTo>
                      <a:pt x="102" y="60"/>
                    </a:lnTo>
                    <a:lnTo>
                      <a:pt x="96" y="54"/>
                    </a:lnTo>
                    <a:lnTo>
                      <a:pt x="90" y="60"/>
                    </a:lnTo>
                    <a:lnTo>
                      <a:pt x="84" y="48"/>
                    </a:lnTo>
                    <a:lnTo>
                      <a:pt x="78" y="60"/>
                    </a:lnTo>
                    <a:lnTo>
                      <a:pt x="72" y="54"/>
                    </a:lnTo>
                    <a:lnTo>
                      <a:pt x="66" y="60"/>
                    </a:lnTo>
                    <a:lnTo>
                      <a:pt x="54" y="48"/>
                    </a:lnTo>
                    <a:lnTo>
                      <a:pt x="48" y="54"/>
                    </a:lnTo>
                    <a:lnTo>
                      <a:pt x="42" y="36"/>
                    </a:lnTo>
                    <a:lnTo>
                      <a:pt x="36" y="72"/>
                    </a:lnTo>
                    <a:lnTo>
                      <a:pt x="30" y="96"/>
                    </a:lnTo>
                    <a:lnTo>
                      <a:pt x="24" y="66"/>
                    </a:lnTo>
                    <a:lnTo>
                      <a:pt x="18" y="66"/>
                    </a:lnTo>
                    <a:lnTo>
                      <a:pt x="12" y="48"/>
                    </a:lnTo>
                    <a:lnTo>
                      <a:pt x="0" y="72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583515-0869-41BA-9F15-47420C3CD3AD}"/>
                </a:ext>
              </a:extLst>
            </p:cNvPr>
            <p:cNvSpPr txBox="1"/>
            <p:nvPr/>
          </p:nvSpPr>
          <p:spPr>
            <a:xfrm>
              <a:off x="6804593" y="362371"/>
              <a:ext cx="994025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97603D-16E9-4749-B3AF-F090E610EC63}"/>
                </a:ext>
              </a:extLst>
            </p:cNvPr>
            <p:cNvSpPr txBox="1"/>
            <p:nvPr/>
          </p:nvSpPr>
          <p:spPr>
            <a:xfrm>
              <a:off x="7369678" y="3115067"/>
              <a:ext cx="1401986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Lactate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79DB7-4E38-44CD-8F9F-8B0B1B8C47A6}"/>
                </a:ext>
              </a:extLst>
            </p:cNvPr>
            <p:cNvCxnSpPr/>
            <p:nvPr/>
          </p:nvCxnSpPr>
          <p:spPr>
            <a:xfrm>
              <a:off x="7961348" y="3384765"/>
              <a:ext cx="0" cy="33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7E41EF-82E6-4A47-9214-4E4A2075A372}"/>
                </a:ext>
              </a:extLst>
            </p:cNvPr>
            <p:cNvSpPr txBox="1"/>
            <p:nvPr/>
          </p:nvSpPr>
          <p:spPr>
            <a:xfrm>
              <a:off x="6220834" y="2539254"/>
              <a:ext cx="798817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Glu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2F781-ACAB-4449-BA36-59A71622B09E}"/>
                </a:ext>
              </a:extLst>
            </p:cNvPr>
            <p:cNvSpPr txBox="1"/>
            <p:nvPr/>
          </p:nvSpPr>
          <p:spPr>
            <a:xfrm>
              <a:off x="6102047" y="2848608"/>
              <a:ext cx="798817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Gln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3A9EEE-98D7-4780-8492-86EF9ADA8FE2}"/>
                </a:ext>
              </a:extLst>
            </p:cNvPr>
            <p:cNvSpPr txBox="1"/>
            <p:nvPr/>
          </p:nvSpPr>
          <p:spPr>
            <a:xfrm>
              <a:off x="6002472" y="3228695"/>
              <a:ext cx="774690" cy="25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ED753-8342-4E49-85D0-4E2E755DDEB3}"/>
                </a:ext>
              </a:extLst>
            </p:cNvPr>
            <p:cNvSpPr txBox="1"/>
            <p:nvPr/>
          </p:nvSpPr>
          <p:spPr>
            <a:xfrm>
              <a:off x="5710637" y="1468526"/>
              <a:ext cx="540533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tCr</a:t>
              </a:r>
            </a:p>
            <a:p>
              <a:pPr algn="ctr">
                <a:lnSpc>
                  <a:spcPts val="2000"/>
                </a:lnSpc>
              </a:pP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40334D-F086-46D7-A8C6-22BEAC6A0357}"/>
                </a:ext>
              </a:extLst>
            </p:cNvPr>
            <p:cNvCxnSpPr>
              <a:endCxn id="46" idx="33"/>
            </p:cNvCxnSpPr>
            <p:nvPr/>
          </p:nvCxnSpPr>
          <p:spPr>
            <a:xfrm>
              <a:off x="6853982" y="2137456"/>
              <a:ext cx="0" cy="129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CB534-C9FC-448E-918D-F660A9F85A98}"/>
                </a:ext>
              </a:extLst>
            </p:cNvPr>
            <p:cNvCxnSpPr/>
            <p:nvPr/>
          </p:nvCxnSpPr>
          <p:spPr>
            <a:xfrm>
              <a:off x="6736222" y="2881966"/>
              <a:ext cx="14820" cy="4688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C78D227-57EB-4499-BB0D-049821F335BA}"/>
                </a:ext>
              </a:extLst>
            </p:cNvPr>
            <p:cNvCxnSpPr/>
            <p:nvPr/>
          </p:nvCxnSpPr>
          <p:spPr>
            <a:xfrm>
              <a:off x="6603428" y="3198857"/>
              <a:ext cx="32315" cy="56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D991EFCF-0805-43BE-AF94-3077B145417C}"/>
                </a:ext>
              </a:extLst>
            </p:cNvPr>
            <p:cNvSpPr/>
            <p:nvPr/>
          </p:nvSpPr>
          <p:spPr>
            <a:xfrm rot="16200000">
              <a:off x="6360453" y="3352278"/>
              <a:ext cx="106225" cy="386993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AC9D7-2067-4B76-B181-A2FCBF53045A}"/>
                </a:ext>
              </a:extLst>
            </p:cNvPr>
            <p:cNvSpPr txBox="1"/>
            <p:nvPr/>
          </p:nvSpPr>
          <p:spPr>
            <a:xfrm>
              <a:off x="5286093" y="1902524"/>
              <a:ext cx="897519" cy="289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8A1730-D4AC-46CF-9108-5CE321D865DD}"/>
                </a:ext>
              </a:extLst>
            </p:cNvPr>
            <p:cNvSpPr txBox="1"/>
            <p:nvPr/>
          </p:nvSpPr>
          <p:spPr>
            <a:xfrm>
              <a:off x="5093151" y="2487991"/>
              <a:ext cx="640896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4F53BA-DF78-40DD-B496-855FE4E185C5}"/>
                </a:ext>
              </a:extLst>
            </p:cNvPr>
            <p:cNvSpPr txBox="1"/>
            <p:nvPr/>
          </p:nvSpPr>
          <p:spPr>
            <a:xfrm>
              <a:off x="4428661" y="2156071"/>
              <a:ext cx="54053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tCr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6EC70B-E44B-458B-9E66-60AA25474414}"/>
                </a:ext>
              </a:extLst>
            </p:cNvPr>
            <p:cNvSpPr txBox="1"/>
            <p:nvPr/>
          </p:nvSpPr>
          <p:spPr>
            <a:xfrm>
              <a:off x="4320883" y="2963630"/>
              <a:ext cx="640896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3C6934A-6802-4D0E-89B9-1838F7CCB6A7}"/>
                </a:ext>
              </a:extLst>
            </p:cNvPr>
            <p:cNvCxnSpPr/>
            <p:nvPr/>
          </p:nvCxnSpPr>
          <p:spPr>
            <a:xfrm>
              <a:off x="4636065" y="3319043"/>
              <a:ext cx="125727" cy="2567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31C1177A-1E7B-4E90-89BC-A1923F03DA43}"/>
                </a:ext>
              </a:extLst>
            </p:cNvPr>
            <p:cNvSpPr/>
            <p:nvPr/>
          </p:nvSpPr>
          <p:spPr>
            <a:xfrm rot="16200000">
              <a:off x="5350452" y="2677942"/>
              <a:ext cx="100025" cy="325386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EFF7F3-068E-4EEA-BE08-B1D05B61E7FC}"/>
                </a:ext>
              </a:extLst>
            </p:cNvPr>
            <p:cNvCxnSpPr>
              <a:endCxn id="47" idx="23"/>
            </p:cNvCxnSpPr>
            <p:nvPr/>
          </p:nvCxnSpPr>
          <p:spPr>
            <a:xfrm flipH="1">
              <a:off x="5137479" y="2300472"/>
              <a:ext cx="20471" cy="652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C481BE-8D58-4FF6-9A06-CC81F23CEFDF}"/>
                </a:ext>
              </a:extLst>
            </p:cNvPr>
            <p:cNvCxnSpPr/>
            <p:nvPr/>
          </p:nvCxnSpPr>
          <p:spPr>
            <a:xfrm>
              <a:off x="4055137" y="3808833"/>
              <a:ext cx="0" cy="3302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BA7D73-05E7-4E06-87CB-C751837A8147}"/>
                </a:ext>
              </a:extLst>
            </p:cNvPr>
            <p:cNvSpPr txBox="1"/>
            <p:nvPr/>
          </p:nvSpPr>
          <p:spPr>
            <a:xfrm>
              <a:off x="3537813" y="3476478"/>
              <a:ext cx="1443661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[Water]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BE875-11B0-49DA-8E43-36244C54FF15}"/>
                </a:ext>
              </a:extLst>
            </p:cNvPr>
            <p:cNvSpPr txBox="1"/>
            <p:nvPr/>
          </p:nvSpPr>
          <p:spPr>
            <a:xfrm>
              <a:off x="5954860" y="1820365"/>
              <a:ext cx="1228713" cy="33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GABA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F880A2B-1E0D-42DD-AC83-E0CBC02A33E3}"/>
                </a:ext>
              </a:extLst>
            </p:cNvPr>
            <p:cNvGrpSpPr/>
            <p:nvPr/>
          </p:nvGrpSpPr>
          <p:grpSpPr>
            <a:xfrm>
              <a:off x="2333473" y="4287981"/>
              <a:ext cx="7173818" cy="346149"/>
              <a:chOff x="3597922" y="5530065"/>
              <a:chExt cx="5060624" cy="416716"/>
            </a:xfrm>
          </p:grpSpPr>
          <p:pic>
            <p:nvPicPr>
              <p:cNvPr id="37" name="Picture 5" descr="C:\Users\MacMillan\Pictures\PostDoc\7Tspectrum.png">
                <a:extLst>
                  <a:ext uri="{FF2B5EF4-FFF2-40B4-BE49-F238E27FC236}">
                    <a16:creationId xmlns:a16="http://schemas.microsoft.com/office/drawing/2014/main" id="{E79BAD58-6064-4C6B-8998-3C2875998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11" b="5135"/>
              <a:stretch/>
            </p:blipFill>
            <p:spPr bwMode="auto">
              <a:xfrm>
                <a:off x="3658416" y="5530065"/>
                <a:ext cx="5000130" cy="217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11E6B6-7B48-495A-B185-D751E22417A6}"/>
                  </a:ext>
                </a:extLst>
              </p:cNvPr>
              <p:cNvSpPr txBox="1"/>
              <p:nvPr/>
            </p:nvSpPr>
            <p:spPr>
              <a:xfrm>
                <a:off x="3597922" y="5638649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6.0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0CE6B8-BC05-40B9-BD16-C701EDDCA0CD}"/>
                  </a:ext>
                </a:extLst>
              </p:cNvPr>
              <p:cNvSpPr txBox="1"/>
              <p:nvPr/>
            </p:nvSpPr>
            <p:spPr>
              <a:xfrm>
                <a:off x="4412281" y="5635797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5.0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1589C1-6670-4F7B-8080-6A95EC042500}"/>
                  </a:ext>
                </a:extLst>
              </p:cNvPr>
              <p:cNvSpPr txBox="1"/>
              <p:nvPr/>
            </p:nvSpPr>
            <p:spPr>
              <a:xfrm>
                <a:off x="5226720" y="563900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5C9158-57DD-4DAA-B6A9-591E2420B448}"/>
                  </a:ext>
                </a:extLst>
              </p:cNvPr>
              <p:cNvSpPr txBox="1"/>
              <p:nvPr/>
            </p:nvSpPr>
            <p:spPr>
              <a:xfrm>
                <a:off x="6037351" y="563409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3.0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B710B1-6EBA-47E0-9996-F81B3B68D069}"/>
                  </a:ext>
                </a:extLst>
              </p:cNvPr>
              <p:cNvSpPr txBox="1"/>
              <p:nvPr/>
            </p:nvSpPr>
            <p:spPr>
              <a:xfrm>
                <a:off x="6873517" y="563409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EC3A73-ED10-450F-85BC-9D01F0F2001B}"/>
                  </a:ext>
                </a:extLst>
              </p:cNvPr>
              <p:cNvSpPr txBox="1"/>
              <p:nvPr/>
            </p:nvSpPr>
            <p:spPr>
              <a:xfrm>
                <a:off x="7690819" y="5639004"/>
                <a:ext cx="305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1.0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3466D-98F9-47B7-826A-E6CFFD569F33}"/>
                  </a:ext>
                </a:extLst>
              </p:cNvPr>
              <p:cNvSpPr txBox="1"/>
              <p:nvPr/>
            </p:nvSpPr>
            <p:spPr>
              <a:xfrm>
                <a:off x="8006617" y="5634094"/>
                <a:ext cx="397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7572FF-7B5D-406E-BDCF-D6A736BC3FC5}"/>
                </a:ext>
              </a:extLst>
            </p:cNvPr>
            <p:cNvSpPr/>
            <p:nvPr/>
          </p:nvSpPr>
          <p:spPr>
            <a:xfrm>
              <a:off x="1645055" y="4016638"/>
              <a:ext cx="890316" cy="311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86583E-7C3C-4824-A192-5D5680BAB8AF}"/>
                </a:ext>
              </a:extLst>
            </p:cNvPr>
            <p:cNvSpPr txBox="1"/>
            <p:nvPr/>
          </p:nvSpPr>
          <p:spPr>
            <a:xfrm>
              <a:off x="4889287" y="1519461"/>
              <a:ext cx="5373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Glu</a:t>
              </a:r>
              <a:endPara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6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Gln</a:t>
              </a:r>
              <a:endPara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GSH</a:t>
              </a:r>
            </a:p>
            <a:p>
              <a:pPr algn="ctr"/>
              <a:endPara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70DD71DD-62F0-4C87-8640-D3BE61BE25DC}"/>
              </a:ext>
            </a:extLst>
          </p:cNvPr>
          <p:cNvSpPr txBox="1">
            <a:spLocks/>
          </p:cNvSpPr>
          <p:nvPr/>
        </p:nvSpPr>
        <p:spPr bwMode="auto">
          <a:xfrm>
            <a:off x="616110" y="1858977"/>
            <a:ext cx="7661275" cy="39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CA" sz="2000" dirty="0">
                <a:ea typeface="Lato" panose="020F0502020204030203" pitchFamily="34" charset="0"/>
                <a:cs typeface="Lato" panose="020F0502020204030203" pitchFamily="34" charset="0"/>
              </a:rPr>
              <a:t>3T MRS can detect chemicals involved in…</a:t>
            </a:r>
          </a:p>
          <a:p>
            <a:pPr indent="-360000">
              <a:lnSpc>
                <a:spcPct val="100000"/>
              </a:lnSpc>
            </a:pPr>
            <a:r>
              <a:rPr lang="en-CA" sz="2000" dirty="0">
                <a:ea typeface="Lato" panose="020F0502020204030203" pitchFamily="34" charset="0"/>
                <a:cs typeface="Lato" panose="020F0502020204030203" pitchFamily="34" charset="0"/>
              </a:rPr>
              <a:t>Neurotransmission: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ea typeface="Lato" panose="020F0502020204030203" pitchFamily="34" charset="0"/>
                <a:cs typeface="Lato" panose="020F0502020204030203" pitchFamily="34" charset="0"/>
              </a:rPr>
              <a:t>N-</a:t>
            </a:r>
            <a:r>
              <a:rPr lang="en-US" sz="1600" dirty="0" err="1">
                <a:ea typeface="Lato" panose="020F0502020204030203" pitchFamily="34" charset="0"/>
                <a:cs typeface="Lato" panose="020F0502020204030203" pitchFamily="34" charset="0"/>
              </a:rPr>
              <a:t>acetylaspartylglutamate</a:t>
            </a:r>
            <a:r>
              <a:rPr lang="en-US" sz="1600" dirty="0">
                <a:ea typeface="Lato" panose="020F0502020204030203" pitchFamily="34" charset="0"/>
                <a:cs typeface="Lato" panose="020F0502020204030203" pitchFamily="34" charset="0"/>
              </a:rPr>
              <a:t> (NAAG)</a:t>
            </a:r>
          </a:p>
          <a:p>
            <a:pPr lvl="1">
              <a:lnSpc>
                <a:spcPct val="100000"/>
              </a:lnSpc>
            </a:pPr>
            <a:r>
              <a:rPr lang="el-GR" sz="1600" dirty="0"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r>
              <a:rPr lang="en-US" sz="1600" dirty="0">
                <a:ea typeface="Lato" panose="020F0502020204030203" pitchFamily="34" charset="0"/>
                <a:cs typeface="Lato" panose="020F0502020204030203" pitchFamily="34" charset="0"/>
              </a:rPr>
              <a:t>-aminobutyric acid (GABA)</a:t>
            </a:r>
          </a:p>
          <a:p>
            <a:pPr lvl="1">
              <a:lnSpc>
                <a:spcPct val="100000"/>
              </a:lnSpc>
            </a:pP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Glutamate (Glu)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CA" sz="1600" dirty="0">
                <a:ea typeface="Lato" panose="020F0502020204030203" pitchFamily="34" charset="0"/>
                <a:cs typeface="Lato" panose="020F0502020204030203" pitchFamily="34" charset="0"/>
              </a:rPr>
              <a:t>Glutamine (Gln)</a:t>
            </a:r>
          </a:p>
          <a:p>
            <a:pPr indent="-360000">
              <a:lnSpc>
                <a:spcPct val="100000"/>
              </a:lnSpc>
            </a:pPr>
            <a:r>
              <a:rPr lang="en-CA" sz="2000" dirty="0">
                <a:ea typeface="Lato" panose="020F0502020204030203" pitchFamily="34" charset="0"/>
                <a:cs typeface="Lato" panose="020F0502020204030203" pitchFamily="34" charset="0"/>
              </a:rPr>
              <a:t>Anti-oxidant reserve: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CA" sz="1600" dirty="0" err="1">
                <a:solidFill>
                  <a:srgbClr val="002040"/>
                </a:solidFill>
                <a:ea typeface="Lato" panose="020F0502020204030203" pitchFamily="34" charset="0"/>
                <a:cs typeface="Lato" panose="020F0502020204030203" pitchFamily="34" charset="0"/>
              </a:rPr>
              <a:t>Gluthione</a:t>
            </a:r>
            <a:r>
              <a:rPr lang="en-CA" sz="1600" dirty="0">
                <a:solidFill>
                  <a:srgbClr val="002040"/>
                </a:solidFill>
                <a:ea typeface="Lato" panose="020F0502020204030203" pitchFamily="34" charset="0"/>
                <a:cs typeface="Lato" panose="020F0502020204030203" pitchFamily="34" charset="0"/>
              </a:rPr>
              <a:t> (GSH)</a:t>
            </a:r>
          </a:p>
          <a:p>
            <a:pPr>
              <a:spcBef>
                <a:spcPct val="0"/>
              </a:spcBef>
            </a:pPr>
            <a:endParaRPr lang="en-CA" altLang="en-US" sz="1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329-41D1-4F9F-B06E-6EA67EF0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Acquisition of MRS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A667C0-D4B7-4A5D-B22B-A48F23F1D864}"/>
              </a:ext>
            </a:extLst>
          </p:cNvPr>
          <p:cNvGrpSpPr/>
          <p:nvPr/>
        </p:nvGrpSpPr>
        <p:grpSpPr>
          <a:xfrm>
            <a:off x="1632438" y="3366637"/>
            <a:ext cx="1985031" cy="1380303"/>
            <a:chOff x="157599" y="2196597"/>
            <a:chExt cx="1985031" cy="138030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5084678-34D5-4665-A89B-32BFFCDB4076}"/>
                </a:ext>
              </a:extLst>
            </p:cNvPr>
            <p:cNvGrpSpPr/>
            <p:nvPr/>
          </p:nvGrpSpPr>
          <p:grpSpPr>
            <a:xfrm>
              <a:off x="610114" y="2496900"/>
              <a:ext cx="1080000" cy="1080000"/>
              <a:chOff x="2382253" y="1045991"/>
              <a:chExt cx="1981200" cy="148611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A575124-B4F9-4D53-85D2-B46691F4DE25}"/>
                  </a:ext>
                </a:extLst>
              </p:cNvPr>
              <p:cNvCxnSpPr/>
              <p:nvPr/>
            </p:nvCxnSpPr>
            <p:spPr>
              <a:xfrm>
                <a:off x="2382253" y="2532101"/>
                <a:ext cx="1981200" cy="0"/>
              </a:xfrm>
              <a:prstGeom prst="lin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38100" cap="flat" cmpd="sng" algn="ctr">
                <a:solidFill>
                  <a:srgbClr val="1F497D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B345D82-3559-4027-B56D-72A94FDAA99C}"/>
                  </a:ext>
                </a:extLst>
              </p:cNvPr>
              <p:cNvSpPr/>
              <p:nvPr/>
            </p:nvSpPr>
            <p:spPr>
              <a:xfrm>
                <a:off x="3231243" y="1045991"/>
                <a:ext cx="220134" cy="1479082"/>
              </a:xfrm>
              <a:prstGeom prst="triangle">
                <a:avLst/>
              </a:prstGeom>
              <a:solidFill>
                <a:srgbClr val="558E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3FA94-9B1F-40EA-A3CB-0DA92600F8C5}"/>
                </a:ext>
              </a:extLst>
            </p:cNvPr>
            <p:cNvSpPr txBox="1"/>
            <p:nvPr/>
          </p:nvSpPr>
          <p:spPr>
            <a:xfrm>
              <a:off x="157599" y="2196597"/>
              <a:ext cx="1985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Water Suppression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9D33A7-C190-4213-A9AE-3D6F1555E1EC}"/>
              </a:ext>
            </a:extLst>
          </p:cNvPr>
          <p:cNvGrpSpPr/>
          <p:nvPr/>
        </p:nvGrpSpPr>
        <p:grpSpPr>
          <a:xfrm>
            <a:off x="5259943" y="1844080"/>
            <a:ext cx="2419346" cy="1052298"/>
            <a:chOff x="3785104" y="674040"/>
            <a:chExt cx="2419346" cy="1052298"/>
          </a:xfrm>
        </p:grpSpPr>
        <p:sp>
          <p:nvSpPr>
            <p:cNvPr id="58" name="Arc 8">
              <a:extLst>
                <a:ext uri="{FF2B5EF4-FFF2-40B4-BE49-F238E27FC236}">
                  <a16:creationId xmlns:a16="http://schemas.microsoft.com/office/drawing/2014/main" id="{EFBC043D-5E01-45C9-86D0-28950BA3B2FF}"/>
                </a:ext>
              </a:extLst>
            </p:cNvPr>
            <p:cNvSpPr/>
            <p:nvPr/>
          </p:nvSpPr>
          <p:spPr>
            <a:xfrm rot="10507913">
              <a:off x="3919959" y="1006338"/>
              <a:ext cx="729889" cy="720000"/>
            </a:xfrm>
            <a:custGeom>
              <a:avLst/>
              <a:gdLst>
                <a:gd name="connsiteX0" fmla="*/ 1203158 w 2406316"/>
                <a:gd name="connsiteY0" fmla="*/ 0 h 3635471"/>
                <a:gd name="connsiteX1" fmla="*/ 2406316 w 2406316"/>
                <a:gd name="connsiteY1" fmla="*/ 1817736 h 3635471"/>
                <a:gd name="connsiteX2" fmla="*/ 1203158 w 2406316"/>
                <a:gd name="connsiteY2" fmla="*/ 1817736 h 3635471"/>
                <a:gd name="connsiteX3" fmla="*/ 1203158 w 2406316"/>
                <a:gd name="connsiteY3" fmla="*/ 0 h 3635471"/>
                <a:gd name="connsiteX0" fmla="*/ 1203158 w 2406316"/>
                <a:gd name="connsiteY0" fmla="*/ 0 h 3635471"/>
                <a:gd name="connsiteX1" fmla="*/ 2406316 w 2406316"/>
                <a:gd name="connsiteY1" fmla="*/ 1817736 h 3635471"/>
                <a:gd name="connsiteX0" fmla="*/ 87233 w 1290391"/>
                <a:gd name="connsiteY0" fmla="*/ 15479 h 1833215"/>
                <a:gd name="connsiteX1" fmla="*/ 1290391 w 1290391"/>
                <a:gd name="connsiteY1" fmla="*/ 1833215 h 1833215"/>
                <a:gd name="connsiteX2" fmla="*/ 87233 w 1290391"/>
                <a:gd name="connsiteY2" fmla="*/ 1833215 h 1833215"/>
                <a:gd name="connsiteX3" fmla="*/ 87233 w 1290391"/>
                <a:gd name="connsiteY3" fmla="*/ 15479 h 1833215"/>
                <a:gd name="connsiteX0" fmla="*/ 0 w 1290391"/>
                <a:gd name="connsiteY0" fmla="*/ 0 h 1833215"/>
                <a:gd name="connsiteX1" fmla="*/ 1290391 w 1290391"/>
                <a:gd name="connsiteY1" fmla="*/ 1833215 h 1833215"/>
                <a:gd name="connsiteX0" fmla="*/ 95225 w 1298383"/>
                <a:gd name="connsiteY0" fmla="*/ 16160 h 1833896"/>
                <a:gd name="connsiteX1" fmla="*/ 1298383 w 1298383"/>
                <a:gd name="connsiteY1" fmla="*/ 1833896 h 1833896"/>
                <a:gd name="connsiteX2" fmla="*/ 95225 w 1298383"/>
                <a:gd name="connsiteY2" fmla="*/ 1833896 h 1833896"/>
                <a:gd name="connsiteX3" fmla="*/ 95225 w 1298383"/>
                <a:gd name="connsiteY3" fmla="*/ 16160 h 1833896"/>
                <a:gd name="connsiteX0" fmla="*/ 0 w 1298383"/>
                <a:gd name="connsiteY0" fmla="*/ 0 h 1833896"/>
                <a:gd name="connsiteX1" fmla="*/ 1298383 w 1298383"/>
                <a:gd name="connsiteY1" fmla="*/ 1833896 h 1833896"/>
                <a:gd name="connsiteX0" fmla="*/ 95225 w 1298383"/>
                <a:gd name="connsiteY0" fmla="*/ 16160 h 1833896"/>
                <a:gd name="connsiteX1" fmla="*/ 1298383 w 1298383"/>
                <a:gd name="connsiteY1" fmla="*/ 1833896 h 1833896"/>
                <a:gd name="connsiteX2" fmla="*/ 95225 w 1298383"/>
                <a:gd name="connsiteY2" fmla="*/ 1833896 h 1833896"/>
                <a:gd name="connsiteX3" fmla="*/ 95225 w 1298383"/>
                <a:gd name="connsiteY3" fmla="*/ 16160 h 1833896"/>
                <a:gd name="connsiteX0" fmla="*/ 0 w 1298383"/>
                <a:gd name="connsiteY0" fmla="*/ 0 h 1833896"/>
                <a:gd name="connsiteX1" fmla="*/ 298100 w 1298383"/>
                <a:gd name="connsiteY1" fmla="*/ 44756 h 1833896"/>
                <a:gd name="connsiteX2" fmla="*/ 1298383 w 1298383"/>
                <a:gd name="connsiteY2" fmla="*/ 1833896 h 1833896"/>
                <a:gd name="connsiteX0" fmla="*/ 95225 w 1298383"/>
                <a:gd name="connsiteY0" fmla="*/ 16160 h 1833896"/>
                <a:gd name="connsiteX1" fmla="*/ 1298383 w 1298383"/>
                <a:gd name="connsiteY1" fmla="*/ 1833896 h 1833896"/>
                <a:gd name="connsiteX2" fmla="*/ 95225 w 1298383"/>
                <a:gd name="connsiteY2" fmla="*/ 1833896 h 1833896"/>
                <a:gd name="connsiteX3" fmla="*/ 95225 w 1298383"/>
                <a:gd name="connsiteY3" fmla="*/ 16160 h 1833896"/>
                <a:gd name="connsiteX0" fmla="*/ 0 w 1298383"/>
                <a:gd name="connsiteY0" fmla="*/ 0 h 1833896"/>
                <a:gd name="connsiteX1" fmla="*/ 298100 w 1298383"/>
                <a:gd name="connsiteY1" fmla="*/ 44756 h 1833896"/>
                <a:gd name="connsiteX2" fmla="*/ 1298383 w 1298383"/>
                <a:gd name="connsiteY2" fmla="*/ 1833896 h 1833896"/>
                <a:gd name="connsiteX0" fmla="*/ 1130109 w 2333267"/>
                <a:gd name="connsiteY0" fmla="*/ 99521 h 1917257"/>
                <a:gd name="connsiteX1" fmla="*/ 2333267 w 2333267"/>
                <a:gd name="connsiteY1" fmla="*/ 1917257 h 1917257"/>
                <a:gd name="connsiteX2" fmla="*/ 1130109 w 2333267"/>
                <a:gd name="connsiteY2" fmla="*/ 1917257 h 1917257"/>
                <a:gd name="connsiteX3" fmla="*/ 1130109 w 2333267"/>
                <a:gd name="connsiteY3" fmla="*/ 99521 h 1917257"/>
                <a:gd name="connsiteX0" fmla="*/ 0 w 2333267"/>
                <a:gd name="connsiteY0" fmla="*/ 0 h 1917257"/>
                <a:gd name="connsiteX1" fmla="*/ 1332984 w 2333267"/>
                <a:gd name="connsiteY1" fmla="*/ 128117 h 1917257"/>
                <a:gd name="connsiteX2" fmla="*/ 2333267 w 2333267"/>
                <a:gd name="connsiteY2" fmla="*/ 1917257 h 1917257"/>
                <a:gd name="connsiteX0" fmla="*/ 1130109 w 2333267"/>
                <a:gd name="connsiteY0" fmla="*/ 1917257 h 1917257"/>
                <a:gd name="connsiteX1" fmla="*/ 2333267 w 2333267"/>
                <a:gd name="connsiteY1" fmla="*/ 1917257 h 1917257"/>
                <a:gd name="connsiteX2" fmla="*/ 1130109 w 2333267"/>
                <a:gd name="connsiteY2" fmla="*/ 1917257 h 1917257"/>
                <a:gd name="connsiteX0" fmla="*/ 0 w 2333267"/>
                <a:gd name="connsiteY0" fmla="*/ 0 h 1917257"/>
                <a:gd name="connsiteX1" fmla="*/ 1332984 w 2333267"/>
                <a:gd name="connsiteY1" fmla="*/ 128117 h 1917257"/>
                <a:gd name="connsiteX2" fmla="*/ 2333267 w 2333267"/>
                <a:gd name="connsiteY2" fmla="*/ 1917257 h 1917257"/>
                <a:gd name="connsiteX0" fmla="*/ 1130109 w 2333267"/>
                <a:gd name="connsiteY0" fmla="*/ 1917257 h 1917257"/>
                <a:gd name="connsiteX1" fmla="*/ 2333267 w 2333267"/>
                <a:gd name="connsiteY1" fmla="*/ 1917257 h 1917257"/>
                <a:gd name="connsiteX2" fmla="*/ 1130109 w 2333267"/>
                <a:gd name="connsiteY2" fmla="*/ 1917257 h 1917257"/>
                <a:gd name="connsiteX0" fmla="*/ 0 w 2333267"/>
                <a:gd name="connsiteY0" fmla="*/ 0 h 1917257"/>
                <a:gd name="connsiteX1" fmla="*/ 1143874 w 2333267"/>
                <a:gd name="connsiteY1" fmla="*/ 159808 h 1917257"/>
                <a:gd name="connsiteX2" fmla="*/ 2333267 w 2333267"/>
                <a:gd name="connsiteY2" fmla="*/ 1917257 h 1917257"/>
                <a:gd name="connsiteX0" fmla="*/ 1130109 w 2333267"/>
                <a:gd name="connsiteY0" fmla="*/ 1917257 h 1917257"/>
                <a:gd name="connsiteX1" fmla="*/ 2333267 w 2333267"/>
                <a:gd name="connsiteY1" fmla="*/ 1917257 h 1917257"/>
                <a:gd name="connsiteX2" fmla="*/ 1130109 w 2333267"/>
                <a:gd name="connsiteY2" fmla="*/ 1917257 h 1917257"/>
                <a:gd name="connsiteX0" fmla="*/ 0 w 2333267"/>
                <a:gd name="connsiteY0" fmla="*/ 0 h 1917257"/>
                <a:gd name="connsiteX1" fmla="*/ 1143874 w 2333267"/>
                <a:gd name="connsiteY1" fmla="*/ 159808 h 1917257"/>
                <a:gd name="connsiteX2" fmla="*/ 2333267 w 2333267"/>
                <a:gd name="connsiteY2" fmla="*/ 1917257 h 1917257"/>
                <a:gd name="connsiteX0" fmla="*/ 1165635 w 2368793"/>
                <a:gd name="connsiteY0" fmla="*/ 1876569 h 1876569"/>
                <a:gd name="connsiteX1" fmla="*/ 2368793 w 2368793"/>
                <a:gd name="connsiteY1" fmla="*/ 1876569 h 1876569"/>
                <a:gd name="connsiteX2" fmla="*/ 1165635 w 2368793"/>
                <a:gd name="connsiteY2" fmla="*/ 1876569 h 1876569"/>
                <a:gd name="connsiteX0" fmla="*/ 1 w 2368793"/>
                <a:gd name="connsiteY0" fmla="*/ 0 h 1876569"/>
                <a:gd name="connsiteX1" fmla="*/ 1179400 w 2368793"/>
                <a:gd name="connsiteY1" fmla="*/ 119120 h 1876569"/>
                <a:gd name="connsiteX2" fmla="*/ 2368793 w 2368793"/>
                <a:gd name="connsiteY2" fmla="*/ 1876569 h 1876569"/>
                <a:gd name="connsiteX0" fmla="*/ 1165634 w 2368792"/>
                <a:gd name="connsiteY0" fmla="*/ 1876569 h 1876569"/>
                <a:gd name="connsiteX1" fmla="*/ 2368792 w 2368792"/>
                <a:gd name="connsiteY1" fmla="*/ 1876569 h 1876569"/>
                <a:gd name="connsiteX2" fmla="*/ 1165634 w 2368792"/>
                <a:gd name="connsiteY2" fmla="*/ 1876569 h 1876569"/>
                <a:gd name="connsiteX0" fmla="*/ 0 w 2368792"/>
                <a:gd name="connsiteY0" fmla="*/ 0 h 1876569"/>
                <a:gd name="connsiteX1" fmla="*/ 1179399 w 2368792"/>
                <a:gd name="connsiteY1" fmla="*/ 119120 h 1876569"/>
                <a:gd name="connsiteX2" fmla="*/ 2368792 w 2368792"/>
                <a:gd name="connsiteY2" fmla="*/ 1876569 h 1876569"/>
                <a:gd name="connsiteX0" fmla="*/ 1165634 w 2368792"/>
                <a:gd name="connsiteY0" fmla="*/ 1876569 h 1876569"/>
                <a:gd name="connsiteX1" fmla="*/ 2368792 w 2368792"/>
                <a:gd name="connsiteY1" fmla="*/ 1876569 h 1876569"/>
                <a:gd name="connsiteX2" fmla="*/ 1165634 w 2368792"/>
                <a:gd name="connsiteY2" fmla="*/ 1876569 h 1876569"/>
                <a:gd name="connsiteX0" fmla="*/ 0 w 2368792"/>
                <a:gd name="connsiteY0" fmla="*/ 0 h 1876569"/>
                <a:gd name="connsiteX1" fmla="*/ 1179399 w 2368792"/>
                <a:gd name="connsiteY1" fmla="*/ 119120 h 1876569"/>
                <a:gd name="connsiteX2" fmla="*/ 2368792 w 2368792"/>
                <a:gd name="connsiteY2" fmla="*/ 1876569 h 1876569"/>
                <a:gd name="connsiteX0" fmla="*/ 1165634 w 2368792"/>
                <a:gd name="connsiteY0" fmla="*/ 1876569 h 1876569"/>
                <a:gd name="connsiteX1" fmla="*/ 2368792 w 2368792"/>
                <a:gd name="connsiteY1" fmla="*/ 1876569 h 1876569"/>
                <a:gd name="connsiteX2" fmla="*/ 1165634 w 2368792"/>
                <a:gd name="connsiteY2" fmla="*/ 1876569 h 1876569"/>
                <a:gd name="connsiteX0" fmla="*/ 0 w 2368792"/>
                <a:gd name="connsiteY0" fmla="*/ 0 h 1876569"/>
                <a:gd name="connsiteX1" fmla="*/ 1179399 w 2368792"/>
                <a:gd name="connsiteY1" fmla="*/ 119120 h 1876569"/>
                <a:gd name="connsiteX2" fmla="*/ 2368792 w 2368792"/>
                <a:gd name="connsiteY2" fmla="*/ 1876569 h 1876569"/>
                <a:gd name="connsiteX0" fmla="*/ 1165634 w 2368792"/>
                <a:gd name="connsiteY0" fmla="*/ 1876569 h 1876569"/>
                <a:gd name="connsiteX1" fmla="*/ 2368792 w 2368792"/>
                <a:gd name="connsiteY1" fmla="*/ 1876569 h 1876569"/>
                <a:gd name="connsiteX2" fmla="*/ 1165634 w 2368792"/>
                <a:gd name="connsiteY2" fmla="*/ 1876569 h 1876569"/>
                <a:gd name="connsiteX0" fmla="*/ 0 w 2368792"/>
                <a:gd name="connsiteY0" fmla="*/ 0 h 1876569"/>
                <a:gd name="connsiteX1" fmla="*/ 2368792 w 2368792"/>
                <a:gd name="connsiteY1" fmla="*/ 1876569 h 1876569"/>
                <a:gd name="connsiteX0" fmla="*/ 1165634 w 2368792"/>
                <a:gd name="connsiteY0" fmla="*/ 1876569 h 1876569"/>
                <a:gd name="connsiteX1" fmla="*/ 2368792 w 2368792"/>
                <a:gd name="connsiteY1" fmla="*/ 1876569 h 1876569"/>
                <a:gd name="connsiteX2" fmla="*/ 1165634 w 2368792"/>
                <a:gd name="connsiteY2" fmla="*/ 1876569 h 1876569"/>
                <a:gd name="connsiteX0" fmla="*/ 0 w 2368792"/>
                <a:gd name="connsiteY0" fmla="*/ 0 h 1876569"/>
                <a:gd name="connsiteX1" fmla="*/ 2368792 w 2368792"/>
                <a:gd name="connsiteY1" fmla="*/ 1876569 h 1876569"/>
                <a:gd name="connsiteX0" fmla="*/ 2135771 w 2368792"/>
                <a:gd name="connsiteY0" fmla="*/ 1127659 h 1876569"/>
                <a:gd name="connsiteX1" fmla="*/ 2368792 w 2368792"/>
                <a:gd name="connsiteY1" fmla="*/ 1876569 h 1876569"/>
                <a:gd name="connsiteX2" fmla="*/ 2135771 w 2368792"/>
                <a:gd name="connsiteY2" fmla="*/ 1127659 h 1876569"/>
                <a:gd name="connsiteX0" fmla="*/ 0 w 2368792"/>
                <a:gd name="connsiteY0" fmla="*/ 0 h 1876569"/>
                <a:gd name="connsiteX1" fmla="*/ 2368792 w 2368792"/>
                <a:gd name="connsiteY1" fmla="*/ 1876569 h 1876569"/>
                <a:gd name="connsiteX0" fmla="*/ 2135771 w 2465461"/>
                <a:gd name="connsiteY0" fmla="*/ 1127659 h 1994713"/>
                <a:gd name="connsiteX1" fmla="*/ 2368792 w 2465461"/>
                <a:gd name="connsiteY1" fmla="*/ 1876569 h 1994713"/>
                <a:gd name="connsiteX2" fmla="*/ 2135771 w 2465461"/>
                <a:gd name="connsiteY2" fmla="*/ 1127659 h 1994713"/>
                <a:gd name="connsiteX0" fmla="*/ 0 w 2465461"/>
                <a:gd name="connsiteY0" fmla="*/ 0 h 1994713"/>
                <a:gd name="connsiteX1" fmla="*/ 2368792 w 2465461"/>
                <a:gd name="connsiteY1" fmla="*/ 1876569 h 1994713"/>
                <a:gd name="connsiteX2" fmla="*/ 1865896 w 2465461"/>
                <a:gd name="connsiteY2" fmla="*/ 1823105 h 1994713"/>
                <a:gd name="connsiteX0" fmla="*/ 2135771 w 2368792"/>
                <a:gd name="connsiteY0" fmla="*/ 1127659 h 1876569"/>
                <a:gd name="connsiteX1" fmla="*/ 2368792 w 2368792"/>
                <a:gd name="connsiteY1" fmla="*/ 1876569 h 1876569"/>
                <a:gd name="connsiteX2" fmla="*/ 2135771 w 2368792"/>
                <a:gd name="connsiteY2" fmla="*/ 1127659 h 1876569"/>
                <a:gd name="connsiteX0" fmla="*/ 0 w 2368792"/>
                <a:gd name="connsiteY0" fmla="*/ 0 h 1876569"/>
                <a:gd name="connsiteX1" fmla="*/ 2368792 w 2368792"/>
                <a:gd name="connsiteY1" fmla="*/ 1876569 h 1876569"/>
                <a:gd name="connsiteX0" fmla="*/ 2135771 w 2368792"/>
                <a:gd name="connsiteY0" fmla="*/ 1127659 h 1946170"/>
                <a:gd name="connsiteX1" fmla="*/ 2368792 w 2368792"/>
                <a:gd name="connsiteY1" fmla="*/ 1876569 h 1946170"/>
                <a:gd name="connsiteX2" fmla="*/ 2135771 w 2368792"/>
                <a:gd name="connsiteY2" fmla="*/ 1127659 h 1946170"/>
                <a:gd name="connsiteX0" fmla="*/ 0 w 2368792"/>
                <a:gd name="connsiteY0" fmla="*/ 0 h 1946170"/>
                <a:gd name="connsiteX1" fmla="*/ 2241498 w 2368792"/>
                <a:gd name="connsiteY1" fmla="*/ 1946170 h 1946170"/>
                <a:gd name="connsiteX0" fmla="*/ 2135771 w 2368792"/>
                <a:gd name="connsiteY0" fmla="*/ 1127659 h 1946170"/>
                <a:gd name="connsiteX1" fmla="*/ 2368792 w 2368792"/>
                <a:gd name="connsiteY1" fmla="*/ 1876569 h 1946170"/>
                <a:gd name="connsiteX2" fmla="*/ 2135771 w 2368792"/>
                <a:gd name="connsiteY2" fmla="*/ 1127659 h 1946170"/>
                <a:gd name="connsiteX0" fmla="*/ 0 w 2368792"/>
                <a:gd name="connsiteY0" fmla="*/ 0 h 1946170"/>
                <a:gd name="connsiteX1" fmla="*/ 2241498 w 2368792"/>
                <a:gd name="connsiteY1" fmla="*/ 1946170 h 1946170"/>
                <a:gd name="connsiteX0" fmla="*/ 2135771 w 2368792"/>
                <a:gd name="connsiteY0" fmla="*/ 1127659 h 1946170"/>
                <a:gd name="connsiteX1" fmla="*/ 2368792 w 2368792"/>
                <a:gd name="connsiteY1" fmla="*/ 1876569 h 1946170"/>
                <a:gd name="connsiteX2" fmla="*/ 2135771 w 2368792"/>
                <a:gd name="connsiteY2" fmla="*/ 1127659 h 1946170"/>
                <a:gd name="connsiteX0" fmla="*/ 0 w 2368792"/>
                <a:gd name="connsiteY0" fmla="*/ 0 h 1946170"/>
                <a:gd name="connsiteX1" fmla="*/ 49548 w 2368792"/>
                <a:gd name="connsiteY1" fmla="*/ 4274 h 1946170"/>
                <a:gd name="connsiteX2" fmla="*/ 2241498 w 2368792"/>
                <a:gd name="connsiteY2" fmla="*/ 1946170 h 1946170"/>
                <a:gd name="connsiteX0" fmla="*/ 2642686 w 2875707"/>
                <a:gd name="connsiteY0" fmla="*/ 1160916 h 1979427"/>
                <a:gd name="connsiteX1" fmla="*/ 2875707 w 2875707"/>
                <a:gd name="connsiteY1" fmla="*/ 1909826 h 1979427"/>
                <a:gd name="connsiteX2" fmla="*/ 2642686 w 2875707"/>
                <a:gd name="connsiteY2" fmla="*/ 1160916 h 1979427"/>
                <a:gd name="connsiteX0" fmla="*/ 0 w 2875707"/>
                <a:gd name="connsiteY0" fmla="*/ 0 h 1979427"/>
                <a:gd name="connsiteX1" fmla="*/ 556463 w 2875707"/>
                <a:gd name="connsiteY1" fmla="*/ 37531 h 1979427"/>
                <a:gd name="connsiteX2" fmla="*/ 2748413 w 2875707"/>
                <a:gd name="connsiteY2" fmla="*/ 1979427 h 1979427"/>
                <a:gd name="connsiteX0" fmla="*/ 2871026 w 3104047"/>
                <a:gd name="connsiteY0" fmla="*/ 1175897 h 1994408"/>
                <a:gd name="connsiteX1" fmla="*/ 3104047 w 3104047"/>
                <a:gd name="connsiteY1" fmla="*/ 1924807 h 1994408"/>
                <a:gd name="connsiteX2" fmla="*/ 2871026 w 3104047"/>
                <a:gd name="connsiteY2" fmla="*/ 1175897 h 1994408"/>
                <a:gd name="connsiteX0" fmla="*/ 0 w 3104047"/>
                <a:gd name="connsiteY0" fmla="*/ 0 h 1994408"/>
                <a:gd name="connsiteX1" fmla="*/ 784803 w 3104047"/>
                <a:gd name="connsiteY1" fmla="*/ 52512 h 1994408"/>
                <a:gd name="connsiteX2" fmla="*/ 2976753 w 3104047"/>
                <a:gd name="connsiteY2" fmla="*/ 1994408 h 199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4047" h="1994408" stroke="0" extrusionOk="0">
                  <a:moveTo>
                    <a:pt x="2871026" y="1175897"/>
                  </a:moveTo>
                  <a:lnTo>
                    <a:pt x="3104047" y="1924807"/>
                  </a:lnTo>
                  <a:lnTo>
                    <a:pt x="2871026" y="1175897"/>
                  </a:lnTo>
                  <a:close/>
                </a:path>
                <a:path w="3104047" h="1994408" fill="none">
                  <a:moveTo>
                    <a:pt x="0" y="0"/>
                  </a:moveTo>
                  <a:lnTo>
                    <a:pt x="784803" y="52512"/>
                  </a:lnTo>
                  <a:cubicBezTo>
                    <a:pt x="2798795" y="207668"/>
                    <a:pt x="2826813" y="1283291"/>
                    <a:pt x="2976753" y="1994408"/>
                  </a:cubicBezTo>
                </a:path>
              </a:pathLst>
            </a:custGeom>
            <a:ln>
              <a:solidFill>
                <a:srgbClr val="558ED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9FC333-7702-474A-BB23-3713C3C6EDAB}"/>
                </a:ext>
              </a:extLst>
            </p:cNvPr>
            <p:cNvSpPr txBox="1"/>
            <p:nvPr/>
          </p:nvSpPr>
          <p:spPr>
            <a:xfrm>
              <a:off x="3785104" y="674040"/>
              <a:ext cx="1695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Processing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FD91D2E-96B3-401F-8FC3-105029B67E94}"/>
                </a:ext>
              </a:extLst>
            </p:cNvPr>
            <p:cNvGrpSpPr/>
            <p:nvPr/>
          </p:nvGrpSpPr>
          <p:grpSpPr>
            <a:xfrm>
              <a:off x="4937124" y="976666"/>
              <a:ext cx="1267326" cy="720000"/>
              <a:chOff x="2704781" y="1045991"/>
              <a:chExt cx="1267326" cy="148611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A8608A-E474-4416-B64F-5A71B60A76C4}"/>
                  </a:ext>
                </a:extLst>
              </p:cNvPr>
              <p:cNvCxnSpPr/>
              <p:nvPr/>
            </p:nvCxnSpPr>
            <p:spPr>
              <a:xfrm>
                <a:off x="2704781" y="2532101"/>
                <a:ext cx="1267326" cy="0"/>
              </a:xfrm>
              <a:prstGeom prst="lin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38100" cap="flat" cmpd="sng" algn="ctr">
                <a:solidFill>
                  <a:srgbClr val="1F497D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6D33E673-2782-454D-A6EF-C51643385040}"/>
                  </a:ext>
                </a:extLst>
              </p:cNvPr>
              <p:cNvSpPr/>
              <p:nvPr/>
            </p:nvSpPr>
            <p:spPr>
              <a:xfrm>
                <a:off x="3231243" y="1045991"/>
                <a:ext cx="220134" cy="1479082"/>
              </a:xfrm>
              <a:prstGeom prst="triangle">
                <a:avLst/>
              </a:prstGeom>
              <a:solidFill>
                <a:srgbClr val="558E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1" name="Left-Right Arrow 101">
              <a:extLst>
                <a:ext uri="{FF2B5EF4-FFF2-40B4-BE49-F238E27FC236}">
                  <a16:creationId xmlns:a16="http://schemas.microsoft.com/office/drawing/2014/main" id="{CC60A911-0F56-428B-A5F4-76B367FD6150}"/>
                </a:ext>
              </a:extLst>
            </p:cNvPr>
            <p:cNvSpPr/>
            <p:nvPr/>
          </p:nvSpPr>
          <p:spPr>
            <a:xfrm>
              <a:off x="4362671" y="1078498"/>
              <a:ext cx="842874" cy="447383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</a:rPr>
                <a:t>FFT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9973D8-1937-4A4A-B439-2AF1A53FBDE3}"/>
              </a:ext>
            </a:extLst>
          </p:cNvPr>
          <p:cNvGrpSpPr/>
          <p:nvPr/>
        </p:nvGrpSpPr>
        <p:grpSpPr>
          <a:xfrm>
            <a:off x="5364547" y="5540744"/>
            <a:ext cx="4759435" cy="554960"/>
            <a:chOff x="3889708" y="4370704"/>
            <a:chExt cx="4759435" cy="55496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7A8FFE-A304-411C-8CA5-82B70B30CDB0}"/>
                </a:ext>
              </a:extLst>
            </p:cNvPr>
            <p:cNvSpPr txBox="1"/>
            <p:nvPr/>
          </p:nvSpPr>
          <p:spPr>
            <a:xfrm>
              <a:off x="3889708" y="449147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7349938-9D37-42C9-8946-05ADA8D1FA41}"/>
                    </a:ext>
                  </a:extLst>
                </p:cNvPr>
                <p:cNvSpPr txBox="1"/>
                <p:nvPr/>
              </p:nvSpPr>
              <p:spPr>
                <a:xfrm>
                  <a:off x="5540543" y="4370704"/>
                  <a:ext cx="838370" cy="5549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𝑁𝐴𝐴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𝑊𝑎𝑡𝑒𝑟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543" y="4370704"/>
                  <a:ext cx="838370" cy="5549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Arrow 105">
              <a:extLst>
                <a:ext uri="{FF2B5EF4-FFF2-40B4-BE49-F238E27FC236}">
                  <a16:creationId xmlns:a16="http://schemas.microsoft.com/office/drawing/2014/main" id="{269CF7FC-9D9F-41A0-B389-E1548CE9330B}"/>
                </a:ext>
              </a:extLst>
            </p:cNvPr>
            <p:cNvSpPr/>
            <p:nvPr/>
          </p:nvSpPr>
          <p:spPr>
            <a:xfrm>
              <a:off x="6346436" y="4524652"/>
              <a:ext cx="620253" cy="30537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39A37A7-26CE-4286-8FF7-62EF47C464C4}"/>
                    </a:ext>
                  </a:extLst>
                </p:cNvPr>
                <p:cNvSpPr txBox="1"/>
                <p:nvPr/>
              </p:nvSpPr>
              <p:spPr>
                <a:xfrm>
                  <a:off x="6917451" y="4491475"/>
                  <a:ext cx="17316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𝑁𝐴𝐴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=8.5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𝑚𝑀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451" y="4491475"/>
                  <a:ext cx="173169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5EC8246-3570-43F2-808F-4B1866B217FD}"/>
              </a:ext>
            </a:extLst>
          </p:cNvPr>
          <p:cNvGrpSpPr/>
          <p:nvPr/>
        </p:nvGrpSpPr>
        <p:grpSpPr>
          <a:xfrm>
            <a:off x="1969966" y="4807368"/>
            <a:ext cx="1309974" cy="1363301"/>
            <a:chOff x="495127" y="3637328"/>
            <a:chExt cx="1309974" cy="136330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8B5F78-98D5-4064-AAEF-7746CFFF5A84}"/>
                </a:ext>
              </a:extLst>
            </p:cNvPr>
            <p:cNvSpPr txBox="1"/>
            <p:nvPr/>
          </p:nvSpPr>
          <p:spPr>
            <a:xfrm>
              <a:off x="495127" y="3637328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Localization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DD6F91D-70C0-4E57-96E1-9A619B6D6E5D}"/>
                </a:ext>
              </a:extLst>
            </p:cNvPr>
            <p:cNvGrpSpPr/>
            <p:nvPr/>
          </p:nvGrpSpPr>
          <p:grpSpPr>
            <a:xfrm>
              <a:off x="610744" y="3921888"/>
              <a:ext cx="1078741" cy="1078741"/>
              <a:chOff x="178231" y="3939855"/>
              <a:chExt cx="2386738" cy="2386738"/>
            </a:xfrm>
          </p:grpSpPr>
          <p:pic>
            <p:nvPicPr>
              <p:cNvPr id="72" name="Picture 4" descr="http://upload.wikimedia.org/wikipedia/commons/c/c5/MRI_brain_sagittal_section.jpg">
                <a:extLst>
                  <a:ext uri="{FF2B5EF4-FFF2-40B4-BE49-F238E27FC236}">
                    <a16:creationId xmlns:a16="http://schemas.microsoft.com/office/drawing/2014/main" id="{D5CAB64D-5D1E-43C4-B3F1-AC6760FD3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231" y="3939855"/>
                <a:ext cx="2386738" cy="238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45716F-AEAF-464A-948B-4D993AA8F921}"/>
                  </a:ext>
                </a:extLst>
              </p:cNvPr>
              <p:cNvSpPr/>
              <p:nvPr/>
            </p:nvSpPr>
            <p:spPr>
              <a:xfrm rot="19427095">
                <a:off x="928469" y="4493298"/>
                <a:ext cx="350316" cy="12121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FB1AE84-257D-49E9-A795-DAA50F4F1066}"/>
                  </a:ext>
                </a:extLst>
              </p:cNvPr>
              <p:cNvSpPr txBox="1"/>
              <p:nvPr/>
            </p:nvSpPr>
            <p:spPr>
              <a:xfrm>
                <a:off x="206122" y="3939855"/>
                <a:ext cx="2050691" cy="612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MRS voxel</a:t>
                </a:r>
                <a:endParaRPr lang="en-CA" sz="1200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C339A3BA-46C7-4AB1-BE74-CFAD13FF1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11148" y="1923342"/>
            <a:ext cx="1827611" cy="1370708"/>
          </a:xfrm>
          <a:prstGeom prst="rect">
            <a:avLst/>
          </a:prstGeom>
        </p:spPr>
      </p:pic>
      <p:sp>
        <p:nvSpPr>
          <p:cNvPr id="76" name="Down Arrow 3">
            <a:extLst>
              <a:ext uri="{FF2B5EF4-FFF2-40B4-BE49-F238E27FC236}">
                <a16:creationId xmlns:a16="http://schemas.microsoft.com/office/drawing/2014/main" id="{D54BE28A-BAE8-442E-91AF-0E91925AEF81}"/>
              </a:ext>
            </a:extLst>
          </p:cNvPr>
          <p:cNvSpPr/>
          <p:nvPr/>
        </p:nvSpPr>
        <p:spPr>
          <a:xfrm rot="16200000">
            <a:off x="3878240" y="3102677"/>
            <a:ext cx="1485178" cy="12782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800" dirty="0"/>
              <a:t>Export data</a:t>
            </a:r>
            <a:endParaRPr lang="en-CA" sz="18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51E5A0-EAAA-49E9-AE19-22FFB7D3F3AA}"/>
              </a:ext>
            </a:extLst>
          </p:cNvPr>
          <p:cNvGrpSpPr/>
          <p:nvPr/>
        </p:nvGrpSpPr>
        <p:grpSpPr>
          <a:xfrm>
            <a:off x="5433371" y="4295856"/>
            <a:ext cx="2698030" cy="1233247"/>
            <a:chOff x="3958532" y="3125816"/>
            <a:chExt cx="2698030" cy="123324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D9BEAA-8547-4338-A7E5-AA5C15DB30F5}"/>
                </a:ext>
              </a:extLst>
            </p:cNvPr>
            <p:cNvSpPr txBox="1"/>
            <p:nvPr/>
          </p:nvSpPr>
          <p:spPr>
            <a:xfrm>
              <a:off x="3958532" y="3557773"/>
              <a:ext cx="79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Fitting</a:t>
              </a:r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FE063742-2C8D-411F-9796-6A7D220AA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408" y="3125816"/>
              <a:ext cx="1862154" cy="1233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1AF01D-8E33-4517-A339-C43F3AF21F9F}"/>
              </a:ext>
            </a:extLst>
          </p:cNvPr>
          <p:cNvGrpSpPr/>
          <p:nvPr/>
        </p:nvGrpSpPr>
        <p:grpSpPr>
          <a:xfrm>
            <a:off x="5429348" y="2718328"/>
            <a:ext cx="5159323" cy="1347822"/>
            <a:chOff x="3954509" y="1548288"/>
            <a:chExt cx="5159323" cy="134782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27200ED-8817-4790-923B-A6087ADB72F9}"/>
                </a:ext>
              </a:extLst>
            </p:cNvPr>
            <p:cNvGrpSpPr/>
            <p:nvPr/>
          </p:nvGrpSpPr>
          <p:grpSpPr>
            <a:xfrm>
              <a:off x="3954509" y="1764205"/>
              <a:ext cx="1267326" cy="1127334"/>
              <a:chOff x="3954509" y="1764205"/>
              <a:chExt cx="1267326" cy="1127334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1E2D9E7-3B10-4D71-91F5-27BE6B9C1E56}"/>
                  </a:ext>
                </a:extLst>
              </p:cNvPr>
              <p:cNvCxnSpPr/>
              <p:nvPr/>
            </p:nvCxnSpPr>
            <p:spPr>
              <a:xfrm>
                <a:off x="3954509" y="2484205"/>
                <a:ext cx="1267326" cy="0"/>
              </a:xfrm>
              <a:prstGeom prst="lin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38100" cap="flat" cmpd="sng" algn="ctr">
                <a:solidFill>
                  <a:srgbClr val="1F497D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5F76FBDA-A143-4C64-A091-77B4F2EF5116}"/>
                  </a:ext>
                </a:extLst>
              </p:cNvPr>
              <p:cNvSpPr/>
              <p:nvPr/>
            </p:nvSpPr>
            <p:spPr>
              <a:xfrm>
                <a:off x="4480971" y="1764205"/>
                <a:ext cx="220134" cy="716595"/>
              </a:xfrm>
              <a:prstGeom prst="triangle">
                <a:avLst/>
              </a:prstGeom>
              <a:solidFill>
                <a:srgbClr val="558E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E58C1E8-83DA-4113-8CDF-5DC4646033F5}"/>
                  </a:ext>
                </a:extLst>
              </p:cNvPr>
              <p:cNvCxnSpPr/>
              <p:nvPr/>
            </p:nvCxnSpPr>
            <p:spPr>
              <a:xfrm>
                <a:off x="3954509" y="2619983"/>
                <a:ext cx="1267326" cy="0"/>
              </a:xfrm>
              <a:prstGeom prst="lin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381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</p:cxn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96FD05A5-CA27-4B29-9CAE-A9AE2ECB30A3}"/>
                  </a:ext>
                </a:extLst>
              </p:cNvPr>
              <p:cNvSpPr/>
              <p:nvPr/>
            </p:nvSpPr>
            <p:spPr>
              <a:xfrm>
                <a:off x="4584096" y="1899983"/>
                <a:ext cx="220134" cy="716595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5A37942-F72F-4BC1-9EF2-6DFEAC66CFCD}"/>
                  </a:ext>
                </a:extLst>
              </p:cNvPr>
              <p:cNvCxnSpPr/>
              <p:nvPr/>
            </p:nvCxnSpPr>
            <p:spPr>
              <a:xfrm>
                <a:off x="3954509" y="2755761"/>
                <a:ext cx="1267326" cy="0"/>
              </a:xfrm>
              <a:prstGeom prst="lin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38100" cap="flat" cmpd="sng" algn="ctr">
                <a:solidFill>
                  <a:schemeClr val="tx1">
                    <a:lumMod val="25000"/>
                    <a:lumOff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A270ECED-5DC5-466A-8AFC-3BC745F7A12A}"/>
                  </a:ext>
                </a:extLst>
              </p:cNvPr>
              <p:cNvSpPr/>
              <p:nvPr/>
            </p:nvSpPr>
            <p:spPr>
              <a:xfrm>
                <a:off x="4425971" y="2035761"/>
                <a:ext cx="220134" cy="716595"/>
              </a:xfrm>
              <a:prstGeom prst="triangl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F0908ED-3778-4B2A-91F0-53C14FA87765}"/>
                  </a:ext>
                </a:extLst>
              </p:cNvPr>
              <p:cNvCxnSpPr/>
              <p:nvPr/>
            </p:nvCxnSpPr>
            <p:spPr>
              <a:xfrm>
                <a:off x="3954509" y="2891539"/>
                <a:ext cx="1267326" cy="0"/>
              </a:xfrm>
              <a:prstGeom prst="lin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38100" cap="flat" cmpd="sng" algn="ctr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</a:ln>
              <a:effectLst/>
            </p:spPr>
          </p:cxn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8F4BC574-F45F-4032-A239-E1F471A61135}"/>
                  </a:ext>
                </a:extLst>
              </p:cNvPr>
              <p:cNvSpPr/>
              <p:nvPr/>
            </p:nvSpPr>
            <p:spPr>
              <a:xfrm>
                <a:off x="4556596" y="2171539"/>
                <a:ext cx="220134" cy="716595"/>
              </a:xfrm>
              <a:prstGeom prst="triangl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96AA9AA-1D8C-456F-8B5B-45EB3DAB5D53}"/>
                </a:ext>
              </a:extLst>
            </p:cNvPr>
            <p:cNvGrpSpPr/>
            <p:nvPr/>
          </p:nvGrpSpPr>
          <p:grpSpPr>
            <a:xfrm>
              <a:off x="5540543" y="1768776"/>
              <a:ext cx="1267326" cy="1127334"/>
              <a:chOff x="5540543" y="1768776"/>
              <a:chExt cx="1267326" cy="1127334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AB85E8A-6175-4F40-A7D8-A110011BB4B9}"/>
                  </a:ext>
                </a:extLst>
              </p:cNvPr>
              <p:cNvCxnSpPr/>
              <p:nvPr/>
            </p:nvCxnSpPr>
            <p:spPr>
              <a:xfrm>
                <a:off x="5540543" y="2488776"/>
                <a:ext cx="1267326" cy="0"/>
              </a:xfrm>
              <a:prstGeom prst="lin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38100" cap="flat" cmpd="sng" algn="ctr">
                <a:solidFill>
                  <a:srgbClr val="1F497D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EF7A5F26-795D-4761-9D9B-16BF7F270E74}"/>
                  </a:ext>
                </a:extLst>
              </p:cNvPr>
              <p:cNvSpPr/>
              <p:nvPr/>
            </p:nvSpPr>
            <p:spPr>
              <a:xfrm>
                <a:off x="6091067" y="1768776"/>
                <a:ext cx="220134" cy="716595"/>
              </a:xfrm>
              <a:prstGeom prst="triangle">
                <a:avLst/>
              </a:prstGeom>
              <a:solidFill>
                <a:srgbClr val="558E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EECB3C3-4952-442A-84E3-69091A4D91AC}"/>
                  </a:ext>
                </a:extLst>
              </p:cNvPr>
              <p:cNvCxnSpPr/>
              <p:nvPr/>
            </p:nvCxnSpPr>
            <p:spPr>
              <a:xfrm>
                <a:off x="5540543" y="2624554"/>
                <a:ext cx="1267326" cy="0"/>
              </a:xfrm>
              <a:prstGeom prst="lin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381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</p:cxn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5EC99BD2-49F8-4EBD-AAB0-59173A1312F5}"/>
                  </a:ext>
                </a:extLst>
              </p:cNvPr>
              <p:cNvSpPr/>
              <p:nvPr/>
            </p:nvSpPr>
            <p:spPr>
              <a:xfrm>
                <a:off x="6091067" y="1904554"/>
                <a:ext cx="220134" cy="716595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18E68F3-F8D2-4E4D-B5C6-AB7BDF80A1DC}"/>
                  </a:ext>
                </a:extLst>
              </p:cNvPr>
              <p:cNvCxnSpPr/>
              <p:nvPr/>
            </p:nvCxnSpPr>
            <p:spPr>
              <a:xfrm>
                <a:off x="5540543" y="2760332"/>
                <a:ext cx="1267326" cy="0"/>
              </a:xfrm>
              <a:prstGeom prst="lin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38100" cap="flat" cmpd="sng" algn="ctr">
                <a:solidFill>
                  <a:schemeClr val="tx1">
                    <a:lumMod val="25000"/>
                    <a:lumOff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811716DC-5DCF-44B4-80CD-3EC84CBA0B2A}"/>
                  </a:ext>
                </a:extLst>
              </p:cNvPr>
              <p:cNvSpPr/>
              <p:nvPr/>
            </p:nvSpPr>
            <p:spPr>
              <a:xfrm>
                <a:off x="6091067" y="2040332"/>
                <a:ext cx="220134" cy="716595"/>
              </a:xfrm>
              <a:prstGeom prst="triangl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C4E0CE2-45AD-4DD9-B33F-CE3233B01CC4}"/>
                  </a:ext>
                </a:extLst>
              </p:cNvPr>
              <p:cNvCxnSpPr/>
              <p:nvPr/>
            </p:nvCxnSpPr>
            <p:spPr>
              <a:xfrm>
                <a:off x="5540543" y="2896110"/>
                <a:ext cx="1267326" cy="0"/>
              </a:xfrm>
              <a:prstGeom prst="lin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38100" cap="flat" cmpd="sng" algn="ctr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</a:ln>
              <a:effectLst/>
            </p:spPr>
          </p:cxn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A1E74307-AC78-497D-9EF9-574539D00F25}"/>
                  </a:ext>
                </a:extLst>
              </p:cNvPr>
              <p:cNvSpPr/>
              <p:nvPr/>
            </p:nvSpPr>
            <p:spPr>
              <a:xfrm>
                <a:off x="6091067" y="2176110"/>
                <a:ext cx="220134" cy="716595"/>
              </a:xfrm>
              <a:prstGeom prst="triangl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ight Arrow 137">
              <a:extLst>
                <a:ext uri="{FF2B5EF4-FFF2-40B4-BE49-F238E27FC236}">
                  <a16:creationId xmlns:a16="http://schemas.microsoft.com/office/drawing/2014/main" id="{56A1F6AE-ED89-4452-A0EC-5D1F3DE53CAC}"/>
                </a:ext>
              </a:extLst>
            </p:cNvPr>
            <p:cNvSpPr/>
            <p:nvPr/>
          </p:nvSpPr>
          <p:spPr>
            <a:xfrm>
              <a:off x="5007402" y="1835257"/>
              <a:ext cx="835235" cy="615207"/>
            </a:xfrm>
            <a:prstGeom prst="rightArrow">
              <a:avLst>
                <a:gd name="adj1" fmla="val 70040"/>
                <a:gd name="adj2" fmla="val 5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ysClr val="windowText" lastClr="000000"/>
                  </a:solidFill>
                </a:rPr>
                <a:t>Freq</a:t>
              </a:r>
              <a:r>
                <a:rPr lang="en-US" sz="1200" b="1" dirty="0">
                  <a:solidFill>
                    <a:sysClr val="windowText" lastClr="000000"/>
                  </a:solidFill>
                </a:rPr>
                <a:t> Align</a:t>
              </a:r>
            </a:p>
          </p:txBody>
        </p:sp>
        <p:sp>
          <p:nvSpPr>
            <p:cNvPr id="84" name="Right Arrow 138">
              <a:extLst>
                <a:ext uri="{FF2B5EF4-FFF2-40B4-BE49-F238E27FC236}">
                  <a16:creationId xmlns:a16="http://schemas.microsoft.com/office/drawing/2014/main" id="{6831328C-BCD8-469D-827C-53357ADC078C}"/>
                </a:ext>
              </a:extLst>
            </p:cNvPr>
            <p:cNvSpPr/>
            <p:nvPr/>
          </p:nvSpPr>
          <p:spPr>
            <a:xfrm>
              <a:off x="6654875" y="1835257"/>
              <a:ext cx="1046288" cy="615207"/>
            </a:xfrm>
            <a:prstGeom prst="rightArrow">
              <a:avLst>
                <a:gd name="adj1" fmla="val 70040"/>
                <a:gd name="adj2" fmla="val 5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Average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211C55E-1986-489A-84D3-D6E67FF9F3E6}"/>
                </a:ext>
              </a:extLst>
            </p:cNvPr>
            <p:cNvGrpSpPr/>
            <p:nvPr/>
          </p:nvGrpSpPr>
          <p:grpSpPr>
            <a:xfrm>
              <a:off x="7198490" y="1548288"/>
              <a:ext cx="1915342" cy="1254677"/>
              <a:chOff x="3574473" y="1176232"/>
              <a:chExt cx="6726508" cy="440631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E5513FF-4627-4B0E-BF93-0846480A57EE}"/>
                  </a:ext>
                </a:extLst>
              </p:cNvPr>
              <p:cNvGrpSpPr/>
              <p:nvPr/>
            </p:nvGrpSpPr>
            <p:grpSpPr>
              <a:xfrm>
                <a:off x="3777561" y="1176232"/>
                <a:ext cx="6523420" cy="4406317"/>
                <a:chOff x="4467225" y="722312"/>
                <a:chExt cx="5448300" cy="5476876"/>
              </a:xfrm>
            </p:grpSpPr>
            <p:sp>
              <p:nvSpPr>
                <p:cNvPr id="88" name="Freeform 153">
                  <a:extLst>
                    <a:ext uri="{FF2B5EF4-FFF2-40B4-BE49-F238E27FC236}">
                      <a16:creationId xmlns:a16="http://schemas.microsoft.com/office/drawing/2014/main" id="{58169278-FCE2-457E-9889-8A41B8301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3450" y="5961063"/>
                  <a:ext cx="1362075" cy="238125"/>
                </a:xfrm>
                <a:custGeom>
                  <a:avLst/>
                  <a:gdLst>
                    <a:gd name="T0" fmla="*/ 846 w 858"/>
                    <a:gd name="T1" fmla="*/ 120 h 150"/>
                    <a:gd name="T2" fmla="*/ 828 w 858"/>
                    <a:gd name="T3" fmla="*/ 120 h 150"/>
                    <a:gd name="T4" fmla="*/ 804 w 858"/>
                    <a:gd name="T5" fmla="*/ 126 h 150"/>
                    <a:gd name="T6" fmla="*/ 786 w 858"/>
                    <a:gd name="T7" fmla="*/ 114 h 150"/>
                    <a:gd name="T8" fmla="*/ 768 w 858"/>
                    <a:gd name="T9" fmla="*/ 126 h 150"/>
                    <a:gd name="T10" fmla="*/ 744 w 858"/>
                    <a:gd name="T11" fmla="*/ 138 h 150"/>
                    <a:gd name="T12" fmla="*/ 726 w 858"/>
                    <a:gd name="T13" fmla="*/ 138 h 150"/>
                    <a:gd name="T14" fmla="*/ 702 w 858"/>
                    <a:gd name="T15" fmla="*/ 126 h 150"/>
                    <a:gd name="T16" fmla="*/ 684 w 858"/>
                    <a:gd name="T17" fmla="*/ 120 h 150"/>
                    <a:gd name="T18" fmla="*/ 666 w 858"/>
                    <a:gd name="T19" fmla="*/ 126 h 150"/>
                    <a:gd name="T20" fmla="*/ 642 w 858"/>
                    <a:gd name="T21" fmla="*/ 120 h 150"/>
                    <a:gd name="T22" fmla="*/ 624 w 858"/>
                    <a:gd name="T23" fmla="*/ 126 h 150"/>
                    <a:gd name="T24" fmla="*/ 606 w 858"/>
                    <a:gd name="T25" fmla="*/ 138 h 150"/>
                    <a:gd name="T26" fmla="*/ 582 w 858"/>
                    <a:gd name="T27" fmla="*/ 138 h 150"/>
                    <a:gd name="T28" fmla="*/ 564 w 858"/>
                    <a:gd name="T29" fmla="*/ 114 h 150"/>
                    <a:gd name="T30" fmla="*/ 540 w 858"/>
                    <a:gd name="T31" fmla="*/ 114 h 150"/>
                    <a:gd name="T32" fmla="*/ 522 w 858"/>
                    <a:gd name="T33" fmla="*/ 132 h 150"/>
                    <a:gd name="T34" fmla="*/ 504 w 858"/>
                    <a:gd name="T35" fmla="*/ 126 h 150"/>
                    <a:gd name="T36" fmla="*/ 480 w 858"/>
                    <a:gd name="T37" fmla="*/ 114 h 150"/>
                    <a:gd name="T38" fmla="*/ 462 w 858"/>
                    <a:gd name="T39" fmla="*/ 108 h 150"/>
                    <a:gd name="T40" fmla="*/ 444 w 858"/>
                    <a:gd name="T41" fmla="*/ 120 h 150"/>
                    <a:gd name="T42" fmla="*/ 420 w 858"/>
                    <a:gd name="T43" fmla="*/ 144 h 150"/>
                    <a:gd name="T44" fmla="*/ 402 w 858"/>
                    <a:gd name="T45" fmla="*/ 132 h 150"/>
                    <a:gd name="T46" fmla="*/ 378 w 858"/>
                    <a:gd name="T47" fmla="*/ 132 h 150"/>
                    <a:gd name="T48" fmla="*/ 360 w 858"/>
                    <a:gd name="T49" fmla="*/ 138 h 150"/>
                    <a:gd name="T50" fmla="*/ 342 w 858"/>
                    <a:gd name="T51" fmla="*/ 126 h 150"/>
                    <a:gd name="T52" fmla="*/ 318 w 858"/>
                    <a:gd name="T53" fmla="*/ 138 h 150"/>
                    <a:gd name="T54" fmla="*/ 300 w 858"/>
                    <a:gd name="T55" fmla="*/ 126 h 150"/>
                    <a:gd name="T56" fmla="*/ 282 w 858"/>
                    <a:gd name="T57" fmla="*/ 126 h 150"/>
                    <a:gd name="T58" fmla="*/ 258 w 858"/>
                    <a:gd name="T59" fmla="*/ 114 h 150"/>
                    <a:gd name="T60" fmla="*/ 240 w 858"/>
                    <a:gd name="T61" fmla="*/ 120 h 150"/>
                    <a:gd name="T62" fmla="*/ 216 w 858"/>
                    <a:gd name="T63" fmla="*/ 102 h 150"/>
                    <a:gd name="T64" fmla="*/ 198 w 858"/>
                    <a:gd name="T65" fmla="*/ 96 h 150"/>
                    <a:gd name="T66" fmla="*/ 180 w 858"/>
                    <a:gd name="T67" fmla="*/ 114 h 150"/>
                    <a:gd name="T68" fmla="*/ 156 w 858"/>
                    <a:gd name="T69" fmla="*/ 108 h 150"/>
                    <a:gd name="T70" fmla="*/ 138 w 858"/>
                    <a:gd name="T71" fmla="*/ 78 h 150"/>
                    <a:gd name="T72" fmla="*/ 120 w 858"/>
                    <a:gd name="T73" fmla="*/ 72 h 150"/>
                    <a:gd name="T74" fmla="*/ 96 w 858"/>
                    <a:gd name="T75" fmla="*/ 78 h 150"/>
                    <a:gd name="T76" fmla="*/ 78 w 858"/>
                    <a:gd name="T77" fmla="*/ 66 h 150"/>
                    <a:gd name="T78" fmla="*/ 54 w 858"/>
                    <a:gd name="T79" fmla="*/ 66 h 150"/>
                    <a:gd name="T80" fmla="*/ 36 w 858"/>
                    <a:gd name="T81" fmla="*/ 30 h 150"/>
                    <a:gd name="T82" fmla="*/ 18 w 858"/>
                    <a:gd name="T83" fmla="*/ 36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58" h="150">
                      <a:moveTo>
                        <a:pt x="858" y="132"/>
                      </a:moveTo>
                      <a:lnTo>
                        <a:pt x="852" y="126"/>
                      </a:lnTo>
                      <a:lnTo>
                        <a:pt x="846" y="120"/>
                      </a:lnTo>
                      <a:lnTo>
                        <a:pt x="840" y="120"/>
                      </a:lnTo>
                      <a:lnTo>
                        <a:pt x="834" y="126"/>
                      </a:lnTo>
                      <a:lnTo>
                        <a:pt x="828" y="120"/>
                      </a:lnTo>
                      <a:lnTo>
                        <a:pt x="822" y="126"/>
                      </a:lnTo>
                      <a:lnTo>
                        <a:pt x="816" y="132"/>
                      </a:lnTo>
                      <a:lnTo>
                        <a:pt x="804" y="126"/>
                      </a:lnTo>
                      <a:lnTo>
                        <a:pt x="798" y="132"/>
                      </a:lnTo>
                      <a:lnTo>
                        <a:pt x="792" y="126"/>
                      </a:lnTo>
                      <a:lnTo>
                        <a:pt x="786" y="114"/>
                      </a:lnTo>
                      <a:lnTo>
                        <a:pt x="780" y="132"/>
                      </a:lnTo>
                      <a:lnTo>
                        <a:pt x="774" y="126"/>
                      </a:lnTo>
                      <a:lnTo>
                        <a:pt x="768" y="126"/>
                      </a:lnTo>
                      <a:lnTo>
                        <a:pt x="762" y="120"/>
                      </a:lnTo>
                      <a:lnTo>
                        <a:pt x="750" y="120"/>
                      </a:lnTo>
                      <a:lnTo>
                        <a:pt x="744" y="138"/>
                      </a:lnTo>
                      <a:lnTo>
                        <a:pt x="738" y="126"/>
                      </a:lnTo>
                      <a:lnTo>
                        <a:pt x="732" y="114"/>
                      </a:lnTo>
                      <a:lnTo>
                        <a:pt x="726" y="138"/>
                      </a:lnTo>
                      <a:lnTo>
                        <a:pt x="720" y="120"/>
                      </a:lnTo>
                      <a:lnTo>
                        <a:pt x="714" y="132"/>
                      </a:lnTo>
                      <a:lnTo>
                        <a:pt x="702" y="126"/>
                      </a:lnTo>
                      <a:lnTo>
                        <a:pt x="696" y="114"/>
                      </a:lnTo>
                      <a:lnTo>
                        <a:pt x="690" y="138"/>
                      </a:lnTo>
                      <a:lnTo>
                        <a:pt x="684" y="120"/>
                      </a:lnTo>
                      <a:lnTo>
                        <a:pt x="678" y="114"/>
                      </a:lnTo>
                      <a:lnTo>
                        <a:pt x="672" y="138"/>
                      </a:lnTo>
                      <a:lnTo>
                        <a:pt x="666" y="126"/>
                      </a:lnTo>
                      <a:lnTo>
                        <a:pt x="660" y="138"/>
                      </a:lnTo>
                      <a:lnTo>
                        <a:pt x="648" y="132"/>
                      </a:lnTo>
                      <a:lnTo>
                        <a:pt x="642" y="120"/>
                      </a:lnTo>
                      <a:lnTo>
                        <a:pt x="636" y="126"/>
                      </a:lnTo>
                      <a:lnTo>
                        <a:pt x="630" y="132"/>
                      </a:lnTo>
                      <a:lnTo>
                        <a:pt x="624" y="126"/>
                      </a:lnTo>
                      <a:lnTo>
                        <a:pt x="618" y="132"/>
                      </a:lnTo>
                      <a:lnTo>
                        <a:pt x="612" y="114"/>
                      </a:lnTo>
                      <a:lnTo>
                        <a:pt x="606" y="138"/>
                      </a:lnTo>
                      <a:lnTo>
                        <a:pt x="594" y="126"/>
                      </a:lnTo>
                      <a:lnTo>
                        <a:pt x="588" y="126"/>
                      </a:lnTo>
                      <a:lnTo>
                        <a:pt x="582" y="138"/>
                      </a:lnTo>
                      <a:lnTo>
                        <a:pt x="576" y="126"/>
                      </a:lnTo>
                      <a:lnTo>
                        <a:pt x="570" y="120"/>
                      </a:lnTo>
                      <a:lnTo>
                        <a:pt x="564" y="114"/>
                      </a:lnTo>
                      <a:lnTo>
                        <a:pt x="558" y="138"/>
                      </a:lnTo>
                      <a:lnTo>
                        <a:pt x="552" y="120"/>
                      </a:lnTo>
                      <a:lnTo>
                        <a:pt x="540" y="114"/>
                      </a:lnTo>
                      <a:lnTo>
                        <a:pt x="534" y="150"/>
                      </a:lnTo>
                      <a:lnTo>
                        <a:pt x="528" y="120"/>
                      </a:lnTo>
                      <a:lnTo>
                        <a:pt x="522" y="132"/>
                      </a:lnTo>
                      <a:lnTo>
                        <a:pt x="516" y="114"/>
                      </a:lnTo>
                      <a:lnTo>
                        <a:pt x="510" y="108"/>
                      </a:lnTo>
                      <a:lnTo>
                        <a:pt x="504" y="126"/>
                      </a:lnTo>
                      <a:lnTo>
                        <a:pt x="498" y="114"/>
                      </a:lnTo>
                      <a:lnTo>
                        <a:pt x="486" y="132"/>
                      </a:lnTo>
                      <a:lnTo>
                        <a:pt x="480" y="114"/>
                      </a:lnTo>
                      <a:lnTo>
                        <a:pt x="474" y="126"/>
                      </a:lnTo>
                      <a:lnTo>
                        <a:pt x="468" y="132"/>
                      </a:lnTo>
                      <a:lnTo>
                        <a:pt x="462" y="108"/>
                      </a:lnTo>
                      <a:lnTo>
                        <a:pt x="456" y="126"/>
                      </a:lnTo>
                      <a:lnTo>
                        <a:pt x="450" y="120"/>
                      </a:lnTo>
                      <a:lnTo>
                        <a:pt x="444" y="120"/>
                      </a:lnTo>
                      <a:lnTo>
                        <a:pt x="432" y="138"/>
                      </a:lnTo>
                      <a:lnTo>
                        <a:pt x="426" y="126"/>
                      </a:lnTo>
                      <a:lnTo>
                        <a:pt x="420" y="144"/>
                      </a:lnTo>
                      <a:lnTo>
                        <a:pt x="414" y="132"/>
                      </a:lnTo>
                      <a:lnTo>
                        <a:pt x="408" y="108"/>
                      </a:lnTo>
                      <a:lnTo>
                        <a:pt x="402" y="132"/>
                      </a:lnTo>
                      <a:lnTo>
                        <a:pt x="396" y="126"/>
                      </a:lnTo>
                      <a:lnTo>
                        <a:pt x="390" y="132"/>
                      </a:lnTo>
                      <a:lnTo>
                        <a:pt x="378" y="132"/>
                      </a:lnTo>
                      <a:lnTo>
                        <a:pt x="372" y="126"/>
                      </a:lnTo>
                      <a:lnTo>
                        <a:pt x="366" y="114"/>
                      </a:lnTo>
                      <a:lnTo>
                        <a:pt x="360" y="138"/>
                      </a:lnTo>
                      <a:lnTo>
                        <a:pt x="354" y="120"/>
                      </a:lnTo>
                      <a:lnTo>
                        <a:pt x="348" y="108"/>
                      </a:lnTo>
                      <a:lnTo>
                        <a:pt x="342" y="126"/>
                      </a:lnTo>
                      <a:lnTo>
                        <a:pt x="336" y="126"/>
                      </a:lnTo>
                      <a:lnTo>
                        <a:pt x="324" y="126"/>
                      </a:lnTo>
                      <a:lnTo>
                        <a:pt x="318" y="138"/>
                      </a:lnTo>
                      <a:lnTo>
                        <a:pt x="312" y="126"/>
                      </a:lnTo>
                      <a:lnTo>
                        <a:pt x="306" y="114"/>
                      </a:lnTo>
                      <a:lnTo>
                        <a:pt x="300" y="126"/>
                      </a:lnTo>
                      <a:lnTo>
                        <a:pt x="294" y="114"/>
                      </a:lnTo>
                      <a:lnTo>
                        <a:pt x="288" y="114"/>
                      </a:lnTo>
                      <a:lnTo>
                        <a:pt x="282" y="126"/>
                      </a:lnTo>
                      <a:lnTo>
                        <a:pt x="270" y="114"/>
                      </a:lnTo>
                      <a:lnTo>
                        <a:pt x="264" y="120"/>
                      </a:lnTo>
                      <a:lnTo>
                        <a:pt x="258" y="114"/>
                      </a:lnTo>
                      <a:lnTo>
                        <a:pt x="252" y="120"/>
                      </a:lnTo>
                      <a:lnTo>
                        <a:pt x="246" y="108"/>
                      </a:lnTo>
                      <a:lnTo>
                        <a:pt x="240" y="120"/>
                      </a:lnTo>
                      <a:lnTo>
                        <a:pt x="234" y="120"/>
                      </a:lnTo>
                      <a:lnTo>
                        <a:pt x="228" y="90"/>
                      </a:lnTo>
                      <a:lnTo>
                        <a:pt x="216" y="102"/>
                      </a:lnTo>
                      <a:lnTo>
                        <a:pt x="210" y="108"/>
                      </a:lnTo>
                      <a:lnTo>
                        <a:pt x="204" y="108"/>
                      </a:lnTo>
                      <a:lnTo>
                        <a:pt x="198" y="96"/>
                      </a:lnTo>
                      <a:lnTo>
                        <a:pt x="192" y="102"/>
                      </a:lnTo>
                      <a:lnTo>
                        <a:pt x="186" y="102"/>
                      </a:lnTo>
                      <a:lnTo>
                        <a:pt x="180" y="114"/>
                      </a:lnTo>
                      <a:lnTo>
                        <a:pt x="174" y="114"/>
                      </a:lnTo>
                      <a:lnTo>
                        <a:pt x="162" y="90"/>
                      </a:lnTo>
                      <a:lnTo>
                        <a:pt x="156" y="108"/>
                      </a:lnTo>
                      <a:lnTo>
                        <a:pt x="150" y="96"/>
                      </a:lnTo>
                      <a:lnTo>
                        <a:pt x="144" y="84"/>
                      </a:lnTo>
                      <a:lnTo>
                        <a:pt x="138" y="78"/>
                      </a:lnTo>
                      <a:lnTo>
                        <a:pt x="132" y="96"/>
                      </a:lnTo>
                      <a:lnTo>
                        <a:pt x="126" y="72"/>
                      </a:lnTo>
                      <a:lnTo>
                        <a:pt x="120" y="72"/>
                      </a:lnTo>
                      <a:lnTo>
                        <a:pt x="108" y="84"/>
                      </a:lnTo>
                      <a:lnTo>
                        <a:pt x="102" y="78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4" y="78"/>
                      </a:lnTo>
                      <a:lnTo>
                        <a:pt x="78" y="66"/>
                      </a:lnTo>
                      <a:lnTo>
                        <a:pt x="72" y="78"/>
                      </a:lnTo>
                      <a:lnTo>
                        <a:pt x="66" y="66"/>
                      </a:lnTo>
                      <a:lnTo>
                        <a:pt x="54" y="66"/>
                      </a:lnTo>
                      <a:lnTo>
                        <a:pt x="48" y="60"/>
                      </a:lnTo>
                      <a:lnTo>
                        <a:pt x="42" y="48"/>
                      </a:lnTo>
                      <a:lnTo>
                        <a:pt x="36" y="30"/>
                      </a:lnTo>
                      <a:lnTo>
                        <a:pt x="30" y="42"/>
                      </a:lnTo>
                      <a:lnTo>
                        <a:pt x="24" y="30"/>
                      </a:lnTo>
                      <a:lnTo>
                        <a:pt x="18" y="36"/>
                      </a:lnTo>
                      <a:lnTo>
                        <a:pt x="12" y="0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1F497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89" name="Freeform 154">
                  <a:extLst>
                    <a:ext uri="{FF2B5EF4-FFF2-40B4-BE49-F238E27FC236}">
                      <a16:creationId xmlns:a16="http://schemas.microsoft.com/office/drawing/2014/main" id="{8855E718-6769-4004-A103-701BC2DB10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1375" y="722312"/>
                  <a:ext cx="1362075" cy="5257801"/>
                </a:xfrm>
                <a:custGeom>
                  <a:avLst/>
                  <a:gdLst>
                    <a:gd name="T0" fmla="*/ 846 w 858"/>
                    <a:gd name="T1" fmla="*/ 3282 h 3312"/>
                    <a:gd name="T2" fmla="*/ 828 w 858"/>
                    <a:gd name="T3" fmla="*/ 3180 h 3312"/>
                    <a:gd name="T4" fmla="*/ 804 w 858"/>
                    <a:gd name="T5" fmla="*/ 3078 h 3312"/>
                    <a:gd name="T6" fmla="*/ 786 w 858"/>
                    <a:gd name="T7" fmla="*/ 2988 h 3312"/>
                    <a:gd name="T8" fmla="*/ 768 w 858"/>
                    <a:gd name="T9" fmla="*/ 3024 h 3312"/>
                    <a:gd name="T10" fmla="*/ 744 w 858"/>
                    <a:gd name="T11" fmla="*/ 3108 h 3312"/>
                    <a:gd name="T12" fmla="*/ 726 w 858"/>
                    <a:gd name="T13" fmla="*/ 3204 h 3312"/>
                    <a:gd name="T14" fmla="*/ 708 w 858"/>
                    <a:gd name="T15" fmla="*/ 3240 h 3312"/>
                    <a:gd name="T16" fmla="*/ 684 w 858"/>
                    <a:gd name="T17" fmla="*/ 3186 h 3312"/>
                    <a:gd name="T18" fmla="*/ 666 w 858"/>
                    <a:gd name="T19" fmla="*/ 3090 h 3312"/>
                    <a:gd name="T20" fmla="*/ 642 w 858"/>
                    <a:gd name="T21" fmla="*/ 3048 h 3312"/>
                    <a:gd name="T22" fmla="*/ 624 w 858"/>
                    <a:gd name="T23" fmla="*/ 3012 h 3312"/>
                    <a:gd name="T24" fmla="*/ 606 w 858"/>
                    <a:gd name="T25" fmla="*/ 2946 h 3312"/>
                    <a:gd name="T26" fmla="*/ 582 w 858"/>
                    <a:gd name="T27" fmla="*/ 2868 h 3312"/>
                    <a:gd name="T28" fmla="*/ 564 w 858"/>
                    <a:gd name="T29" fmla="*/ 2904 h 3312"/>
                    <a:gd name="T30" fmla="*/ 540 w 858"/>
                    <a:gd name="T31" fmla="*/ 2952 h 3312"/>
                    <a:gd name="T32" fmla="*/ 522 w 858"/>
                    <a:gd name="T33" fmla="*/ 3006 h 3312"/>
                    <a:gd name="T34" fmla="*/ 504 w 858"/>
                    <a:gd name="T35" fmla="*/ 3054 h 3312"/>
                    <a:gd name="T36" fmla="*/ 480 w 858"/>
                    <a:gd name="T37" fmla="*/ 3042 h 3312"/>
                    <a:gd name="T38" fmla="*/ 462 w 858"/>
                    <a:gd name="T39" fmla="*/ 3042 h 3312"/>
                    <a:gd name="T40" fmla="*/ 444 w 858"/>
                    <a:gd name="T41" fmla="*/ 3132 h 3312"/>
                    <a:gd name="T42" fmla="*/ 420 w 858"/>
                    <a:gd name="T43" fmla="*/ 3210 h 3312"/>
                    <a:gd name="T44" fmla="*/ 402 w 858"/>
                    <a:gd name="T45" fmla="*/ 3216 h 3312"/>
                    <a:gd name="T46" fmla="*/ 378 w 858"/>
                    <a:gd name="T47" fmla="*/ 3204 h 3312"/>
                    <a:gd name="T48" fmla="*/ 360 w 858"/>
                    <a:gd name="T49" fmla="*/ 3132 h 3312"/>
                    <a:gd name="T50" fmla="*/ 342 w 858"/>
                    <a:gd name="T51" fmla="*/ 3024 h 3312"/>
                    <a:gd name="T52" fmla="*/ 318 w 858"/>
                    <a:gd name="T53" fmla="*/ 2664 h 3312"/>
                    <a:gd name="T54" fmla="*/ 300 w 858"/>
                    <a:gd name="T55" fmla="*/ 450 h 3312"/>
                    <a:gd name="T56" fmla="*/ 282 w 858"/>
                    <a:gd name="T57" fmla="*/ 1494 h 3312"/>
                    <a:gd name="T58" fmla="*/ 258 w 858"/>
                    <a:gd name="T59" fmla="*/ 2340 h 3312"/>
                    <a:gd name="T60" fmla="*/ 240 w 858"/>
                    <a:gd name="T61" fmla="*/ 2586 h 3312"/>
                    <a:gd name="T62" fmla="*/ 216 w 858"/>
                    <a:gd name="T63" fmla="*/ 2694 h 3312"/>
                    <a:gd name="T64" fmla="*/ 198 w 858"/>
                    <a:gd name="T65" fmla="*/ 2754 h 3312"/>
                    <a:gd name="T66" fmla="*/ 180 w 858"/>
                    <a:gd name="T67" fmla="*/ 2610 h 3312"/>
                    <a:gd name="T68" fmla="*/ 156 w 858"/>
                    <a:gd name="T69" fmla="*/ 2826 h 3312"/>
                    <a:gd name="T70" fmla="*/ 138 w 858"/>
                    <a:gd name="T71" fmla="*/ 2574 h 3312"/>
                    <a:gd name="T72" fmla="*/ 120 w 858"/>
                    <a:gd name="T73" fmla="*/ 3006 h 3312"/>
                    <a:gd name="T74" fmla="*/ 96 w 858"/>
                    <a:gd name="T75" fmla="*/ 2934 h 3312"/>
                    <a:gd name="T76" fmla="*/ 78 w 858"/>
                    <a:gd name="T77" fmla="*/ 3030 h 3312"/>
                    <a:gd name="T78" fmla="*/ 54 w 858"/>
                    <a:gd name="T79" fmla="*/ 3150 h 3312"/>
                    <a:gd name="T80" fmla="*/ 36 w 858"/>
                    <a:gd name="T81" fmla="*/ 2964 h 3312"/>
                    <a:gd name="T82" fmla="*/ 18 w 858"/>
                    <a:gd name="T83" fmla="*/ 3126 h 3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58" h="3312">
                      <a:moveTo>
                        <a:pt x="858" y="3312"/>
                      </a:moveTo>
                      <a:lnTo>
                        <a:pt x="852" y="3300"/>
                      </a:lnTo>
                      <a:lnTo>
                        <a:pt x="846" y="3282"/>
                      </a:lnTo>
                      <a:lnTo>
                        <a:pt x="840" y="3246"/>
                      </a:lnTo>
                      <a:lnTo>
                        <a:pt x="834" y="3222"/>
                      </a:lnTo>
                      <a:lnTo>
                        <a:pt x="828" y="3180"/>
                      </a:lnTo>
                      <a:lnTo>
                        <a:pt x="822" y="3144"/>
                      </a:lnTo>
                      <a:lnTo>
                        <a:pt x="816" y="3108"/>
                      </a:lnTo>
                      <a:lnTo>
                        <a:pt x="804" y="3078"/>
                      </a:lnTo>
                      <a:lnTo>
                        <a:pt x="798" y="3024"/>
                      </a:lnTo>
                      <a:lnTo>
                        <a:pt x="792" y="3006"/>
                      </a:lnTo>
                      <a:lnTo>
                        <a:pt x="786" y="2988"/>
                      </a:lnTo>
                      <a:lnTo>
                        <a:pt x="780" y="3000"/>
                      </a:lnTo>
                      <a:lnTo>
                        <a:pt x="774" y="2994"/>
                      </a:lnTo>
                      <a:lnTo>
                        <a:pt x="768" y="3024"/>
                      </a:lnTo>
                      <a:lnTo>
                        <a:pt x="762" y="3030"/>
                      </a:lnTo>
                      <a:lnTo>
                        <a:pt x="750" y="3078"/>
                      </a:lnTo>
                      <a:lnTo>
                        <a:pt x="744" y="3108"/>
                      </a:lnTo>
                      <a:lnTo>
                        <a:pt x="738" y="3168"/>
                      </a:lnTo>
                      <a:lnTo>
                        <a:pt x="732" y="3192"/>
                      </a:lnTo>
                      <a:lnTo>
                        <a:pt x="726" y="3204"/>
                      </a:lnTo>
                      <a:lnTo>
                        <a:pt x="720" y="3246"/>
                      </a:lnTo>
                      <a:lnTo>
                        <a:pt x="714" y="3246"/>
                      </a:lnTo>
                      <a:lnTo>
                        <a:pt x="708" y="3240"/>
                      </a:lnTo>
                      <a:lnTo>
                        <a:pt x="696" y="3222"/>
                      </a:lnTo>
                      <a:lnTo>
                        <a:pt x="690" y="3222"/>
                      </a:lnTo>
                      <a:lnTo>
                        <a:pt x="684" y="3186"/>
                      </a:lnTo>
                      <a:lnTo>
                        <a:pt x="678" y="3156"/>
                      </a:lnTo>
                      <a:lnTo>
                        <a:pt x="672" y="3144"/>
                      </a:lnTo>
                      <a:lnTo>
                        <a:pt x="666" y="3090"/>
                      </a:lnTo>
                      <a:lnTo>
                        <a:pt x="660" y="3102"/>
                      </a:lnTo>
                      <a:lnTo>
                        <a:pt x="654" y="3054"/>
                      </a:lnTo>
                      <a:lnTo>
                        <a:pt x="642" y="3048"/>
                      </a:lnTo>
                      <a:lnTo>
                        <a:pt x="636" y="3066"/>
                      </a:lnTo>
                      <a:lnTo>
                        <a:pt x="630" y="3030"/>
                      </a:lnTo>
                      <a:lnTo>
                        <a:pt x="624" y="3012"/>
                      </a:lnTo>
                      <a:lnTo>
                        <a:pt x="618" y="2958"/>
                      </a:lnTo>
                      <a:lnTo>
                        <a:pt x="612" y="2916"/>
                      </a:lnTo>
                      <a:lnTo>
                        <a:pt x="606" y="2946"/>
                      </a:lnTo>
                      <a:lnTo>
                        <a:pt x="600" y="2928"/>
                      </a:lnTo>
                      <a:lnTo>
                        <a:pt x="588" y="2880"/>
                      </a:lnTo>
                      <a:lnTo>
                        <a:pt x="582" y="2868"/>
                      </a:lnTo>
                      <a:lnTo>
                        <a:pt x="576" y="2868"/>
                      </a:lnTo>
                      <a:lnTo>
                        <a:pt x="570" y="2868"/>
                      </a:lnTo>
                      <a:lnTo>
                        <a:pt x="564" y="2904"/>
                      </a:lnTo>
                      <a:lnTo>
                        <a:pt x="558" y="2916"/>
                      </a:lnTo>
                      <a:lnTo>
                        <a:pt x="552" y="2940"/>
                      </a:lnTo>
                      <a:lnTo>
                        <a:pt x="540" y="2952"/>
                      </a:lnTo>
                      <a:lnTo>
                        <a:pt x="534" y="2994"/>
                      </a:lnTo>
                      <a:lnTo>
                        <a:pt x="528" y="3006"/>
                      </a:lnTo>
                      <a:lnTo>
                        <a:pt x="522" y="3006"/>
                      </a:lnTo>
                      <a:lnTo>
                        <a:pt x="516" y="3018"/>
                      </a:lnTo>
                      <a:lnTo>
                        <a:pt x="510" y="3048"/>
                      </a:lnTo>
                      <a:lnTo>
                        <a:pt x="504" y="3054"/>
                      </a:lnTo>
                      <a:lnTo>
                        <a:pt x="498" y="3036"/>
                      </a:lnTo>
                      <a:lnTo>
                        <a:pt x="486" y="3054"/>
                      </a:lnTo>
                      <a:lnTo>
                        <a:pt x="480" y="3042"/>
                      </a:lnTo>
                      <a:lnTo>
                        <a:pt x="474" y="3030"/>
                      </a:lnTo>
                      <a:lnTo>
                        <a:pt x="468" y="3024"/>
                      </a:lnTo>
                      <a:lnTo>
                        <a:pt x="462" y="3042"/>
                      </a:lnTo>
                      <a:lnTo>
                        <a:pt x="456" y="3072"/>
                      </a:lnTo>
                      <a:lnTo>
                        <a:pt x="450" y="3102"/>
                      </a:lnTo>
                      <a:lnTo>
                        <a:pt x="444" y="3132"/>
                      </a:lnTo>
                      <a:lnTo>
                        <a:pt x="432" y="3198"/>
                      </a:lnTo>
                      <a:lnTo>
                        <a:pt x="426" y="3180"/>
                      </a:lnTo>
                      <a:lnTo>
                        <a:pt x="420" y="3210"/>
                      </a:lnTo>
                      <a:lnTo>
                        <a:pt x="414" y="3198"/>
                      </a:lnTo>
                      <a:lnTo>
                        <a:pt x="408" y="3210"/>
                      </a:lnTo>
                      <a:lnTo>
                        <a:pt x="402" y="3216"/>
                      </a:lnTo>
                      <a:lnTo>
                        <a:pt x="396" y="3222"/>
                      </a:lnTo>
                      <a:lnTo>
                        <a:pt x="390" y="3222"/>
                      </a:lnTo>
                      <a:lnTo>
                        <a:pt x="378" y="3204"/>
                      </a:lnTo>
                      <a:lnTo>
                        <a:pt x="372" y="3156"/>
                      </a:lnTo>
                      <a:lnTo>
                        <a:pt x="366" y="3144"/>
                      </a:lnTo>
                      <a:lnTo>
                        <a:pt x="360" y="3132"/>
                      </a:lnTo>
                      <a:lnTo>
                        <a:pt x="354" y="3114"/>
                      </a:lnTo>
                      <a:lnTo>
                        <a:pt x="348" y="3072"/>
                      </a:lnTo>
                      <a:lnTo>
                        <a:pt x="342" y="3024"/>
                      </a:lnTo>
                      <a:lnTo>
                        <a:pt x="336" y="2958"/>
                      </a:lnTo>
                      <a:lnTo>
                        <a:pt x="324" y="2850"/>
                      </a:lnTo>
                      <a:lnTo>
                        <a:pt x="318" y="2664"/>
                      </a:lnTo>
                      <a:lnTo>
                        <a:pt x="312" y="2286"/>
                      </a:lnTo>
                      <a:lnTo>
                        <a:pt x="306" y="1572"/>
                      </a:lnTo>
                      <a:lnTo>
                        <a:pt x="300" y="450"/>
                      </a:lnTo>
                      <a:lnTo>
                        <a:pt x="294" y="0"/>
                      </a:lnTo>
                      <a:lnTo>
                        <a:pt x="288" y="732"/>
                      </a:lnTo>
                      <a:lnTo>
                        <a:pt x="282" y="1494"/>
                      </a:lnTo>
                      <a:lnTo>
                        <a:pt x="270" y="1974"/>
                      </a:lnTo>
                      <a:lnTo>
                        <a:pt x="264" y="2226"/>
                      </a:lnTo>
                      <a:lnTo>
                        <a:pt x="258" y="2340"/>
                      </a:lnTo>
                      <a:lnTo>
                        <a:pt x="252" y="2418"/>
                      </a:lnTo>
                      <a:lnTo>
                        <a:pt x="246" y="2502"/>
                      </a:lnTo>
                      <a:lnTo>
                        <a:pt x="240" y="2586"/>
                      </a:lnTo>
                      <a:lnTo>
                        <a:pt x="234" y="2682"/>
                      </a:lnTo>
                      <a:lnTo>
                        <a:pt x="228" y="2682"/>
                      </a:lnTo>
                      <a:lnTo>
                        <a:pt x="216" y="2694"/>
                      </a:lnTo>
                      <a:lnTo>
                        <a:pt x="210" y="2712"/>
                      </a:lnTo>
                      <a:lnTo>
                        <a:pt x="204" y="2766"/>
                      </a:lnTo>
                      <a:lnTo>
                        <a:pt x="198" y="2754"/>
                      </a:lnTo>
                      <a:lnTo>
                        <a:pt x="192" y="2718"/>
                      </a:lnTo>
                      <a:lnTo>
                        <a:pt x="186" y="2682"/>
                      </a:lnTo>
                      <a:lnTo>
                        <a:pt x="180" y="2610"/>
                      </a:lnTo>
                      <a:lnTo>
                        <a:pt x="174" y="2652"/>
                      </a:lnTo>
                      <a:lnTo>
                        <a:pt x="162" y="2802"/>
                      </a:lnTo>
                      <a:lnTo>
                        <a:pt x="156" y="2826"/>
                      </a:lnTo>
                      <a:lnTo>
                        <a:pt x="150" y="2664"/>
                      </a:lnTo>
                      <a:lnTo>
                        <a:pt x="144" y="2520"/>
                      </a:lnTo>
                      <a:lnTo>
                        <a:pt x="138" y="2574"/>
                      </a:lnTo>
                      <a:lnTo>
                        <a:pt x="132" y="2748"/>
                      </a:lnTo>
                      <a:lnTo>
                        <a:pt x="126" y="2928"/>
                      </a:lnTo>
                      <a:lnTo>
                        <a:pt x="120" y="3006"/>
                      </a:lnTo>
                      <a:lnTo>
                        <a:pt x="108" y="2964"/>
                      </a:lnTo>
                      <a:lnTo>
                        <a:pt x="102" y="2928"/>
                      </a:lnTo>
                      <a:lnTo>
                        <a:pt x="96" y="2934"/>
                      </a:lnTo>
                      <a:lnTo>
                        <a:pt x="90" y="2970"/>
                      </a:lnTo>
                      <a:lnTo>
                        <a:pt x="84" y="3006"/>
                      </a:lnTo>
                      <a:lnTo>
                        <a:pt x="78" y="3030"/>
                      </a:lnTo>
                      <a:lnTo>
                        <a:pt x="72" y="3120"/>
                      </a:lnTo>
                      <a:lnTo>
                        <a:pt x="66" y="3150"/>
                      </a:lnTo>
                      <a:lnTo>
                        <a:pt x="54" y="3150"/>
                      </a:lnTo>
                      <a:lnTo>
                        <a:pt x="48" y="3108"/>
                      </a:lnTo>
                      <a:lnTo>
                        <a:pt x="42" y="3030"/>
                      </a:lnTo>
                      <a:lnTo>
                        <a:pt x="36" y="2964"/>
                      </a:lnTo>
                      <a:lnTo>
                        <a:pt x="30" y="3018"/>
                      </a:lnTo>
                      <a:lnTo>
                        <a:pt x="24" y="3072"/>
                      </a:lnTo>
                      <a:lnTo>
                        <a:pt x="18" y="3126"/>
                      </a:lnTo>
                      <a:lnTo>
                        <a:pt x="12" y="3192"/>
                      </a:lnTo>
                      <a:lnTo>
                        <a:pt x="0" y="3282"/>
                      </a:lnTo>
                    </a:path>
                  </a:pathLst>
                </a:custGeom>
                <a:noFill/>
                <a:ln w="12700">
                  <a:solidFill>
                    <a:srgbClr val="1F497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90" name="Freeform 155">
                  <a:extLst>
                    <a:ext uri="{FF2B5EF4-FFF2-40B4-BE49-F238E27FC236}">
                      <a16:creationId xmlns:a16="http://schemas.microsoft.com/office/drawing/2014/main" id="{169555BE-AB7A-4823-9CF4-B2CBAA7D9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9300" y="2408237"/>
                  <a:ext cx="1362075" cy="3638550"/>
                </a:xfrm>
                <a:custGeom>
                  <a:avLst/>
                  <a:gdLst>
                    <a:gd name="T0" fmla="*/ 846 w 858"/>
                    <a:gd name="T1" fmla="*/ 2244 h 2292"/>
                    <a:gd name="T2" fmla="*/ 828 w 858"/>
                    <a:gd name="T3" fmla="*/ 2100 h 2292"/>
                    <a:gd name="T4" fmla="*/ 804 w 858"/>
                    <a:gd name="T5" fmla="*/ 2142 h 2292"/>
                    <a:gd name="T6" fmla="*/ 786 w 858"/>
                    <a:gd name="T7" fmla="*/ 2190 h 2292"/>
                    <a:gd name="T8" fmla="*/ 768 w 858"/>
                    <a:gd name="T9" fmla="*/ 2106 h 2292"/>
                    <a:gd name="T10" fmla="*/ 744 w 858"/>
                    <a:gd name="T11" fmla="*/ 1962 h 2292"/>
                    <a:gd name="T12" fmla="*/ 726 w 858"/>
                    <a:gd name="T13" fmla="*/ 1644 h 2292"/>
                    <a:gd name="T14" fmla="*/ 708 w 858"/>
                    <a:gd name="T15" fmla="*/ 0 h 2292"/>
                    <a:gd name="T16" fmla="*/ 684 w 858"/>
                    <a:gd name="T17" fmla="*/ 1566 h 2292"/>
                    <a:gd name="T18" fmla="*/ 666 w 858"/>
                    <a:gd name="T19" fmla="*/ 2034 h 2292"/>
                    <a:gd name="T20" fmla="*/ 642 w 858"/>
                    <a:gd name="T21" fmla="*/ 1782 h 2292"/>
                    <a:gd name="T22" fmla="*/ 624 w 858"/>
                    <a:gd name="T23" fmla="*/ 408 h 2292"/>
                    <a:gd name="T24" fmla="*/ 606 w 858"/>
                    <a:gd name="T25" fmla="*/ 1374 h 2292"/>
                    <a:gd name="T26" fmla="*/ 582 w 858"/>
                    <a:gd name="T27" fmla="*/ 1842 h 2292"/>
                    <a:gd name="T28" fmla="*/ 564 w 858"/>
                    <a:gd name="T29" fmla="*/ 1824 h 2292"/>
                    <a:gd name="T30" fmla="*/ 546 w 858"/>
                    <a:gd name="T31" fmla="*/ 1956 h 2292"/>
                    <a:gd name="T32" fmla="*/ 522 w 858"/>
                    <a:gd name="T33" fmla="*/ 1920 h 2292"/>
                    <a:gd name="T34" fmla="*/ 504 w 858"/>
                    <a:gd name="T35" fmla="*/ 1800 h 2292"/>
                    <a:gd name="T36" fmla="*/ 480 w 858"/>
                    <a:gd name="T37" fmla="*/ 1440 h 2292"/>
                    <a:gd name="T38" fmla="*/ 462 w 858"/>
                    <a:gd name="T39" fmla="*/ 1194 h 2292"/>
                    <a:gd name="T40" fmla="*/ 444 w 858"/>
                    <a:gd name="T41" fmla="*/ 1374 h 2292"/>
                    <a:gd name="T42" fmla="*/ 420 w 858"/>
                    <a:gd name="T43" fmla="*/ 1302 h 2292"/>
                    <a:gd name="T44" fmla="*/ 402 w 858"/>
                    <a:gd name="T45" fmla="*/ 1302 h 2292"/>
                    <a:gd name="T46" fmla="*/ 378 w 858"/>
                    <a:gd name="T47" fmla="*/ 1092 h 2292"/>
                    <a:gd name="T48" fmla="*/ 360 w 858"/>
                    <a:gd name="T49" fmla="*/ 1290 h 2292"/>
                    <a:gd name="T50" fmla="*/ 342 w 858"/>
                    <a:gd name="T51" fmla="*/ 1374 h 2292"/>
                    <a:gd name="T52" fmla="*/ 318 w 858"/>
                    <a:gd name="T53" fmla="*/ 732 h 2292"/>
                    <a:gd name="T54" fmla="*/ 300 w 858"/>
                    <a:gd name="T55" fmla="*/ 696 h 2292"/>
                    <a:gd name="T56" fmla="*/ 282 w 858"/>
                    <a:gd name="T57" fmla="*/ 1620 h 2292"/>
                    <a:gd name="T58" fmla="*/ 258 w 858"/>
                    <a:gd name="T59" fmla="*/ 1662 h 2292"/>
                    <a:gd name="T60" fmla="*/ 240 w 858"/>
                    <a:gd name="T61" fmla="*/ 1782 h 2292"/>
                    <a:gd name="T62" fmla="*/ 216 w 858"/>
                    <a:gd name="T63" fmla="*/ 2034 h 2292"/>
                    <a:gd name="T64" fmla="*/ 198 w 858"/>
                    <a:gd name="T65" fmla="*/ 2112 h 2292"/>
                    <a:gd name="T66" fmla="*/ 180 w 858"/>
                    <a:gd name="T67" fmla="*/ 2172 h 2292"/>
                    <a:gd name="T68" fmla="*/ 156 w 858"/>
                    <a:gd name="T69" fmla="*/ 2166 h 2292"/>
                    <a:gd name="T70" fmla="*/ 138 w 858"/>
                    <a:gd name="T71" fmla="*/ 2208 h 2292"/>
                    <a:gd name="T72" fmla="*/ 120 w 858"/>
                    <a:gd name="T73" fmla="*/ 2184 h 2292"/>
                    <a:gd name="T74" fmla="*/ 96 w 858"/>
                    <a:gd name="T75" fmla="*/ 2196 h 2292"/>
                    <a:gd name="T76" fmla="*/ 78 w 858"/>
                    <a:gd name="T77" fmla="*/ 2196 h 2292"/>
                    <a:gd name="T78" fmla="*/ 54 w 858"/>
                    <a:gd name="T79" fmla="*/ 2250 h 2292"/>
                    <a:gd name="T80" fmla="*/ 36 w 858"/>
                    <a:gd name="T81" fmla="*/ 2256 h 2292"/>
                    <a:gd name="T82" fmla="*/ 18 w 858"/>
                    <a:gd name="T83" fmla="*/ 2244 h 2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58" h="2292">
                      <a:moveTo>
                        <a:pt x="858" y="2220"/>
                      </a:moveTo>
                      <a:lnTo>
                        <a:pt x="852" y="2250"/>
                      </a:lnTo>
                      <a:lnTo>
                        <a:pt x="846" y="2244"/>
                      </a:lnTo>
                      <a:lnTo>
                        <a:pt x="840" y="2172"/>
                      </a:lnTo>
                      <a:lnTo>
                        <a:pt x="834" y="2124"/>
                      </a:lnTo>
                      <a:lnTo>
                        <a:pt x="828" y="2100"/>
                      </a:lnTo>
                      <a:lnTo>
                        <a:pt x="822" y="2082"/>
                      </a:lnTo>
                      <a:lnTo>
                        <a:pt x="816" y="2082"/>
                      </a:lnTo>
                      <a:lnTo>
                        <a:pt x="804" y="2142"/>
                      </a:lnTo>
                      <a:lnTo>
                        <a:pt x="798" y="2166"/>
                      </a:lnTo>
                      <a:lnTo>
                        <a:pt x="792" y="2172"/>
                      </a:lnTo>
                      <a:lnTo>
                        <a:pt x="786" y="2190"/>
                      </a:lnTo>
                      <a:lnTo>
                        <a:pt x="780" y="2154"/>
                      </a:lnTo>
                      <a:lnTo>
                        <a:pt x="774" y="2112"/>
                      </a:lnTo>
                      <a:lnTo>
                        <a:pt x="768" y="2106"/>
                      </a:lnTo>
                      <a:lnTo>
                        <a:pt x="762" y="2058"/>
                      </a:lnTo>
                      <a:lnTo>
                        <a:pt x="750" y="2016"/>
                      </a:lnTo>
                      <a:lnTo>
                        <a:pt x="744" y="1962"/>
                      </a:lnTo>
                      <a:lnTo>
                        <a:pt x="738" y="1962"/>
                      </a:lnTo>
                      <a:lnTo>
                        <a:pt x="732" y="1842"/>
                      </a:lnTo>
                      <a:lnTo>
                        <a:pt x="726" y="1644"/>
                      </a:lnTo>
                      <a:lnTo>
                        <a:pt x="720" y="1278"/>
                      </a:lnTo>
                      <a:lnTo>
                        <a:pt x="714" y="612"/>
                      </a:lnTo>
                      <a:lnTo>
                        <a:pt x="708" y="0"/>
                      </a:lnTo>
                      <a:lnTo>
                        <a:pt x="696" y="180"/>
                      </a:lnTo>
                      <a:lnTo>
                        <a:pt x="690" y="954"/>
                      </a:lnTo>
                      <a:lnTo>
                        <a:pt x="684" y="1566"/>
                      </a:lnTo>
                      <a:lnTo>
                        <a:pt x="678" y="1872"/>
                      </a:lnTo>
                      <a:lnTo>
                        <a:pt x="672" y="1998"/>
                      </a:lnTo>
                      <a:lnTo>
                        <a:pt x="666" y="2034"/>
                      </a:lnTo>
                      <a:lnTo>
                        <a:pt x="660" y="2022"/>
                      </a:lnTo>
                      <a:lnTo>
                        <a:pt x="654" y="1932"/>
                      </a:lnTo>
                      <a:lnTo>
                        <a:pt x="642" y="1782"/>
                      </a:lnTo>
                      <a:lnTo>
                        <a:pt x="636" y="1488"/>
                      </a:lnTo>
                      <a:lnTo>
                        <a:pt x="630" y="960"/>
                      </a:lnTo>
                      <a:lnTo>
                        <a:pt x="624" y="408"/>
                      </a:lnTo>
                      <a:lnTo>
                        <a:pt x="618" y="444"/>
                      </a:lnTo>
                      <a:lnTo>
                        <a:pt x="612" y="996"/>
                      </a:lnTo>
                      <a:lnTo>
                        <a:pt x="606" y="1374"/>
                      </a:lnTo>
                      <a:lnTo>
                        <a:pt x="600" y="1596"/>
                      </a:lnTo>
                      <a:lnTo>
                        <a:pt x="588" y="1740"/>
                      </a:lnTo>
                      <a:lnTo>
                        <a:pt x="582" y="1842"/>
                      </a:lnTo>
                      <a:lnTo>
                        <a:pt x="576" y="1932"/>
                      </a:lnTo>
                      <a:lnTo>
                        <a:pt x="570" y="1902"/>
                      </a:lnTo>
                      <a:lnTo>
                        <a:pt x="564" y="1824"/>
                      </a:lnTo>
                      <a:lnTo>
                        <a:pt x="558" y="1812"/>
                      </a:lnTo>
                      <a:lnTo>
                        <a:pt x="552" y="1902"/>
                      </a:lnTo>
                      <a:lnTo>
                        <a:pt x="546" y="1956"/>
                      </a:lnTo>
                      <a:lnTo>
                        <a:pt x="534" y="1962"/>
                      </a:lnTo>
                      <a:lnTo>
                        <a:pt x="528" y="1950"/>
                      </a:lnTo>
                      <a:lnTo>
                        <a:pt x="522" y="1920"/>
                      </a:lnTo>
                      <a:lnTo>
                        <a:pt x="516" y="1890"/>
                      </a:lnTo>
                      <a:lnTo>
                        <a:pt x="510" y="1824"/>
                      </a:lnTo>
                      <a:lnTo>
                        <a:pt x="504" y="1800"/>
                      </a:lnTo>
                      <a:lnTo>
                        <a:pt x="498" y="1758"/>
                      </a:lnTo>
                      <a:lnTo>
                        <a:pt x="492" y="1668"/>
                      </a:lnTo>
                      <a:lnTo>
                        <a:pt x="480" y="1440"/>
                      </a:lnTo>
                      <a:lnTo>
                        <a:pt x="474" y="1188"/>
                      </a:lnTo>
                      <a:lnTo>
                        <a:pt x="468" y="1074"/>
                      </a:lnTo>
                      <a:lnTo>
                        <a:pt x="462" y="1194"/>
                      </a:lnTo>
                      <a:lnTo>
                        <a:pt x="456" y="1446"/>
                      </a:lnTo>
                      <a:lnTo>
                        <a:pt x="450" y="1512"/>
                      </a:lnTo>
                      <a:lnTo>
                        <a:pt x="444" y="1374"/>
                      </a:lnTo>
                      <a:lnTo>
                        <a:pt x="438" y="1212"/>
                      </a:lnTo>
                      <a:lnTo>
                        <a:pt x="426" y="1194"/>
                      </a:lnTo>
                      <a:lnTo>
                        <a:pt x="420" y="1302"/>
                      </a:lnTo>
                      <a:lnTo>
                        <a:pt x="414" y="1326"/>
                      </a:lnTo>
                      <a:lnTo>
                        <a:pt x="408" y="1344"/>
                      </a:lnTo>
                      <a:lnTo>
                        <a:pt x="402" y="1302"/>
                      </a:lnTo>
                      <a:lnTo>
                        <a:pt x="396" y="1266"/>
                      </a:lnTo>
                      <a:lnTo>
                        <a:pt x="390" y="1158"/>
                      </a:lnTo>
                      <a:lnTo>
                        <a:pt x="378" y="1092"/>
                      </a:lnTo>
                      <a:lnTo>
                        <a:pt x="372" y="1116"/>
                      </a:lnTo>
                      <a:lnTo>
                        <a:pt x="366" y="1212"/>
                      </a:lnTo>
                      <a:lnTo>
                        <a:pt x="360" y="1290"/>
                      </a:lnTo>
                      <a:lnTo>
                        <a:pt x="354" y="1320"/>
                      </a:lnTo>
                      <a:lnTo>
                        <a:pt x="348" y="1380"/>
                      </a:lnTo>
                      <a:lnTo>
                        <a:pt x="342" y="1374"/>
                      </a:lnTo>
                      <a:lnTo>
                        <a:pt x="336" y="1284"/>
                      </a:lnTo>
                      <a:lnTo>
                        <a:pt x="324" y="1050"/>
                      </a:lnTo>
                      <a:lnTo>
                        <a:pt x="318" y="732"/>
                      </a:lnTo>
                      <a:lnTo>
                        <a:pt x="312" y="456"/>
                      </a:lnTo>
                      <a:lnTo>
                        <a:pt x="306" y="426"/>
                      </a:lnTo>
                      <a:lnTo>
                        <a:pt x="300" y="696"/>
                      </a:lnTo>
                      <a:lnTo>
                        <a:pt x="294" y="1074"/>
                      </a:lnTo>
                      <a:lnTo>
                        <a:pt x="288" y="1416"/>
                      </a:lnTo>
                      <a:lnTo>
                        <a:pt x="282" y="1620"/>
                      </a:lnTo>
                      <a:lnTo>
                        <a:pt x="270" y="1680"/>
                      </a:lnTo>
                      <a:lnTo>
                        <a:pt x="264" y="1686"/>
                      </a:lnTo>
                      <a:lnTo>
                        <a:pt x="258" y="1662"/>
                      </a:lnTo>
                      <a:lnTo>
                        <a:pt x="252" y="1656"/>
                      </a:lnTo>
                      <a:lnTo>
                        <a:pt x="246" y="1668"/>
                      </a:lnTo>
                      <a:lnTo>
                        <a:pt x="240" y="1782"/>
                      </a:lnTo>
                      <a:lnTo>
                        <a:pt x="234" y="1866"/>
                      </a:lnTo>
                      <a:lnTo>
                        <a:pt x="228" y="1986"/>
                      </a:lnTo>
                      <a:lnTo>
                        <a:pt x="216" y="2034"/>
                      </a:lnTo>
                      <a:lnTo>
                        <a:pt x="210" y="2058"/>
                      </a:lnTo>
                      <a:lnTo>
                        <a:pt x="204" y="2088"/>
                      </a:lnTo>
                      <a:lnTo>
                        <a:pt x="198" y="2112"/>
                      </a:lnTo>
                      <a:lnTo>
                        <a:pt x="192" y="2130"/>
                      </a:lnTo>
                      <a:lnTo>
                        <a:pt x="186" y="2172"/>
                      </a:lnTo>
                      <a:lnTo>
                        <a:pt x="180" y="2172"/>
                      </a:lnTo>
                      <a:lnTo>
                        <a:pt x="174" y="2178"/>
                      </a:lnTo>
                      <a:lnTo>
                        <a:pt x="162" y="2154"/>
                      </a:lnTo>
                      <a:lnTo>
                        <a:pt x="156" y="2166"/>
                      </a:lnTo>
                      <a:lnTo>
                        <a:pt x="150" y="2202"/>
                      </a:lnTo>
                      <a:lnTo>
                        <a:pt x="144" y="2196"/>
                      </a:lnTo>
                      <a:lnTo>
                        <a:pt x="138" y="2208"/>
                      </a:lnTo>
                      <a:lnTo>
                        <a:pt x="132" y="2190"/>
                      </a:lnTo>
                      <a:lnTo>
                        <a:pt x="126" y="2202"/>
                      </a:lnTo>
                      <a:lnTo>
                        <a:pt x="120" y="2184"/>
                      </a:lnTo>
                      <a:lnTo>
                        <a:pt x="108" y="2208"/>
                      </a:lnTo>
                      <a:lnTo>
                        <a:pt x="102" y="2202"/>
                      </a:lnTo>
                      <a:lnTo>
                        <a:pt x="96" y="2196"/>
                      </a:lnTo>
                      <a:lnTo>
                        <a:pt x="90" y="2160"/>
                      </a:lnTo>
                      <a:lnTo>
                        <a:pt x="84" y="2184"/>
                      </a:lnTo>
                      <a:lnTo>
                        <a:pt x="78" y="2196"/>
                      </a:lnTo>
                      <a:lnTo>
                        <a:pt x="72" y="2202"/>
                      </a:lnTo>
                      <a:lnTo>
                        <a:pt x="66" y="2262"/>
                      </a:lnTo>
                      <a:lnTo>
                        <a:pt x="54" y="2250"/>
                      </a:lnTo>
                      <a:lnTo>
                        <a:pt x="48" y="2292"/>
                      </a:lnTo>
                      <a:lnTo>
                        <a:pt x="42" y="2244"/>
                      </a:lnTo>
                      <a:lnTo>
                        <a:pt x="36" y="2256"/>
                      </a:lnTo>
                      <a:lnTo>
                        <a:pt x="30" y="2202"/>
                      </a:lnTo>
                      <a:lnTo>
                        <a:pt x="24" y="2250"/>
                      </a:lnTo>
                      <a:lnTo>
                        <a:pt x="18" y="2244"/>
                      </a:lnTo>
                      <a:lnTo>
                        <a:pt x="12" y="2238"/>
                      </a:lnTo>
                      <a:lnTo>
                        <a:pt x="0" y="2250"/>
                      </a:lnTo>
                    </a:path>
                  </a:pathLst>
                </a:custGeom>
                <a:noFill/>
                <a:ln w="12700">
                  <a:solidFill>
                    <a:srgbClr val="1F497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91" name="Freeform 156">
                  <a:extLst>
                    <a:ext uri="{FF2B5EF4-FFF2-40B4-BE49-F238E27FC236}">
                      <a16:creationId xmlns:a16="http://schemas.microsoft.com/office/drawing/2014/main" id="{41C2C7D6-48B7-42A4-A577-FA87AF9B1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7225" y="5951538"/>
                  <a:ext cx="1362075" cy="152400"/>
                </a:xfrm>
                <a:custGeom>
                  <a:avLst/>
                  <a:gdLst>
                    <a:gd name="T0" fmla="*/ 846 w 858"/>
                    <a:gd name="T1" fmla="*/ 18 h 96"/>
                    <a:gd name="T2" fmla="*/ 828 w 858"/>
                    <a:gd name="T3" fmla="*/ 18 h 96"/>
                    <a:gd name="T4" fmla="*/ 804 w 858"/>
                    <a:gd name="T5" fmla="*/ 6 h 96"/>
                    <a:gd name="T6" fmla="*/ 786 w 858"/>
                    <a:gd name="T7" fmla="*/ 54 h 96"/>
                    <a:gd name="T8" fmla="*/ 768 w 858"/>
                    <a:gd name="T9" fmla="*/ 24 h 96"/>
                    <a:gd name="T10" fmla="*/ 744 w 858"/>
                    <a:gd name="T11" fmla="*/ 60 h 96"/>
                    <a:gd name="T12" fmla="*/ 726 w 858"/>
                    <a:gd name="T13" fmla="*/ 18 h 96"/>
                    <a:gd name="T14" fmla="*/ 708 w 858"/>
                    <a:gd name="T15" fmla="*/ 24 h 96"/>
                    <a:gd name="T16" fmla="*/ 684 w 858"/>
                    <a:gd name="T17" fmla="*/ 66 h 96"/>
                    <a:gd name="T18" fmla="*/ 666 w 858"/>
                    <a:gd name="T19" fmla="*/ 54 h 96"/>
                    <a:gd name="T20" fmla="*/ 642 w 858"/>
                    <a:gd name="T21" fmla="*/ 48 h 96"/>
                    <a:gd name="T22" fmla="*/ 624 w 858"/>
                    <a:gd name="T23" fmla="*/ 54 h 96"/>
                    <a:gd name="T24" fmla="*/ 606 w 858"/>
                    <a:gd name="T25" fmla="*/ 60 h 96"/>
                    <a:gd name="T26" fmla="*/ 582 w 858"/>
                    <a:gd name="T27" fmla="*/ 30 h 96"/>
                    <a:gd name="T28" fmla="*/ 564 w 858"/>
                    <a:gd name="T29" fmla="*/ 36 h 96"/>
                    <a:gd name="T30" fmla="*/ 546 w 858"/>
                    <a:gd name="T31" fmla="*/ 42 h 96"/>
                    <a:gd name="T32" fmla="*/ 522 w 858"/>
                    <a:gd name="T33" fmla="*/ 30 h 96"/>
                    <a:gd name="T34" fmla="*/ 504 w 858"/>
                    <a:gd name="T35" fmla="*/ 36 h 96"/>
                    <a:gd name="T36" fmla="*/ 480 w 858"/>
                    <a:gd name="T37" fmla="*/ 24 h 96"/>
                    <a:gd name="T38" fmla="*/ 462 w 858"/>
                    <a:gd name="T39" fmla="*/ 54 h 96"/>
                    <a:gd name="T40" fmla="*/ 444 w 858"/>
                    <a:gd name="T41" fmla="*/ 36 h 96"/>
                    <a:gd name="T42" fmla="*/ 420 w 858"/>
                    <a:gd name="T43" fmla="*/ 42 h 96"/>
                    <a:gd name="T44" fmla="*/ 402 w 858"/>
                    <a:gd name="T45" fmla="*/ 48 h 96"/>
                    <a:gd name="T46" fmla="*/ 384 w 858"/>
                    <a:gd name="T47" fmla="*/ 36 h 96"/>
                    <a:gd name="T48" fmla="*/ 360 w 858"/>
                    <a:gd name="T49" fmla="*/ 6 h 96"/>
                    <a:gd name="T50" fmla="*/ 342 w 858"/>
                    <a:gd name="T51" fmla="*/ 24 h 96"/>
                    <a:gd name="T52" fmla="*/ 318 w 858"/>
                    <a:gd name="T53" fmla="*/ 42 h 96"/>
                    <a:gd name="T54" fmla="*/ 300 w 858"/>
                    <a:gd name="T55" fmla="*/ 18 h 96"/>
                    <a:gd name="T56" fmla="*/ 282 w 858"/>
                    <a:gd name="T57" fmla="*/ 24 h 96"/>
                    <a:gd name="T58" fmla="*/ 258 w 858"/>
                    <a:gd name="T59" fmla="*/ 24 h 96"/>
                    <a:gd name="T60" fmla="*/ 240 w 858"/>
                    <a:gd name="T61" fmla="*/ 36 h 96"/>
                    <a:gd name="T62" fmla="*/ 216 w 858"/>
                    <a:gd name="T63" fmla="*/ 36 h 96"/>
                    <a:gd name="T64" fmla="*/ 198 w 858"/>
                    <a:gd name="T65" fmla="*/ 24 h 96"/>
                    <a:gd name="T66" fmla="*/ 180 w 858"/>
                    <a:gd name="T67" fmla="*/ 42 h 96"/>
                    <a:gd name="T68" fmla="*/ 156 w 858"/>
                    <a:gd name="T69" fmla="*/ 36 h 96"/>
                    <a:gd name="T70" fmla="*/ 138 w 858"/>
                    <a:gd name="T71" fmla="*/ 54 h 96"/>
                    <a:gd name="T72" fmla="*/ 120 w 858"/>
                    <a:gd name="T73" fmla="*/ 66 h 96"/>
                    <a:gd name="T74" fmla="*/ 96 w 858"/>
                    <a:gd name="T75" fmla="*/ 54 h 96"/>
                    <a:gd name="T76" fmla="*/ 78 w 858"/>
                    <a:gd name="T77" fmla="*/ 60 h 96"/>
                    <a:gd name="T78" fmla="*/ 54 w 858"/>
                    <a:gd name="T79" fmla="*/ 48 h 96"/>
                    <a:gd name="T80" fmla="*/ 36 w 858"/>
                    <a:gd name="T81" fmla="*/ 72 h 96"/>
                    <a:gd name="T82" fmla="*/ 18 w 858"/>
                    <a:gd name="T83" fmla="*/ 6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58" h="96">
                      <a:moveTo>
                        <a:pt x="858" y="18"/>
                      </a:moveTo>
                      <a:lnTo>
                        <a:pt x="852" y="12"/>
                      </a:lnTo>
                      <a:lnTo>
                        <a:pt x="846" y="18"/>
                      </a:lnTo>
                      <a:lnTo>
                        <a:pt x="840" y="18"/>
                      </a:lnTo>
                      <a:lnTo>
                        <a:pt x="834" y="18"/>
                      </a:lnTo>
                      <a:lnTo>
                        <a:pt x="828" y="18"/>
                      </a:lnTo>
                      <a:lnTo>
                        <a:pt x="822" y="54"/>
                      </a:lnTo>
                      <a:lnTo>
                        <a:pt x="816" y="72"/>
                      </a:lnTo>
                      <a:lnTo>
                        <a:pt x="804" y="6"/>
                      </a:lnTo>
                      <a:lnTo>
                        <a:pt x="798" y="18"/>
                      </a:lnTo>
                      <a:lnTo>
                        <a:pt x="792" y="48"/>
                      </a:lnTo>
                      <a:lnTo>
                        <a:pt x="786" y="54"/>
                      </a:lnTo>
                      <a:lnTo>
                        <a:pt x="780" y="54"/>
                      </a:lnTo>
                      <a:lnTo>
                        <a:pt x="774" y="6"/>
                      </a:lnTo>
                      <a:lnTo>
                        <a:pt x="768" y="24"/>
                      </a:lnTo>
                      <a:lnTo>
                        <a:pt x="762" y="72"/>
                      </a:lnTo>
                      <a:lnTo>
                        <a:pt x="750" y="18"/>
                      </a:lnTo>
                      <a:lnTo>
                        <a:pt x="744" y="60"/>
                      </a:lnTo>
                      <a:lnTo>
                        <a:pt x="738" y="18"/>
                      </a:lnTo>
                      <a:lnTo>
                        <a:pt x="732" y="6"/>
                      </a:lnTo>
                      <a:lnTo>
                        <a:pt x="726" y="18"/>
                      </a:lnTo>
                      <a:lnTo>
                        <a:pt x="720" y="0"/>
                      </a:lnTo>
                      <a:lnTo>
                        <a:pt x="714" y="24"/>
                      </a:lnTo>
                      <a:lnTo>
                        <a:pt x="708" y="24"/>
                      </a:lnTo>
                      <a:lnTo>
                        <a:pt x="696" y="30"/>
                      </a:lnTo>
                      <a:lnTo>
                        <a:pt x="690" y="48"/>
                      </a:lnTo>
                      <a:lnTo>
                        <a:pt x="684" y="66"/>
                      </a:lnTo>
                      <a:lnTo>
                        <a:pt x="678" y="54"/>
                      </a:lnTo>
                      <a:lnTo>
                        <a:pt x="672" y="60"/>
                      </a:lnTo>
                      <a:lnTo>
                        <a:pt x="666" y="54"/>
                      </a:lnTo>
                      <a:lnTo>
                        <a:pt x="660" y="66"/>
                      </a:lnTo>
                      <a:lnTo>
                        <a:pt x="654" y="66"/>
                      </a:lnTo>
                      <a:lnTo>
                        <a:pt x="642" y="48"/>
                      </a:lnTo>
                      <a:lnTo>
                        <a:pt x="636" y="48"/>
                      </a:lnTo>
                      <a:lnTo>
                        <a:pt x="630" y="60"/>
                      </a:lnTo>
                      <a:lnTo>
                        <a:pt x="624" y="54"/>
                      </a:lnTo>
                      <a:lnTo>
                        <a:pt x="618" y="72"/>
                      </a:lnTo>
                      <a:lnTo>
                        <a:pt x="612" y="54"/>
                      </a:lnTo>
                      <a:lnTo>
                        <a:pt x="606" y="60"/>
                      </a:lnTo>
                      <a:lnTo>
                        <a:pt x="600" y="48"/>
                      </a:lnTo>
                      <a:lnTo>
                        <a:pt x="588" y="30"/>
                      </a:lnTo>
                      <a:lnTo>
                        <a:pt x="582" y="30"/>
                      </a:lnTo>
                      <a:lnTo>
                        <a:pt x="576" y="36"/>
                      </a:lnTo>
                      <a:lnTo>
                        <a:pt x="570" y="48"/>
                      </a:lnTo>
                      <a:lnTo>
                        <a:pt x="564" y="36"/>
                      </a:lnTo>
                      <a:lnTo>
                        <a:pt x="558" y="42"/>
                      </a:lnTo>
                      <a:lnTo>
                        <a:pt x="552" y="48"/>
                      </a:lnTo>
                      <a:lnTo>
                        <a:pt x="546" y="42"/>
                      </a:lnTo>
                      <a:lnTo>
                        <a:pt x="534" y="24"/>
                      </a:lnTo>
                      <a:lnTo>
                        <a:pt x="528" y="60"/>
                      </a:lnTo>
                      <a:lnTo>
                        <a:pt x="522" y="30"/>
                      </a:lnTo>
                      <a:lnTo>
                        <a:pt x="516" y="30"/>
                      </a:lnTo>
                      <a:lnTo>
                        <a:pt x="510" y="30"/>
                      </a:lnTo>
                      <a:lnTo>
                        <a:pt x="504" y="36"/>
                      </a:lnTo>
                      <a:lnTo>
                        <a:pt x="498" y="30"/>
                      </a:lnTo>
                      <a:lnTo>
                        <a:pt x="492" y="48"/>
                      </a:lnTo>
                      <a:lnTo>
                        <a:pt x="480" y="24"/>
                      </a:lnTo>
                      <a:lnTo>
                        <a:pt x="474" y="30"/>
                      </a:lnTo>
                      <a:lnTo>
                        <a:pt x="468" y="48"/>
                      </a:lnTo>
                      <a:lnTo>
                        <a:pt x="462" y="54"/>
                      </a:lnTo>
                      <a:lnTo>
                        <a:pt x="456" y="36"/>
                      </a:lnTo>
                      <a:lnTo>
                        <a:pt x="450" y="24"/>
                      </a:lnTo>
                      <a:lnTo>
                        <a:pt x="444" y="36"/>
                      </a:lnTo>
                      <a:lnTo>
                        <a:pt x="438" y="24"/>
                      </a:lnTo>
                      <a:lnTo>
                        <a:pt x="426" y="54"/>
                      </a:lnTo>
                      <a:lnTo>
                        <a:pt x="420" y="42"/>
                      </a:lnTo>
                      <a:lnTo>
                        <a:pt x="414" y="36"/>
                      </a:lnTo>
                      <a:lnTo>
                        <a:pt x="408" y="30"/>
                      </a:lnTo>
                      <a:lnTo>
                        <a:pt x="402" y="48"/>
                      </a:lnTo>
                      <a:lnTo>
                        <a:pt x="396" y="36"/>
                      </a:lnTo>
                      <a:lnTo>
                        <a:pt x="390" y="36"/>
                      </a:lnTo>
                      <a:lnTo>
                        <a:pt x="384" y="36"/>
                      </a:lnTo>
                      <a:lnTo>
                        <a:pt x="372" y="18"/>
                      </a:lnTo>
                      <a:lnTo>
                        <a:pt x="366" y="24"/>
                      </a:lnTo>
                      <a:lnTo>
                        <a:pt x="360" y="6"/>
                      </a:lnTo>
                      <a:lnTo>
                        <a:pt x="354" y="12"/>
                      </a:lnTo>
                      <a:lnTo>
                        <a:pt x="348" y="0"/>
                      </a:lnTo>
                      <a:lnTo>
                        <a:pt x="342" y="24"/>
                      </a:lnTo>
                      <a:lnTo>
                        <a:pt x="336" y="48"/>
                      </a:lnTo>
                      <a:lnTo>
                        <a:pt x="330" y="24"/>
                      </a:lnTo>
                      <a:lnTo>
                        <a:pt x="318" y="42"/>
                      </a:lnTo>
                      <a:lnTo>
                        <a:pt x="312" y="36"/>
                      </a:lnTo>
                      <a:lnTo>
                        <a:pt x="306" y="42"/>
                      </a:lnTo>
                      <a:lnTo>
                        <a:pt x="300" y="18"/>
                      </a:lnTo>
                      <a:lnTo>
                        <a:pt x="294" y="36"/>
                      </a:lnTo>
                      <a:lnTo>
                        <a:pt x="288" y="36"/>
                      </a:lnTo>
                      <a:lnTo>
                        <a:pt x="282" y="24"/>
                      </a:lnTo>
                      <a:lnTo>
                        <a:pt x="276" y="30"/>
                      </a:lnTo>
                      <a:lnTo>
                        <a:pt x="264" y="36"/>
                      </a:lnTo>
                      <a:lnTo>
                        <a:pt x="258" y="24"/>
                      </a:lnTo>
                      <a:lnTo>
                        <a:pt x="252" y="30"/>
                      </a:lnTo>
                      <a:lnTo>
                        <a:pt x="246" y="30"/>
                      </a:lnTo>
                      <a:lnTo>
                        <a:pt x="240" y="36"/>
                      </a:lnTo>
                      <a:lnTo>
                        <a:pt x="234" y="36"/>
                      </a:lnTo>
                      <a:lnTo>
                        <a:pt x="228" y="42"/>
                      </a:lnTo>
                      <a:lnTo>
                        <a:pt x="216" y="36"/>
                      </a:lnTo>
                      <a:lnTo>
                        <a:pt x="210" y="48"/>
                      </a:lnTo>
                      <a:lnTo>
                        <a:pt x="204" y="36"/>
                      </a:lnTo>
                      <a:lnTo>
                        <a:pt x="198" y="24"/>
                      </a:lnTo>
                      <a:lnTo>
                        <a:pt x="192" y="42"/>
                      </a:lnTo>
                      <a:lnTo>
                        <a:pt x="186" y="42"/>
                      </a:lnTo>
                      <a:lnTo>
                        <a:pt x="180" y="42"/>
                      </a:lnTo>
                      <a:lnTo>
                        <a:pt x="174" y="36"/>
                      </a:lnTo>
                      <a:lnTo>
                        <a:pt x="162" y="30"/>
                      </a:lnTo>
                      <a:lnTo>
                        <a:pt x="156" y="36"/>
                      </a:lnTo>
                      <a:lnTo>
                        <a:pt x="150" y="66"/>
                      </a:lnTo>
                      <a:lnTo>
                        <a:pt x="144" y="66"/>
                      </a:lnTo>
                      <a:lnTo>
                        <a:pt x="138" y="54"/>
                      </a:lnTo>
                      <a:lnTo>
                        <a:pt x="132" y="54"/>
                      </a:lnTo>
                      <a:lnTo>
                        <a:pt x="126" y="42"/>
                      </a:lnTo>
                      <a:lnTo>
                        <a:pt x="120" y="66"/>
                      </a:lnTo>
                      <a:lnTo>
                        <a:pt x="108" y="60"/>
                      </a:lnTo>
                      <a:lnTo>
                        <a:pt x="102" y="60"/>
                      </a:lnTo>
                      <a:lnTo>
                        <a:pt x="96" y="54"/>
                      </a:lnTo>
                      <a:lnTo>
                        <a:pt x="90" y="60"/>
                      </a:lnTo>
                      <a:lnTo>
                        <a:pt x="84" y="48"/>
                      </a:lnTo>
                      <a:lnTo>
                        <a:pt x="78" y="60"/>
                      </a:lnTo>
                      <a:lnTo>
                        <a:pt x="72" y="54"/>
                      </a:lnTo>
                      <a:lnTo>
                        <a:pt x="66" y="60"/>
                      </a:lnTo>
                      <a:lnTo>
                        <a:pt x="54" y="48"/>
                      </a:lnTo>
                      <a:lnTo>
                        <a:pt x="48" y="54"/>
                      </a:lnTo>
                      <a:lnTo>
                        <a:pt x="42" y="36"/>
                      </a:lnTo>
                      <a:lnTo>
                        <a:pt x="36" y="72"/>
                      </a:lnTo>
                      <a:lnTo>
                        <a:pt x="30" y="96"/>
                      </a:lnTo>
                      <a:lnTo>
                        <a:pt x="24" y="66"/>
                      </a:lnTo>
                      <a:lnTo>
                        <a:pt x="18" y="66"/>
                      </a:lnTo>
                      <a:lnTo>
                        <a:pt x="12" y="48"/>
                      </a:lnTo>
                      <a:lnTo>
                        <a:pt x="0" y="72"/>
                      </a:lnTo>
                    </a:path>
                  </a:pathLst>
                </a:custGeom>
                <a:noFill/>
                <a:ln w="12700">
                  <a:solidFill>
                    <a:srgbClr val="1F497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452A3BA-8ABD-4D55-9E45-68C1947B351D}"/>
                  </a:ext>
                </a:extLst>
              </p:cNvPr>
              <p:cNvSpPr/>
              <p:nvPr/>
            </p:nvSpPr>
            <p:spPr>
              <a:xfrm>
                <a:off x="3574473" y="5207513"/>
                <a:ext cx="650686" cy="375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16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18F0-3500-44B3-9C7F-63D0BB90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Water Suppression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2AA5D8-31C1-436B-B0F8-A2DAEF28C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5" t="17809" r="18999" b="15286"/>
          <a:stretch/>
        </p:blipFill>
        <p:spPr bwMode="auto">
          <a:xfrm>
            <a:off x="-388999" y="1372617"/>
            <a:ext cx="9487504" cy="521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655CC8-F029-4AF4-AA6E-65A29C8652E1}"/>
              </a:ext>
            </a:extLst>
          </p:cNvPr>
          <p:cNvSpPr txBox="1">
            <a:spLocks/>
          </p:cNvSpPr>
          <p:nvPr/>
        </p:nvSpPr>
        <p:spPr bwMode="auto">
          <a:xfrm>
            <a:off x="1477569" y="1690688"/>
            <a:ext cx="7661275" cy="391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[H2O] ~5000x &gt; [NAA]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DEFF6-56B0-4E20-8401-638DDA82B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1" t="9792" r="16286" b="21030"/>
          <a:stretch/>
        </p:blipFill>
        <p:spPr bwMode="auto">
          <a:xfrm>
            <a:off x="2810802" y="1205469"/>
            <a:ext cx="10727765" cy="564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7D1836-4400-4389-95D3-113B43053C0B}"/>
              </a:ext>
            </a:extLst>
          </p:cNvPr>
          <p:cNvSpPr txBox="1"/>
          <p:nvPr/>
        </p:nvSpPr>
        <p:spPr>
          <a:xfrm>
            <a:off x="11353800" y="601043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15901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6DC6-5C80-401C-9D50-D836959D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Water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378F-CA28-4CF4-9B05-81955D49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Necessary to remove overlap of water tail and metabolites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Modern scanners cannot handle the dynamic range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Cannot sensitively measure metabolites at the same time as water</a:t>
            </a:r>
          </a:p>
          <a:p>
            <a:pPr marL="285750" indent="-285750">
              <a:buFont typeface="Arial"/>
              <a:buChar char="•"/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Several water suppression options: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Inversion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Excitation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 err="1"/>
              <a:t>VAriable</a:t>
            </a:r>
            <a:r>
              <a:rPr lang="en-US" dirty="0"/>
              <a:t> Pulse powers and Optimized Relaxation delays (VAPOR)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9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051D-147A-4A57-AD75-1C0D70F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Voxel Localisation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E9B0-8FB9-4802-98BB-F36DB149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Several localization options: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Point </a:t>
            </a:r>
            <a:r>
              <a:rPr lang="en-US" dirty="0" err="1"/>
              <a:t>RESolved</a:t>
            </a:r>
            <a:r>
              <a:rPr lang="en-US" dirty="0"/>
              <a:t> Spectroscopy (PRESS)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Stimulated Echo Acquisition Mode (STEAM)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Localization by Adiabatic Selective Refocusing (LASER)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dirty="0"/>
              <a:t>Image Selected In vivo Spectroscopy (ISIS)</a:t>
            </a:r>
          </a:p>
          <a:p>
            <a:endParaRPr lang="en-CA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D5F01FF-D704-4F41-BA6C-10454071C855}"/>
              </a:ext>
            </a:extLst>
          </p:cNvPr>
          <p:cNvSpPr/>
          <p:nvPr/>
        </p:nvSpPr>
        <p:spPr>
          <a:xfrm>
            <a:off x="9965626" y="4618929"/>
            <a:ext cx="666000" cy="665748"/>
          </a:xfrm>
          <a:prstGeom prst="cube">
            <a:avLst>
              <a:gd name="adj" fmla="val 27528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E390F0-C12A-440E-98A1-4B02FB2210FE}"/>
              </a:ext>
            </a:extLst>
          </p:cNvPr>
          <p:cNvGrpSpPr/>
          <p:nvPr/>
        </p:nvGrpSpPr>
        <p:grpSpPr>
          <a:xfrm>
            <a:off x="9479420" y="3370008"/>
            <a:ext cx="1501863" cy="3392414"/>
            <a:chOff x="1461211" y="1451811"/>
            <a:chExt cx="1501863" cy="33924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F64A38-9092-4DFE-AC64-5127E6DC2EE0}"/>
                </a:ext>
              </a:extLst>
            </p:cNvPr>
            <p:cNvSpPr/>
            <p:nvPr/>
          </p:nvSpPr>
          <p:spPr>
            <a:xfrm>
              <a:off x="2471132" y="1451811"/>
              <a:ext cx="491942" cy="2378562"/>
            </a:xfrm>
            <a:prstGeom prst="rect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533FB5-9109-4FF4-B147-ADF83F94EE37}"/>
                </a:ext>
              </a:extLst>
            </p:cNvPr>
            <p:cNvCxnSpPr/>
            <p:nvPr/>
          </p:nvCxnSpPr>
          <p:spPr>
            <a:xfrm flipH="1">
              <a:off x="1941934" y="1451811"/>
              <a:ext cx="1021140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D909E3-1585-4EA0-86F7-A7D5C88E836B}"/>
                </a:ext>
              </a:extLst>
            </p:cNvPr>
            <p:cNvCxnSpPr/>
            <p:nvPr/>
          </p:nvCxnSpPr>
          <p:spPr>
            <a:xfrm flipH="1">
              <a:off x="1960562" y="3830373"/>
              <a:ext cx="1002512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102D28-AD6D-44CD-A73F-1C4C58EF69A2}"/>
                </a:ext>
              </a:extLst>
            </p:cNvPr>
            <p:cNvCxnSpPr/>
            <p:nvPr/>
          </p:nvCxnSpPr>
          <p:spPr>
            <a:xfrm flipH="1">
              <a:off x="1461211" y="3830373"/>
              <a:ext cx="1009921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0F4C5E-CDC1-4905-87A2-A95BD1B3FE33}"/>
                </a:ext>
              </a:extLst>
            </p:cNvPr>
            <p:cNvCxnSpPr/>
            <p:nvPr/>
          </p:nvCxnSpPr>
          <p:spPr>
            <a:xfrm flipH="1">
              <a:off x="1461211" y="1451811"/>
              <a:ext cx="1021140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E50493-A9AA-40C0-B14B-707726D84803}"/>
                </a:ext>
              </a:extLst>
            </p:cNvPr>
            <p:cNvSpPr/>
            <p:nvPr/>
          </p:nvSpPr>
          <p:spPr>
            <a:xfrm>
              <a:off x="1461211" y="2465663"/>
              <a:ext cx="491942" cy="2378562"/>
            </a:xfrm>
            <a:prstGeom prst="rect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2BE35C-9A11-4815-B58A-A06A593B9CA9}"/>
              </a:ext>
            </a:extLst>
          </p:cNvPr>
          <p:cNvGrpSpPr/>
          <p:nvPr/>
        </p:nvGrpSpPr>
        <p:grpSpPr>
          <a:xfrm>
            <a:off x="8512643" y="4207437"/>
            <a:ext cx="3392414" cy="1501863"/>
            <a:chOff x="494434" y="2289240"/>
            <a:chExt cx="3392414" cy="15018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1FAEE1-EB19-420E-8152-77CB1B2A3AF5}"/>
                </a:ext>
              </a:extLst>
            </p:cNvPr>
            <p:cNvSpPr/>
            <p:nvPr/>
          </p:nvSpPr>
          <p:spPr>
            <a:xfrm rot="16200000" flipV="1">
              <a:off x="2451596" y="1345930"/>
              <a:ext cx="491942" cy="2378562"/>
            </a:xfrm>
            <a:prstGeom prst="rect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DB7919-3924-40CD-B4EA-D773FCDC84E3}"/>
                </a:ext>
              </a:extLst>
            </p:cNvPr>
            <p:cNvCxnSpPr/>
            <p:nvPr/>
          </p:nvCxnSpPr>
          <p:spPr>
            <a:xfrm rot="16200000" flipH="1" flipV="1">
              <a:off x="2869352" y="2292884"/>
              <a:ext cx="1021140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1DF132-9B47-47E9-8A44-A94A78233F0D}"/>
                </a:ext>
              </a:extLst>
            </p:cNvPr>
            <p:cNvCxnSpPr/>
            <p:nvPr/>
          </p:nvCxnSpPr>
          <p:spPr>
            <a:xfrm rot="16200000" flipH="1" flipV="1">
              <a:off x="500105" y="2283570"/>
              <a:ext cx="1002512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04F196-07E9-413E-8B45-B9206DF6E586}"/>
                </a:ext>
              </a:extLst>
            </p:cNvPr>
            <p:cNvCxnSpPr/>
            <p:nvPr/>
          </p:nvCxnSpPr>
          <p:spPr>
            <a:xfrm rot="16200000" flipH="1" flipV="1">
              <a:off x="496400" y="2779216"/>
              <a:ext cx="1009921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087597-5867-43A1-A027-EBEF75A8C198}"/>
                </a:ext>
              </a:extLst>
            </p:cNvPr>
            <p:cNvCxnSpPr/>
            <p:nvPr/>
          </p:nvCxnSpPr>
          <p:spPr>
            <a:xfrm rot="16200000" flipH="1" flipV="1">
              <a:off x="2869352" y="2773607"/>
              <a:ext cx="1021140" cy="101385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47ED4B-C61A-4363-AC2D-DB5439D6EA41}"/>
                </a:ext>
              </a:extLst>
            </p:cNvPr>
            <p:cNvSpPr/>
            <p:nvPr/>
          </p:nvSpPr>
          <p:spPr>
            <a:xfrm rot="16200000" flipV="1">
              <a:off x="1437744" y="2355851"/>
              <a:ext cx="491942" cy="2378562"/>
            </a:xfrm>
            <a:prstGeom prst="rect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8568A8-6B7A-489A-8113-9E97A0EB2722}"/>
              </a:ext>
            </a:extLst>
          </p:cNvPr>
          <p:cNvGrpSpPr/>
          <p:nvPr/>
        </p:nvGrpSpPr>
        <p:grpSpPr>
          <a:xfrm>
            <a:off x="8922158" y="3698357"/>
            <a:ext cx="2588188" cy="2573800"/>
            <a:chOff x="903949" y="1780160"/>
            <a:chExt cx="2588188" cy="2573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D7B657-32B8-47EB-AEBF-AF9D045F6E95}"/>
                </a:ext>
              </a:extLst>
            </p:cNvPr>
            <p:cNvSpPr/>
            <p:nvPr/>
          </p:nvSpPr>
          <p:spPr>
            <a:xfrm>
              <a:off x="903949" y="1958737"/>
              <a:ext cx="2378561" cy="2378562"/>
            </a:xfrm>
            <a:prstGeom prst="rect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D8DC2E-B836-4B08-8DCC-5BAC8CE1A792}"/>
                </a:ext>
              </a:extLst>
            </p:cNvPr>
            <p:cNvSpPr/>
            <p:nvPr/>
          </p:nvSpPr>
          <p:spPr>
            <a:xfrm>
              <a:off x="1113576" y="1780160"/>
              <a:ext cx="2378561" cy="2378562"/>
            </a:xfrm>
            <a:prstGeom prst="rect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E35935-E9C2-4FEA-8B1D-81686DE33F96}"/>
                </a:ext>
              </a:extLst>
            </p:cNvPr>
            <p:cNvCxnSpPr/>
            <p:nvPr/>
          </p:nvCxnSpPr>
          <p:spPr>
            <a:xfrm flipH="1">
              <a:off x="3282511" y="4158722"/>
              <a:ext cx="209626" cy="195238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DD84F1E-CC95-4A53-91CB-FA2D77EB3959}"/>
                </a:ext>
              </a:extLst>
            </p:cNvPr>
            <p:cNvCxnSpPr/>
            <p:nvPr/>
          </p:nvCxnSpPr>
          <p:spPr>
            <a:xfrm flipH="1">
              <a:off x="903950" y="4158722"/>
              <a:ext cx="209626" cy="178577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2CE738-E7ED-412E-85BC-9D305A57D184}"/>
                </a:ext>
              </a:extLst>
            </p:cNvPr>
            <p:cNvCxnSpPr/>
            <p:nvPr/>
          </p:nvCxnSpPr>
          <p:spPr>
            <a:xfrm flipH="1">
              <a:off x="3275108" y="1780160"/>
              <a:ext cx="217029" cy="18120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DEDE15-8316-46D8-899B-B33E751DB765}"/>
                </a:ext>
              </a:extLst>
            </p:cNvPr>
            <p:cNvCxnSpPr/>
            <p:nvPr/>
          </p:nvCxnSpPr>
          <p:spPr>
            <a:xfrm flipH="1">
              <a:off x="903949" y="1780160"/>
              <a:ext cx="209627" cy="178577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4CD1C658-F758-4567-9155-98178D81E276}"/>
              </a:ext>
            </a:extLst>
          </p:cNvPr>
          <p:cNvSpPr/>
          <p:nvPr/>
        </p:nvSpPr>
        <p:spPr>
          <a:xfrm>
            <a:off x="9959213" y="3698357"/>
            <a:ext cx="666000" cy="2557139"/>
          </a:xfrm>
          <a:prstGeom prst="cub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  <a:alpha val="30000"/>
                </a:srgbClr>
              </a:gs>
              <a:gs pos="100000">
                <a:srgbClr val="C0504D">
                  <a:tint val="50000"/>
                  <a:shade val="100000"/>
                  <a:satMod val="350000"/>
                  <a:alpha val="29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4A6E2CB1-9D6C-4628-858C-F9006EB866F9}"/>
              </a:ext>
            </a:extLst>
          </p:cNvPr>
          <p:cNvSpPr/>
          <p:nvPr/>
        </p:nvSpPr>
        <p:spPr>
          <a:xfrm rot="16200000" flipV="1">
            <a:off x="9883251" y="3665348"/>
            <a:ext cx="666000" cy="2588188"/>
          </a:xfrm>
          <a:prstGeom prst="cube">
            <a:avLst>
              <a:gd name="adj" fmla="val 31738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  <a:alpha val="30000"/>
                </a:srgbClr>
              </a:gs>
              <a:gs pos="100000">
                <a:srgbClr val="C0504D">
                  <a:tint val="50000"/>
                  <a:shade val="100000"/>
                  <a:satMod val="350000"/>
                  <a:alpha val="29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391F7FBB-3251-426C-ABCF-C22EF1674EB0}"/>
              </a:ext>
            </a:extLst>
          </p:cNvPr>
          <p:cNvSpPr/>
          <p:nvPr/>
        </p:nvSpPr>
        <p:spPr>
          <a:xfrm>
            <a:off x="9479421" y="4207435"/>
            <a:ext cx="1501862" cy="1501865"/>
          </a:xfrm>
          <a:prstGeom prst="cube">
            <a:avLst>
              <a:gd name="adj" fmla="val 67849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  <a:alpha val="30000"/>
                </a:srgbClr>
              </a:gs>
              <a:gs pos="100000">
                <a:srgbClr val="C0504D">
                  <a:tint val="50000"/>
                  <a:shade val="100000"/>
                  <a:satMod val="350000"/>
                  <a:alpha val="29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5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C2D-84CB-40A7-9895-3EAB026A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Semi-laser MRS localisation acquisition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5243DBB-3726-4EAC-89EF-DC69B0BB1AD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180000">
              <a:buFont typeface="Arial"/>
              <a:buChar char="•"/>
              <a:defRPr/>
            </a:pPr>
            <a:r>
              <a:rPr lang="en-US" sz="2400" dirty="0"/>
              <a:t>4 adiabatic full passage pulses – longer TEs</a:t>
            </a:r>
          </a:p>
          <a:p>
            <a:pPr marL="285750" indent="-180000">
              <a:buFont typeface="Arial"/>
              <a:buChar char="•"/>
              <a:defRPr/>
            </a:pPr>
            <a:r>
              <a:rPr lang="en-US" sz="2400" dirty="0"/>
              <a:t>Adiabatic pulses - sharp chemical shift displacement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7ADBB2-AE89-498B-8568-29A9BF218561}"/>
              </a:ext>
            </a:extLst>
          </p:cNvPr>
          <p:cNvCxnSpPr/>
          <p:nvPr/>
        </p:nvCxnSpPr>
        <p:spPr>
          <a:xfrm>
            <a:off x="2382645" y="4577328"/>
            <a:ext cx="4785151" cy="0"/>
          </a:xfrm>
          <a:prstGeom prst="line">
            <a:avLst/>
          </a:prstGeom>
          <a:noFill/>
          <a:ln w="25400" cap="flat" cmpd="sng" algn="ctr">
            <a:solidFill>
              <a:srgbClr val="9BBB59"/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31BA7C-B0A4-4B4D-805C-6D59E0988FE1}"/>
              </a:ext>
            </a:extLst>
          </p:cNvPr>
          <p:cNvCxnSpPr/>
          <p:nvPr/>
        </p:nvCxnSpPr>
        <p:spPr>
          <a:xfrm>
            <a:off x="2382645" y="5312826"/>
            <a:ext cx="4785151" cy="0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08FE-6C82-4FB5-8DFD-9CAB927A64FD}"/>
              </a:ext>
            </a:extLst>
          </p:cNvPr>
          <p:cNvCxnSpPr/>
          <p:nvPr/>
        </p:nvCxnSpPr>
        <p:spPr>
          <a:xfrm>
            <a:off x="2382645" y="5840930"/>
            <a:ext cx="4785151" cy="0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8EEE57-9DF2-4AE8-AA80-261170E8FB6B}"/>
              </a:ext>
            </a:extLst>
          </p:cNvPr>
          <p:cNvCxnSpPr/>
          <p:nvPr/>
        </p:nvCxnSpPr>
        <p:spPr>
          <a:xfrm>
            <a:off x="2382645" y="6369033"/>
            <a:ext cx="4785151" cy="0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1E0D1A-5B8B-4AEC-A5CD-E4451F57805D}"/>
              </a:ext>
            </a:extLst>
          </p:cNvPr>
          <p:cNvSpPr txBox="1"/>
          <p:nvPr/>
        </p:nvSpPr>
        <p:spPr>
          <a:xfrm>
            <a:off x="1973571" y="440870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14788-B8D3-4186-8B91-0B48E4BD8214}"/>
              </a:ext>
            </a:extLst>
          </p:cNvPr>
          <p:cNvSpPr txBox="1"/>
          <p:nvPr/>
        </p:nvSpPr>
        <p:spPr>
          <a:xfrm>
            <a:off x="1976002" y="507761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Gx</a:t>
            </a:r>
            <a:endParaRPr lang="en-US" sz="18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D579C-945F-447B-8C0F-03B5BD807242}"/>
              </a:ext>
            </a:extLst>
          </p:cNvPr>
          <p:cNvSpPr txBox="1"/>
          <p:nvPr/>
        </p:nvSpPr>
        <p:spPr>
          <a:xfrm>
            <a:off x="1982415" y="55872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Gy</a:t>
            </a:r>
            <a:endParaRPr lang="en-US" sz="18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0AE07-1F97-4725-838B-2BB2E487EF38}"/>
              </a:ext>
            </a:extLst>
          </p:cNvPr>
          <p:cNvSpPr txBox="1"/>
          <p:nvPr/>
        </p:nvSpPr>
        <p:spPr>
          <a:xfrm>
            <a:off x="1986396" y="61235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Gz</a:t>
            </a:r>
            <a:endParaRPr lang="en-US" sz="18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89FE6-3835-4F2D-82AA-5282BA6120EF}"/>
              </a:ext>
            </a:extLst>
          </p:cNvPr>
          <p:cNvSpPr/>
          <p:nvPr/>
        </p:nvSpPr>
        <p:spPr>
          <a:xfrm>
            <a:off x="2474746" y="4087713"/>
            <a:ext cx="221431" cy="489615"/>
          </a:xfrm>
          <a:prstGeom prst="rect">
            <a:avLst/>
          </a:prstGeom>
          <a:solidFill>
            <a:srgbClr val="9BBB59">
              <a:tint val="100000"/>
              <a:shade val="100000"/>
              <a:satMod val="13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D729C-DCDF-48E7-B38E-A9172702CB42}"/>
              </a:ext>
            </a:extLst>
          </p:cNvPr>
          <p:cNvSpPr txBox="1"/>
          <p:nvPr/>
        </p:nvSpPr>
        <p:spPr>
          <a:xfrm>
            <a:off x="2087785" y="3542012"/>
            <a:ext cx="1021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90°</a:t>
            </a: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7D7B12-2434-4639-9D19-59A597ED4273}"/>
              </a:ext>
            </a:extLst>
          </p:cNvPr>
          <p:cNvSpPr/>
          <p:nvPr/>
        </p:nvSpPr>
        <p:spPr>
          <a:xfrm>
            <a:off x="3902916" y="6124225"/>
            <a:ext cx="259683" cy="244808"/>
          </a:xfrm>
          <a:prstGeom prst="rect">
            <a:avLst/>
          </a:prstGeom>
          <a:solidFill>
            <a:srgbClr val="4BACC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3C49E-0A55-4C2D-A48E-BEFE47B227B9}"/>
              </a:ext>
            </a:extLst>
          </p:cNvPr>
          <p:cNvSpPr txBox="1"/>
          <p:nvPr/>
        </p:nvSpPr>
        <p:spPr>
          <a:xfrm>
            <a:off x="2620458" y="324059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Adiabatic Full Passage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F7EF21-CF72-4D57-8FBF-25226B0731E5}"/>
              </a:ext>
            </a:extLst>
          </p:cNvPr>
          <p:cNvSpPr/>
          <p:nvPr/>
        </p:nvSpPr>
        <p:spPr>
          <a:xfrm>
            <a:off x="3924122" y="3608706"/>
            <a:ext cx="259683" cy="972000"/>
          </a:xfrm>
          <a:prstGeom prst="rect">
            <a:avLst/>
          </a:prstGeom>
          <a:solidFill>
            <a:srgbClr val="9BBB59">
              <a:tint val="100000"/>
              <a:shade val="100000"/>
              <a:satMod val="13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3FBDC-E995-4A38-8D3D-3D6E11878150}"/>
              </a:ext>
            </a:extLst>
          </p:cNvPr>
          <p:cNvSpPr/>
          <p:nvPr/>
        </p:nvSpPr>
        <p:spPr>
          <a:xfrm>
            <a:off x="3094088" y="5610155"/>
            <a:ext cx="259683" cy="244808"/>
          </a:xfrm>
          <a:prstGeom prst="rect">
            <a:avLst/>
          </a:prstGeom>
          <a:solidFill>
            <a:srgbClr val="4BACC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065BBB-7A39-44AA-907F-D5901A35ED5C}"/>
              </a:ext>
            </a:extLst>
          </p:cNvPr>
          <p:cNvGrpSpPr/>
          <p:nvPr/>
        </p:nvGrpSpPr>
        <p:grpSpPr>
          <a:xfrm>
            <a:off x="4892707" y="3636424"/>
            <a:ext cx="684803" cy="1497670"/>
            <a:chOff x="7566353" y="1962715"/>
            <a:chExt cx="684803" cy="14976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2764AE-67B3-4136-9B7E-120256E2FFA9}"/>
                </a:ext>
              </a:extLst>
            </p:cNvPr>
            <p:cNvSpPr/>
            <p:nvPr/>
          </p:nvSpPr>
          <p:spPr>
            <a:xfrm>
              <a:off x="7744324" y="2342146"/>
              <a:ext cx="328863" cy="1118239"/>
            </a:xfrm>
            <a:prstGeom prst="ellipse">
              <a:avLst/>
            </a:prstGeom>
            <a:solidFill>
              <a:srgbClr val="A0CA4A"/>
            </a:solidFill>
            <a:ln w="952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21434D-C8B1-4F78-939A-C7EF9FF33A25}"/>
                </a:ext>
              </a:extLst>
            </p:cNvPr>
            <p:cNvSpPr txBox="1"/>
            <p:nvPr/>
          </p:nvSpPr>
          <p:spPr>
            <a:xfrm>
              <a:off x="7566353" y="196271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echo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74812E-7D70-40AC-A84B-0EEE1904973D}"/>
              </a:ext>
            </a:extLst>
          </p:cNvPr>
          <p:cNvGrpSpPr/>
          <p:nvPr/>
        </p:nvGrpSpPr>
        <p:grpSpPr>
          <a:xfrm>
            <a:off x="2576730" y="4689991"/>
            <a:ext cx="2669705" cy="369332"/>
            <a:chOff x="4926505" y="3016282"/>
            <a:chExt cx="281781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A1B95-4A68-46AA-B960-3D8203095113}"/>
                </a:ext>
              </a:extLst>
            </p:cNvPr>
            <p:cNvSpPr txBox="1"/>
            <p:nvPr/>
          </p:nvSpPr>
          <p:spPr>
            <a:xfrm>
              <a:off x="6000913" y="301628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F3C8B3D-C0FD-4949-BCF2-2DAFADDB1808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6456487" y="3200948"/>
              <a:ext cx="128783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D05639A-F0A9-4E12-8A98-24E37CC430A5}"/>
                </a:ext>
              </a:extLst>
            </p:cNvPr>
            <p:cNvCxnSpPr/>
            <p:nvPr/>
          </p:nvCxnSpPr>
          <p:spPr>
            <a:xfrm flipH="1">
              <a:off x="4926505" y="3200948"/>
              <a:ext cx="108173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E26677-73D7-4C5C-86EE-9CADAE448B3D}"/>
              </a:ext>
            </a:extLst>
          </p:cNvPr>
          <p:cNvSpPr txBox="1"/>
          <p:nvPr/>
        </p:nvSpPr>
        <p:spPr>
          <a:xfrm>
            <a:off x="6383571" y="42056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…TR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CF797-7EA8-41CF-905A-FD6A2F1FE412}"/>
              </a:ext>
            </a:extLst>
          </p:cNvPr>
          <p:cNvSpPr/>
          <p:nvPr/>
        </p:nvSpPr>
        <p:spPr>
          <a:xfrm>
            <a:off x="3091511" y="3608706"/>
            <a:ext cx="259683" cy="972000"/>
          </a:xfrm>
          <a:prstGeom prst="rect">
            <a:avLst/>
          </a:prstGeom>
          <a:solidFill>
            <a:srgbClr val="9BBB59">
              <a:tint val="100000"/>
              <a:shade val="100000"/>
              <a:satMod val="13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89F9D7-62C0-4DF3-9A22-72596BD56B6F}"/>
              </a:ext>
            </a:extLst>
          </p:cNvPr>
          <p:cNvSpPr/>
          <p:nvPr/>
        </p:nvSpPr>
        <p:spPr>
          <a:xfrm>
            <a:off x="2455620" y="5063308"/>
            <a:ext cx="259683" cy="244808"/>
          </a:xfrm>
          <a:prstGeom prst="rect">
            <a:avLst/>
          </a:prstGeom>
          <a:solidFill>
            <a:srgbClr val="4BACC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B8DF3322-3500-4DD2-AC02-8929FB184C62}"/>
              </a:ext>
            </a:extLst>
          </p:cNvPr>
          <p:cNvSpPr/>
          <p:nvPr/>
        </p:nvSpPr>
        <p:spPr>
          <a:xfrm>
            <a:off x="8539106" y="4310510"/>
            <a:ext cx="1325913" cy="1325411"/>
          </a:xfrm>
          <a:prstGeom prst="cube">
            <a:avLst>
              <a:gd name="adj" fmla="val 27528"/>
            </a:avLst>
          </a:prstGeom>
          <a:noFill/>
          <a:ln w="28575" cap="flat" cmpd="sng" algn="ctr">
            <a:solidFill>
              <a:srgbClr val="F7964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0A65B-7E1C-4A9A-A528-06675213183E}"/>
              </a:ext>
            </a:extLst>
          </p:cNvPr>
          <p:cNvSpPr txBox="1"/>
          <p:nvPr/>
        </p:nvSpPr>
        <p:spPr>
          <a:xfrm>
            <a:off x="8399756" y="398816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50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76B069-31C9-4BF4-BE66-09AC387AC0B7}"/>
              </a:ext>
            </a:extLst>
          </p:cNvPr>
          <p:cNvSpPr txBox="1"/>
          <p:nvPr/>
        </p:nvSpPr>
        <p:spPr>
          <a:xfrm>
            <a:off x="9352052" y="399126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7964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D506ED5A-89A0-4014-A6CE-310328B60BDE}"/>
              </a:ext>
            </a:extLst>
          </p:cNvPr>
          <p:cNvSpPr/>
          <p:nvPr/>
        </p:nvSpPr>
        <p:spPr>
          <a:xfrm>
            <a:off x="8426813" y="4357495"/>
            <a:ext cx="1325913" cy="1325411"/>
          </a:xfrm>
          <a:prstGeom prst="cube">
            <a:avLst>
              <a:gd name="adj" fmla="val 27528"/>
            </a:avLst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E315CA-861A-4DEF-9423-72C20CE7D11E}"/>
              </a:ext>
            </a:extLst>
          </p:cNvPr>
          <p:cNvSpPr/>
          <p:nvPr/>
        </p:nvSpPr>
        <p:spPr>
          <a:xfrm>
            <a:off x="3503594" y="3608706"/>
            <a:ext cx="259683" cy="972000"/>
          </a:xfrm>
          <a:prstGeom prst="rect">
            <a:avLst/>
          </a:prstGeom>
          <a:solidFill>
            <a:srgbClr val="9BBB59">
              <a:tint val="100000"/>
              <a:shade val="100000"/>
              <a:satMod val="13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16842-8EB5-4E16-A4BF-3F9468B0D37F}"/>
              </a:ext>
            </a:extLst>
          </p:cNvPr>
          <p:cNvSpPr/>
          <p:nvPr/>
        </p:nvSpPr>
        <p:spPr>
          <a:xfrm>
            <a:off x="4308768" y="3608706"/>
            <a:ext cx="259683" cy="972000"/>
          </a:xfrm>
          <a:prstGeom prst="rect">
            <a:avLst/>
          </a:prstGeom>
          <a:solidFill>
            <a:srgbClr val="9BBB59">
              <a:tint val="100000"/>
              <a:shade val="100000"/>
              <a:satMod val="13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9C1F63-8B40-4B6C-B73E-7F054BF48519}"/>
              </a:ext>
            </a:extLst>
          </p:cNvPr>
          <p:cNvSpPr/>
          <p:nvPr/>
        </p:nvSpPr>
        <p:spPr>
          <a:xfrm>
            <a:off x="3478734" y="5610155"/>
            <a:ext cx="259683" cy="244808"/>
          </a:xfrm>
          <a:prstGeom prst="rect">
            <a:avLst/>
          </a:prstGeom>
          <a:solidFill>
            <a:srgbClr val="4BACC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8C93F7-DBC4-496F-9BE5-16EFB63C6F26}"/>
              </a:ext>
            </a:extLst>
          </p:cNvPr>
          <p:cNvSpPr/>
          <p:nvPr/>
        </p:nvSpPr>
        <p:spPr>
          <a:xfrm>
            <a:off x="4308768" y="6124225"/>
            <a:ext cx="259683" cy="244808"/>
          </a:xfrm>
          <a:prstGeom prst="rect">
            <a:avLst/>
          </a:prstGeom>
          <a:solidFill>
            <a:srgbClr val="4BACC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962</Words>
  <Application>Microsoft Office PowerPoint</Application>
  <PresentationFormat>Widescreen</PresentationFormat>
  <Paragraphs>243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Lato</vt:lpstr>
      <vt:lpstr>Office Theme</vt:lpstr>
      <vt:lpstr>Magnetic Resonance Spectroscopy Analysis with LCModel</vt:lpstr>
      <vt:lpstr>Magnetic Resonance Spectroscopy</vt:lpstr>
      <vt:lpstr>What can we detect with MRS?</vt:lpstr>
      <vt:lpstr>What can we detect with MRS?</vt:lpstr>
      <vt:lpstr>Acquisition of MRS</vt:lpstr>
      <vt:lpstr>Water Suppression</vt:lpstr>
      <vt:lpstr>Water Suppression</vt:lpstr>
      <vt:lpstr>Voxel Localisation</vt:lpstr>
      <vt:lpstr>Semi-laser MRS localisation acquisition</vt:lpstr>
      <vt:lpstr>MRS data pre-processing</vt:lpstr>
      <vt:lpstr>MRS spectral fitting (LCModel)</vt:lpstr>
      <vt:lpstr>LCModel</vt:lpstr>
      <vt:lpstr>To run LCModel</vt:lpstr>
      <vt:lpstr>Using LCModel</vt:lpstr>
      <vt:lpstr>LCModel output</vt:lpstr>
      <vt:lpstr>Absolute Quantification</vt:lpstr>
      <vt:lpstr>Tissue segmentation</vt:lpstr>
      <vt:lpstr>Calculating WCONC</vt:lpstr>
      <vt:lpstr>Calculating ATTH2O</vt:lpstr>
      <vt:lpstr>Metabolite relaxation effects</vt:lpstr>
      <vt:lpstr>Error measurement</vt:lpstr>
      <vt:lpstr>Other MRS analysis packages</vt:lpstr>
      <vt:lpstr>Multi-nuclear MRS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Resonance Spectroscopy Analysis with LCModel</dc:title>
  <dc:creator>Vavasour, Irene</dc:creator>
  <cp:lastModifiedBy>Vavasour, Irene</cp:lastModifiedBy>
  <cp:revision>27</cp:revision>
  <dcterms:created xsi:type="dcterms:W3CDTF">2023-11-24T22:58:49Z</dcterms:created>
  <dcterms:modified xsi:type="dcterms:W3CDTF">2024-03-11T17:02:19Z</dcterms:modified>
</cp:coreProperties>
</file>