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1"/>
  </p:notesMasterIdLst>
  <p:sldIdLst>
    <p:sldId id="261" r:id="rId2"/>
    <p:sldId id="265" r:id="rId3"/>
    <p:sldId id="268" r:id="rId4"/>
    <p:sldId id="266" r:id="rId5"/>
    <p:sldId id="269" r:id="rId6"/>
    <p:sldId id="273" r:id="rId7"/>
    <p:sldId id="271" r:id="rId8"/>
    <p:sldId id="272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 J" initials="YJ" lastIdx="1" clrIdx="0">
    <p:extLst>
      <p:ext uri="{19B8F6BF-5375-455C-9EA6-DF929625EA0E}">
        <p15:presenceInfo xmlns:p15="http://schemas.microsoft.com/office/powerpoint/2012/main" userId="91b7e5c11263bd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6"/>
    <p:restoredTop sz="93202" autoAdjust="0"/>
  </p:normalViewPr>
  <p:slideViewPr>
    <p:cSldViewPr snapToGrid="0" snapToObjects="1">
      <p:cViewPr>
        <p:scale>
          <a:sx n="66" d="100"/>
          <a:sy n="66" d="100"/>
        </p:scale>
        <p:origin x="339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%20Folder\School%20Years\UIUC%2019%20FALL\590%20Puzzle\FInal%20Project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Runtime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A* 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1666069083893141E-3"/>
                  <c:y val="9.582573298197231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D1-4435-AE63-C0D22AE463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Sheet1!$C$2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plus>
            <c:minus>
              <c:numRef>
                <c:f>Sheet1!$C$2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cat>
            <c:strRef>
              <c:f>Sheet1!$A$3:$A$5</c:f>
              <c:strCache>
                <c:ptCount val="3"/>
                <c:pt idx="0">
                  <c:v>3x2 Board</c:v>
                </c:pt>
                <c:pt idx="1">
                  <c:v>3x3 Board</c:v>
                </c:pt>
                <c:pt idx="2">
                  <c:v>3x4 Board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2.6927947998046831E-3</c:v>
                </c:pt>
                <c:pt idx="1">
                  <c:v>3.222055435180661E-2</c:v>
                </c:pt>
                <c:pt idx="2">
                  <c:v>0.84499999999999997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D1-4435-AE63-C0D22AE46347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BFS Average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511163178818565E-2"/>
                  <c:y val="-8.783924050707266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D1-4435-AE63-C0D22AE463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Sheet1!$E$2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plus>
            <c:minus>
              <c:numRef>
                <c:f>Sheet1!$E$2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cat>
            <c:strRef>
              <c:f>Sheet1!$A$3:$A$5</c:f>
              <c:strCache>
                <c:ptCount val="3"/>
                <c:pt idx="0">
                  <c:v>3x2 Board</c:v>
                </c:pt>
                <c:pt idx="1">
                  <c:v>3x3 Board</c:v>
                </c:pt>
                <c:pt idx="2">
                  <c:v>3x4 Board</c:v>
                </c:pt>
              </c:strCache>
            </c:strRef>
          </c:cat>
          <c:val>
            <c:numRef>
              <c:f>Sheet1!$D$3:$D$4</c:f>
              <c:numCache>
                <c:formatCode>General</c:formatCode>
                <c:ptCount val="2"/>
                <c:pt idx="0">
                  <c:v>1.7949819564819299E-3</c:v>
                </c:pt>
                <c:pt idx="1">
                  <c:v>0.60199923515319775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D1-4435-AE63-C0D22AE46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8898632"/>
        <c:axId val="768904208"/>
      </c:barChart>
      <c:catAx>
        <c:axId val="76889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904208"/>
        <c:crosses val="autoZero"/>
        <c:auto val="1"/>
        <c:lblAlgn val="ctr"/>
        <c:lblOffset val="100"/>
        <c:noMultiLvlLbl val="0"/>
      </c:catAx>
      <c:valAx>
        <c:axId val="76890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898632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2T09:15:35.017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C422-4CA6-4023-8150-37AEE4AA45F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9FBB-CC95-4A54-A1CE-25BEBD5B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doku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liding_puzzle" TargetMode="External"/><Relationship Id="rId4" Type="http://schemas.openxmlformats.org/officeDocument/2006/relationships/hyperlink" Target="https://en.wikipedia.org/wiki/Klotski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liding_puzzl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eadth-first_search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*_search_algorith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  <a:p>
            <a:r>
              <a:rPr lang="en-US" dirty="0"/>
              <a:t>Sudoku: </a:t>
            </a:r>
            <a:r>
              <a:rPr lang="en-US" dirty="0">
                <a:hlinkClick r:id="rId3"/>
              </a:rPr>
              <a:t>https://en.wikipedia.org/wiki/Sudoku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Klotsk</a:t>
            </a:r>
            <a:r>
              <a:rPr lang="en-US" altLang="zh-CN" dirty="0" err="1"/>
              <a:t>i</a:t>
            </a:r>
            <a:r>
              <a:rPr lang="en-US" altLang="zh-CN" dirty="0"/>
              <a:t>: </a:t>
            </a:r>
            <a:r>
              <a:rPr lang="en-US" dirty="0">
                <a:hlinkClick r:id="rId4"/>
              </a:rPr>
              <a:t>https://en.wikipedia.org/wiki/Klotski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3294B"/>
                </a:solidFill>
                <a:latin typeface="Calibri" charset="0"/>
                <a:cs typeface="Calibri" charset="0"/>
              </a:rPr>
              <a:t>Sliding puzzle: </a:t>
            </a:r>
            <a:r>
              <a:rPr lang="en-US" dirty="0">
                <a:hlinkClick r:id="rId5"/>
              </a:rPr>
              <a:t>https://en.wikipedia.org/wiki/Sliding_puzzle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1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  <a:p>
            <a:r>
              <a:rPr lang="en-US" dirty="0">
                <a:hlinkClick r:id="rId3"/>
              </a:rPr>
              <a:t>https://en.wikipedia.org/wiki/Sliding_puzzle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  <a:p>
            <a:r>
              <a:rPr lang="en-US" dirty="0">
                <a:hlinkClick r:id="rId3"/>
              </a:rPr>
              <a:t>https://en.wikipedia.org/wiki/Breadth-first_search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https://en.wikipedia.org/wiki/A*_search_algorithm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2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08551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327466" y="2710230"/>
            <a:ext cx="8198225" cy="300259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590 </a:t>
            </a:r>
            <a:r>
              <a:rPr lang="en-US" altLang="zh-CN" sz="40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PZ Final Presentation</a:t>
            </a:r>
            <a:endParaRPr lang="en-US" sz="4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Sliding Puzzle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1717" y="4923928"/>
            <a:ext cx="4483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err="1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Yixin</a:t>
            </a: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Zhang, </a:t>
            </a:r>
            <a:r>
              <a:rPr lang="en-US" altLang="zh-CN" sz="2200" b="1" dirty="0" err="1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Jiaoyuan</a:t>
            </a: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Li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045036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7045036" cy="4348018"/>
          </a:xfrm>
        </p:spPr>
        <p:txBody>
          <a:bodyPr/>
          <a:lstStyle/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Topic</a:t>
            </a:r>
            <a:r>
              <a:rPr lang="zh-CN" alt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Setting</a:t>
            </a:r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Brief intro of number slide puzzle </a:t>
            </a:r>
          </a:p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Solving and generating the puzzle  </a:t>
            </a:r>
          </a:p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Comparison of BFS and A* search algorithm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5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Topic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03" y="1305791"/>
            <a:ext cx="7477125" cy="4246418"/>
          </a:xfrm>
        </p:spPr>
        <p:txBody>
          <a:bodyPr/>
          <a:lstStyle/>
          <a:p>
            <a:pPr>
              <a:tabLst>
                <a:tab pos="57150" algn="l"/>
              </a:tabLst>
            </a:pPr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Topics of our choice</a:t>
            </a:r>
            <a:r>
              <a:rPr lang="en-US" altLang="zh-CN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Sudoku 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Too much coding on specific deterministic strategies</a:t>
            </a:r>
          </a:p>
          <a:p>
            <a:pPr marL="914400" lvl="2" indent="0">
              <a:buNone/>
            </a:pPr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Klotski</a:t>
            </a:r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Numbers of starting state are limited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Numbers of solution are limited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Meaningless effort on changing board size and movable blocks</a:t>
            </a:r>
            <a:endParaRPr lang="en-US" sz="1800" b="1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Number Slide Puzzle </a:t>
            </a:r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More game states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More flexible on game generating</a:t>
            </a:r>
          </a:p>
          <a:p>
            <a:pPr lvl="1"/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数独">
            <a:extLst>
              <a:ext uri="{FF2B5EF4-FFF2-40B4-BE49-F238E27FC236}">
                <a16:creationId xmlns:a16="http://schemas.microsoft.com/office/drawing/2014/main" id="{97B3B1F9-366B-48E6-8717-FB78BBAFB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85" y="442301"/>
            <a:ext cx="1477962" cy="147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3EC2DD-5F9D-4A1A-B5AE-16F9A8DA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77" y="2044772"/>
            <a:ext cx="16192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DCBA7FC9-3CD0-4884-9BE3-E4981188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81" y="4252912"/>
            <a:ext cx="1412694" cy="141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Number slide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17638"/>
            <a:ext cx="8305800" cy="2585300"/>
          </a:xfrm>
        </p:spPr>
        <p:txBody>
          <a:bodyPr/>
          <a:lstStyle/>
          <a:p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The number slide puzzle consists of a frame of numbered blocks in random order with one block missing. </a:t>
            </a:r>
          </a:p>
          <a:p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 solve the puzzle, the numbers need to be rearranged into orders. </a:t>
            </a:r>
          </a:p>
          <a:p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In our situation, we are looking for the shortest moving path solution.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8733C13F-DA1F-4E5E-B764-6E3E26876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96" y="3013069"/>
            <a:ext cx="4643608" cy="213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Solving and generating 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29591"/>
            <a:ext cx="8305800" cy="4938980"/>
          </a:xfrm>
        </p:spPr>
        <p:txBody>
          <a:bodyPr/>
          <a:lstStyle/>
          <a:p>
            <a:r>
              <a:rPr lang="en-US" sz="18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Solver 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BFS</a:t>
            </a:r>
          </a:p>
          <a:p>
            <a:pPr lvl="2"/>
            <a:r>
              <a:rPr lang="en-US" sz="15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Starts at the tree root, explore horizontally first, visit all the nodes of current layer before moving on to the next depth level.</a:t>
            </a:r>
          </a:p>
          <a:p>
            <a:pPr lvl="2"/>
            <a:r>
              <a:rPr lang="en-US" sz="15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Time Complexity: O(Row*Column*(Row*Column )!)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A* search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Start from a specific starting node of a graph, it aims to find a path to the given goal node having the smallest cost. 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Maintain a tree of paths originating at the start node and extend those paths one edge at a time until its termination criterion is satisfied.</a:t>
            </a:r>
          </a:p>
          <a:p>
            <a:pPr lvl="2"/>
            <a:r>
              <a:rPr lang="en-US" sz="15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Time Complexity: O(Row*Column*(Row*Column )!)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An important pruning</a:t>
            </a:r>
          </a:p>
          <a:p>
            <a:pPr lvl="2"/>
            <a:r>
              <a:rPr lang="en-US" sz="15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According to research, the set of states can be split in half which are exclusive. One could transform to target. The other half must could transform to 1, 2, ..., N-3, N-1, N-2, 0</a:t>
            </a:r>
          </a:p>
          <a:p>
            <a:pPr lvl="2"/>
            <a:endParaRPr lang="en-US" sz="1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371600" lvl="3" indent="0">
              <a:buNone/>
            </a:pPr>
            <a:endParaRPr lang="en-US" altLang="zh-CN" sz="1800" dirty="0"/>
          </a:p>
          <a:p>
            <a:pPr marL="914400" lvl="2" indent="0" algn="r">
              <a:buNone/>
            </a:pPr>
            <a:endParaRPr lang="en-US" sz="1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sz="1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Solving and generating 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23694"/>
            <a:ext cx="8305800" cy="4733059"/>
          </a:xfrm>
        </p:spPr>
        <p:txBody>
          <a:bodyPr/>
          <a:lstStyle/>
          <a:p>
            <a:r>
              <a:rPr lang="en-US" sz="18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Solver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A* search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f(n)=g(n)+h(n)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g(n): the cost of the path from the start node to n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h(n): a heuristic function that estimates the cost of the cheapest path from n to the goal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Best answer guaranteed: if h(n) doesn't overestimate the distance to the goal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Apply Manhattan Distance as h(n): d(p, q) = sum(abs(pi - qi)), where pi and qi are the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element of p and q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Why Manhattan Distance: </a:t>
            </a:r>
          </a:p>
          <a:p>
            <a:pPr lvl="3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 each move, only the number’s column or row index can be changed </a:t>
            </a:r>
          </a:p>
          <a:p>
            <a:pPr lvl="3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Then we need at least counts of the total differences to move to the final state. </a:t>
            </a:r>
          </a:p>
          <a:p>
            <a:pPr marL="1371600" lvl="3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r">
              <a:buNone/>
            </a:pPr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2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Solving and generating 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17638"/>
            <a:ext cx="8305800" cy="2935286"/>
          </a:xfrm>
        </p:spPr>
        <p:txBody>
          <a:bodyPr/>
          <a:lstStyle/>
          <a:p>
            <a:r>
              <a:rPr lang="en-US" sz="20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Generator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Randomly shuffle the blocks in games board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Applied BFS or A* to check if there is a solution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If yes, return the solution. Save the solution and print out the solution. </a:t>
            </a:r>
          </a:p>
          <a:p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3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Comparison of BFS and A*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E8AAC3-016D-481D-8ADB-7D03DE6B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76" y="1206103"/>
            <a:ext cx="3491829" cy="2965847"/>
          </a:xfrm>
        </p:spPr>
        <p:txBody>
          <a:bodyPr/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Experiment design</a:t>
            </a:r>
          </a:p>
          <a:p>
            <a:pPr lvl="1"/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Generate the starting game board in different sizes using BFS or A* generator </a:t>
            </a:r>
          </a:p>
          <a:p>
            <a:pPr lvl="1"/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Collect ten pieces of data for each specific starting game board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Take the average since we have random shuffle when generating game boards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Compare the experiment results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63B0DF-A2C4-4E4C-81CA-17AF2CED9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494582"/>
              </p:ext>
            </p:extLst>
          </p:nvPr>
        </p:nvGraphicFramePr>
        <p:xfrm>
          <a:off x="4644571" y="1206103"/>
          <a:ext cx="4209824" cy="3784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9B8F13-8CF6-491D-88F3-61208C583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53111"/>
              </p:ext>
            </p:extLst>
          </p:nvPr>
        </p:nvGraphicFramePr>
        <p:xfrm>
          <a:off x="684181" y="4525259"/>
          <a:ext cx="3493923" cy="853440"/>
        </p:xfrm>
        <a:graphic>
          <a:graphicData uri="http://schemas.openxmlformats.org/drawingml/2006/table">
            <a:tbl>
              <a:tblPr/>
              <a:tblGrid>
                <a:gridCol w="609905">
                  <a:extLst>
                    <a:ext uri="{9D8B030D-6E8A-4147-A177-3AD203B41FA5}">
                      <a16:colId xmlns:a16="http://schemas.microsoft.com/office/drawing/2014/main" val="359623868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20117061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412868084"/>
                    </a:ext>
                  </a:extLst>
                </a:gridCol>
                <a:gridCol w="872338">
                  <a:extLst>
                    <a:ext uri="{9D8B030D-6E8A-4147-A177-3AD203B41FA5}">
                      <a16:colId xmlns:a16="http://schemas.microsoft.com/office/drawing/2014/main" val="2696175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 x 3 Board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 x 3 Board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</a:rPr>
                        <a:t>3x4 Board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058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BFS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times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times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</a:rPr>
                        <a:t>10 times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997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A*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times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times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</a:rPr>
                        <a:t>10 times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449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51" y="2716098"/>
            <a:ext cx="7045036" cy="1143000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Thanks!</a:t>
            </a:r>
            <a:endParaRPr lang="en-US" b="1" dirty="0">
              <a:solidFill>
                <a:srgbClr val="E84A27"/>
              </a:solidFill>
              <a:latin typeface="Arial" panose="020B0604020202020204" pitchFamily="34" charset="0"/>
              <a:ea typeface="Georgia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976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647</Words>
  <Application>Microsoft Office PowerPoint</Application>
  <PresentationFormat>On-screen Show (4:3)</PresentationFormat>
  <Paragraphs>94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Microsoft YaHei</vt:lpstr>
      <vt:lpstr>Arial</vt:lpstr>
      <vt:lpstr>Calibri</vt:lpstr>
      <vt:lpstr>Garamond</vt:lpstr>
      <vt:lpstr>Georgia</vt:lpstr>
      <vt:lpstr>Trebuchet MS</vt:lpstr>
      <vt:lpstr>Wingdings</vt:lpstr>
      <vt:lpstr>ThemeILtemplates</vt:lpstr>
      <vt:lpstr>PowerPoint Presentation</vt:lpstr>
      <vt:lpstr>Agenda</vt:lpstr>
      <vt:lpstr>Topic Setting</vt:lpstr>
      <vt:lpstr>Number slide puzzle</vt:lpstr>
      <vt:lpstr>Solving and generating the puzzle</vt:lpstr>
      <vt:lpstr>Solving and generating the puzzle</vt:lpstr>
      <vt:lpstr>Solving and generating the puzzle</vt:lpstr>
      <vt:lpstr>Comparison of BFS and A*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Y J</cp:lastModifiedBy>
  <cp:revision>69</cp:revision>
  <dcterms:created xsi:type="dcterms:W3CDTF">2016-01-13T21:18:08Z</dcterms:created>
  <dcterms:modified xsi:type="dcterms:W3CDTF">2019-11-22T15:19:45Z</dcterms:modified>
</cp:coreProperties>
</file>