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32AC12-379C-492B-BDAF-8E0C4989013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6503B9-AC8B-48F0-A895-ED0F85C8481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0DA7D6-D40E-447E-BE5F-D162284E8FD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780F44-BB45-48BF-9588-76E77574E12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6176B-1D73-4CCC-AEE8-D5544D8684B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CA0D20-DAB6-4310-98C8-002F41972A9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369ED-D015-419F-9669-09EA0230675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E99C4D-87A5-45E8-9FDF-1522365664D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7B5F7-5513-46A5-8142-5916669BB3C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F6E16-8BB5-4310-A6FA-45D72ADEF4B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2A9303-A1A2-431E-8F7B-0B47B24D719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0B4059-8E1E-43B2-A991-FD1D4B9E96E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558FE-D290-46E8-905F-4713EC74F97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F440B-B295-4B7C-9CD3-1E78921F44F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F94AE-972E-4987-BF32-F88CEA9704D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B57E8-3A05-4EBA-AD32-5BA3C3FDDFB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35A96-55D7-4D84-8B19-6AC23F77E10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498BB4-2F47-4F11-8453-FDF51E3347C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8EAB0-D7FC-45DB-90C2-2108EB984C8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17FC5C-842A-4CF9-9AC7-87BC4F68261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D84901-8D9F-451F-BBDE-B4D468F3C4F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74DA28-E14D-4B42-814F-03741298439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660EA3-2E97-4C13-83D4-750056DB8C53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A4BA07-4C06-4C81-B8D7-56958ED465F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9E3F9-041C-4A7E-ACF9-54E8E8A26E6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AE1FC-8702-4A20-9156-5E76C5ADD71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57C4B-DA11-46B7-BD6F-704FF98B2D5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E869E6-5477-46F3-98C9-01218168C1F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2E450-FFB4-42CF-8463-9A4B0931649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CA1708-2C28-4B5B-AD86-A66D5E1686DD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BE282C-CA6E-480F-A085-9C332A97256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94FB2E-D947-4B62-8D57-DA6AA2139A5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EF1C27-8B39-4802-AF60-510ABAE61E1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131653-F6DD-45AA-A8A3-71F1A37F4F5C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0697AE-2F43-4396-BD40-7E78C4DB992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F97D74-58C4-4476-A3D3-4711CED4C81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85CF69-1E62-4356-9D97-E49B9348CAE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133FBA-47B2-4412-B50F-380EBFE93A55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B6D1CF-FEFF-4D4E-9206-4C8E5822501F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756D91-932C-47EE-B768-C92B7E6D1EF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C85E65-671D-4E48-85FA-073DF95E9028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6C57355-001B-4B87-99FA-EE8718AA930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3172680" y="120348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181512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3172680" y="2761200"/>
            <a:ext cx="129276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8A6806-6C1D-4996-84F3-F396350E918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E7B6E0-2BE3-40F7-A422-777C6F3BDDE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2EEDB9-9823-4FCE-95F9-68609742F38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BC51B7-34C9-43E8-AF96-1DDD4B09D04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514960" y="276120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7F88C2-4BD9-4481-B9F1-436E233326C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DEC58A-FBE5-4005-91C9-38F75B13583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3"/>
          <a:stretch/>
        </p:blipFill>
        <p:spPr>
          <a:xfrm>
            <a:off x="2234520" y="154440"/>
            <a:ext cx="4673880" cy="26283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A8B4230-A13A-4C7E-B507-E9E14D3B760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22;p4" descr=""/>
          <p:cNvPicPr/>
          <p:nvPr/>
        </p:nvPicPr>
        <p:blipFill>
          <a:blip r:embed="rId2"/>
          <a:stretch/>
        </p:blipFill>
        <p:spPr>
          <a:xfrm>
            <a:off x="7874640" y="116640"/>
            <a:ext cx="1177200" cy="11584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61FAD3F-A8DB-4C40-AAD6-027398594B0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28;p5" descr=""/>
          <p:cNvPicPr/>
          <p:nvPr/>
        </p:nvPicPr>
        <p:blipFill>
          <a:blip r:embed="rId2"/>
          <a:stretch/>
        </p:blipFill>
        <p:spPr>
          <a:xfrm>
            <a:off x="7874640" y="116640"/>
            <a:ext cx="1177200" cy="11584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6B90C6-2755-4346-8FDA-F4AF55A269F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37;p8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gradFill rotWithShape="0">
            <a:gsLst>
              <a:gs pos="0">
                <a:srgbClr val="00a0d9"/>
              </a:gs>
              <a:gs pos="100000">
                <a:srgbClr val="00d19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70B555-B7E2-4B2B-BE7F-7A4F2D987F3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iovisor/bcc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iovisor/bpftrace" TargetMode="External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github.com/xdp-project/xdp-paper/blob/master/xdp-the-express-data-path.pdf" TargetMode="External"/><Relationship Id="rId3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ebpf.io/what-is-ebp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a0d9"/>
            </a:gs>
            <a:gs pos="100000">
              <a:srgbClr val="00d19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19720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eBPF Tools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311760" y="4061880"/>
            <a:ext cx="8519040" cy="79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59000"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Jules Irenge, Student, University of Manchester, LFX Mentee</a:t>
            </a:r>
            <a:endParaRPr b="0" lang="en-GB" sz="32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Elana Copperman, PhD, Mobileye/Intel, </a:t>
            </a:r>
            <a:r>
              <a:rPr b="0" i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LFX Mentor (ELISA)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Google Shape;57;p12"/>
          <p:cNvSpPr/>
          <p:nvPr/>
        </p:nvSpPr>
        <p:spPr>
          <a:xfrm>
            <a:off x="1037880" y="5003640"/>
            <a:ext cx="67165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bpf() syscall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5" name="Picture 227" descr=""/>
          <p:cNvPicPr/>
          <p:nvPr/>
        </p:nvPicPr>
        <p:blipFill>
          <a:blip r:embed="rId1"/>
          <a:stretch/>
        </p:blipFill>
        <p:spPr>
          <a:xfrm>
            <a:off x="180000" y="1620000"/>
            <a:ext cx="8602560" cy="28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BPF maps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24716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key/values pair can store data of any kind for sharing between kernel and userspace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accessed from user space via BPF syscall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map  map_fd = bpf(BPF_MAP_CREATE, union bpf_attr *attr, u32 size) 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Lookup key in a given map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or update key/value pair 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Find and delete element in key/value pair in a given map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Delete map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types: hash, array, bloom filter, radix-tree, etc.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eBPF Verifier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5939640" cy="28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Determine the safety of the ebpf program, reject or accept ebpf bytecode.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Does Directed acyclic Graph checks</a:t>
            </a:r>
            <a:endParaRPr b="0" lang="en-GB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disallow unbounded loops and  perform other CFG validations checks.</a:t>
            </a:r>
            <a:endParaRPr b="0" lang="en-GB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detect  instructions in the program that are unreachable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Starts from instruction and check all possible paths</a:t>
            </a:r>
            <a:endParaRPr b="0" lang="en-GB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simulates and observe state change of registers and stack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00240" y="3600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Raw BPF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60000" y="1152360"/>
            <a:ext cx="7199280" cy="316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struct bpf_insn prog[] = {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BPF_MOV64_REG(BPF_REG_6, BPF_REG_1),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BPF_LD_ABS(BPF_B, ETH_HLEN + offsetof(struct iphdr, protocol) /* R0 = ip-&gt;proto */),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BPF_STX_MEM(BPF_W, BPF_REG_10, BPF_REG_0, -4), /* *(u32 *)(fp - 4) = r0 */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BPF_MOV64_REG(BPF_REG_2, BPF_REG_10),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BPF_ALU64_IMM(BPF_ADD, BPF_REG_2, -4), /* r2 = fp - 4 */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BPF_LD_MAP_FD(BPF_REG_1, map_fd),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BPF_RAW_INSN(BPF_JMP | BPF_CALL, 0, 0, 0, BPF_FUNC_map_lookup_elem),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BPF_JMP_IMM(BPF_JEQ, BPF_REG_0, 0, 2),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BPF_MOV64_IMM(BPF_REG_1, 1), /* r1 = 1 */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BPF_ATOMIC_OP(BPF_DW, BPF_ADD, BPF_REG_0, BPF_REG_1, 0),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BPF_MOV64_IMM(BPF_REG_0, 0), /* r0 = 0 */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BPF_EXIT_INSN(),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00240" y="418320"/>
            <a:ext cx="851904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bcc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067520" cy="35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BPF Compiler Collection</a:t>
            </a:r>
            <a:endParaRPr b="0" lang="en-GB" sz="1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Compiler framework and libraries for building BPF software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https://github.com/iovisor/bcc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Includes tracing , perf tools...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Provides BPF front-ends:</a:t>
            </a:r>
            <a:endParaRPr b="0" lang="en-GB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GB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Lua</a:t>
            </a:r>
            <a:endParaRPr b="0" lang="en-GB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GB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 helper libraries</a:t>
            </a:r>
            <a:endParaRPr b="0" lang="en-GB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golang(gobpf)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94" name="Picture 237" descr=""/>
          <p:cNvPicPr/>
          <p:nvPr/>
        </p:nvPicPr>
        <p:blipFill>
          <a:blip r:embed="rId2"/>
          <a:stretch/>
        </p:blipFill>
        <p:spPr>
          <a:xfrm>
            <a:off x="7670160" y="3780000"/>
            <a:ext cx="1149120" cy="89028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238" descr=""/>
          <p:cNvPicPr/>
          <p:nvPr/>
        </p:nvPicPr>
        <p:blipFill>
          <a:blip r:embed="rId3"/>
          <a:stretch/>
        </p:blipFill>
        <p:spPr>
          <a:xfrm>
            <a:off x="4311000" y="1906200"/>
            <a:ext cx="2528280" cy="24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bcc/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BPF(C &amp; Python)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71760" y="1260000"/>
            <a:ext cx="3467520" cy="34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bpf_text = """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&lt;uapi/linux/ptrace.h&gt;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&lt;linux/blkdev.h&gt;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struct proc_key_t {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char name[TASK_COMM_LEN];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u64 slot;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BPF_HISTOGRAM(dist, struct proc_key_t);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TRACEPOINT_PROBE(block, block_rq_issue)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struct proc_key_t key = {.slot = bpf_log2l(args-&gt;bytes / 1024)};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bpf_probe_read_kernel(&amp;key.name, sizeof(key.name), args-&gt;comm);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dist.atomic_increment(key);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GB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}””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20000" y="1264320"/>
            <a:ext cx="32392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# load BPF program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b = BPF(text=bpf_text)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print("Tracing block I/O... Hit Ctrl-C to end.")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# trace until Ctrl-C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dist = b.get_table("dist")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try: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sleep(99999999)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except KeyboardInterrupt:</a:t>
            </a:r>
            <a:endParaRPr b="0" lang="en-GB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dist.print_log2_hist("Kbytes", "ProcessName", section_print_fn=bytes.decode)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BPFtrace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6922800" cy="347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Allow to to write ‘one liners’ or more simple BPF instruction</a:t>
            </a: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5040000" y="4500000"/>
            <a:ext cx="39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  <a:hlinkClick r:id="rId1"/>
              </a:rPr>
              <a:t>https://github.com/iovisor/bpftrace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eXpress Data Path(XDP)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447520" cy="35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Allow to run eBPF on the network interface card instead of running on the CPU </a:t>
            </a:r>
            <a:endParaRPr b="0" lang="en-GB" sz="1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 kernel bypass technique</a:t>
            </a:r>
            <a:endParaRPr b="0" lang="en-GB" sz="1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Avoid expensive context switches kSpace and uSpace </a:t>
            </a:r>
            <a:endParaRPr b="0" lang="en-GB" sz="1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XDP program return action /verdict</a:t>
            </a:r>
            <a:endParaRPr b="0" lang="en-GB" sz="12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XDP_</a:t>
            </a:r>
            <a:r>
              <a:rPr b="0" lang="en-GB" sz="1200" spc="-1" strike="noStrike">
                <a:solidFill>
                  <a:srgbClr val="c9211e"/>
                </a:solidFill>
                <a:latin typeface="Arial"/>
                <a:ea typeface="DejaVu Sans"/>
              </a:rPr>
              <a:t>DROP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XDP_</a:t>
            </a:r>
            <a:r>
              <a:rPr b="0" lang="en-GB" sz="1200" spc="-1" strike="noStrike">
                <a:solidFill>
                  <a:srgbClr val="ff8000"/>
                </a:solidFill>
                <a:latin typeface="Arial"/>
                <a:ea typeface="DejaVu Sans"/>
              </a:rPr>
              <a:t>ABORTED</a:t>
            </a:r>
            <a:endParaRPr b="0" lang="en-GB" sz="12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XDP_</a:t>
            </a:r>
            <a:r>
              <a:rPr b="0" lang="en-GB" sz="1200" spc="-1" strike="noStrike">
                <a:solidFill>
                  <a:srgbClr val="158466"/>
                </a:solidFill>
                <a:latin typeface="Arial"/>
                <a:ea typeface="DejaVu Sans"/>
              </a:rPr>
              <a:t>PASS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XDP_</a:t>
            </a:r>
            <a:r>
              <a:rPr b="0" lang="en-GB" sz="1200" spc="-1" strike="noStrike">
                <a:solidFill>
                  <a:srgbClr val="158466"/>
                </a:solidFill>
                <a:latin typeface="Arial"/>
                <a:ea typeface="DejaVu Sans"/>
              </a:rPr>
              <a:t>TX</a:t>
            </a:r>
            <a:endParaRPr b="0" lang="en-GB" sz="12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XDP_</a:t>
            </a:r>
            <a:r>
              <a:rPr b="0" lang="en-GB" sz="1200" spc="-1" strike="noStrike">
                <a:solidFill>
                  <a:srgbClr val="2a6099"/>
                </a:solidFill>
                <a:latin typeface="Arial"/>
                <a:ea typeface="DejaVu Sans"/>
              </a:rPr>
              <a:t>REDIRECT</a:t>
            </a:r>
            <a:endParaRPr b="0" lang="en-GB" sz="1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GB" sz="12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attach_xdp()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204" name="Picture 244" descr=""/>
          <p:cNvPicPr/>
          <p:nvPr/>
        </p:nvPicPr>
        <p:blipFill>
          <a:blip r:embed="rId1"/>
          <a:stretch/>
        </p:blipFill>
        <p:spPr>
          <a:xfrm>
            <a:off x="4860000" y="1620000"/>
            <a:ext cx="2600280" cy="287928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3060000" y="4779000"/>
            <a:ext cx="5940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https://github.com/xdp-project/xdp-paper/blob/master/xdp-the-express-data-path.pdf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3880" cy="1481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900000"/>
            <a:ext cx="84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2000"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Open Sans Light"/>
              <a:buChar char="●"/>
            </a:pPr>
            <a:r>
              <a:rPr b="0" lang="en-GB" sz="1800" spc="-1" strike="noStrike">
                <a:solidFill>
                  <a:srgbClr val="434343"/>
                </a:solidFill>
                <a:latin typeface="Open Sans Light"/>
                <a:ea typeface="Open Sans Light"/>
              </a:rPr>
              <a:t>Introduction to BPF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lnSpc>
                <a:spcPts val="1321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Overview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ts val="1321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Applications and Issues</a:t>
            </a:r>
            <a:endParaRPr b="0" lang="en-GB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Open Sans Light"/>
              <a:buChar char="●"/>
            </a:pPr>
            <a:r>
              <a:rPr b="0" lang="en-GB" sz="1800" spc="-1" strike="noStrike">
                <a:solidFill>
                  <a:srgbClr val="434343"/>
                </a:solidFill>
                <a:latin typeface="Open Sans Light"/>
                <a:ea typeface="Open Sans Light"/>
              </a:rPr>
              <a:t>eBPF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Overview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How does it work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What can eBPF do ?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How to use BPF?</a:t>
            </a:r>
            <a:endParaRPr b="0" lang="en-GB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bcc, bpftrace</a:t>
            </a:r>
            <a:endParaRPr b="0" lang="en-GB" sz="1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Open Sans Light"/>
              </a:rPr>
              <a:t>XDP (eXpress Data Path)</a:t>
            </a:r>
            <a:endParaRPr b="0" lang="en-GB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Open Sans Light"/>
              <a:buChar char="●"/>
            </a:pPr>
            <a:r>
              <a:rPr b="0" lang="en-GB" sz="1800" spc="-1" strike="noStrike">
                <a:solidFill>
                  <a:srgbClr val="434343"/>
                </a:solidFill>
                <a:latin typeface="Open Sans Light"/>
                <a:ea typeface="Open Sans Light"/>
              </a:rPr>
              <a:t>Support for safety</a:t>
            </a:r>
            <a:endParaRPr b="0" lang="en-GB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Open Sans Light"/>
              <a:buChar char="●"/>
            </a:pPr>
            <a:r>
              <a:rPr b="0" lang="en-GB" sz="1800" spc="-1" strike="noStrike">
                <a:solidFill>
                  <a:srgbClr val="434343"/>
                </a:solidFill>
                <a:latin typeface="Open Sans Light"/>
                <a:ea typeface="Open Sans Light"/>
              </a:rPr>
              <a:t>Demo tools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66" name="Picture 209" descr=""/>
          <p:cNvPicPr/>
          <p:nvPr/>
        </p:nvPicPr>
        <p:blipFill>
          <a:blip r:embed="rId1"/>
          <a:stretch/>
        </p:blipFill>
        <p:spPr>
          <a:xfrm rot="108600">
            <a:off x="4097160" y="1311480"/>
            <a:ext cx="3384360" cy="273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Thanks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87880" cy="37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Mentor : Dr. Elana Copperman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LFX mentorship programs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Maintainers on mailing list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8" name="Picture 211" descr=""/>
          <p:cNvPicPr/>
          <p:nvPr/>
        </p:nvPicPr>
        <p:blipFill>
          <a:blip r:embed="rId1"/>
          <a:stretch/>
        </p:blipFill>
        <p:spPr>
          <a:xfrm>
            <a:off x="1260000" y="1029240"/>
            <a:ext cx="6119280" cy="38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9988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3467520" cy="34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Two Components: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Network tap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Packets filter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171" name="Picture 214" descr=""/>
          <p:cNvPicPr/>
          <p:nvPr/>
        </p:nvPicPr>
        <p:blipFill>
          <a:blip r:embed="rId1"/>
          <a:stretch/>
        </p:blipFill>
        <p:spPr>
          <a:xfrm>
            <a:off x="3839040" y="1080360"/>
            <a:ext cx="390024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Extended BPF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3" name="TextBox 216"/>
          <p:cNvSpPr/>
          <p:nvPr/>
        </p:nvSpPr>
        <p:spPr>
          <a:xfrm>
            <a:off x="180000" y="1080000"/>
            <a:ext cx="737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struct bpf_insn prog[] = 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BPF_MOV64_REG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(BPF_REG_6, BPF_REG_1),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BPF_LD_ABS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(BPF_B, ETH_HLEN + offsetof(struct iphdr, protocol) /* R0 = ip-&gt;proto */),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BPF_STX_MEM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(BPF_W, BPF_REG_10, BPF_REG_0, -4), /* *(u32 *)(fp - 4) = r0 */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BPF_MOV64_REG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(BPF_REG_2, BPF_REG_10),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BPF_ALU64_IMM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(BPF_ADD, BPF_REG_2, -4), /* r2 = fp - 4 */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BPF_LD_MAP_FD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(BPF_REG_1, map_fd),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BPF_RAW_INSN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(BPF_JMP | BPF_CALL, 0, 0, 0, BPF_FUNC_map_lookup_elem),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BPF_JMP_IMM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(BPF_JEQ, BPF_REG_0, 0, 2),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BPF_MOV64_IMM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(BPF_REG_1, 1), /* r1 = 1 */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BPF_RAW_INSN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(BPF_STX | BPF_XADD | BPF_DW, BPF_REG_0, BPF_REG_1, 0, 0), /* xadd r0 += r1*/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BPF_MOV64_IMM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(BPF_REG_0, 0), /* r0 = 0 */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</a:t>
            </a:r>
            <a:r>
              <a:rPr b="0" lang="en-GB" sz="1000" spc="-1" strike="noStrike">
                <a:solidFill>
                  <a:srgbClr val="2a6099"/>
                </a:solidFill>
                <a:latin typeface="Liberation Mono;Courier New;DejaVu Sans Mono"/>
                <a:ea typeface="Liberation Mono;Courier New;DejaVu Sans Mono"/>
              </a:rPr>
              <a:t>BPF_EXIT_INSN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(),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};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000" spc="-1" strike="noStrike" u="sng">
                <a:solidFill>
                  <a:srgbClr val="000000"/>
                </a:solidFill>
                <a:uFillTx/>
                <a:latin typeface="Liberation Mono;Courier New;DejaVu Sans Mono"/>
                <a:ea typeface="Liberation Mono;Courier New;DejaVu Sans Mono"/>
              </a:rPr>
              <a:t>eBPF or Just BPF</a:t>
            </a: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10x64-bit registers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maps(hashes)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Actions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      </a:t>
            </a:r>
            <a:r>
              <a:rPr b="1" lang="en-GB" sz="11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Packets, kernel functions, user functions, tracepoint, user markers, PMCs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1" lang="en-GB" sz="10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Alexei Starovoitov, 2014+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eBPF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5" name="TextBox 218"/>
          <p:cNvSpPr/>
          <p:nvPr/>
        </p:nvSpPr>
        <p:spPr>
          <a:xfrm>
            <a:off x="1080000" y="1620000"/>
            <a:ext cx="683928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custom code in the kernel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Event-driven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when the kernel or an application passes a certain hook point.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Predefined hooks include system calls, function entry/exit, kernel tracepoints, network events, etc.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6" name="TextBox 219"/>
          <p:cNvSpPr/>
          <p:nvPr/>
        </p:nvSpPr>
        <p:spPr>
          <a:xfrm>
            <a:off x="4996080" y="4500000"/>
            <a:ext cx="2743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http://ebpf.io/what-is-ebpf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eBPF can do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12480" y="1080000"/>
            <a:ext cx="2927160" cy="34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Observability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Tracing, debugging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Tool: bcc, bpftrace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Networking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SDN configuration, 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DDoS mitigation, Load balancing...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Tool:  XDP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Security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Intrusion detection 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Tool: XDP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Safety – Network, kernel tracing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420000" y="976320"/>
            <a:ext cx="4759560" cy="40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How does eBPF/BPF work ?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1" name="Picture 223" descr=""/>
          <p:cNvPicPr/>
          <p:nvPr/>
        </p:nvPicPr>
        <p:blipFill>
          <a:blip r:embed="rId1"/>
          <a:stretch/>
        </p:blipFill>
        <p:spPr>
          <a:xfrm>
            <a:off x="1058760" y="1035720"/>
            <a:ext cx="5960160" cy="382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BPF runtime internals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83" name="Picture 225" descr=""/>
          <p:cNvPicPr/>
          <p:nvPr/>
        </p:nvPicPr>
        <p:blipFill>
          <a:blip r:embed="rId1"/>
          <a:stretch/>
        </p:blipFill>
        <p:spPr>
          <a:xfrm>
            <a:off x="360000" y="1135440"/>
            <a:ext cx="676944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Application>LibreOffice/7.3.4.2$Linux_X86_64 LibreOffice_project/30$Build-2</Application>
  <AppVersion>15.0000</AppVersion>
  <Words>1467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Elana Copperman</dc:creator>
  <dc:description/>
  <dc:language>en-GB</dc:language>
  <cp:lastModifiedBy/>
  <dcterms:modified xsi:type="dcterms:W3CDTF">2022-09-08T14:47:07Z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On-screen Show (16:9)</vt:lpwstr>
  </property>
  <property fmtid="{D5CDD505-2E9C-101B-9397-08002B2CF9AE}" pid="4" name="Slides">
    <vt:i4>19</vt:i4>
  </property>
</Properties>
</file>