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70" r:id="rId25"/>
    <p:sldId id="271" r:id="rId26"/>
    <p:sldId id="269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пис задачі" id="{7D6057FA-DBF2-4170-B0F3-2022599350BB}">
          <p14:sldIdLst>
            <p14:sldId id="256"/>
            <p14:sldId id="257"/>
            <p14:sldId id="258"/>
            <p14:sldId id="259"/>
            <p14:sldId id="262"/>
            <p14:sldId id="263"/>
            <p14:sldId id="261"/>
            <p14:sldId id="264"/>
            <p14:sldId id="265"/>
            <p14:sldId id="266"/>
            <p14:sldId id="267"/>
          </p14:sldIdLst>
        </p14:section>
        <p14:section name="Табу-пошук" id="{FF8673F2-F595-49D7-ADB7-D04CD70BAA8B}">
          <p14:sldIdLst>
            <p14:sldId id="268"/>
            <p14:sldId id="274"/>
            <p14:sldId id="275"/>
            <p14:sldId id="276"/>
            <p14:sldId id="277"/>
            <p14:sldId id="272"/>
            <p14:sldId id="273"/>
            <p14:sldId id="278"/>
            <p14:sldId id="279"/>
            <p14:sldId id="280"/>
            <p14:sldId id="281"/>
            <p14:sldId id="282"/>
            <p14:sldId id="270"/>
            <p14:sldId id="271"/>
            <p14:sldId id="269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11" autoAdjust="0"/>
    <p:restoredTop sz="94673" autoAdjust="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84AB3-F542-4714-9552-FDC04B327E60}" type="datetimeFigureOut">
              <a:rPr lang="uk-UA" smtClean="0"/>
              <a:t>16.05.2012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CF32-E8E4-42C6-A74D-013CEEDA65D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0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CF32-E8E4-42C6-A74D-013CEEDA65DE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18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0DF4-B8E7-47E7-8824-DFB1A545E329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2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42BD-058F-477B-8C9A-979630023CF6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D8DD-3338-4AC8-9715-B1EE8C251B79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292-6D13-4D6F-87E9-D0F70DE9A7E0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30DA-5F9A-4666-AFC9-DDB1D9D20150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2CD5-62E9-40D7-BA4A-E4AA8B5661A7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9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E0D6-EB9C-49D9-813C-5312DE20D44D}" type="datetime1">
              <a:rPr lang="ru-RU" smtClean="0"/>
              <a:t>16.05.2012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7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FA-321F-4A48-A619-C46853C975A8}" type="datetime1">
              <a:rPr lang="ru-RU" smtClean="0"/>
              <a:t>16.05.2012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8A52-943E-4AB6-B0FB-C8698DAE8CBD}" type="datetime1">
              <a:rPr lang="ru-RU" smtClean="0"/>
              <a:t>16.05.2012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53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1522-C91E-4EDD-AAFF-BC3011364AEB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4B15-81D0-4E12-9985-1C26FFB2D87C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E87C-BFC2-45E5-A0F5-E68341C87FA8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Табу-пошук для квадратичної задачі про призначення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564904"/>
            <a:ext cx="6400800" cy="17526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Подольський С.В.</a:t>
            </a:r>
          </a:p>
          <a:p>
            <a:r>
              <a:rPr lang="uk-UA" sz="2800" dirty="0" smtClean="0"/>
              <a:t>Зорін Ю.М.</a:t>
            </a:r>
            <a:endParaRPr lang="uk-UA" sz="2800" dirty="0"/>
          </a:p>
        </p:txBody>
      </p:sp>
      <p:pic>
        <p:nvPicPr>
          <p:cNvPr id="1026" name="Picture 2" descr="http://www.google.com.ua/url?source=imglanding&amp;ct=img&amp;q=http://www.atsweb.neu.edu/math/cp/blog/tabu1a.png&amp;sa=X&amp;ei=FxyAT9zrNsig4gSm2PDTBw&amp;ved=0CAoQ8wc&amp;usg=AFQjCNG3-RWDL4uWZDREnRjFtYPcSpsaG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85" y="3806056"/>
            <a:ext cx="4185163" cy="304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Проектування клавіатури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2743994"/>
            <a:ext cx="5095875" cy="2238375"/>
          </a:xfrm>
        </p:spPr>
      </p:pic>
      <p:sp>
        <p:nvSpPr>
          <p:cNvPr id="9" name="TextBox 8"/>
          <p:cNvSpPr txBox="1"/>
          <p:nvPr/>
        </p:nvSpPr>
        <p:spPr>
          <a:xfrm>
            <a:off x="2267744" y="176352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Відстань × частота</a:t>
            </a:r>
            <a:endParaRPr lang="uk-UA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3364359" y="2132856"/>
            <a:ext cx="775593" cy="1522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2915816" y="3573016"/>
            <a:ext cx="21602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20072" y="3573016"/>
            <a:ext cx="21602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87824" y="3655119"/>
            <a:ext cx="23042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розв’язання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Точні методи</a:t>
            </a:r>
          </a:p>
          <a:p>
            <a:pPr lvl="1"/>
            <a:r>
              <a:rPr lang="uk-UA" dirty="0" smtClean="0"/>
              <a:t>Гілок та границь</a:t>
            </a:r>
          </a:p>
          <a:p>
            <a:pPr lvl="1"/>
            <a:r>
              <a:rPr lang="uk-UA" dirty="0" smtClean="0"/>
              <a:t>Січних площин</a:t>
            </a:r>
          </a:p>
          <a:p>
            <a:pPr marL="457200" lvl="1" indent="0">
              <a:buNone/>
            </a:pPr>
            <a:endParaRPr lang="uk-UA" dirty="0" smtClean="0"/>
          </a:p>
          <a:p>
            <a:r>
              <a:rPr lang="uk-UA" dirty="0" smtClean="0"/>
              <a:t>Евристичні методи</a:t>
            </a:r>
          </a:p>
          <a:p>
            <a:pPr lvl="1"/>
            <a:r>
              <a:rPr lang="uk-UA" dirty="0" smtClean="0"/>
              <a:t>Генетичні алгоритми</a:t>
            </a:r>
          </a:p>
          <a:p>
            <a:pPr lvl="1"/>
            <a:r>
              <a:rPr lang="uk-UA" dirty="0" smtClean="0"/>
              <a:t>Мурашині колонії</a:t>
            </a:r>
          </a:p>
          <a:p>
            <a:pPr lvl="1"/>
            <a:r>
              <a:rPr lang="uk-UA" dirty="0" smtClean="0"/>
              <a:t>Імітація відпалу</a:t>
            </a:r>
          </a:p>
          <a:p>
            <a:pPr lvl="1"/>
            <a:r>
              <a:rPr lang="uk-UA" dirty="0" smtClean="0"/>
              <a:t>Табу-пошук</a:t>
            </a:r>
          </a:p>
          <a:p>
            <a:pPr lvl="1"/>
            <a:r>
              <a:rPr lang="uk-UA" dirty="0" smtClean="0"/>
              <a:t>…</a:t>
            </a:r>
          </a:p>
          <a:p>
            <a:endParaRPr lang="uk-UA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4128" y="3645024"/>
            <a:ext cx="1786790" cy="119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www.google.com.ua/url?source=imglanding&amp;ct=img&amp;q=http://myrmecos.files.wordpress.com/2008/04/hum5.jpg?w=500&amp;sa=X&amp;ei=ZV2AT4LyNsre4QTs2oGnBw&amp;ved=0CAoQ8wc&amp;usg=AFQjCNEpD-_OYe8YFgjkMzMdNkpDdPvW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50618"/>
            <a:ext cx="1944216" cy="18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oogle.com.ua/url?source=imglanding&amp;ct=img&amp;q=http://www.math.uni-augsburg.de/~fremuth/goblin.docs/branchtree.gif&amp;sa=X&amp;ei=e16AT4CRA8aChQfy46G3Bw&amp;ved=0CAoQ8wc&amp;usg=AFQjCNHmcblXTEc5lNj1MzeMgvRckO8NC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76" y="1556792"/>
            <a:ext cx="2316768" cy="16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Табу-пошук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Розв’язок 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𝜋</m:t>
                    </m:r>
                  </m:oMath>
                </a14:m>
                <a:endParaRPr lang="uk-UA" dirty="0" smtClean="0"/>
              </a:p>
              <a:p>
                <a:endParaRPr lang="uk-UA" dirty="0" smtClean="0"/>
              </a:p>
              <a:p>
                <a:endParaRPr lang="uk-UA" dirty="0"/>
              </a:p>
              <a:p>
                <a:r>
                  <a:rPr lang="uk-UA" dirty="0" smtClean="0"/>
                  <a:t>Вартість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k-U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uk-U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uk-U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uk-UA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630"/>
              </p:ext>
            </p:extLst>
          </p:nvPr>
        </p:nvGraphicFramePr>
        <p:xfrm>
          <a:off x="3612232" y="1767096"/>
          <a:ext cx="4488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16"/>
                <a:gridCol w="448816"/>
                <a:gridCol w="448816"/>
                <a:gridCol w="448816"/>
                <a:gridCol w="448816"/>
                <a:gridCol w="448816"/>
                <a:gridCol w="448816"/>
                <a:gridCol w="448816"/>
                <a:gridCol w="448816"/>
                <a:gridCol w="448816"/>
              </a:tblGrid>
              <a:tr h="0">
                <a:tc>
                  <a:txBody>
                    <a:bodyPr/>
                    <a:lstStyle/>
                    <a:p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Окіл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dirty="0" smtClean="0"/>
                  <a:t>Сусідній розв’язок – перестановка </a:t>
                </a:r>
                <a:r>
                  <a:rPr lang="uk-UA" i="1" dirty="0"/>
                  <a:t>i</a:t>
                </a:r>
                <a:r>
                  <a:rPr lang="uk-UA" dirty="0"/>
                  <a:t> та </a:t>
                </a:r>
                <a:r>
                  <a:rPr lang="uk-UA" i="1" dirty="0"/>
                  <a:t>j</a:t>
                </a:r>
                <a:r>
                  <a:rPr lang="uk-UA" dirty="0"/>
                  <a:t> </a:t>
                </a:r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uk-UA" dirty="0" smtClean="0"/>
              </a:p>
              <a:p>
                <a:r>
                  <a:rPr lang="uk-UA" dirty="0" smtClean="0"/>
                  <a:t>Вартість сусіднього = вартість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uk-UA" dirty="0" smtClean="0"/>
              </a:p>
              <a:p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18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18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1800" i="1">
                          <a:latin typeface="Cambria Math"/>
                        </a:rPr>
                        <m:t>≔</m:t>
                      </m:r>
                      <m:d>
                        <m:dPr>
                          <m:ctrlPr>
                            <a:rPr lang="uk-U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ru-R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𝑗𝑗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ru-RU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uk-UA" sz="1800" i="1">
                          <a:latin typeface="Cambria Math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800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1800" i="1">
                                  <a:latin typeface="Cambria Math"/>
                                </a:rPr>
                                <m:t>=1, 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uk-UA" sz="1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uk-U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uk-UA" sz="18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uk-UA" dirty="0"/>
              </a:p>
              <a:p>
                <a:r>
                  <a:rPr lang="uk-UA" dirty="0" smtClean="0"/>
                  <a:t>Складність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Перестановки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Всього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uk-U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i="1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/>
                              </a:rPr>
                              <m:t>𝑁</m:t>
                            </m:r>
                            <m:r>
                              <a:rPr lang="uk-UA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uk-UA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uk-UA" dirty="0" smtClean="0"/>
              </a:p>
              <a:p>
                <a:r>
                  <a:rPr lang="uk-UA" dirty="0" smtClean="0"/>
                  <a:t>Обирається з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m:rPr>
                            <m:nor/>
                          </m:rPr>
                          <a:rPr lang="uk-UA"/>
                          <m:t>∆</m:t>
                        </m:r>
                      </m:e>
                    </m:func>
                  </m:oMath>
                </a14:m>
                <a:endParaRPr lang="uk-UA" dirty="0" smtClean="0"/>
              </a:p>
              <a:p>
                <a:endParaRPr lang="uk-UA" dirty="0"/>
              </a:p>
              <a:p>
                <a:pPr marL="0" indent="0">
                  <a:buNone/>
                </a:pPr>
                <a:r>
                  <a:rPr lang="uk-UA" dirty="0" smtClean="0"/>
                  <a:t>Після здійснення: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uk-UA" dirty="0" smtClean="0"/>
                  <a:t> += ∆</a:t>
                </a:r>
              </a:p>
              <a:p>
                <a:r>
                  <a:rPr lang="uk-UA" dirty="0" smtClean="0"/>
                  <a:t>Оновлюються всі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uk-UA" dirty="0" smtClean="0"/>
                  <a:t>Оновлення всіх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/>
                      </a:rPr>
                      <m:t>∆</m:t>
                    </m:r>
                  </m:oMath>
                </a14:m>
                <a:r>
                  <a:rPr lang="uk-UA" dirty="0" smtClean="0"/>
                  <a:t/>
                </a:r>
                <a:br>
                  <a:rPr lang="uk-UA" dirty="0" smtClean="0"/>
                </a:br>
                <a:r>
                  <a:rPr lang="uk-UA" dirty="0" smtClean="0"/>
                  <a:t>після перестановки </a:t>
                </a:r>
                <a:r>
                  <a:rPr lang="uk-UA" i="1" dirty="0"/>
                  <a:t>i</a:t>
                </a:r>
                <a:r>
                  <a:rPr lang="uk-UA" dirty="0"/>
                  <a:t> та </a:t>
                </a:r>
                <a:r>
                  <a:rPr lang="uk-UA" i="1" dirty="0"/>
                  <a:t>j</a:t>
                </a:r>
                <a:endParaRPr lang="uk-UA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uk-UA" dirty="0" smtClean="0"/>
                  <a:t>Ті ж самі </a:t>
                </a:r>
                <a:r>
                  <a:rPr lang="en-US" i="1" dirty="0" err="1"/>
                  <a:t>i</a:t>
                </a:r>
                <a:r>
                  <a:rPr lang="en-US" dirty="0" smtClean="0"/>
                  <a:t> </a:t>
                </a:r>
                <a:r>
                  <a:rPr lang="uk-UA" dirty="0" smtClean="0"/>
                  <a:t>та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:</a:t>
                </a:r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r>
                  <a:rPr lang="uk-UA" dirty="0" smtClean="0"/>
                  <a:t>: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3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𝑝𝑞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2300" i="1">
                          <a:latin typeface="Cambria Math"/>
                        </a:rPr>
                        <m:t>≔</m:t>
                      </m:r>
                      <m:sSub>
                        <m:sSubPr>
                          <m:ctrlPr>
                            <a:rPr lang="uk-UA" sz="2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3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𝑝𝑞</m:t>
                          </m:r>
                        </m:sub>
                      </m:sSub>
                      <m:r>
                        <m:rPr>
                          <m:aln/>
                        </m:rPr>
                        <a:rPr lang="uk-UA" sz="23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2300" i="1">
                                  <a:latin typeface="Cambria Math"/>
                                </a:rPr>
                                <m:t>𝑝𝑖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𝑝𝑗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𝑞𝑗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𝑞𝑖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uk-UA" sz="2300" i="1">
                          <a:latin typeface="Cambria Math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uk-UA" sz="23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2300" i="1">
                                  <a:latin typeface="Cambria Math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𝑗𝑝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𝑗𝑞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𝑖𝑞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  <m:r>
                            <a:rPr lang="uk-UA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 marL="0" indent="0" algn="ctr">
                  <a:buNone/>
                </a:pPr>
                <a:endParaRPr lang="uk-UA" sz="3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uk-UA" dirty="0" smtClean="0"/>
                  <a:t>: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3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300" i="1">
                              <a:latin typeface="Cambria Math"/>
                            </a:rPr>
                            <m:t>𝑟𝑠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2300" i="1">
                          <a:latin typeface="Cambria Math"/>
                        </a:rPr>
                        <m:t>≔</m:t>
                      </m:r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𝑟𝑟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300" i="1">
                                  <a:latin typeface="Cambria Math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2300" i="1">
                                      <a:latin typeface="Cambria Math"/>
                                    </a:rPr>
                                    <m:t>𝑠𝑠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23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ru-RU" sz="23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2300" i="1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2300" i="1">
                                  <a:latin typeface="Cambria Math"/>
                                </a:rPr>
                                <m:t>𝑠𝑟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2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23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3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23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uk-UA" sz="2300" i="1">
                          <a:latin typeface="Cambria Math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ru-RU" sz="23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2300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3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2300" i="1">
                                  <a:latin typeface="Cambria Math"/>
                                </a:rPr>
                                <m:t>=1, </m:t>
                              </m:r>
                            </m:e>
                            <m:e>
                              <m:r>
                                <a:rPr lang="ru-RU" sz="23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sz="2300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ru-RU" sz="23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23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2300" i="1">
                                  <a:latin typeface="Cambria Math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uk-UA" sz="23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23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𝑘𝑟</m:t>
                                      </m:r>
                                    </m:sub>
                                  </m:sSub>
                                  <m:r>
                                    <a:rPr lang="ru-RU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𝑘𝑠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uk-UA" sz="23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ru-RU" sz="23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 lang="ru-RU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𝑠𝑘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uk-UA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uk-UA" sz="23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ru-RU" sz="23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uk-UA" sz="23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uk-UA" sz="2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ru-RU" sz="23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uk-UA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1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та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89040"/>
                <a:ext cx="8229600" cy="23371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uk-UA" dirty="0" smtClean="0"/>
                  <a:t>Кількість оновлень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uk-U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3100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uk-UA" sz="3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3100" i="1">
                              <a:latin typeface="Cambria Math"/>
                            </a:rPr>
                            <m:t>𝑁</m:t>
                          </m:r>
                          <m:r>
                            <a:rPr lang="uk-UA" sz="3100" i="1">
                              <a:latin typeface="Cambria Math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r>
                  <a:rPr lang="uk-UA" dirty="0" smtClean="0"/>
                  <a:t>Кількість оновлень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uk-U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31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uk-UA" sz="3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31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sz="31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uk-UA" sz="31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uk-UA" sz="3100" i="1">
                          <a:latin typeface="Cambria Math"/>
                        </a:rPr>
                        <m:t>−2</m:t>
                      </m:r>
                      <m:d>
                        <m:dPr>
                          <m:ctrlPr>
                            <a:rPr lang="uk-UA" sz="3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3100" i="1">
                              <a:latin typeface="Cambria Math"/>
                            </a:rPr>
                            <m:t>𝑁</m:t>
                          </m:r>
                          <m:r>
                            <a:rPr lang="uk-UA" sz="31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uk-UA" sz="3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sz="31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3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31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sz="3100" i="1"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  <m:d>
                            <m:dPr>
                              <m:ctrlPr>
                                <a:rPr lang="uk-UA" sz="3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31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sz="31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uk-UA" sz="31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uk-UA" sz="3100" i="1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uk-UA" sz="3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89040"/>
                <a:ext cx="8229600" cy="2337123"/>
              </a:xfrm>
              <a:blipFill rotWithShape="1">
                <a:blip r:embed="rId3"/>
                <a:stretch>
                  <a:fillRect l="-1037" t="-522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Полотно 4"/>
          <p:cNvGrpSpPr/>
          <p:nvPr/>
        </p:nvGrpSpPr>
        <p:grpSpPr>
          <a:xfrm>
            <a:off x="2782249" y="1533012"/>
            <a:ext cx="3645535" cy="2019300"/>
            <a:chOff x="0" y="-87610"/>
            <a:chExt cx="3645535" cy="210691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0"/>
              <a:ext cx="3645535" cy="2019300"/>
            </a:xfrm>
            <a:prstGeom prst="rect">
              <a:avLst/>
            </a:prstGeom>
          </p:spPr>
        </p:sp>
        <p:sp>
          <p:nvSpPr>
            <p:cNvPr id="7" name="Блок-схема: узел 6"/>
            <p:cNvSpPr/>
            <p:nvPr/>
          </p:nvSpPr>
          <p:spPr>
            <a:xfrm>
              <a:off x="95250" y="4857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533400" y="4857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923925" y="4857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1295400" y="4857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2562225" y="4857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2981325" y="476249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3400425" y="476249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1028700" y="14001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1600200" y="1400175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6" name="Выгнутая вниз стрелка 15"/>
            <p:cNvSpPr/>
            <p:nvPr/>
          </p:nvSpPr>
          <p:spPr>
            <a:xfrm>
              <a:off x="1028700" y="1600200"/>
              <a:ext cx="676275" cy="419100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7" name="Выгнутая вниз стрелка 16"/>
            <p:cNvSpPr/>
            <p:nvPr/>
          </p:nvSpPr>
          <p:spPr>
            <a:xfrm rot="10800000">
              <a:off x="1009650" y="914400"/>
              <a:ext cx="676275" cy="419100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cxnSp>
          <p:nvCxnSpPr>
            <p:cNvPr id="18" name="Скругленная соединительная линия 17"/>
            <p:cNvCxnSpPr>
              <a:stCxn id="14" idx="2"/>
              <a:endCxn id="10" idx="2"/>
            </p:cNvCxnSpPr>
            <p:nvPr/>
          </p:nvCxnSpPr>
          <p:spPr>
            <a:xfrm rot="10800000" flipH="1">
              <a:off x="1028700" y="523875"/>
              <a:ext cx="266700" cy="914400"/>
            </a:xfrm>
            <a:prstGeom prst="curvedConnector3">
              <a:avLst>
                <a:gd name="adj1" fmla="val -85714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кругленная соединительная линия 18"/>
            <p:cNvCxnSpPr>
              <a:stCxn id="15" idx="6"/>
              <a:endCxn id="10" idx="6"/>
            </p:cNvCxnSpPr>
            <p:nvPr/>
          </p:nvCxnSpPr>
          <p:spPr>
            <a:xfrm flipH="1" flipV="1">
              <a:off x="1381125" y="523875"/>
              <a:ext cx="304800" cy="914400"/>
            </a:xfrm>
            <a:prstGeom prst="curvedConnector3">
              <a:avLst>
                <a:gd name="adj1" fmla="val -75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Правая фигурная скобка 19"/>
            <p:cNvSpPr/>
            <p:nvPr/>
          </p:nvSpPr>
          <p:spPr>
            <a:xfrm rot="16200000">
              <a:off x="1671639" y="-1452564"/>
              <a:ext cx="266698" cy="36099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оле 53"/>
                <p:cNvSpPr txBox="1"/>
                <p:nvPr/>
              </p:nvSpPr>
              <p:spPr>
                <a:xfrm>
                  <a:off x="1011299" y="-87610"/>
                  <a:ext cx="1084580" cy="333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𝑁</m:t>
                        </m:r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−2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1" name="Поле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99" y="-87610"/>
                  <a:ext cx="1084580" cy="3333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66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оле 59"/>
                <p:cNvSpPr txBox="1"/>
                <p:nvPr/>
              </p:nvSpPr>
              <p:spPr>
                <a:xfrm>
                  <a:off x="772405" y="461789"/>
                  <a:ext cx="742950" cy="333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𝑘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2" name="Поле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05" y="461789"/>
                  <a:ext cx="742950" cy="3333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61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оле 60"/>
                <p:cNvSpPr txBox="1"/>
                <p:nvPr/>
              </p:nvSpPr>
              <p:spPr>
                <a:xfrm>
                  <a:off x="309624" y="1325885"/>
                  <a:ext cx="701675" cy="333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𝑖</m:t>
                        </m:r>
                      </m:oMath>
                    </m:oMathPara>
                  </a14:m>
                  <a:endParaRPr lang="uk-UA" sz="140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3" name="Поле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24" y="1325885"/>
                  <a:ext cx="701675" cy="3333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61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оле 61"/>
                <p:cNvSpPr txBox="1"/>
                <p:nvPr/>
              </p:nvSpPr>
              <p:spPr>
                <a:xfrm>
                  <a:off x="1299331" y="1280542"/>
                  <a:ext cx="706755" cy="3333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𝑗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4" name="Поле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331" y="1280542"/>
                  <a:ext cx="706755" cy="3333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692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Поле 62"/>
            <p:cNvSpPr txBox="1"/>
            <p:nvPr/>
          </p:nvSpPr>
          <p:spPr>
            <a:xfrm>
              <a:off x="1678737" y="352425"/>
              <a:ext cx="817880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/>
                  <a:ea typeface="Batang"/>
                </a:rPr>
                <a:t>…</a:t>
              </a:r>
              <a:endParaRPr lang="uk-UA" sz="1400" dirty="0">
                <a:effectLst/>
                <a:latin typeface="Times New Roman"/>
                <a:ea typeface="Batang"/>
              </a:endParaRPr>
            </a:p>
          </p:txBody>
        </p:sp>
        <p:sp>
          <p:nvSpPr>
            <p:cNvPr id="26" name="Блок-схема: узел 25"/>
            <p:cNvSpPr/>
            <p:nvPr/>
          </p:nvSpPr>
          <p:spPr>
            <a:xfrm>
              <a:off x="1732575" y="476246"/>
              <a:ext cx="85725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27" name="Поле 64"/>
            <p:cNvSpPr txBox="1"/>
            <p:nvPr/>
          </p:nvSpPr>
          <p:spPr>
            <a:xfrm>
              <a:off x="85644" y="828674"/>
              <a:ext cx="728980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Batang"/>
                </a:rPr>
                <a:t>1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28" name="Поле 65"/>
            <p:cNvSpPr txBox="1"/>
            <p:nvPr/>
          </p:nvSpPr>
          <p:spPr>
            <a:xfrm>
              <a:off x="1453075" y="809624"/>
              <a:ext cx="728980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Batang"/>
                </a:rPr>
                <a:t>2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0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 здійснення перестановок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869160"/>
                <a:ext cx="7715200" cy="136815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869160"/>
                <a:ext cx="7715200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Полотно 41"/>
          <p:cNvGrpSpPr/>
          <p:nvPr/>
        </p:nvGrpSpPr>
        <p:grpSpPr>
          <a:xfrm>
            <a:off x="1467262" y="1494304"/>
            <a:ext cx="5725676" cy="2721786"/>
            <a:chOff x="-296426" y="-45261"/>
            <a:chExt cx="5725676" cy="2721786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0" y="0"/>
              <a:ext cx="5429250" cy="2676525"/>
            </a:xfrm>
            <a:prstGeom prst="rect">
              <a:avLst/>
            </a:prstGeom>
          </p:spPr>
        </p:sp>
        <p:sp>
          <p:nvSpPr>
            <p:cNvPr id="44" name="Блок-схема: узел 43"/>
            <p:cNvSpPr/>
            <p:nvPr/>
          </p:nvSpPr>
          <p:spPr>
            <a:xfrm>
              <a:off x="4102139" y="1967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45" name="Блок-схема: узел 44"/>
            <p:cNvSpPr/>
            <p:nvPr/>
          </p:nvSpPr>
          <p:spPr>
            <a:xfrm>
              <a:off x="4102139" y="6920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46" name="Блок-схема: узел 45"/>
            <p:cNvSpPr/>
            <p:nvPr/>
          </p:nvSpPr>
          <p:spPr>
            <a:xfrm>
              <a:off x="4102139" y="11587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47" name="Блок-схема: узел 46"/>
            <p:cNvSpPr/>
            <p:nvPr/>
          </p:nvSpPr>
          <p:spPr>
            <a:xfrm>
              <a:off x="4102139" y="16064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48" name="Блок-схема: узел 47"/>
            <p:cNvSpPr/>
            <p:nvPr/>
          </p:nvSpPr>
          <p:spPr>
            <a:xfrm>
              <a:off x="4091004" y="20636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49" name="Блок-схема: узел 48"/>
            <p:cNvSpPr/>
            <p:nvPr/>
          </p:nvSpPr>
          <p:spPr>
            <a:xfrm>
              <a:off x="4091004" y="24922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50" name="Блок-схема: узел 49"/>
            <p:cNvSpPr/>
            <p:nvPr/>
          </p:nvSpPr>
          <p:spPr>
            <a:xfrm>
              <a:off x="434288" y="112518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51" name="Блок-схема: узел 50"/>
            <p:cNvSpPr/>
            <p:nvPr/>
          </p:nvSpPr>
          <p:spPr>
            <a:xfrm>
              <a:off x="442701" y="11587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52" name="Блок-схема: узел 51"/>
            <p:cNvSpPr/>
            <p:nvPr/>
          </p:nvSpPr>
          <p:spPr>
            <a:xfrm>
              <a:off x="519378" y="234168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cxnSp>
          <p:nvCxnSpPr>
            <p:cNvPr id="53" name="Прямая соединительная линия 52"/>
            <p:cNvCxnSpPr>
              <a:stCxn id="50" idx="6"/>
              <a:endCxn id="46" idx="1"/>
            </p:cNvCxnSpPr>
            <p:nvPr/>
          </p:nvCxnSpPr>
          <p:spPr>
            <a:xfrm>
              <a:off x="519378" y="150618"/>
              <a:ext cx="3595222" cy="1019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>
              <a:stCxn id="51" idx="6"/>
              <a:endCxn id="46" idx="2"/>
            </p:cNvCxnSpPr>
            <p:nvPr/>
          </p:nvCxnSpPr>
          <p:spPr>
            <a:xfrm>
              <a:off x="527791" y="1196854"/>
              <a:ext cx="3574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52" idx="6"/>
              <a:endCxn id="46" idx="3"/>
            </p:cNvCxnSpPr>
            <p:nvPr/>
          </p:nvCxnSpPr>
          <p:spPr>
            <a:xfrm flipV="1">
              <a:off x="604468" y="1223795"/>
              <a:ext cx="3510132" cy="11559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1119067" y="402167"/>
              <a:ext cx="806632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flipV="1">
              <a:off x="647524" y="2172000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>
              <a:off x="527791" y="1254922"/>
              <a:ext cx="721905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1925699" y="1254922"/>
              <a:ext cx="822960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>
              <a:off x="2809619" y="1254922"/>
              <a:ext cx="963583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Поле 84"/>
                <p:cNvSpPr txBox="1"/>
                <p:nvPr/>
              </p:nvSpPr>
              <p:spPr>
                <a:xfrm>
                  <a:off x="-296426" y="993249"/>
                  <a:ext cx="70675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𝑗</m:t>
                        </m:r>
                      </m:oMath>
                    </m:oMathPara>
                  </a14:m>
                  <a:endParaRPr lang="uk-UA" sz="140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1" name="Поле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6426" y="993249"/>
                  <a:ext cx="706755" cy="3505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79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Поле 85"/>
                <p:cNvSpPr txBox="1"/>
                <p:nvPr/>
              </p:nvSpPr>
              <p:spPr>
                <a:xfrm>
                  <a:off x="-269627" y="-45261"/>
                  <a:ext cx="70167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𝑖</m:t>
                        </m:r>
                      </m:oMath>
                    </m:oMathPara>
                  </a14:m>
                  <a:endParaRPr lang="uk-UA" sz="140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2" name="Поле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9627" y="-45261"/>
                  <a:ext cx="701675" cy="3505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Поле 86"/>
                <p:cNvSpPr txBox="1"/>
                <p:nvPr/>
              </p:nvSpPr>
              <p:spPr>
                <a:xfrm>
                  <a:off x="-238894" y="2186987"/>
                  <a:ext cx="74295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𝑘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3" name="Поле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8894" y="2186987"/>
                  <a:ext cx="742950" cy="3505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оле 87"/>
                <p:cNvSpPr txBox="1"/>
                <p:nvPr/>
              </p:nvSpPr>
              <p:spPr>
                <a:xfrm>
                  <a:off x="3712656" y="953331"/>
                  <a:ext cx="751840" cy="34988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𝑔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4" name="Поле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656" y="953331"/>
                  <a:ext cx="751840" cy="3498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2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Правая фигурная скобка 64"/>
            <p:cNvSpPr/>
            <p:nvPr/>
          </p:nvSpPr>
          <p:spPr>
            <a:xfrm>
              <a:off x="4319467" y="143879"/>
              <a:ext cx="213756" cy="24967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Поле 89"/>
                <p:cNvSpPr txBox="1"/>
                <p:nvPr/>
              </p:nvSpPr>
              <p:spPr>
                <a:xfrm>
                  <a:off x="4032448" y="1169355"/>
                  <a:ext cx="108458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𝑁</m:t>
                        </m:r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−3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6" name="Поле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448" y="1169355"/>
                  <a:ext cx="1084580" cy="3505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/>
            <p:cNvCxnSpPr/>
            <p:nvPr/>
          </p:nvCxnSpPr>
          <p:spPr>
            <a:xfrm>
              <a:off x="1963557" y="651550"/>
              <a:ext cx="877958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2883368" y="900933"/>
              <a:ext cx="877958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Поле 98"/>
                <p:cNvSpPr txBox="1"/>
                <p:nvPr/>
              </p:nvSpPr>
              <p:spPr>
                <a:xfrm>
                  <a:off x="891855" y="71253"/>
                  <a:ext cx="88074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𝑖𝑔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69" name="Поле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5" y="71253"/>
                  <a:ext cx="880745" cy="3505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896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Поле 99"/>
                <p:cNvSpPr txBox="1"/>
                <p:nvPr/>
              </p:nvSpPr>
              <p:spPr>
                <a:xfrm>
                  <a:off x="823158" y="809315"/>
                  <a:ext cx="88011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𝑗𝑔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70" name="Поле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58" y="809315"/>
                  <a:ext cx="880110" cy="3505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896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Поле 100"/>
                <p:cNvSpPr txBox="1"/>
                <p:nvPr/>
              </p:nvSpPr>
              <p:spPr>
                <a:xfrm>
                  <a:off x="818942" y="1673411"/>
                  <a:ext cx="91313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𝑘𝑔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71" name="Поле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42" y="1673411"/>
                  <a:ext cx="913130" cy="3505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896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Поле 101"/>
                <p:cNvSpPr txBox="1"/>
                <p:nvPr/>
              </p:nvSpPr>
              <p:spPr>
                <a:xfrm>
                  <a:off x="823158" y="386787"/>
                  <a:ext cx="99695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72" name="Поле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58" y="386787"/>
                  <a:ext cx="996950" cy="3505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41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Поле 102"/>
                <p:cNvSpPr txBox="1"/>
                <p:nvPr/>
              </p:nvSpPr>
              <p:spPr>
                <a:xfrm>
                  <a:off x="754206" y="1097347"/>
                  <a:ext cx="1008380" cy="43053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73" name="Поле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06" y="1097347"/>
                  <a:ext cx="1008380" cy="43053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5714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Поле 104"/>
                <p:cNvSpPr txBox="1"/>
                <p:nvPr/>
              </p:nvSpPr>
              <p:spPr>
                <a:xfrm>
                  <a:off x="761227" y="2114979"/>
                  <a:ext cx="102425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74" name="Поле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27" y="2114979"/>
                  <a:ext cx="1024255" cy="3505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41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Прямая со стрелкой 74"/>
            <p:cNvCxnSpPr/>
            <p:nvPr/>
          </p:nvCxnSpPr>
          <p:spPr>
            <a:xfrm>
              <a:off x="1280885" y="1257391"/>
              <a:ext cx="64481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604468" y="253923"/>
              <a:ext cx="496786" cy="148244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 flipV="1">
              <a:off x="1460984" y="1908336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2301341" y="1647256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3108863" y="1411570"/>
              <a:ext cx="664339" cy="214796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Після перестановки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i="1" dirty="0" smtClean="0"/>
              <a:t>j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97152"/>
                <a:ext cx="8229600" cy="132901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𝑘𝑔</m:t>
                          </m:r>
                        </m:sub>
                      </m:sSub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97152"/>
                <a:ext cx="8229600" cy="13290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Полотно 146"/>
          <p:cNvGrpSpPr/>
          <p:nvPr/>
        </p:nvGrpSpPr>
        <p:grpSpPr>
          <a:xfrm>
            <a:off x="1691680" y="1556792"/>
            <a:ext cx="5631784" cy="2761265"/>
            <a:chOff x="-205074" y="-83470"/>
            <a:chExt cx="5631784" cy="276126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426710" cy="2677795"/>
            </a:xfrm>
            <a:prstGeom prst="rect">
              <a:avLst/>
            </a:prstGeom>
          </p:spPr>
        </p:sp>
        <p:sp>
          <p:nvSpPr>
            <p:cNvPr id="6" name="Блок-схема: узел 5"/>
            <p:cNvSpPr/>
            <p:nvPr/>
          </p:nvSpPr>
          <p:spPr>
            <a:xfrm>
              <a:off x="4102139" y="1967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4102139" y="6920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102139" y="11587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4102139" y="16064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091004" y="2063629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091004" y="24922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434288" y="112518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442701" y="115875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uk-UA" sz="1400">
                <a:effectLst/>
                <a:latin typeface="Times New Roman"/>
                <a:ea typeface="Batang"/>
              </a:endParaRPr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519378" y="2341684"/>
              <a:ext cx="85090" cy="762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/>
                  <a:ea typeface="Times New Roman"/>
                </a:rPr>
                <a:t> </a:t>
              </a:r>
              <a:endParaRPr lang="uk-UA" sz="1400" dirty="0">
                <a:effectLst/>
                <a:latin typeface="Times New Roman"/>
                <a:ea typeface="Batang"/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9378" y="150618"/>
              <a:ext cx="3595222" cy="1019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27791" y="1196854"/>
              <a:ext cx="3574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4468" y="1223795"/>
              <a:ext cx="3510132" cy="11559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1119067" y="402167"/>
              <a:ext cx="806632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647524" y="2172000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527791" y="1254922"/>
              <a:ext cx="721905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1925699" y="1254922"/>
              <a:ext cx="822960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оле 128"/>
                <p:cNvSpPr txBox="1"/>
                <p:nvPr/>
              </p:nvSpPr>
              <p:spPr>
                <a:xfrm>
                  <a:off x="-205074" y="-83470"/>
                  <a:ext cx="70167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𝑖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2" name="Поле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5074" y="-83470"/>
                  <a:ext cx="701675" cy="3505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оле 127"/>
                <p:cNvSpPr txBox="1"/>
                <p:nvPr/>
              </p:nvSpPr>
              <p:spPr>
                <a:xfrm>
                  <a:off x="-205074" y="934162"/>
                  <a:ext cx="70675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𝑗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3" name="Поле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5074" y="934162"/>
                  <a:ext cx="706755" cy="3505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79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оле 129"/>
                <p:cNvSpPr txBox="1"/>
                <p:nvPr/>
              </p:nvSpPr>
              <p:spPr>
                <a:xfrm>
                  <a:off x="-205074" y="2148778"/>
                  <a:ext cx="74295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𝑘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4" name="Поле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5074" y="2148778"/>
                  <a:ext cx="742950" cy="3505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/>
            <p:cNvCxnSpPr/>
            <p:nvPr/>
          </p:nvCxnSpPr>
          <p:spPr>
            <a:xfrm>
              <a:off x="2809619" y="1254922"/>
              <a:ext cx="963583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оле 130"/>
                <p:cNvSpPr txBox="1"/>
                <p:nvPr/>
              </p:nvSpPr>
              <p:spPr>
                <a:xfrm>
                  <a:off x="3723606" y="934797"/>
                  <a:ext cx="751840" cy="34988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𝑔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6" name="Поле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606" y="934797"/>
                  <a:ext cx="751840" cy="3498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862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Правая фигурная скобка 26"/>
            <p:cNvSpPr/>
            <p:nvPr/>
          </p:nvSpPr>
          <p:spPr>
            <a:xfrm>
              <a:off x="4319467" y="143879"/>
              <a:ext cx="213756" cy="24967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оле 132"/>
                <p:cNvSpPr txBox="1"/>
                <p:nvPr/>
              </p:nvSpPr>
              <p:spPr>
                <a:xfrm>
                  <a:off x="4038938" y="1150186"/>
                  <a:ext cx="108458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𝑁</m:t>
                        </m:r>
                        <m:r>
                          <a:rPr lang="en-US" sz="1400" i="1">
                            <a:effectLst/>
                            <a:latin typeface="Cambria Math"/>
                            <a:ea typeface="Batang"/>
                          </a:rPr>
                          <m:t>−3</m:t>
                        </m:r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28" name="Поле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938" y="1150186"/>
                  <a:ext cx="1084580" cy="3505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Прямая со стрелкой 28"/>
            <p:cNvCxnSpPr/>
            <p:nvPr/>
          </p:nvCxnSpPr>
          <p:spPr>
            <a:xfrm>
              <a:off x="1963557" y="651550"/>
              <a:ext cx="877958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2883368" y="900933"/>
              <a:ext cx="877958" cy="237507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оле 135"/>
                <p:cNvSpPr txBox="1"/>
                <p:nvPr/>
              </p:nvSpPr>
              <p:spPr>
                <a:xfrm>
                  <a:off x="858397" y="60546"/>
                  <a:ext cx="88074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𝑖𝑔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1" name="Поле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97" y="60546"/>
                  <a:ext cx="880745" cy="3505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896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оле 136"/>
                <p:cNvSpPr txBox="1"/>
                <p:nvPr/>
              </p:nvSpPr>
              <p:spPr>
                <a:xfrm>
                  <a:off x="787024" y="790146"/>
                  <a:ext cx="88011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𝑗𝑔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2" name="Поле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24" y="790146"/>
                  <a:ext cx="880110" cy="3505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105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оле 137"/>
                <p:cNvSpPr txBox="1"/>
                <p:nvPr/>
              </p:nvSpPr>
              <p:spPr>
                <a:xfrm>
                  <a:off x="731030" y="1716730"/>
                  <a:ext cx="91313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𝑘𝑔</m:t>
                            </m:r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3" name="Поле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30" y="1716730"/>
                  <a:ext cx="913130" cy="35052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05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оле 138"/>
                <p:cNvSpPr txBox="1"/>
                <p:nvPr/>
              </p:nvSpPr>
              <p:spPr>
                <a:xfrm>
                  <a:off x="822828" y="348578"/>
                  <a:ext cx="1008380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4" name="Поле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28" y="348578"/>
                  <a:ext cx="1008380" cy="3505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758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оле 139"/>
                <p:cNvSpPr txBox="1"/>
                <p:nvPr/>
              </p:nvSpPr>
              <p:spPr>
                <a:xfrm>
                  <a:off x="754036" y="1091131"/>
                  <a:ext cx="996950" cy="4095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5" name="Поле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6" y="1091131"/>
                  <a:ext cx="996950" cy="4095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4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оле 140"/>
                <p:cNvSpPr txBox="1"/>
                <p:nvPr/>
              </p:nvSpPr>
              <p:spPr>
                <a:xfrm>
                  <a:off x="761192" y="2086290"/>
                  <a:ext cx="1024255" cy="3505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sz="1400" i="1">
                                <a:effectLst/>
                                <a:latin typeface="Cambria Math"/>
                                <a:ea typeface="Batang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Batang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1400" i="1">
                                    <a:effectLst/>
                                    <a:latin typeface="Cambria Math"/>
                                    <a:ea typeface="Batang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Batang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uk-UA" sz="1400" dirty="0">
                    <a:effectLst/>
                    <a:latin typeface="Times New Roman"/>
                    <a:ea typeface="Batang"/>
                  </a:endParaRPr>
                </a:p>
              </p:txBody>
            </p:sp>
          </mc:Choice>
          <mc:Fallback xmlns="">
            <p:sp>
              <p:nvSpPr>
                <p:cNvPr id="36" name="Поле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92" y="2086290"/>
                  <a:ext cx="1024255" cy="3505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41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Прямая со стрелкой 36"/>
            <p:cNvCxnSpPr/>
            <p:nvPr/>
          </p:nvCxnSpPr>
          <p:spPr>
            <a:xfrm>
              <a:off x="1280885" y="1257391"/>
              <a:ext cx="64481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604468" y="253923"/>
              <a:ext cx="496786" cy="148244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1460984" y="1908336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2301341" y="1647256"/>
              <a:ext cx="775695" cy="25908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flipV="1">
              <a:off x="3108863" y="1411570"/>
              <a:ext cx="664339" cy="214796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Скругленная соединительная линия 41"/>
            <p:cNvCxnSpPr/>
            <p:nvPr/>
          </p:nvCxnSpPr>
          <p:spPr>
            <a:xfrm rot="10800000" flipV="1">
              <a:off x="252499" y="162801"/>
              <a:ext cx="12700" cy="1037597"/>
            </a:xfrm>
            <a:prstGeom prst="curvedConnector3">
              <a:avLst>
                <a:gd name="adj1" fmla="val 3449835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Номер слайда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Взаємозв’язок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lang="uk-UA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uk-UA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m:rPr>
                          <m:aln/>
                        </m:rPr>
                        <a:rPr lang="uk-UA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uk-UA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m:rPr>
                          <m:aln/>
                        </m:rPr>
                        <a:rPr lang="uk-UA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uk-UA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uk-UA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uk-UA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uk-UA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uk-UA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uk-UA" sz="24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uk-UA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uk-UA" sz="2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uk-UA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uk-UA" sz="24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uk-UA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uk-UA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uk-UA" sz="2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e>
                      </m:d>
                      <m:r>
                        <a:rPr lang="uk-UA" sz="2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uk-UA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uk-UA" sz="2400" dirty="0" smtClean="0"/>
              </a:p>
              <a:p>
                <a:pPr marL="0" indent="0">
                  <a:buNone/>
                </a:pPr>
                <a:endParaRPr lang="uk-UA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uk-UA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uk-UA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uk-UA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uk-UA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uk-UA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uk-UA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uk-UA" sz="24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uk-UA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uk-UA" sz="2400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Quadratic Assignment Problem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Дано:</a:t>
            </a:r>
          </a:p>
          <a:p>
            <a:r>
              <a:rPr lang="en-US" sz="2400" dirty="0" smtClean="0"/>
              <a:t>N </a:t>
            </a:r>
            <a:r>
              <a:rPr lang="uk-UA" sz="2400" dirty="0" smtClean="0"/>
              <a:t>об’єктів</a:t>
            </a:r>
          </a:p>
          <a:p>
            <a:r>
              <a:rPr lang="en-US" sz="2400" dirty="0" smtClean="0"/>
              <a:t>N </a:t>
            </a:r>
            <a:r>
              <a:rPr lang="uk-UA" sz="2400" dirty="0" smtClean="0"/>
              <a:t>місцеположень</a:t>
            </a:r>
          </a:p>
          <a:p>
            <a:r>
              <a:rPr lang="uk-UA" sz="2400" dirty="0" smtClean="0"/>
              <a:t>Відстані</a:t>
            </a:r>
          </a:p>
          <a:p>
            <a:r>
              <a:rPr lang="uk-UA" sz="2400" dirty="0" smtClean="0"/>
              <a:t>Потоки</a:t>
            </a:r>
          </a:p>
          <a:p>
            <a:pPr marL="0" indent="0">
              <a:buNone/>
            </a:pP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Мета:</a:t>
            </a:r>
          </a:p>
          <a:p>
            <a:r>
              <a:rPr lang="uk-UA" sz="2400" dirty="0" smtClean="0"/>
              <a:t>Розташування об’єктів</a:t>
            </a:r>
          </a:p>
          <a:p>
            <a:r>
              <a:rPr lang="uk-UA" sz="2400" dirty="0" smtClean="0"/>
              <a:t>Мінімізація суми відстаней, помножених на потоки</a:t>
            </a:r>
            <a:endParaRPr lang="uk-UA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37734"/>
            <a:ext cx="4038600" cy="365089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Складові </a:t>
            </a:r>
            <a:r>
              <a:rPr lang="en-US" i="1" dirty="0" smtClean="0"/>
              <a:t>R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uk-UA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𝑖𝑘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𝑗𝑘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=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−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>
                        <a:latin typeface="Cambria Math"/>
                      </a:rPr>
                      <m:t>+</m:t>
                    </m:r>
                  </m:oMath>
                </a14:m>
                <a:r>
                  <a:rPr lang="uk-UA" dirty="0"/>
                  <a:t/>
                </a:r>
                <a:br>
                  <a:rPr lang="uk-UA" dirty="0"/>
                </a:br>
                <a14:m>
                  <m:oMath xmlns:m="http://schemas.openxmlformats.org/officeDocument/2006/math">
                    <m:r>
                      <m:rPr>
                        <m:brk/>
                        <m:aln/>
                      </m:rP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:endParaRPr lang="en-US" b="0" i="1" dirty="0" smtClean="0">
                  <a:latin typeface="Cambria Math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aln/>
                      </m:rPr>
                      <a:rPr lang="uk-UA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𝑗𝑘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Спрощення в </a:t>
            </a:r>
            <a:r>
              <a:rPr lang="en-US" dirty="0" smtClean="0"/>
              <a:t>MATLAB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Обчислення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𝑗𝑘</m:t>
                        </m:r>
                      </m:sub>
                      <m:sup>
                        <m:r>
                          <a:rPr lang="uk-UA" sz="24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uk-UA" sz="2400" dirty="0" smtClean="0"/>
                  <a:t> за обчисленим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2400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uk-UA" sz="2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uk-UA" sz="24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uk-UA" sz="2400" dirty="0" smtClean="0"/>
                  <a:t>:</a:t>
                </a:r>
              </a:p>
              <a:p>
                <a:pPr marL="0" indent="0">
                  <a:buNone/>
                </a:pPr>
                <a:endParaRPr lang="uk-UA" sz="2000" i="1" dirty="0" smtClean="0"/>
              </a:p>
              <a:p>
                <a:pPr marL="0" indent="0">
                  <a:buNone/>
                </a:pPr>
                <a:endParaRPr lang="uk-UA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uk-U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uk-UA" sz="200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uk-UA" sz="2800" dirty="0"/>
                  <a:t>С</a:t>
                </a:r>
                <a:r>
                  <a:rPr lang="uk-UA" sz="2800" dirty="0" smtClean="0"/>
                  <a:t>кладність - </a:t>
                </a:r>
                <a14:m>
                  <m:oMath xmlns:m="http://schemas.openxmlformats.org/officeDocument/2006/math">
                    <m:r>
                      <a:rPr lang="uk-UA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uk-UA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Без використання формули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6870"/>
          <a:stretch/>
        </p:blipFill>
        <p:spPr>
          <a:xfrm>
            <a:off x="179511" y="1484784"/>
            <a:ext cx="8780963" cy="468052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 використанням формули 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37426" b="-440"/>
          <a:stretch/>
        </p:blipFill>
        <p:spPr>
          <a:xfrm>
            <a:off x="92005" y="1580977"/>
            <a:ext cx="8944492" cy="472834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Швидкодія</a:t>
            </a:r>
            <a:endParaRPr lang="uk-UA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0104"/>
              </p:ext>
            </p:extLst>
          </p:nvPr>
        </p:nvGraphicFramePr>
        <p:xfrm>
          <a:off x="395536" y="1196752"/>
          <a:ext cx="8229600" cy="50292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48008"/>
                <a:gridCol w="1380927"/>
                <a:gridCol w="1380927"/>
                <a:gridCol w="1509309"/>
                <a:gridCol w="1599834"/>
                <a:gridCol w="1010595"/>
              </a:tblGrid>
              <a:tr h="0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QAP Instance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uk-UA" sz="12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Середній </a:t>
                      </a:r>
                      <a:r>
                        <a:rPr lang="uk-UA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 пошуку глобального оптимуму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uk-UA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мс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uk-UA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Simulated Annealing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Fast Ant System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перетину локальних оптимумів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Robust </a:t>
                      </a: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Tabu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Search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Розроблений</a:t>
                      </a: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табу-пошук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Tai20a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3283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32238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2589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767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419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Tai20b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3565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uk-UA" sz="16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Tai25a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9169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80825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1409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Tai25b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12268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Tai30b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14421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816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4817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1905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1189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Chr20a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17976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12798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601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2270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Chr25a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15378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2534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780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16014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13172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Bur26a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327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Bur26b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529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Якість розв’язків</a:t>
            </a: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70410"/>
              </p:ext>
            </p:extLst>
          </p:nvPr>
        </p:nvGraphicFramePr>
        <p:xfrm>
          <a:off x="467544" y="1190407"/>
          <a:ext cx="8064896" cy="520319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21029"/>
                <a:gridCol w="1353290"/>
                <a:gridCol w="1353290"/>
                <a:gridCol w="1479102"/>
                <a:gridCol w="1567816"/>
                <a:gridCol w="990369"/>
              </a:tblGrid>
              <a:tr h="78020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Batang"/>
                          <a:cs typeface="Times New Roman" pitchFamily="18" charset="0"/>
                        </a:rPr>
                        <a:t>QAP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Batang"/>
                          <a:cs typeface="Times New Roman" pitchFamily="18" charset="0"/>
                        </a:rPr>
                        <a:t> Instance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 anchor="ctr"/>
                </a:tc>
                <a:tc gridSpan="5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uk-UA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Середнє </a:t>
                      </a:r>
                      <a:r>
                        <a:rPr lang="uk-UA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значення вартості </a:t>
                      </a:r>
                      <a:r>
                        <a:rPr lang="uk-UA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розв’язку</a:t>
                      </a:r>
                    </a:p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705714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Simulated Annealing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Fast Ant System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перетину локальних оптимумів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Robust </a:t>
                      </a: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Tabu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Search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Розроблений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табу-пошук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Tai20a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719700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711814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710996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706297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705832</a:t>
                      </a:r>
                      <a:endParaRPr lang="uk-UA" sz="16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Tai20b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127963268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122571699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122455319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122480160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122455319</a:t>
                      </a:r>
                      <a:endParaRPr lang="uk-UA" sz="16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Tai25a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1211821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1191203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1191286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1177224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1175948</a:t>
                      </a:r>
                      <a:endParaRPr lang="uk-UA" sz="16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Tai25b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365033430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344532957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344626409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347301492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344424731</a:t>
                      </a:r>
                      <a:endParaRPr lang="uk-UA" sz="1600" b="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Tai30b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664031835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638359264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638876610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668590808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644680592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Chr20a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2850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2344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2318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2261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Chr25a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6879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4283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4026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4331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4182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Bur26a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5475432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5428630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5427177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5431488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5428648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  <a:tr h="4116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Bur26b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159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3848289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3818723</a:t>
                      </a:r>
                      <a:endParaRPr lang="uk-UA" sz="16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marR="22860"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3817906</a:t>
                      </a:r>
                      <a:endParaRPr lang="uk-UA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3822009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  <a:tc>
                  <a:txBody>
                    <a:bodyPr/>
                    <a:lstStyle/>
                    <a:p>
                      <a:pPr indent="7620"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3819655</a:t>
                      </a:r>
                      <a:endParaRPr lang="uk-UA" sz="16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7207" marR="67207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Наукова новизна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endParaRPr lang="uk-UA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uk-UA" dirty="0" smtClean="0">
                    <a:latin typeface="Times New Roman" pitchFamily="18" charset="0"/>
                    <a:cs typeface="Times New Roman" pitchFamily="18" charset="0"/>
                  </a:rPr>
                  <a:t>Нова властивість взаємозв’язку значень ∆.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uk-UA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uk-UA" dirty="0" smtClean="0">
                    <a:latin typeface="Times New Roman" pitchFamily="18" charset="0"/>
                    <a:cs typeface="Times New Roman" pitchFamily="18" charset="0"/>
                  </a:rPr>
                  <a:t>Формула складності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uk-UA" dirty="0" smtClean="0">
                    <a:latin typeface="Times New Roman" pitchFamily="18" charset="0"/>
                    <a:cs typeface="Times New Roman" pitchFamily="18" charset="0"/>
                  </a:rPr>
                  <a:t> замість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uk-UA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uk-UA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uk-UA" dirty="0" smtClean="0">
                    <a:latin typeface="Times New Roman" pitchFamily="18" charset="0"/>
                    <a:cs typeface="Times New Roman" pitchFamily="18" charset="0"/>
                  </a:rPr>
                  <a:t>Новий табу-пошук (↑ швидкодії до 2х).</a:t>
                </a:r>
                <a:endParaRPr lang="uk-UA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www.google.com.ua/url?source=imglanding&amp;ct=img&amp;q=http://3.bp.blogspot.com/_rkN1SP5BI0c/TTPFFX-AfuI/AAAAAAAAAKU/j5EnsVGmyAQ/s400/lightbulb.jpg&amp;sa=X&amp;ei=VPeCT9LnPO724QSU7cGkBw&amp;ved=0CA0Q8wc4NA&amp;usg=AFQjCNGzLePUEK5RJMnImumoXpuywMdaj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768"/>
            <a:ext cx="792088" cy="8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Процес пошуку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89" y="1484784"/>
            <a:ext cx="5747331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Формальна постановка задачі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Дано</a:t>
                </a:r>
                <a:r>
                  <a:rPr lang="en-US" dirty="0" smtClean="0"/>
                  <a:t>:</a:t>
                </a:r>
              </a:p>
              <a:p>
                <a:r>
                  <a:rPr lang="uk-UA" dirty="0" smtClean="0"/>
                  <a:t>множини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</a:t>
                </a:r>
                <a:r>
                  <a:rPr lang="uk-UA" dirty="0" smtClean="0"/>
                  <a:t> </a:t>
                </a:r>
                <a:r>
                  <a:rPr lang="uk-UA" dirty="0"/>
                  <a:t>(об’єкти) </a:t>
                </a:r>
                <a:r>
                  <a:rPr lang="uk-UA" dirty="0" smtClean="0"/>
                  <a:t>та </a:t>
                </a:r>
                <a:r>
                  <a:rPr lang="en-US" i="1" dirty="0" smtClean="0"/>
                  <a:t>L</a:t>
                </a:r>
                <a:r>
                  <a:rPr lang="uk-UA" dirty="0" smtClean="0"/>
                  <a:t> (місцеположення)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uk-UA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uk-UA" dirty="0" smtClean="0"/>
              </a:p>
              <a:p>
                <a:r>
                  <a:rPr lang="uk-UA" dirty="0" smtClean="0"/>
                  <a:t>функція ваги		</a:t>
                </a:r>
                <a:r>
                  <a:rPr lang="en-US" i="1" dirty="0" smtClean="0"/>
                  <a:t>w</a:t>
                </a:r>
                <a:r>
                  <a:rPr lang="uk-UA" i="1" dirty="0" smtClean="0"/>
                  <a:t> : </a:t>
                </a:r>
                <a:r>
                  <a:rPr lang="en-US" i="1" dirty="0" smtClean="0"/>
                  <a:t>F</a:t>
                </a:r>
                <a:r>
                  <a:rPr lang="uk-UA" i="1" dirty="0" smtClean="0"/>
                  <a:t> × </a:t>
                </a:r>
                <a:r>
                  <a:rPr lang="en-US" i="1" dirty="0" smtClean="0"/>
                  <a:t>F</a:t>
                </a:r>
                <a:r>
                  <a:rPr lang="uk-UA" i="1" dirty="0" smtClean="0"/>
                  <a:t> → </a:t>
                </a:r>
                <a:r>
                  <a:rPr lang="en-US" i="1" dirty="0" smtClean="0"/>
                  <a:t>R</a:t>
                </a:r>
                <a:endParaRPr lang="uk-UA" dirty="0" smtClean="0"/>
              </a:p>
              <a:p>
                <a:r>
                  <a:rPr lang="uk-UA" dirty="0" smtClean="0"/>
                  <a:t>функція відстані	</a:t>
                </a:r>
                <a:r>
                  <a:rPr lang="en-US" i="1" dirty="0" smtClean="0"/>
                  <a:t>d</a:t>
                </a:r>
                <a:r>
                  <a:rPr lang="en-US" i="1" dirty="0"/>
                  <a:t> </a:t>
                </a:r>
                <a:r>
                  <a:rPr lang="uk-UA" i="1" dirty="0"/>
                  <a:t>:</a:t>
                </a:r>
                <a:r>
                  <a:rPr lang="en-US" i="1" dirty="0"/>
                  <a:t> </a:t>
                </a:r>
                <a:r>
                  <a:rPr lang="uk-UA" i="1" dirty="0"/>
                  <a:t>L × L → </a:t>
                </a:r>
                <a:r>
                  <a:rPr lang="uk-UA" i="1" dirty="0" smtClean="0"/>
                  <a:t>R</a:t>
                </a:r>
                <a:r>
                  <a:rPr lang="uk-UA" dirty="0" smtClean="0"/>
                  <a:t>.</a:t>
                </a:r>
              </a:p>
              <a:p>
                <a:endParaRPr lang="uk-UA" dirty="0" smtClean="0"/>
              </a:p>
              <a:p>
                <a:pPr marL="0" indent="0">
                  <a:buNone/>
                </a:pPr>
                <a:r>
                  <a:rPr lang="uk-UA" dirty="0" smtClean="0"/>
                  <a:t>Знайти</a:t>
                </a:r>
                <a:r>
                  <a:rPr lang="en-US" dirty="0" smtClean="0"/>
                  <a:t>:</a:t>
                </a:r>
              </a:p>
              <a:p>
                <a:r>
                  <a:rPr lang="uk-UA" dirty="0" smtClean="0"/>
                  <a:t>таке </a:t>
                </a:r>
                <a:r>
                  <a:rPr lang="uk-UA" dirty="0"/>
                  <a:t>відображення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uk-UA" i="1" dirty="0" smtClean="0">
                        <a:latin typeface="Cambria Math"/>
                      </a:rPr>
                      <m:t>𝑓</m:t>
                    </m:r>
                    <m:r>
                      <a:rPr lang="uk-UA" i="1" dirty="0" smtClean="0">
                        <a:latin typeface="Cambria Math"/>
                      </a:rPr>
                      <m:t>: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uk-UA" i="1" dirty="0">
                        <a:latin typeface="Cambria Math"/>
                      </a:rPr>
                      <m:t>→</m:t>
                    </m:r>
                    <m:r>
                      <a:rPr lang="uk-UA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uk-UA" dirty="0" smtClean="0"/>
                  <a:t> (призначення),</a:t>
                </a:r>
                <a:r>
                  <a:rPr lang="en-US" dirty="0" smtClean="0"/>
                  <a:t> </a:t>
                </a:r>
                <a:r>
                  <a:rPr lang="uk-UA" dirty="0" smtClean="0"/>
                  <a:t>що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lang="en-US" i="1" dirty="0" smtClean="0"/>
                                <m:t>w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11" name="Объек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Складність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Задача </a:t>
            </a:r>
            <a:r>
              <a:rPr lang="en-US" sz="2400" dirty="0" smtClean="0"/>
              <a:t>NP-</a:t>
            </a:r>
            <a:r>
              <a:rPr lang="uk-UA" sz="2400" dirty="0" smtClean="0"/>
              <a:t>складна</a:t>
            </a:r>
          </a:p>
          <a:p>
            <a:pPr marL="0" indent="0">
              <a:buNone/>
            </a:pPr>
            <a:endParaRPr lang="uk-UA" sz="2400" dirty="0" smtClean="0"/>
          </a:p>
          <a:p>
            <a:r>
              <a:rPr lang="uk-UA" sz="2400" dirty="0" smtClean="0"/>
              <a:t>Задача комівояжера – частковий випадок, якщо:</a:t>
            </a:r>
          </a:p>
          <a:p>
            <a:pPr lvl="1">
              <a:buFont typeface="Wingdings" pitchFamily="2" charset="2"/>
              <a:buChar char="ü"/>
            </a:pPr>
            <a:r>
              <a:rPr lang="uk-UA" sz="2000" dirty="0" smtClean="0"/>
              <a:t>потоки з’єднують об’єкти лише вздовж кола</a:t>
            </a:r>
          </a:p>
          <a:p>
            <a:pPr lvl="1">
              <a:buFont typeface="Wingdings" pitchFamily="2" charset="2"/>
              <a:buChar char="ü"/>
            </a:pPr>
            <a:r>
              <a:rPr lang="uk-UA" sz="2000" dirty="0" smtClean="0"/>
              <a:t>потоки мають однакове значення (константу)</a:t>
            </a:r>
          </a:p>
          <a:p>
            <a:pPr marL="457200" lvl="1" indent="0">
              <a:buNone/>
            </a:pPr>
            <a:endParaRPr lang="uk-UA" dirty="0" smtClean="0"/>
          </a:p>
          <a:p>
            <a:pPr lvl="1"/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26" y="3843203"/>
            <a:ext cx="4480038" cy="279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Практичне застосування</a:t>
            </a:r>
            <a:endParaRPr lang="uk-UA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Розташування заводів та фабрик</a:t>
            </a:r>
            <a:endParaRPr lang="uk-UA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6" y="1196751"/>
            <a:ext cx="5714538" cy="561544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Розміщення компонентів на платі</a:t>
            </a:r>
            <a:endParaRPr lang="uk-UA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24" y="1600200"/>
            <a:ext cx="5883751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проводки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644885" cy="4233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Розташування </a:t>
            </a:r>
            <a:r>
              <a:rPr lang="uk-UA" dirty="0" err="1" smtClean="0"/>
              <a:t>кампусів</a:t>
            </a:r>
            <a:r>
              <a:rPr lang="uk-UA" dirty="0" smtClean="0"/>
              <a:t> та корпусів лікарень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32856"/>
            <a:ext cx="4027412" cy="343336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Words>1064</Words>
  <Application>Microsoft Office PowerPoint</Application>
  <PresentationFormat>Экран (4:3)</PresentationFormat>
  <Paragraphs>332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Табу-пошук для квадратичної задачі про призначення</vt:lpstr>
      <vt:lpstr>Quadratic Assignment Problem</vt:lpstr>
      <vt:lpstr>Формальна постановка задачі</vt:lpstr>
      <vt:lpstr>Складність задачі</vt:lpstr>
      <vt:lpstr>Практичне застосування</vt:lpstr>
      <vt:lpstr>Розташування заводів та фабрик</vt:lpstr>
      <vt:lpstr>Розміщення компонентів на платі</vt:lpstr>
      <vt:lpstr>Задача проводки</vt:lpstr>
      <vt:lpstr>Розташування кампусів та корпусів лікарень</vt:lpstr>
      <vt:lpstr>Проектування клавіатури</vt:lpstr>
      <vt:lpstr>Методи розв’язання</vt:lpstr>
      <vt:lpstr>Табу-пошук</vt:lpstr>
      <vt:lpstr>Окіл</vt:lpstr>
      <vt:lpstr>Перестановки</vt:lpstr>
      <vt:lpstr>Оновлення всіх ∆ після перестановки i та j</vt:lpstr>
      <vt:lpstr>O(N) та O(1)</vt:lpstr>
      <vt:lpstr>До здійснення перестановок</vt:lpstr>
      <vt:lpstr>Після перестановки i та j</vt:lpstr>
      <vt:lpstr>Взаємозв’язок</vt:lpstr>
      <vt:lpstr>Складові R</vt:lpstr>
      <vt:lpstr>Спрощення в MATLAB</vt:lpstr>
      <vt:lpstr>Без використання формули</vt:lpstr>
      <vt:lpstr>З використанням формули </vt:lpstr>
      <vt:lpstr>Швидкодія</vt:lpstr>
      <vt:lpstr>Якість розв’язків</vt:lpstr>
      <vt:lpstr>Наукова новизна</vt:lpstr>
      <vt:lpstr>Процес пошуку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Табу-пошук для квадратичної задачі про призначення</dc:title>
  <dc:creator>Podolsky</dc:creator>
  <cp:lastModifiedBy>Sergey Podolsky</cp:lastModifiedBy>
  <cp:revision>60</cp:revision>
  <dcterms:created xsi:type="dcterms:W3CDTF">2012-04-07T10:45:22Z</dcterms:created>
  <dcterms:modified xsi:type="dcterms:W3CDTF">2012-05-15T21:51:21Z</dcterms:modified>
</cp:coreProperties>
</file>