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autoCompressPictures="0">
  <p:sldMasterIdLst>
    <p:sldMasterId id="2147483648" r:id="rId1"/>
  </p:sldMasterIdLst>
  <p:notesMasterIdLst>
    <p:notesMasterId r:id="rId34"/>
  </p:notesMasterIdLst>
  <p:handoutMasterIdLst>
    <p:handoutMasterId r:id="rId35"/>
  </p:handoutMasterIdLst>
  <p:sldIdLst>
    <p:sldId id="295" r:id="rId2"/>
    <p:sldId id="296" r:id="rId3"/>
    <p:sldId id="258" r:id="rId4"/>
    <p:sldId id="299" r:id="rId5"/>
    <p:sldId id="298" r:id="rId6"/>
    <p:sldId id="262" r:id="rId7"/>
    <p:sldId id="297" r:id="rId8"/>
    <p:sldId id="305" r:id="rId9"/>
    <p:sldId id="306" r:id="rId10"/>
    <p:sldId id="264" r:id="rId11"/>
    <p:sldId id="300" r:id="rId12"/>
    <p:sldId id="266" r:id="rId13"/>
    <p:sldId id="270" r:id="rId14"/>
    <p:sldId id="271" r:id="rId15"/>
    <p:sldId id="310" r:id="rId16"/>
    <p:sldId id="269" r:id="rId17"/>
    <p:sldId id="307" r:id="rId18"/>
    <p:sldId id="301" r:id="rId19"/>
    <p:sldId id="277" r:id="rId20"/>
    <p:sldId id="278" r:id="rId21"/>
    <p:sldId id="279" r:id="rId22"/>
    <p:sldId id="280" r:id="rId23"/>
    <p:sldId id="302" r:id="rId24"/>
    <p:sldId id="282" r:id="rId25"/>
    <p:sldId id="283" r:id="rId26"/>
    <p:sldId id="303" r:id="rId27"/>
    <p:sldId id="312" r:id="rId28"/>
    <p:sldId id="314" r:id="rId29"/>
    <p:sldId id="313" r:id="rId30"/>
    <p:sldId id="308" r:id="rId31"/>
    <p:sldId id="309" r:id="rId32"/>
    <p:sldId id="311" r:id="rId33"/>
  </p:sldIdLst>
  <p:sldSz cx="14630400" cy="8229600"/>
  <p:notesSz cx="8229600" cy="146304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E257"/>
    <a:srgbClr val="C055FF"/>
    <a:srgbClr val="37FF00"/>
    <a:srgbClr val="181A22"/>
    <a:srgbClr val="BE89FE"/>
    <a:srgbClr val="DCADFC"/>
    <a:srgbClr val="191A23"/>
    <a:srgbClr val="BD98DA"/>
    <a:srgbClr val="715B82"/>
    <a:srgbClr val="C55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17"/>
    <p:restoredTop sz="94767"/>
  </p:normalViewPr>
  <p:slideViewPr>
    <p:cSldViewPr snapToGrid="0" snapToObjects="1">
      <p:cViewPr varScale="1">
        <p:scale>
          <a:sx n="106" d="100"/>
          <a:sy n="106"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a:extLst>
              <a:ext uri="{FF2B5EF4-FFF2-40B4-BE49-F238E27FC236}">
                <a16:creationId xmlns:a16="http://schemas.microsoft.com/office/drawing/2014/main" id="{9705A51A-9820-0254-4907-BF8C7D25C645}"/>
              </a:ext>
            </a:extLst>
          </p:cNvPr>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pl-PL"/>
          </a:p>
        </p:txBody>
      </p:sp>
      <p:sp>
        <p:nvSpPr>
          <p:cNvPr id="3" name="Symbol zastępczy daty 2">
            <a:extLst>
              <a:ext uri="{FF2B5EF4-FFF2-40B4-BE49-F238E27FC236}">
                <a16:creationId xmlns:a16="http://schemas.microsoft.com/office/drawing/2014/main" id="{98E66340-8FCA-306E-E162-2842849683E5}"/>
              </a:ext>
            </a:extLst>
          </p:cNvPr>
          <p:cNvSpPr>
            <a:spLocks noGrp="1"/>
          </p:cNvSpPr>
          <p:nvPr>
            <p:ph type="dt" sz="quarter" idx="1"/>
          </p:nvPr>
        </p:nvSpPr>
        <p:spPr>
          <a:xfrm>
            <a:off x="4660900" y="0"/>
            <a:ext cx="3567113" cy="733425"/>
          </a:xfrm>
          <a:prstGeom prst="rect">
            <a:avLst/>
          </a:prstGeom>
        </p:spPr>
        <p:txBody>
          <a:bodyPr vert="horz" lIns="91440" tIns="45720" rIns="91440" bIns="45720" rtlCol="0"/>
          <a:lstStyle>
            <a:lvl1pPr algn="r">
              <a:defRPr sz="1200"/>
            </a:lvl1pPr>
          </a:lstStyle>
          <a:p>
            <a:fld id="{2D1693B5-9C95-C14F-A93D-DC7C6DDAEC06}" type="datetimeFigureOut">
              <a:rPr lang="pl-PL" smtClean="0"/>
              <a:t>3.04.2025</a:t>
            </a:fld>
            <a:endParaRPr lang="pl-PL"/>
          </a:p>
        </p:txBody>
      </p:sp>
      <p:sp>
        <p:nvSpPr>
          <p:cNvPr id="4" name="Symbol zastępczy stopki 3">
            <a:extLst>
              <a:ext uri="{FF2B5EF4-FFF2-40B4-BE49-F238E27FC236}">
                <a16:creationId xmlns:a16="http://schemas.microsoft.com/office/drawing/2014/main" id="{C6563FDE-DC22-8E83-876C-9F02AEDA99EC}"/>
              </a:ext>
            </a:extLst>
          </p:cNvPr>
          <p:cNvSpPr>
            <a:spLocks noGrp="1"/>
          </p:cNvSpPr>
          <p:nvPr>
            <p:ph type="ftr" sz="quarter" idx="2"/>
          </p:nvPr>
        </p:nvSpPr>
        <p:spPr>
          <a:xfrm>
            <a:off x="0" y="13896975"/>
            <a:ext cx="3565525" cy="733425"/>
          </a:xfrm>
          <a:prstGeom prst="rect">
            <a:avLst/>
          </a:prstGeom>
        </p:spPr>
        <p:txBody>
          <a:bodyPr vert="horz" lIns="91440" tIns="45720" rIns="91440" bIns="45720" rtlCol="0" anchor="b"/>
          <a:lstStyle>
            <a:lvl1pPr algn="l">
              <a:defRPr sz="1200"/>
            </a:lvl1pPr>
          </a:lstStyle>
          <a:p>
            <a:r>
              <a:rPr lang="pl-PL"/>
              <a:t>Faculty</a:t>
            </a:r>
          </a:p>
        </p:txBody>
      </p:sp>
      <p:sp>
        <p:nvSpPr>
          <p:cNvPr id="5" name="Symbol zastępczy numeru slajdu 4">
            <a:extLst>
              <a:ext uri="{FF2B5EF4-FFF2-40B4-BE49-F238E27FC236}">
                <a16:creationId xmlns:a16="http://schemas.microsoft.com/office/drawing/2014/main" id="{70321BB1-9446-1BF2-ABE0-974134272D26}"/>
              </a:ext>
            </a:extLst>
          </p:cNvPr>
          <p:cNvSpPr>
            <a:spLocks noGrp="1"/>
          </p:cNvSpPr>
          <p:nvPr>
            <p:ph type="sldNum" sz="quarter" idx="3"/>
          </p:nvPr>
        </p:nvSpPr>
        <p:spPr>
          <a:xfrm>
            <a:off x="4660900" y="13896975"/>
            <a:ext cx="3567113" cy="733425"/>
          </a:xfrm>
          <a:prstGeom prst="rect">
            <a:avLst/>
          </a:prstGeom>
        </p:spPr>
        <p:txBody>
          <a:bodyPr vert="horz" lIns="91440" tIns="45720" rIns="91440" bIns="45720" rtlCol="0" anchor="b"/>
          <a:lstStyle>
            <a:lvl1pPr algn="r">
              <a:defRPr sz="1200"/>
            </a:lvl1pPr>
          </a:lstStyle>
          <a:p>
            <a:fld id="{2D92359D-D771-634E-956A-2F271A37CA89}" type="slidenum">
              <a:rPr lang="pl-PL" smtClean="0"/>
              <a:t>‹#›</a:t>
            </a:fld>
            <a:endParaRPr lang="pl-PL"/>
          </a:p>
        </p:txBody>
      </p:sp>
    </p:spTree>
    <p:extLst>
      <p:ext uri="{BB962C8B-B14F-4D97-AF65-F5344CB8AC3E}">
        <p14:creationId xmlns:p14="http://schemas.microsoft.com/office/powerpoint/2010/main" val="414841502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4386565"/>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608E85FB-B0CB-4645-A69D-09C6FD03F396}" type="slidenum">
              <a:rPr lang="pl-PL" smtClean="0"/>
              <a:t>2</a:t>
            </a:fld>
            <a:endParaRPr lang="pl-PL"/>
          </a:p>
        </p:txBody>
      </p:sp>
    </p:spTree>
    <p:extLst>
      <p:ext uri="{BB962C8B-B14F-4D97-AF65-F5344CB8AC3E}">
        <p14:creationId xmlns:p14="http://schemas.microsoft.com/office/powerpoint/2010/main" val="3276343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Symbol zastępczy notatek 2"/>
          <p:cNvSpPr>
            <a:spLocks noGrp="1"/>
          </p:cNvSpPr>
          <p:nvPr>
            <p:ph type="body" idx="1"/>
          </p:nvPr>
        </p:nvSpPr>
        <p:spPr>
          <a:xfrm>
            <a:off x="822325" y="7040563"/>
            <a:ext cx="6584950" cy="5761037"/>
          </a:xfrm>
          <a:prstGeom prst="rect">
            <a:avLst/>
          </a:prstGeom>
        </p:spPr>
        <p:txBody>
          <a:bodyPr/>
          <a:lstStyle/>
          <a:p>
            <a:endParaRPr lang="pl-PL" dirty="0"/>
          </a:p>
        </p:txBody>
      </p:sp>
    </p:spTree>
    <p:extLst>
      <p:ext uri="{BB962C8B-B14F-4D97-AF65-F5344CB8AC3E}">
        <p14:creationId xmlns:p14="http://schemas.microsoft.com/office/powerpoint/2010/main" val="3404199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Symbol zastępczy notatek 2"/>
          <p:cNvSpPr>
            <a:spLocks noGrp="1"/>
          </p:cNvSpPr>
          <p:nvPr>
            <p:ph type="body" idx="1"/>
          </p:nvPr>
        </p:nvSpPr>
        <p:spPr>
          <a:xfrm>
            <a:off x="822325" y="7040563"/>
            <a:ext cx="6584950" cy="5761037"/>
          </a:xfrm>
          <a:prstGeom prst="rect">
            <a:avLst/>
          </a:prstGeom>
        </p:spPr>
        <p:txBody>
          <a:bodyPr/>
          <a:lstStyle/>
          <a:p>
            <a:endParaRPr lang="pl-PL" dirty="0"/>
          </a:p>
        </p:txBody>
      </p:sp>
    </p:spTree>
    <p:extLst>
      <p:ext uri="{BB962C8B-B14F-4D97-AF65-F5344CB8AC3E}">
        <p14:creationId xmlns:p14="http://schemas.microsoft.com/office/powerpoint/2010/main" val="18814649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664942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lide 2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lide 2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lide 2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lide 2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lide 2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lide 2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lide 2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lide 2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lide 2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lide 2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27252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lide 3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4D4D4D"/>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lide 3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lide 3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lide 3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lide 3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lide 3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lide 3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Slide 3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lide 3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pl-PL"/>
              <a:t>04/2025</a:t>
            </a:r>
            <a:endParaRPr lang="en-US"/>
          </a:p>
        </p:txBody>
      </p:sp>
      <p:sp>
        <p:nvSpPr>
          <p:cNvPr id="3" name="Footer Placeholder 2"/>
          <p:cNvSpPr>
            <a:spLocks noGrp="1"/>
          </p:cNvSpPr>
          <p:nvPr>
            <p:ph type="ftr" sz="quarter" idx="11"/>
          </p:nvPr>
        </p:nvSpPr>
        <p:spPr/>
        <p:txBody>
          <a:bodyPr/>
          <a:lstStyle/>
          <a:p>
            <a:r>
              <a:rPr lang="en-US"/>
              <a:t>Faculty of Economic Sciences, UW | Irena Zimovska | XAI 2024/2025]</a:t>
            </a:r>
            <a:endParaRPr lang="en-US" dirty="0"/>
          </a:p>
        </p:txBody>
      </p:sp>
      <p:sp>
        <p:nvSpPr>
          <p:cNvPr id="4" name="Slide Number Placeholder 3"/>
          <p:cNvSpPr>
            <a:spLocks noGrp="1"/>
          </p:cNvSpPr>
          <p:nvPr>
            <p:ph type="sldNum" sz="quarter" idx="12"/>
          </p:nvPr>
        </p:nvSpPr>
        <p:spPr/>
        <p:txBody>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60268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3000">
              <a:srgbClr val="191A23"/>
            </a:gs>
            <a:gs pos="100000">
              <a:srgbClr val="7030A0"/>
            </a:gs>
          </a:gsLst>
          <a:path path="circle">
            <a:fillToRect l="100000" t="100000"/>
          </a:path>
          <a:tileRect/>
        </a:gra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0.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0.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hhatto/autopep8"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hyperlink" Target="https://github.com/google/yapf" TargetMode="External"/><Relationship Id="rId5" Type="http://schemas.openxmlformats.org/officeDocument/2006/relationships/hyperlink" Target="https://github.com/astral-sh/ruff" TargetMode="External"/><Relationship Id="rId4" Type="http://schemas.openxmlformats.org/officeDocument/2006/relationships/hyperlink" Target="https://github.com/python/black"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9.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hyperlink" Target="https://spacelift.io/blog/ci-cd-tools" TargetMode="External"/><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agilemanifesto.org/" TargetMode="External"/><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Agile_Architecture"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en.wikipedia.org/w/index.php?title=Agile_software_development&amp;action=edit&amp;section=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hyperlink" Target="https://www.atlassian.com/agile/scrum/roles" TargetMode="Externa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hyperlink" Target="https://www.atlassian.com/en/agile/scrum/sprints" TargetMode="Externa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4">
            <a:extLst>
              <a:ext uri="{FF2B5EF4-FFF2-40B4-BE49-F238E27FC236}">
                <a16:creationId xmlns:a16="http://schemas.microsoft.com/office/drawing/2014/main" id="{E0A66B77-EE3A-BED6-3104-8B0F47EAE714}"/>
              </a:ext>
            </a:extLst>
          </p:cNvPr>
          <p:cNvSpPr txBox="1"/>
          <p:nvPr/>
        </p:nvSpPr>
        <p:spPr>
          <a:xfrm>
            <a:off x="9706039" y="3614047"/>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1912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0" name="TextBox 4">
            <a:extLst>
              <a:ext uri="{FF2B5EF4-FFF2-40B4-BE49-F238E27FC236}">
                <a16:creationId xmlns:a16="http://schemas.microsoft.com/office/drawing/2014/main" id="{46D54676-191B-E4D5-9E18-6270A8ED1323}"/>
              </a:ext>
            </a:extLst>
          </p:cNvPr>
          <p:cNvSpPr txBox="1"/>
          <p:nvPr/>
        </p:nvSpPr>
        <p:spPr>
          <a:xfrm>
            <a:off x="9602913" y="5144980"/>
            <a:ext cx="7985760" cy="966611"/>
          </a:xfrm>
          <a:prstGeom prst="rect">
            <a:avLst/>
          </a:prstGeom>
          <a:effectLst/>
        </p:spPr>
        <p:txBody>
          <a:bodyPr wrap="square" lIns="0" tIns="0" rIns="0" bIns="0" rtlCol="0" anchor="t">
            <a:spAutoFit/>
          </a:bodyPr>
          <a:lstStyle/>
          <a:p>
            <a:pPr>
              <a:lnSpc>
                <a:spcPts val="5279"/>
              </a:lnSpc>
            </a:pPr>
            <a:r>
              <a:rPr lang="en-US" sz="13800" b="1" dirty="0">
                <a:ln w="6350">
                  <a:solidFill>
                    <a:schemeClr val="bg1"/>
                  </a:solidFill>
                </a:ln>
                <a:noFill/>
                <a:effectLst>
                  <a:outerShdw blurRad="87759" dist="32167" dir="2700000" algn="tl" rotWithShape="0">
                    <a:schemeClr val="bg1"/>
                  </a:outerShdw>
                  <a:reflection blurRad="6350" stA="55000" endA="300" endPos="45500" dir="5400000" sy="-100000" algn="bl" rotWithShape="0"/>
                </a:effectLst>
                <a:latin typeface="Open Sans ExtraBold" pitchFamily="2" charset="0"/>
                <a:ea typeface="Open Sans ExtraBold" pitchFamily="2" charset="0"/>
                <a:cs typeface="Open Sans ExtraBold" pitchFamily="2" charset="0"/>
              </a:rPr>
              <a:t>2025</a:t>
            </a:r>
          </a:p>
        </p:txBody>
      </p:sp>
      <p:sp>
        <p:nvSpPr>
          <p:cNvPr id="4" name="TextBox 4"/>
          <p:cNvSpPr txBox="1"/>
          <p:nvPr/>
        </p:nvSpPr>
        <p:spPr>
          <a:xfrm>
            <a:off x="1249928" y="2817412"/>
            <a:ext cx="8420892" cy="2039020"/>
          </a:xfrm>
          <a:prstGeom prst="rect">
            <a:avLst/>
          </a:prstGeom>
        </p:spPr>
        <p:txBody>
          <a:bodyPr wrap="square" lIns="0" tIns="0" rIns="0" bIns="0" rtlCol="0" anchor="t">
            <a:spAutoFit/>
          </a:bodyPr>
          <a:lstStyle/>
          <a:p>
            <a:pPr>
              <a:lnSpc>
                <a:spcPts val="5279"/>
              </a:lnSpc>
            </a:pPr>
            <a:r>
              <a:rPr lang="en-US" sz="4800" dirty="0">
                <a:solidFill>
                  <a:srgbClr val="F8F8F8"/>
                </a:solidFill>
                <a:latin typeface="Helvetica Neue Medium" panose="02000503000000020004" pitchFamily="2" charset="0"/>
                <a:ea typeface="Helvetica Neue Medium" panose="02000503000000020004" pitchFamily="2" charset="0"/>
                <a:cs typeface="Helvetica Neue Medium" panose="02000503000000020004" pitchFamily="2" charset="0"/>
              </a:rPr>
              <a:t>Applications of </a:t>
            </a:r>
          </a:p>
          <a:p>
            <a:pPr>
              <a:lnSpc>
                <a:spcPts val="5279"/>
              </a:lnSpc>
            </a:pPr>
            <a:r>
              <a:rPr lang="en-US" sz="4800" dirty="0" err="1">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eXplainable</a:t>
            </a:r>
            <a:r>
              <a:rPr lang="en-US" sz="48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 AI</a:t>
            </a:r>
            <a:r>
              <a:rPr lang="en-US" sz="4800" dirty="0">
                <a:solidFill>
                  <a:srgbClr val="F8F8F8"/>
                </a:solidFill>
                <a:latin typeface="Helvetica Neue Medium" panose="02000503000000020004" pitchFamily="2" charset="0"/>
                <a:ea typeface="Helvetica Neue Medium" panose="02000503000000020004" pitchFamily="2" charset="0"/>
                <a:cs typeface="Helvetica Neue Medium" panose="02000503000000020004" pitchFamily="2" charset="0"/>
              </a:rPr>
              <a:t> in </a:t>
            </a:r>
          </a:p>
          <a:p>
            <a:pPr>
              <a:lnSpc>
                <a:spcPts val="5279"/>
              </a:lnSpc>
            </a:pPr>
            <a:r>
              <a:rPr lang="en-US" sz="4800" dirty="0">
                <a:solidFill>
                  <a:srgbClr val="F8F8F8"/>
                </a:solidFill>
                <a:latin typeface="Helvetica Neue Medium" panose="02000503000000020004" pitchFamily="2" charset="0"/>
                <a:ea typeface="Helvetica Neue Medium" panose="02000503000000020004" pitchFamily="2" charset="0"/>
                <a:cs typeface="Helvetica Neue Medium" panose="02000503000000020004" pitchFamily="2" charset="0"/>
              </a:rPr>
              <a:t>Predictive Modelling</a:t>
            </a:r>
          </a:p>
        </p:txBody>
      </p:sp>
      <p:sp>
        <p:nvSpPr>
          <p:cNvPr id="22" name="TextBox 10">
            <a:extLst>
              <a:ext uri="{FF2B5EF4-FFF2-40B4-BE49-F238E27FC236}">
                <a16:creationId xmlns:a16="http://schemas.microsoft.com/office/drawing/2014/main" id="{C30F7B6D-32C2-27AC-BA31-EB6BA217510C}"/>
              </a:ext>
            </a:extLst>
          </p:cNvPr>
          <p:cNvSpPr txBox="1"/>
          <p:nvPr/>
        </p:nvSpPr>
        <p:spPr>
          <a:xfrm>
            <a:off x="1249928" y="5179986"/>
            <a:ext cx="5386045" cy="369332"/>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24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24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endParaRPr lang="en-US" sz="24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23" name="TextBox 10">
            <a:extLst>
              <a:ext uri="{FF2B5EF4-FFF2-40B4-BE49-F238E27FC236}">
                <a16:creationId xmlns:a16="http://schemas.microsoft.com/office/drawing/2014/main" id="{42A54096-56CC-9180-2234-445307DD51E4}"/>
              </a:ext>
            </a:extLst>
          </p:cNvPr>
          <p:cNvSpPr txBox="1"/>
          <p:nvPr/>
        </p:nvSpPr>
        <p:spPr>
          <a:xfrm>
            <a:off x="1249928" y="513320"/>
            <a:ext cx="5386045" cy="344710"/>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224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Faculty of </a:t>
            </a:r>
            <a:r>
              <a:rPr lang="en-US" sz="20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Economic</a:t>
            </a:r>
            <a:r>
              <a:rPr lang="en-US" sz="224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Sciences, UW</a:t>
            </a:r>
          </a:p>
        </p:txBody>
      </p:sp>
      <p:pic>
        <p:nvPicPr>
          <p:cNvPr id="27" name="Grafika 26" descr="Znacznik z wypełnieniem pełnym">
            <a:extLst>
              <a:ext uri="{FF2B5EF4-FFF2-40B4-BE49-F238E27FC236}">
                <a16:creationId xmlns:a16="http://schemas.microsoft.com/office/drawing/2014/main" id="{B343AC47-EFC1-E0B9-7931-0955AC26FF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6323" y="355021"/>
            <a:ext cx="543605" cy="543605"/>
          </a:xfrm>
          <a:prstGeom prst="rect">
            <a:avLst/>
          </a:prstGeom>
        </p:spPr>
      </p:pic>
      <p:sp>
        <p:nvSpPr>
          <p:cNvPr id="6" name="TextBox 4">
            <a:extLst>
              <a:ext uri="{FF2B5EF4-FFF2-40B4-BE49-F238E27FC236}">
                <a16:creationId xmlns:a16="http://schemas.microsoft.com/office/drawing/2014/main" id="{1DA58F68-4A4E-FA4E-6B7C-BA2DB1F6B93C}"/>
              </a:ext>
            </a:extLst>
          </p:cNvPr>
          <p:cNvSpPr txBox="1"/>
          <p:nvPr/>
        </p:nvSpPr>
        <p:spPr>
          <a:xfrm>
            <a:off x="11024244" y="3614047"/>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rPr>
              <a:t>A</a:t>
            </a:r>
          </a:p>
        </p:txBody>
      </p:sp>
      <p:sp>
        <p:nvSpPr>
          <p:cNvPr id="12" name="TextBox 4">
            <a:extLst>
              <a:ext uri="{FF2B5EF4-FFF2-40B4-BE49-F238E27FC236}">
                <a16:creationId xmlns:a16="http://schemas.microsoft.com/office/drawing/2014/main" id="{4C10A596-6149-198C-C773-C66783BAFEE1}"/>
              </a:ext>
            </a:extLst>
          </p:cNvPr>
          <p:cNvSpPr txBox="1"/>
          <p:nvPr/>
        </p:nvSpPr>
        <p:spPr>
          <a:xfrm>
            <a:off x="9822900" y="3614046"/>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1912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16" name="TextBox 4">
            <a:extLst>
              <a:ext uri="{FF2B5EF4-FFF2-40B4-BE49-F238E27FC236}">
                <a16:creationId xmlns:a16="http://schemas.microsoft.com/office/drawing/2014/main" id="{83FF42FC-0BEA-1E33-B0DA-8266DC8A7985}"/>
              </a:ext>
            </a:extLst>
          </p:cNvPr>
          <p:cNvSpPr txBox="1"/>
          <p:nvPr/>
        </p:nvSpPr>
        <p:spPr>
          <a:xfrm>
            <a:off x="12555247" y="3614046"/>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pl-PL"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rPr>
              <a:t>I</a:t>
            </a:r>
            <a:endParaRPr lang="en-US"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endParaRPr>
          </a:p>
        </p:txBody>
      </p:sp>
      <p:cxnSp>
        <p:nvCxnSpPr>
          <p:cNvPr id="35" name="Łącznik prosty 34">
            <a:extLst>
              <a:ext uri="{FF2B5EF4-FFF2-40B4-BE49-F238E27FC236}">
                <a16:creationId xmlns:a16="http://schemas.microsoft.com/office/drawing/2014/main" id="{92E8BFF2-0956-1A4C-CF2D-5C278FDF762A}"/>
              </a:ext>
            </a:extLst>
          </p:cNvPr>
          <p:cNvCxnSpPr>
            <a:cxnSpLocks/>
          </p:cNvCxnSpPr>
          <p:nvPr/>
        </p:nvCxnSpPr>
        <p:spPr>
          <a:xfrm>
            <a:off x="724039" y="7640475"/>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7" name="Łącznik prosty 36">
            <a:extLst>
              <a:ext uri="{FF2B5EF4-FFF2-40B4-BE49-F238E27FC236}">
                <a16:creationId xmlns:a16="http://schemas.microsoft.com/office/drawing/2014/main" id="{B0703F66-B980-1D11-2A77-E952195BD2BC}"/>
              </a:ext>
            </a:extLst>
          </p:cNvPr>
          <p:cNvCxnSpPr>
            <a:cxnSpLocks/>
          </p:cNvCxnSpPr>
          <p:nvPr/>
        </p:nvCxnSpPr>
        <p:spPr>
          <a:xfrm>
            <a:off x="817437" y="912647"/>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TextBox 4">
            <a:extLst>
              <a:ext uri="{FF2B5EF4-FFF2-40B4-BE49-F238E27FC236}">
                <a16:creationId xmlns:a16="http://schemas.microsoft.com/office/drawing/2014/main" id="{E0BD9FCE-427A-ADE7-3BFD-F97F7488449F}"/>
              </a:ext>
            </a:extLst>
          </p:cNvPr>
          <p:cNvSpPr txBox="1"/>
          <p:nvPr/>
        </p:nvSpPr>
        <p:spPr>
          <a:xfrm>
            <a:off x="11148015" y="3614046"/>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rPr>
              <a:t>A</a:t>
            </a:r>
          </a:p>
        </p:txBody>
      </p:sp>
      <p:sp>
        <p:nvSpPr>
          <p:cNvPr id="17" name="TextBox 4">
            <a:extLst>
              <a:ext uri="{FF2B5EF4-FFF2-40B4-BE49-F238E27FC236}">
                <a16:creationId xmlns:a16="http://schemas.microsoft.com/office/drawing/2014/main" id="{D7CF5F55-A255-9896-A81B-FF2FA8C95D34}"/>
              </a:ext>
            </a:extLst>
          </p:cNvPr>
          <p:cNvSpPr txBox="1"/>
          <p:nvPr/>
        </p:nvSpPr>
        <p:spPr>
          <a:xfrm>
            <a:off x="12672108" y="3614046"/>
            <a:ext cx="5143099" cy="1142749"/>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pl-PL"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rPr>
              <a:t>I</a:t>
            </a:r>
            <a:endParaRPr lang="en-US" sz="19120" b="1" dirty="0">
              <a:ln w="6350">
                <a:solidFill>
                  <a:srgbClr val="C553FF"/>
                </a:solidFill>
              </a:ln>
              <a:effectLst>
                <a:outerShdw blurRad="468429" dist="38100" dir="2700000" algn="tl" rotWithShape="0">
                  <a:srgbClr val="C553FF">
                    <a:alpha val="40000"/>
                  </a:srgbClr>
                </a:outerShdw>
              </a:effectLst>
              <a:latin typeface="Open Sans ExtraBold" pitchFamily="2" charset="0"/>
              <a:ea typeface="Open Sans ExtraBold" pitchFamily="2" charset="0"/>
              <a:cs typeface="Open Sans ExtraBold"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9">
    <p:bg>
      <p:bgPr>
        <a:solidFill>
          <a:schemeClr val="bg1"/>
        </a:solidFill>
        <a:effectLst/>
      </p:bgPr>
    </p:bg>
    <p:spTree>
      <p:nvGrpSpPr>
        <p:cNvPr id="1" name=""/>
        <p:cNvGrpSpPr/>
        <p:nvPr/>
      </p:nvGrpSpPr>
      <p:grpSpPr>
        <a:xfrm>
          <a:off x="0" y="0"/>
          <a:ext cx="0" cy="0"/>
          <a:chOff x="0" y="0"/>
          <a:chExt cx="0" cy="0"/>
        </a:xfrm>
      </p:grpSpPr>
      <p:sp>
        <p:nvSpPr>
          <p:cNvPr id="3" name="Text 1"/>
          <p:cNvSpPr/>
          <p:nvPr/>
        </p:nvSpPr>
        <p:spPr>
          <a:xfrm>
            <a:off x="956022" y="2278022"/>
            <a:ext cx="2133124" cy="362903"/>
          </a:xfrm>
          <a:prstGeom prst="rect">
            <a:avLst/>
          </a:prstGeom>
          <a:noFill/>
          <a:ln/>
        </p:spPr>
        <p:txBody>
          <a:bodyPr wrap="none" lIns="0" tIns="0" rIns="0" bIns="0" rtlCol="0" anchor="t"/>
          <a:lstStyle/>
          <a:p>
            <a:pPr marL="0" indent="0" algn="l">
              <a:lnSpc>
                <a:spcPts val="2850"/>
              </a:lnSpc>
              <a:buNone/>
            </a:pPr>
            <a:r>
              <a:rPr lang="en-US" sz="2400" b="1" kern="0" spc="-36"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t>
            </a:r>
            <a:r>
              <a:rPr lang="en-US" sz="24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Tips: </a:t>
            </a: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 2"/>
          <p:cNvSpPr/>
          <p:nvPr/>
        </p:nvSpPr>
        <p:spPr>
          <a:xfrm>
            <a:off x="874265" y="2865014"/>
            <a:ext cx="3497991" cy="1088708"/>
          </a:xfrm>
          <a:prstGeom prst="rect">
            <a:avLst/>
          </a:prstGeom>
          <a:noFill/>
          <a:ln/>
        </p:spPr>
        <p:txBody>
          <a:bodyPr wrap="square" lIns="0" tIns="0" rIns="0" bIns="0" rtlCol="0" anchor="t"/>
          <a:lstStyle/>
          <a:p>
            <a:pPr marL="342900" indent="-342900" algn="l">
              <a:lnSpc>
                <a:spcPts val="2850"/>
              </a:lnSpc>
              <a:buSzPct val="100000"/>
              <a:buChar char="•"/>
            </a:pPr>
            <a:r>
              <a:rPr lang="en-US" kern="0" spc="-36" dirty="0">
                <a:solidFill>
                  <a:srgbClr val="272525"/>
                </a:solidFill>
                <a:latin typeface="Consolas" panose="020B0609020204030204" pitchFamily="49" charset="0"/>
                <a:ea typeface="Inter" pitchFamily="34" charset="-122"/>
                <a:cs typeface="Consolas" panose="020B0609020204030204" pitchFamily="49" charset="0"/>
              </a:rPr>
              <a:t>Adequately reflect the scope of your work in tasks</a:t>
            </a:r>
          </a:p>
          <a:p>
            <a:pPr marL="342900" indent="-342900" algn="l">
              <a:lnSpc>
                <a:spcPts val="2850"/>
              </a:lnSpc>
              <a:buSzPct val="100000"/>
              <a:buChar char="•"/>
            </a:pPr>
            <a:r>
              <a:rPr lang="en-US" kern="0" spc="-36" dirty="0">
                <a:solidFill>
                  <a:srgbClr val="272525"/>
                </a:solidFill>
                <a:latin typeface="Consolas" panose="020B0609020204030204" pitchFamily="49" charset="0"/>
                <a:ea typeface="Inter" pitchFamily="34" charset="-122"/>
                <a:cs typeface="Consolas" panose="020B0609020204030204" pitchFamily="49" charset="0"/>
              </a:rPr>
              <a:t>Regularly update the board</a:t>
            </a:r>
          </a:p>
          <a:p>
            <a:pPr marL="342900" indent="-342900" algn="l">
              <a:lnSpc>
                <a:spcPts val="2850"/>
              </a:lnSpc>
              <a:buSzPct val="100000"/>
              <a:buChar char="•"/>
            </a:pPr>
            <a:r>
              <a:rPr lang="en-US" kern="0" spc="-36" dirty="0">
                <a:solidFill>
                  <a:srgbClr val="272525"/>
                </a:solidFill>
                <a:latin typeface="Consolas" panose="020B0609020204030204" pitchFamily="49" charset="0"/>
                <a:ea typeface="Inter" pitchFamily="34" charset="-122"/>
                <a:cs typeface="Consolas" panose="020B0609020204030204" pitchFamily="49" charset="0"/>
              </a:rPr>
              <a:t>Use labels for task prioritization </a:t>
            </a:r>
          </a:p>
          <a:p>
            <a:pPr marL="342900" indent="-342900" algn="l">
              <a:lnSpc>
                <a:spcPts val="2850"/>
              </a:lnSpc>
              <a:buSzPct val="100000"/>
              <a:buChar char="•"/>
            </a:pPr>
            <a:r>
              <a:rPr lang="en-US" kern="0" spc="-36" dirty="0">
                <a:solidFill>
                  <a:srgbClr val="272525"/>
                </a:solidFill>
                <a:latin typeface="Consolas" panose="020B0609020204030204" pitchFamily="49" charset="0"/>
                <a:ea typeface="Inter" pitchFamily="34" charset="-122"/>
                <a:cs typeface="Consolas" panose="020B0609020204030204" pitchFamily="49" charset="0"/>
              </a:rPr>
              <a:t>Do not overload “in progress”: set the limit</a:t>
            </a:r>
          </a:p>
          <a:p>
            <a:pPr marL="342900" indent="-342900" algn="l">
              <a:lnSpc>
                <a:spcPts val="2850"/>
              </a:lnSpc>
              <a:buSzPct val="100000"/>
              <a:buChar char="•"/>
            </a:pPr>
            <a:r>
              <a:rPr lang="en-US" dirty="0">
                <a:latin typeface="Consolas" panose="020B0609020204030204" pitchFamily="49" charset="0"/>
                <a:cs typeface="Consolas" panose="020B0609020204030204" pitchFamily="49" charset="0"/>
              </a:rPr>
              <a:t>Write effective task tickets</a:t>
            </a:r>
          </a:p>
        </p:txBody>
      </p:sp>
      <p:sp>
        <p:nvSpPr>
          <p:cNvPr id="5" name="Text 3"/>
          <p:cNvSpPr/>
          <p:nvPr/>
        </p:nvSpPr>
        <p:spPr>
          <a:xfrm>
            <a:off x="793790" y="4030027"/>
            <a:ext cx="2133124" cy="362903"/>
          </a:xfrm>
          <a:prstGeom prst="rect">
            <a:avLst/>
          </a:prstGeom>
          <a:noFill/>
          <a:ln/>
        </p:spPr>
        <p:txBody>
          <a:bodyPr wrap="none" lIns="0" tIns="0" rIns="0" bIns="0" rtlCol="0" anchor="t"/>
          <a:lstStyle/>
          <a:p>
            <a:pPr marL="342900" indent="-342900" algn="l">
              <a:lnSpc>
                <a:spcPts val="2850"/>
              </a:lnSpc>
              <a:buSzPct val="100000"/>
              <a:buChar char="•"/>
            </a:pPr>
            <a:endParaRPr lang="en-US" sz="1750" dirty="0"/>
          </a:p>
        </p:txBody>
      </p:sp>
      <p:pic>
        <p:nvPicPr>
          <p:cNvPr id="6" name="Image 0" descr="preencoded.png"/>
          <p:cNvPicPr>
            <a:picLocks noChangeAspect="1"/>
          </p:cNvPicPr>
          <p:nvPr/>
        </p:nvPicPr>
        <p:blipFill>
          <a:blip r:embed="rId3"/>
          <a:stretch>
            <a:fillRect/>
          </a:stretch>
        </p:blipFill>
        <p:spPr>
          <a:xfrm>
            <a:off x="5160345" y="1768693"/>
            <a:ext cx="8924375" cy="4966367"/>
          </a:xfrm>
          <a:prstGeom prst="rect">
            <a:avLst/>
          </a:prstGeom>
        </p:spPr>
      </p:pic>
      <p:sp>
        <p:nvSpPr>
          <p:cNvPr id="7" name="TextBox 4">
            <a:extLst>
              <a:ext uri="{FF2B5EF4-FFF2-40B4-BE49-F238E27FC236}">
                <a16:creationId xmlns:a16="http://schemas.microsoft.com/office/drawing/2014/main" id="{3A64FF6E-1295-372F-6B0E-06E474D96B5E}"/>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Kanban:</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 your daily to-do assistant</a:t>
            </a:r>
          </a:p>
        </p:txBody>
      </p:sp>
      <p:cxnSp>
        <p:nvCxnSpPr>
          <p:cNvPr id="8" name="Łącznik prosty 7">
            <a:extLst>
              <a:ext uri="{FF2B5EF4-FFF2-40B4-BE49-F238E27FC236}">
                <a16:creationId xmlns:a16="http://schemas.microsoft.com/office/drawing/2014/main" id="{58E00F64-3DBD-FA8C-4F14-F2775F7AE7D1}"/>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Łącznik prosty 8">
            <a:extLst>
              <a:ext uri="{FF2B5EF4-FFF2-40B4-BE49-F238E27FC236}">
                <a16:creationId xmlns:a16="http://schemas.microsoft.com/office/drawing/2014/main" id="{796FFD6A-F84B-31B3-6186-7E9B25751E88}"/>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0">
            <a:extLst>
              <a:ext uri="{FF2B5EF4-FFF2-40B4-BE49-F238E27FC236}">
                <a16:creationId xmlns:a16="http://schemas.microsoft.com/office/drawing/2014/main" id="{49FB4982-6720-E77C-01DD-D07367B4447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02</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5107945" y="3605257"/>
            <a:ext cx="7348598" cy="1446550"/>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Version Control &amp; Environment Management</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2" name="Łącznik prosty 1">
            <a:extLst>
              <a:ext uri="{FF2B5EF4-FFF2-40B4-BE49-F238E27FC236}">
                <a16:creationId xmlns:a16="http://schemas.microsoft.com/office/drawing/2014/main" id="{70F95F41-C38A-68E1-2814-02258DBD9D1A}"/>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303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name="Slide 11">
    <p:bg>
      <p:bgPr>
        <a:solidFill>
          <a:schemeClr val="bg1"/>
        </a:solidFill>
        <a:effectLst/>
      </p:bgPr>
    </p:bg>
    <p:spTree>
      <p:nvGrpSpPr>
        <p:cNvPr id="1" name=""/>
        <p:cNvGrpSpPr/>
        <p:nvPr/>
      </p:nvGrpSpPr>
      <p:grpSpPr>
        <a:xfrm>
          <a:off x="0" y="0"/>
          <a:ext cx="0" cy="0"/>
          <a:chOff x="0" y="0"/>
          <a:chExt cx="0" cy="0"/>
        </a:xfrm>
      </p:grpSpPr>
      <p:cxnSp>
        <p:nvCxnSpPr>
          <p:cNvPr id="26" name="Łącznik prosty 25">
            <a:extLst>
              <a:ext uri="{FF2B5EF4-FFF2-40B4-BE49-F238E27FC236}">
                <a16:creationId xmlns:a16="http://schemas.microsoft.com/office/drawing/2014/main" id="{03D3BEB8-DC79-11D6-E63B-2EF9E14C2B13}"/>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Łącznik prosty 22">
            <a:extLst>
              <a:ext uri="{FF2B5EF4-FFF2-40B4-BE49-F238E27FC236}">
                <a16:creationId xmlns:a16="http://schemas.microsoft.com/office/drawing/2014/main" id="{782737AB-CC64-F4B8-7120-83F2F70CF71A}"/>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Prostokąt 5">
            <a:extLst>
              <a:ext uri="{FF2B5EF4-FFF2-40B4-BE49-F238E27FC236}">
                <a16:creationId xmlns:a16="http://schemas.microsoft.com/office/drawing/2014/main" id="{EEEE3D66-FF8A-9CF9-80DA-786EE61F003C}"/>
              </a:ext>
            </a:extLst>
          </p:cNvPr>
          <p:cNvSpPr/>
          <p:nvPr/>
        </p:nvSpPr>
        <p:spPr>
          <a:xfrm>
            <a:off x="7315201" y="1050686"/>
            <a:ext cx="7315200" cy="6589788"/>
          </a:xfrm>
          <a:prstGeom prst="rect">
            <a:avLst/>
          </a:prstGeom>
          <a:gradFill flip="none" rotWithShape="1">
            <a:gsLst>
              <a:gs pos="83000">
                <a:srgbClr val="191A23"/>
              </a:gs>
              <a:gs pos="100000">
                <a:srgbClr val="7030A0"/>
              </a:gs>
            </a:gsLst>
            <a:path path="circle">
              <a:fillToRect l="100000" t="100000"/>
            </a:path>
            <a:tileRect r="-100000" b="-100000"/>
          </a:gradFill>
          <a:ln>
            <a:noFill/>
          </a:ln>
          <a:effectLst>
            <a:outerShdw blurRad="549222"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5" name="Text 1"/>
          <p:cNvSpPr/>
          <p:nvPr/>
        </p:nvSpPr>
        <p:spPr>
          <a:xfrm>
            <a:off x="847606" y="1313505"/>
            <a:ext cx="5727621" cy="1814513"/>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The future cost incurred when code is written or implemented in a way that is expedient but suboptimal. This often happens when developers prioritize speed or immediate results over long-term maintainability and quality.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Prostokąt zaokrąglony 6">
            <a:extLst>
              <a:ext uri="{FF2B5EF4-FFF2-40B4-BE49-F238E27FC236}">
                <a16:creationId xmlns:a16="http://schemas.microsoft.com/office/drawing/2014/main" id="{95C362A3-D0B2-94DC-DB29-52712225B246}"/>
              </a:ext>
            </a:extLst>
          </p:cNvPr>
          <p:cNvSpPr/>
          <p:nvPr/>
        </p:nvSpPr>
        <p:spPr>
          <a:xfrm>
            <a:off x="8308428" y="2554014"/>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0" name="Prostokąt zaokrąglony 9">
            <a:extLst>
              <a:ext uri="{FF2B5EF4-FFF2-40B4-BE49-F238E27FC236}">
                <a16:creationId xmlns:a16="http://schemas.microsoft.com/office/drawing/2014/main" id="{8E20406F-6E3C-A2AE-571E-AD991658F6DC}"/>
              </a:ext>
            </a:extLst>
          </p:cNvPr>
          <p:cNvSpPr/>
          <p:nvPr/>
        </p:nvSpPr>
        <p:spPr>
          <a:xfrm>
            <a:off x="8828302" y="2683073"/>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1" name="Prostokąt zaokrąglony 10">
            <a:extLst>
              <a:ext uri="{FF2B5EF4-FFF2-40B4-BE49-F238E27FC236}">
                <a16:creationId xmlns:a16="http://schemas.microsoft.com/office/drawing/2014/main" id="{1436247F-70A0-AE9A-EBE9-D2150E3145C2}"/>
              </a:ext>
            </a:extLst>
          </p:cNvPr>
          <p:cNvSpPr/>
          <p:nvPr/>
        </p:nvSpPr>
        <p:spPr>
          <a:xfrm>
            <a:off x="9345276" y="2802222"/>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2" name="Prostokąt zaokrąglony 11">
            <a:extLst>
              <a:ext uri="{FF2B5EF4-FFF2-40B4-BE49-F238E27FC236}">
                <a16:creationId xmlns:a16="http://schemas.microsoft.com/office/drawing/2014/main" id="{BB2D73CC-BB69-2AF3-F7BA-3208B74DBA41}"/>
              </a:ext>
            </a:extLst>
          </p:cNvPr>
          <p:cNvSpPr/>
          <p:nvPr/>
        </p:nvSpPr>
        <p:spPr>
          <a:xfrm>
            <a:off x="9861727" y="2951621"/>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3" name="Prostokąt zaokrąglony 12">
            <a:extLst>
              <a:ext uri="{FF2B5EF4-FFF2-40B4-BE49-F238E27FC236}">
                <a16:creationId xmlns:a16="http://schemas.microsoft.com/office/drawing/2014/main" id="{168BE7FE-004B-8E13-DBFF-E5C23A1DD588}"/>
              </a:ext>
            </a:extLst>
          </p:cNvPr>
          <p:cNvSpPr/>
          <p:nvPr/>
        </p:nvSpPr>
        <p:spPr>
          <a:xfrm>
            <a:off x="10378178" y="3078484"/>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4" name="Prostokąt zaokrąglony 13">
            <a:extLst>
              <a:ext uri="{FF2B5EF4-FFF2-40B4-BE49-F238E27FC236}">
                <a16:creationId xmlns:a16="http://schemas.microsoft.com/office/drawing/2014/main" id="{9A14F528-3C12-857A-718A-4CE98C97477E}"/>
              </a:ext>
            </a:extLst>
          </p:cNvPr>
          <p:cNvSpPr/>
          <p:nvPr/>
        </p:nvSpPr>
        <p:spPr>
          <a:xfrm>
            <a:off x="10894629" y="3291670"/>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5" name="Prostokąt zaokrąglony 14">
            <a:extLst>
              <a:ext uri="{FF2B5EF4-FFF2-40B4-BE49-F238E27FC236}">
                <a16:creationId xmlns:a16="http://schemas.microsoft.com/office/drawing/2014/main" id="{ECF65E70-604D-73A1-F454-2F1EE7837DDC}"/>
              </a:ext>
            </a:extLst>
          </p:cNvPr>
          <p:cNvSpPr/>
          <p:nvPr/>
        </p:nvSpPr>
        <p:spPr>
          <a:xfrm>
            <a:off x="11411080" y="3470375"/>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6" name="Prostokąt zaokrąglony 15">
            <a:extLst>
              <a:ext uri="{FF2B5EF4-FFF2-40B4-BE49-F238E27FC236}">
                <a16:creationId xmlns:a16="http://schemas.microsoft.com/office/drawing/2014/main" id="{3AF9B88E-E753-FD39-82B7-984CFBCBB578}"/>
              </a:ext>
            </a:extLst>
          </p:cNvPr>
          <p:cNvSpPr/>
          <p:nvPr/>
        </p:nvSpPr>
        <p:spPr>
          <a:xfrm>
            <a:off x="11927531" y="3649655"/>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7" name="Prostokąt zaokrąglony 16">
            <a:extLst>
              <a:ext uri="{FF2B5EF4-FFF2-40B4-BE49-F238E27FC236}">
                <a16:creationId xmlns:a16="http://schemas.microsoft.com/office/drawing/2014/main" id="{6192BC21-27D6-EB81-E401-317259F1A123}"/>
              </a:ext>
            </a:extLst>
          </p:cNvPr>
          <p:cNvSpPr/>
          <p:nvPr/>
        </p:nvSpPr>
        <p:spPr>
          <a:xfrm>
            <a:off x="12443982" y="3858877"/>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8" name="Prostokąt zaokrąglony 17">
            <a:extLst>
              <a:ext uri="{FF2B5EF4-FFF2-40B4-BE49-F238E27FC236}">
                <a16:creationId xmlns:a16="http://schemas.microsoft.com/office/drawing/2014/main" id="{23CC7516-ED74-4FD1-B1D8-1F5F0BA2CB4C}"/>
              </a:ext>
            </a:extLst>
          </p:cNvPr>
          <p:cNvSpPr/>
          <p:nvPr/>
        </p:nvSpPr>
        <p:spPr>
          <a:xfrm>
            <a:off x="12967733" y="4072063"/>
            <a:ext cx="346841" cy="1560786"/>
          </a:xfrm>
          <a:prstGeom prst="roundRect">
            <a:avLst>
              <a:gd name="adj" fmla="val 50000"/>
            </a:avLst>
          </a:prstGeom>
          <a:solidFill>
            <a:srgbClr val="BE89F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19" name="Prostokąt 18">
            <a:extLst>
              <a:ext uri="{FF2B5EF4-FFF2-40B4-BE49-F238E27FC236}">
                <a16:creationId xmlns:a16="http://schemas.microsoft.com/office/drawing/2014/main" id="{23D82DF0-D6D4-4BA0-9BF7-3D333439B0B9}"/>
              </a:ext>
            </a:extLst>
          </p:cNvPr>
          <p:cNvSpPr/>
          <p:nvPr/>
        </p:nvSpPr>
        <p:spPr>
          <a:xfrm>
            <a:off x="8171014" y="4144661"/>
            <a:ext cx="5452335" cy="1560786"/>
          </a:xfrm>
          <a:prstGeom prst="rect">
            <a:avLst/>
          </a:prstGeom>
          <a:solidFill>
            <a:srgbClr val="181A22">
              <a:alpha val="6173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0" name="Prostokąt zaokrąglony 19">
            <a:extLst>
              <a:ext uri="{FF2B5EF4-FFF2-40B4-BE49-F238E27FC236}">
                <a16:creationId xmlns:a16="http://schemas.microsoft.com/office/drawing/2014/main" id="{E618D964-F393-D4F6-3A34-CD163538F0D1}"/>
              </a:ext>
            </a:extLst>
          </p:cNvPr>
          <p:cNvSpPr/>
          <p:nvPr/>
        </p:nvSpPr>
        <p:spPr>
          <a:xfrm>
            <a:off x="8167528" y="5257308"/>
            <a:ext cx="3188144"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Time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struggling</a:t>
            </a:r>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with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complexity</a:t>
            </a:r>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and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debt</a:t>
            </a:r>
            <a:endPar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21" name="Prostokąt zaokrąglony 20">
            <a:extLst>
              <a:ext uri="{FF2B5EF4-FFF2-40B4-BE49-F238E27FC236}">
                <a16:creationId xmlns:a16="http://schemas.microsoft.com/office/drawing/2014/main" id="{40F3E8BD-DC3B-C7C2-AACC-3A7DA3364073}"/>
              </a:ext>
            </a:extLst>
          </p:cNvPr>
          <p:cNvSpPr/>
          <p:nvPr/>
        </p:nvSpPr>
        <p:spPr>
          <a:xfrm>
            <a:off x="11355672" y="1901829"/>
            <a:ext cx="3101140"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Time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available</a:t>
            </a:r>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for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new</a:t>
            </a:r>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a:t>
            </a:r>
            <a:r>
              <a:rPr lang="pl-PL" sz="2000" dirty="0" err="1">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feature</a:t>
            </a:r>
            <a:r>
              <a:rPr lang="pl-PL" sz="2000" dirty="0">
                <a:solidFill>
                  <a:schemeClr val="bg1"/>
                </a:solidFill>
                <a:latin typeface="Helvetica Neue Medium" panose="02000503000000020004" pitchFamily="2" charset="0"/>
                <a:ea typeface="Helvetica Neue Medium" panose="02000503000000020004" pitchFamily="2" charset="0"/>
                <a:cs typeface="Helvetica Neue Medium" panose="02000503000000020004" pitchFamily="2" charset="0"/>
              </a:rPr>
              <a:t> development</a:t>
            </a:r>
          </a:p>
        </p:txBody>
      </p:sp>
      <p:cxnSp>
        <p:nvCxnSpPr>
          <p:cNvPr id="9" name="Łącznik prosty 8">
            <a:extLst>
              <a:ext uri="{FF2B5EF4-FFF2-40B4-BE49-F238E27FC236}">
                <a16:creationId xmlns:a16="http://schemas.microsoft.com/office/drawing/2014/main" id="{DB14A6D3-0FD0-7F6F-468A-60D7F597E492}"/>
              </a:ext>
            </a:extLst>
          </p:cNvPr>
          <p:cNvCxnSpPr/>
          <p:nvPr/>
        </p:nvCxnSpPr>
        <p:spPr>
          <a:xfrm>
            <a:off x="8126698" y="4132367"/>
            <a:ext cx="549665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2" name="TextBox 4">
            <a:extLst>
              <a:ext uri="{FF2B5EF4-FFF2-40B4-BE49-F238E27FC236}">
                <a16:creationId xmlns:a16="http://schemas.microsoft.com/office/drawing/2014/main" id="{E7AA7FCE-B266-DE4B-59C5-30F54B0640A4}"/>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Technical Debt</a:t>
            </a:r>
          </a:p>
        </p:txBody>
      </p:sp>
      <p:sp>
        <p:nvSpPr>
          <p:cNvPr id="24" name="Text 1">
            <a:extLst>
              <a:ext uri="{FF2B5EF4-FFF2-40B4-BE49-F238E27FC236}">
                <a16:creationId xmlns:a16="http://schemas.microsoft.com/office/drawing/2014/main" id="{892EED0B-F350-8C85-D0FD-30CBC54EF85D}"/>
              </a:ext>
            </a:extLst>
          </p:cNvPr>
          <p:cNvSpPr/>
          <p:nvPr/>
        </p:nvSpPr>
        <p:spPr>
          <a:xfrm>
            <a:off x="845912" y="3890611"/>
            <a:ext cx="3321955" cy="362903"/>
          </a:xfrm>
          <a:prstGeom prst="rect">
            <a:avLst/>
          </a:prstGeom>
          <a:noFill/>
          <a:ln/>
        </p:spPr>
        <p:txBody>
          <a:bodyPr wrap="none" lIns="0" tIns="0" rIns="0" bIns="0" rtlCol="0" anchor="t"/>
          <a:lstStyle/>
          <a:p>
            <a:pPr marL="0" indent="0" algn="l">
              <a:lnSpc>
                <a:spcPts val="2850"/>
              </a:lnSpc>
              <a:buNone/>
            </a:pPr>
            <a:r>
              <a:rPr lang="en-US" sz="2400" b="1" kern="0" spc="-36"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a:t>
            </a:r>
            <a:r>
              <a:rPr lang="en-US" sz="24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Tips to combat: </a:t>
            </a: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 name="Text 2">
            <a:extLst>
              <a:ext uri="{FF2B5EF4-FFF2-40B4-BE49-F238E27FC236}">
                <a16:creationId xmlns:a16="http://schemas.microsoft.com/office/drawing/2014/main" id="{B12D9547-D43B-12BC-CC09-4D2979D447DB}"/>
              </a:ext>
            </a:extLst>
          </p:cNvPr>
          <p:cNvSpPr/>
          <p:nvPr/>
        </p:nvSpPr>
        <p:spPr>
          <a:xfrm>
            <a:off x="764156" y="4477603"/>
            <a:ext cx="6338774" cy="1088708"/>
          </a:xfrm>
          <a:prstGeom prst="rect">
            <a:avLst/>
          </a:prstGeom>
          <a:noFill/>
          <a:ln/>
        </p:spPr>
        <p:txBody>
          <a:bodyPr wrap="square" lIns="0" tIns="0" rIns="0" bIns="0" rtlCol="0" anchor="t"/>
          <a:lstStyle/>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Follow clean code standards (naming, architecture, etc.)</a:t>
            </a:r>
          </a:p>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Encourage code review culture </a:t>
            </a:r>
          </a:p>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Pair programming</a:t>
            </a:r>
          </a:p>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Write documentation (e.g. README, docstrings -the more visualizations, the better)</a:t>
            </a:r>
          </a:p>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Automatic tests</a:t>
            </a:r>
          </a:p>
          <a:p>
            <a:pPr marL="342900" indent="-342900" algn="l">
              <a:lnSpc>
                <a:spcPts val="2850"/>
              </a:lnSpc>
              <a:buSzPct val="100000"/>
              <a:buChar char="•"/>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Continuous delivery</a:t>
            </a:r>
          </a:p>
        </p:txBody>
      </p:sp>
      <p:sp>
        <p:nvSpPr>
          <p:cNvPr id="27" name="TextBox 10">
            <a:extLst>
              <a:ext uri="{FF2B5EF4-FFF2-40B4-BE49-F238E27FC236}">
                <a16:creationId xmlns:a16="http://schemas.microsoft.com/office/drawing/2014/main" id="{4B90D787-F961-30AA-ADC7-61626C7E3FA2}"/>
              </a:ext>
            </a:extLst>
          </p:cNvPr>
          <p:cNvSpPr txBox="1"/>
          <p:nvPr/>
        </p:nvSpPr>
        <p:spPr>
          <a:xfrm>
            <a:off x="845912" y="7761621"/>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name="Slide 15">
    <p:bg>
      <p:bgPr>
        <a:solidFill>
          <a:schemeClr val="bg1"/>
        </a:solidFill>
        <a:effectLst/>
      </p:bgPr>
    </p:bg>
    <p:spTree>
      <p:nvGrpSpPr>
        <p:cNvPr id="1" name=""/>
        <p:cNvGrpSpPr/>
        <p:nvPr/>
      </p:nvGrpSpPr>
      <p:grpSpPr>
        <a:xfrm>
          <a:off x="0" y="0"/>
          <a:ext cx="0" cy="0"/>
          <a:chOff x="0" y="0"/>
          <a:chExt cx="0" cy="0"/>
        </a:xfrm>
      </p:grpSpPr>
      <p:sp>
        <p:nvSpPr>
          <p:cNvPr id="5" name="Text 3"/>
          <p:cNvSpPr/>
          <p:nvPr/>
        </p:nvSpPr>
        <p:spPr>
          <a:xfrm>
            <a:off x="1389162" y="2405300"/>
            <a:ext cx="4880372"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Reproducibility Across Environments </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 4"/>
          <p:cNvSpPr/>
          <p:nvPr/>
        </p:nvSpPr>
        <p:spPr>
          <a:xfrm>
            <a:off x="1389162" y="2895718"/>
            <a:ext cx="5670947" cy="725805"/>
          </a:xfrm>
          <a:prstGeom prst="rect">
            <a:avLst/>
          </a:prstGeom>
          <a:noFill/>
          <a:ln/>
        </p:spPr>
        <p:txBody>
          <a:bodyPr wrap="square" lIns="0" tIns="0" rIns="0" bIns="0" rtlCol="0" anchor="t"/>
          <a:lstStyle/>
          <a:p>
            <a:pPr marL="0" indent="0" algn="l">
              <a:lnSpc>
                <a:spcPts val="2850"/>
              </a:lnSpc>
              <a:buNone/>
            </a:pPr>
            <a:r>
              <a:rPr lang="en-US"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Ensures that anyone who clones the project can replicate the exact setup</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 7"/>
          <p:cNvSpPr/>
          <p:nvPr/>
        </p:nvSpPr>
        <p:spPr>
          <a:xfrm>
            <a:off x="8024039" y="2405300"/>
            <a:ext cx="4278154"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Mitigating Dependency Conflicts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 8"/>
          <p:cNvSpPr/>
          <p:nvPr/>
        </p:nvSpPr>
        <p:spPr>
          <a:xfrm>
            <a:off x="8024039" y="2895718"/>
            <a:ext cx="5670947" cy="725805"/>
          </a:xfrm>
          <a:prstGeom prst="rect">
            <a:avLst/>
          </a:prstGeom>
          <a:noFill/>
          <a:ln/>
        </p:spPr>
        <p:txBody>
          <a:bodyPr wrap="square" lIns="0" tIns="0" rIns="0" bIns="0" rtlCol="0" anchor="t"/>
          <a:lstStyle/>
          <a:p>
            <a:pPr marL="0" indent="0" algn="l">
              <a:lnSpc>
                <a:spcPts val="2850"/>
              </a:lnSpc>
              <a:buNone/>
            </a:pPr>
            <a:r>
              <a:rPr lang="en-US"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Python packages often depend on other libraries, and updates in one dependency might break compatibility. </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 11"/>
          <p:cNvSpPr/>
          <p:nvPr/>
        </p:nvSpPr>
        <p:spPr>
          <a:xfrm>
            <a:off x="1389162" y="4103488"/>
            <a:ext cx="4069199"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Consistency in CI/CD Pipelines </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 12"/>
          <p:cNvSpPr/>
          <p:nvPr/>
        </p:nvSpPr>
        <p:spPr>
          <a:xfrm>
            <a:off x="1389162" y="4593907"/>
            <a:ext cx="5670947" cy="1088708"/>
          </a:xfrm>
          <a:prstGeom prst="rect">
            <a:avLst/>
          </a:prstGeom>
          <a:noFill/>
          <a:ln/>
        </p:spPr>
        <p:txBody>
          <a:bodyPr wrap="square" lIns="0" tIns="0" rIns="0" bIns="0" rtlCol="0" anchor="t"/>
          <a:lstStyle/>
          <a:p>
            <a:pPr marL="0" indent="0" algn="l">
              <a:lnSpc>
                <a:spcPts val="2850"/>
              </a:lnSpc>
              <a:buNone/>
            </a:pPr>
            <a:r>
              <a:rPr lang="en-US"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In CI/CD workflows, frozen environments ensure tests are executed in a controlled setup. Prevent pipeline failures caused by changes in dependency versions.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Text 15"/>
          <p:cNvSpPr/>
          <p:nvPr/>
        </p:nvSpPr>
        <p:spPr>
          <a:xfrm>
            <a:off x="8024039" y="4103488"/>
            <a:ext cx="4723924" cy="354330"/>
          </a:xfrm>
          <a:prstGeom prst="rect">
            <a:avLst/>
          </a:prstGeom>
          <a:noFill/>
          <a:ln/>
        </p:spPr>
        <p:txBody>
          <a:bodyPr wrap="none" lIns="0" tIns="0" rIns="0" bIns="0" rtlCol="0" anchor="t"/>
          <a:lstStyle/>
          <a:p>
            <a:pPr marL="0" indent="0" algn="l">
              <a:lnSpc>
                <a:spcPts val="2750"/>
              </a:lnSpc>
              <a:buNone/>
            </a:pPr>
            <a:r>
              <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Regression Prevention in Production</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Text 16"/>
          <p:cNvSpPr/>
          <p:nvPr/>
        </p:nvSpPr>
        <p:spPr>
          <a:xfrm>
            <a:off x="8024039" y="4593907"/>
            <a:ext cx="5670947" cy="1088708"/>
          </a:xfrm>
          <a:prstGeom prst="rect">
            <a:avLst/>
          </a:prstGeom>
          <a:noFill/>
          <a:ln/>
        </p:spPr>
        <p:txBody>
          <a:bodyPr wrap="square" lIns="0" tIns="0" rIns="0" bIns="0" rtlCol="0" anchor="t"/>
          <a:lstStyle/>
          <a:p>
            <a:pPr marL="0" indent="0" algn="l">
              <a:lnSpc>
                <a:spcPts val="2850"/>
              </a:lnSpc>
              <a:buNone/>
            </a:pPr>
            <a:r>
              <a:rPr lang="en-US"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Unfrozen environments risk introducing regressions if a library is updated automatically (e.g., pip install without version constraints).</a:t>
            </a:r>
            <a:endParaRPr lang="en-US"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TextBox 4">
            <a:extLst>
              <a:ext uri="{FF2B5EF4-FFF2-40B4-BE49-F238E27FC236}">
                <a16:creationId xmlns:a16="http://schemas.microsoft.com/office/drawing/2014/main" id="{437D3D9B-59A2-ACE3-C8BC-3423C12A4374}"/>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Freezing environments</a:t>
            </a:r>
          </a:p>
        </p:txBody>
      </p:sp>
      <p:cxnSp>
        <p:nvCxnSpPr>
          <p:cNvPr id="20" name="Łącznik prosty 19">
            <a:extLst>
              <a:ext uri="{FF2B5EF4-FFF2-40B4-BE49-F238E27FC236}">
                <a16:creationId xmlns:a16="http://schemas.microsoft.com/office/drawing/2014/main" id="{330A1C20-4571-43F7-1980-5DE9329B5D94}"/>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4">
            <a:extLst>
              <a:ext uri="{FF2B5EF4-FFF2-40B4-BE49-F238E27FC236}">
                <a16:creationId xmlns:a16="http://schemas.microsoft.com/office/drawing/2014/main" id="{313046AA-6A71-A65A-47C9-44F9F58DFEFF}"/>
              </a:ext>
            </a:extLst>
          </p:cNvPr>
          <p:cNvSpPr txBox="1"/>
          <p:nvPr/>
        </p:nvSpPr>
        <p:spPr>
          <a:xfrm>
            <a:off x="793790" y="2213168"/>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2" name="TextBox 4">
            <a:extLst>
              <a:ext uri="{FF2B5EF4-FFF2-40B4-BE49-F238E27FC236}">
                <a16:creationId xmlns:a16="http://schemas.microsoft.com/office/drawing/2014/main" id="{15ABAA68-1432-C78E-1FF3-AC1D52D759D3}"/>
              </a:ext>
            </a:extLst>
          </p:cNvPr>
          <p:cNvSpPr txBox="1"/>
          <p:nvPr/>
        </p:nvSpPr>
        <p:spPr>
          <a:xfrm>
            <a:off x="793789" y="3869017"/>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3" name="TextBox 4">
            <a:extLst>
              <a:ext uri="{FF2B5EF4-FFF2-40B4-BE49-F238E27FC236}">
                <a16:creationId xmlns:a16="http://schemas.microsoft.com/office/drawing/2014/main" id="{1527FFDD-9D13-6E21-E567-84D48AC263BC}"/>
              </a:ext>
            </a:extLst>
          </p:cNvPr>
          <p:cNvSpPr txBox="1"/>
          <p:nvPr/>
        </p:nvSpPr>
        <p:spPr>
          <a:xfrm>
            <a:off x="7559973" y="2157156"/>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4" name="TextBox 4">
            <a:extLst>
              <a:ext uri="{FF2B5EF4-FFF2-40B4-BE49-F238E27FC236}">
                <a16:creationId xmlns:a16="http://schemas.microsoft.com/office/drawing/2014/main" id="{D4F45550-AE1C-2399-49D6-CB5B4B4F3877}"/>
              </a:ext>
            </a:extLst>
          </p:cNvPr>
          <p:cNvSpPr txBox="1"/>
          <p:nvPr/>
        </p:nvSpPr>
        <p:spPr>
          <a:xfrm>
            <a:off x="7559972" y="3869017"/>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cxnSp>
        <p:nvCxnSpPr>
          <p:cNvPr id="25" name="Łącznik prosty 24">
            <a:extLst>
              <a:ext uri="{FF2B5EF4-FFF2-40B4-BE49-F238E27FC236}">
                <a16:creationId xmlns:a16="http://schemas.microsoft.com/office/drawing/2014/main" id="{2A165B07-9469-D1C9-868A-53A466BB95B0}"/>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0">
            <a:extLst>
              <a:ext uri="{FF2B5EF4-FFF2-40B4-BE49-F238E27FC236}">
                <a16:creationId xmlns:a16="http://schemas.microsoft.com/office/drawing/2014/main" id="{D691AD18-4E61-04A8-F1E4-FDF870BF292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name="Slide 16">
    <p:bg>
      <p:bgPr>
        <a:solidFill>
          <a:schemeClr val="bg1"/>
        </a:solidFill>
        <a:effectLst/>
      </p:bgPr>
    </p:bg>
    <p:spTree>
      <p:nvGrpSpPr>
        <p:cNvPr id="1" name=""/>
        <p:cNvGrpSpPr/>
        <p:nvPr/>
      </p:nvGrpSpPr>
      <p:grpSpPr>
        <a:xfrm>
          <a:off x="0" y="0"/>
          <a:ext cx="0" cy="0"/>
          <a:chOff x="0" y="0"/>
          <a:chExt cx="0" cy="0"/>
        </a:xfrm>
      </p:grpSpPr>
      <p:sp>
        <p:nvSpPr>
          <p:cNvPr id="27" name="Shape 3">
            <a:extLst>
              <a:ext uri="{FF2B5EF4-FFF2-40B4-BE49-F238E27FC236}">
                <a16:creationId xmlns:a16="http://schemas.microsoft.com/office/drawing/2014/main" id="{198BFF02-7DB4-94EB-2A61-3B342807B02F}"/>
              </a:ext>
            </a:extLst>
          </p:cNvPr>
          <p:cNvSpPr/>
          <p:nvPr/>
        </p:nvSpPr>
        <p:spPr>
          <a:xfrm>
            <a:off x="7408775" y="5846854"/>
            <a:ext cx="6310789" cy="1311155"/>
          </a:xfrm>
          <a:prstGeom prst="roundRect">
            <a:avLst>
              <a:gd name="adj" fmla="val 13552"/>
            </a:avLst>
          </a:prstGeom>
          <a:solidFill>
            <a:srgbClr val="181A22"/>
          </a:solidFill>
          <a:ln/>
        </p:spPr>
        <p:txBody>
          <a:bodyPr/>
          <a:lstStyle/>
          <a:p>
            <a:endParaRPr lang="pl-PL"/>
          </a:p>
        </p:txBody>
      </p:sp>
      <p:sp>
        <p:nvSpPr>
          <p:cNvPr id="26" name="Shape 3">
            <a:extLst>
              <a:ext uri="{FF2B5EF4-FFF2-40B4-BE49-F238E27FC236}">
                <a16:creationId xmlns:a16="http://schemas.microsoft.com/office/drawing/2014/main" id="{61CF5857-B7B9-05D6-F387-669065296E42}"/>
              </a:ext>
            </a:extLst>
          </p:cNvPr>
          <p:cNvSpPr/>
          <p:nvPr/>
        </p:nvSpPr>
        <p:spPr>
          <a:xfrm>
            <a:off x="744855" y="5867752"/>
            <a:ext cx="6310789" cy="1311155"/>
          </a:xfrm>
          <a:prstGeom prst="roundRect">
            <a:avLst>
              <a:gd name="adj" fmla="val 13552"/>
            </a:avLst>
          </a:prstGeom>
          <a:solidFill>
            <a:srgbClr val="181A22"/>
          </a:solidFill>
          <a:ln/>
        </p:spPr>
        <p:txBody>
          <a:bodyPr/>
          <a:lstStyle/>
          <a:p>
            <a:endParaRPr lang="pl-PL"/>
          </a:p>
        </p:txBody>
      </p:sp>
      <p:sp>
        <p:nvSpPr>
          <p:cNvPr id="3" name="Text 1"/>
          <p:cNvSpPr/>
          <p:nvPr/>
        </p:nvSpPr>
        <p:spPr>
          <a:xfrm>
            <a:off x="724039" y="1661405"/>
            <a:ext cx="2660333" cy="332423"/>
          </a:xfrm>
          <a:prstGeom prst="rect">
            <a:avLst/>
          </a:prstGeom>
          <a:noFill/>
          <a:ln/>
        </p:spPr>
        <p:txBody>
          <a:bodyPr wrap="none" lIns="0" tIns="0" rIns="0" bIns="0" rtlCol="0" anchor="t"/>
          <a:lstStyle/>
          <a:p>
            <a:pPr marL="0" indent="0" algn="l">
              <a:lnSpc>
                <a:spcPts val="2600"/>
              </a:lnSpc>
              <a:buNone/>
            </a:pPr>
            <a:r>
              <a:rPr lang="en-US" sz="2400" b="1" kern="0" spc="-63"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Useful commands to snapshot env</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 2"/>
          <p:cNvSpPr/>
          <p:nvPr/>
        </p:nvSpPr>
        <p:spPr>
          <a:xfrm>
            <a:off x="744855" y="2412563"/>
            <a:ext cx="6310789" cy="425529"/>
          </a:xfrm>
          <a:prstGeom prst="rect">
            <a:avLst/>
          </a:prstGeom>
          <a:noFill/>
          <a:ln/>
        </p:spPr>
        <p:txBody>
          <a:bodyPr wrap="none" lIns="0" tIns="0" rIns="0" bIns="0" rtlCol="0" anchor="t"/>
          <a:lstStyle/>
          <a:p>
            <a:pPr marL="0" indent="0" algn="l">
              <a:lnSpc>
                <a:spcPts val="3350"/>
              </a:lnSpc>
              <a:buNone/>
            </a:pPr>
            <a:r>
              <a:rPr lang="en-US" sz="2000" b="1"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TXT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Shape 3"/>
          <p:cNvSpPr/>
          <p:nvPr/>
        </p:nvSpPr>
        <p:spPr>
          <a:xfrm>
            <a:off x="744855" y="3077528"/>
            <a:ext cx="6310789" cy="659606"/>
          </a:xfrm>
          <a:prstGeom prst="roundRect">
            <a:avLst>
              <a:gd name="adj" fmla="val 13552"/>
            </a:avLst>
          </a:prstGeom>
          <a:solidFill>
            <a:srgbClr val="181A22"/>
          </a:solidFill>
          <a:ln/>
        </p:spPr>
        <p:txBody>
          <a:bodyPr/>
          <a:lstStyle/>
          <a:p>
            <a:endParaRPr lang="pl-PL"/>
          </a:p>
        </p:txBody>
      </p:sp>
      <p:sp>
        <p:nvSpPr>
          <p:cNvPr id="7" name="Text 5"/>
          <p:cNvSpPr/>
          <p:nvPr/>
        </p:nvSpPr>
        <p:spPr>
          <a:xfrm>
            <a:off x="947023" y="3237071"/>
            <a:ext cx="5906453" cy="340519"/>
          </a:xfrm>
          <a:prstGeom prst="rect">
            <a:avLst/>
          </a:prstGeom>
          <a:noFill/>
          <a:ln/>
        </p:spPr>
        <p:txBody>
          <a:bodyPr wrap="none" lIns="0" tIns="0" rIns="0" bIns="0" rtlCol="0" anchor="t"/>
          <a:lstStyle/>
          <a:p>
            <a:pPr marL="0" indent="0" algn="l">
              <a:lnSpc>
                <a:spcPts val="2650"/>
              </a:lnSpc>
              <a:buNone/>
            </a:pPr>
            <a:r>
              <a:rPr lang="en-US" kern="0" spc="-34" dirty="0">
                <a:solidFill>
                  <a:srgbClr val="9BE257"/>
                </a:solidFill>
                <a:latin typeface="Consolas" pitchFamily="34" charset="0"/>
                <a:ea typeface="Consolas" pitchFamily="34" charset="-122"/>
                <a:cs typeface="Consolas" pitchFamily="34" charset="-120"/>
              </a:rPr>
              <a:t>pip freeze &gt; requirements.txt</a:t>
            </a:r>
            <a:endParaRPr lang="en-US" dirty="0">
              <a:solidFill>
                <a:srgbClr val="9BE257"/>
              </a:solidFill>
            </a:endParaRPr>
          </a:p>
        </p:txBody>
      </p:sp>
      <p:sp>
        <p:nvSpPr>
          <p:cNvPr id="8" name="Text 6"/>
          <p:cNvSpPr/>
          <p:nvPr/>
        </p:nvSpPr>
        <p:spPr>
          <a:xfrm>
            <a:off x="744855" y="3976568"/>
            <a:ext cx="6310789" cy="688658"/>
          </a:xfrm>
          <a:prstGeom prst="rect">
            <a:avLst/>
          </a:prstGeom>
          <a:noFill/>
          <a:ln/>
        </p:spPr>
        <p:txBody>
          <a:bodyPr wrap="square" lIns="0" tIns="0" rIns="0" bIns="0" rtlCol="0" anchor="t"/>
          <a:lstStyle/>
          <a:p>
            <a:pPr marL="0" indent="0" algn="l">
              <a:lnSpc>
                <a:spcPts val="265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Alternatively, use tools like </a:t>
            </a:r>
            <a:r>
              <a:rPr lang="en-US" sz="2000" kern="0" spc="-34" dirty="0">
                <a:solidFill>
                  <a:srgbClr val="272525"/>
                </a:solidFill>
                <a:highlight>
                  <a:srgbClr val="DADBF1"/>
                </a:highlight>
                <a:latin typeface="Helvetica Neue" panose="02000503000000020004" pitchFamily="2" charset="0"/>
                <a:ea typeface="Helvetica Neue" panose="02000503000000020004" pitchFamily="2" charset="0"/>
                <a:cs typeface="Helvetica Neue" panose="02000503000000020004" pitchFamily="2" charset="0"/>
              </a:rPr>
              <a:t>poetry</a:t>
            </a: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en-US" sz="2000" kern="0" spc="-34" dirty="0" err="1">
                <a:solidFill>
                  <a:srgbClr val="272525"/>
                </a:solidFill>
                <a:highlight>
                  <a:srgbClr val="DADBF1"/>
                </a:highlight>
                <a:latin typeface="Helvetica Neue" panose="02000503000000020004" pitchFamily="2" charset="0"/>
                <a:ea typeface="Helvetica Neue" panose="02000503000000020004" pitchFamily="2" charset="0"/>
                <a:cs typeface="Helvetica Neue" panose="02000503000000020004" pitchFamily="2" charset="0"/>
              </a:rPr>
              <a:t>conda</a:t>
            </a:r>
            <a:r>
              <a:rPr lang="en-US" sz="2000" kern="0" spc="-34" dirty="0">
                <a:solidFill>
                  <a:srgbClr val="272525"/>
                </a:solidFill>
                <a:highlight>
                  <a:srgbClr val="DADBF1"/>
                </a:highlight>
                <a:latin typeface="Helvetica Neue" panose="02000503000000020004" pitchFamily="2" charset="0"/>
                <a:ea typeface="Helvetica Neue" panose="02000503000000020004" pitchFamily="2" charset="0"/>
                <a:cs typeface="Helvetica Neue" panose="02000503000000020004" pitchFamily="2" charset="0"/>
              </a:rPr>
              <a:t>-lock</a:t>
            </a: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for more robust dependency resolution.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 7"/>
          <p:cNvSpPr/>
          <p:nvPr/>
        </p:nvSpPr>
        <p:spPr>
          <a:xfrm>
            <a:off x="7582376" y="2412563"/>
            <a:ext cx="6310789" cy="425529"/>
          </a:xfrm>
          <a:prstGeom prst="rect">
            <a:avLst/>
          </a:prstGeom>
          <a:noFill/>
          <a:ln/>
        </p:spPr>
        <p:txBody>
          <a:bodyPr wrap="none" lIns="0" tIns="0" rIns="0" bIns="0" rtlCol="0" anchor="t"/>
          <a:lstStyle/>
          <a:p>
            <a:pPr marL="0" indent="0" algn="l">
              <a:lnSpc>
                <a:spcPts val="3350"/>
              </a:lnSpc>
              <a:buNone/>
            </a:pPr>
            <a:r>
              <a:rPr lang="en-US" sz="2000" b="1" kern="0" spc="-34">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yaml</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Shape 8"/>
          <p:cNvSpPr/>
          <p:nvPr/>
        </p:nvSpPr>
        <p:spPr>
          <a:xfrm>
            <a:off x="7582376" y="3077528"/>
            <a:ext cx="6310789" cy="659606"/>
          </a:xfrm>
          <a:prstGeom prst="roundRect">
            <a:avLst>
              <a:gd name="adj" fmla="val 13552"/>
            </a:avLst>
          </a:prstGeom>
          <a:solidFill>
            <a:srgbClr val="181A22"/>
          </a:solidFill>
          <a:ln/>
        </p:spPr>
        <p:txBody>
          <a:bodyPr/>
          <a:lstStyle/>
          <a:p>
            <a:endParaRPr lang="pl-PL"/>
          </a:p>
        </p:txBody>
      </p:sp>
      <p:sp>
        <p:nvSpPr>
          <p:cNvPr id="12" name="Text 10"/>
          <p:cNvSpPr/>
          <p:nvPr/>
        </p:nvSpPr>
        <p:spPr>
          <a:xfrm>
            <a:off x="7784544" y="3237071"/>
            <a:ext cx="5906453" cy="340519"/>
          </a:xfrm>
          <a:prstGeom prst="rect">
            <a:avLst/>
          </a:prstGeom>
          <a:noFill/>
          <a:ln/>
        </p:spPr>
        <p:txBody>
          <a:bodyPr wrap="none" lIns="0" tIns="0" rIns="0" bIns="0" rtlCol="0" anchor="t"/>
          <a:lstStyle/>
          <a:p>
            <a:pPr marL="0" indent="0" algn="l">
              <a:lnSpc>
                <a:spcPts val="2650"/>
              </a:lnSpc>
              <a:buNone/>
            </a:pPr>
            <a:r>
              <a:rPr lang="en-US" kern="0" spc="-34" dirty="0">
                <a:solidFill>
                  <a:srgbClr val="9BE257"/>
                </a:solidFill>
                <a:latin typeface="Consolas" pitchFamily="34" charset="0"/>
                <a:cs typeface="Consolas" pitchFamily="34" charset="-120"/>
              </a:rPr>
              <a:t>conda</a:t>
            </a:r>
            <a:r>
              <a:rPr lang="en-US" sz="1650" kern="0" spc="-34" dirty="0">
                <a:solidFill>
                  <a:srgbClr val="9BE257"/>
                </a:solidFill>
                <a:latin typeface="Consolas" pitchFamily="34" charset="0"/>
                <a:ea typeface="Consolas" pitchFamily="34" charset="-122"/>
                <a:cs typeface="Consolas" pitchFamily="34" charset="-120"/>
              </a:rPr>
              <a:t> env export --no-builds &gt; environment.yml</a:t>
            </a:r>
            <a:endParaRPr lang="en-US" sz="1650" dirty="0">
              <a:solidFill>
                <a:srgbClr val="9BE257"/>
              </a:solidFill>
            </a:endParaRPr>
          </a:p>
        </p:txBody>
      </p:sp>
      <p:sp>
        <p:nvSpPr>
          <p:cNvPr id="13" name="Text 11"/>
          <p:cNvSpPr/>
          <p:nvPr/>
        </p:nvSpPr>
        <p:spPr>
          <a:xfrm>
            <a:off x="744855" y="5175885"/>
            <a:ext cx="2706172" cy="332423"/>
          </a:xfrm>
          <a:prstGeom prst="rect">
            <a:avLst/>
          </a:prstGeom>
          <a:noFill/>
          <a:ln/>
        </p:spPr>
        <p:txBody>
          <a:bodyPr wrap="none" lIns="0" tIns="0" rIns="0" bIns="0" rtlCol="0" anchor="t"/>
          <a:lstStyle/>
          <a:p>
            <a:pPr marL="0" indent="0" algn="l">
              <a:lnSpc>
                <a:spcPts val="2600"/>
              </a:lnSpc>
              <a:buNone/>
            </a:pPr>
            <a:r>
              <a:rPr lang="en-US" sz="2400" b="1" kern="0" spc="-63"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Recreate environment</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Text 14"/>
          <p:cNvSpPr/>
          <p:nvPr/>
        </p:nvSpPr>
        <p:spPr>
          <a:xfrm>
            <a:off x="939403" y="5984498"/>
            <a:ext cx="5906453" cy="1021556"/>
          </a:xfrm>
          <a:prstGeom prst="rect">
            <a:avLst/>
          </a:prstGeom>
          <a:noFill/>
          <a:ln/>
        </p:spPr>
        <p:txBody>
          <a:bodyPr wrap="square" lIns="0" tIns="0" rIns="0" bIns="0" rtlCol="0" anchor="t"/>
          <a:lstStyle/>
          <a:p>
            <a:pPr marL="0" indent="0" algn="l">
              <a:lnSpc>
                <a:spcPts val="2650"/>
              </a:lnSpc>
              <a:buNone/>
            </a:pPr>
            <a:r>
              <a:rPr lang="en-US" sz="1650" kern="0" spc="-34" dirty="0">
                <a:solidFill>
                  <a:srgbClr val="9BE257"/>
                </a:solidFill>
                <a:latin typeface="Consolas" panose="020B0609020204030204" pitchFamily="49" charset="0"/>
                <a:ea typeface="Consolas" pitchFamily="34" charset="-122"/>
                <a:cs typeface="Consolas" panose="020B0609020204030204" pitchFamily="49" charset="0"/>
              </a:rPr>
              <a:t>conda create -n myenv python=3.9</a:t>
            </a:r>
            <a:endParaRPr lang="en-US" sz="1650" dirty="0">
              <a:solidFill>
                <a:srgbClr val="9BE257"/>
              </a:solidFill>
              <a:latin typeface="Consolas" panose="020B0609020204030204" pitchFamily="49" charset="0"/>
              <a:cs typeface="Consolas" panose="020B0609020204030204" pitchFamily="49" charset="0"/>
            </a:endParaRPr>
          </a:p>
          <a:p>
            <a:pPr marL="0" indent="0" algn="l">
              <a:lnSpc>
                <a:spcPts val="2650"/>
              </a:lnSpc>
              <a:buNone/>
            </a:pPr>
            <a:r>
              <a:rPr lang="en-US" sz="1650" kern="0" spc="-34" dirty="0">
                <a:solidFill>
                  <a:srgbClr val="9BE257"/>
                </a:solidFill>
                <a:latin typeface="Consolas" panose="020B0609020204030204" pitchFamily="49" charset="0"/>
                <a:ea typeface="Consolas" pitchFamily="34" charset="-122"/>
                <a:cs typeface="Consolas" panose="020B0609020204030204" pitchFamily="49" charset="0"/>
              </a:rPr>
              <a:t>conda activate myenv</a:t>
            </a:r>
            <a:endParaRPr lang="en-US" sz="1650" dirty="0">
              <a:solidFill>
                <a:srgbClr val="9BE257"/>
              </a:solidFill>
              <a:latin typeface="Consolas" panose="020B0609020204030204" pitchFamily="49" charset="0"/>
              <a:cs typeface="Consolas" panose="020B0609020204030204" pitchFamily="49" charset="0"/>
            </a:endParaRPr>
          </a:p>
          <a:p>
            <a:pPr marL="0" indent="0" algn="l">
              <a:lnSpc>
                <a:spcPts val="2650"/>
              </a:lnSpc>
              <a:buNone/>
            </a:pPr>
            <a:r>
              <a:rPr lang="en-US" sz="1650" kern="0" spc="-34" dirty="0">
                <a:solidFill>
                  <a:srgbClr val="9BE257"/>
                </a:solidFill>
                <a:latin typeface="Consolas" panose="020B0609020204030204" pitchFamily="49" charset="0"/>
                <a:ea typeface="Consolas" pitchFamily="34" charset="-122"/>
                <a:cs typeface="Consolas" panose="020B0609020204030204" pitchFamily="49" charset="0"/>
              </a:rPr>
              <a:t>pip install -r requirements.txt</a:t>
            </a:r>
            <a:endParaRPr lang="en-US" sz="1650" dirty="0">
              <a:solidFill>
                <a:srgbClr val="9BE257"/>
              </a:solidFill>
              <a:latin typeface="Consolas" panose="020B0609020204030204" pitchFamily="49" charset="0"/>
              <a:cs typeface="Consolas" panose="020B0609020204030204" pitchFamily="49" charset="0"/>
            </a:endParaRPr>
          </a:p>
        </p:txBody>
      </p:sp>
      <p:sp>
        <p:nvSpPr>
          <p:cNvPr id="19" name="Text 17"/>
          <p:cNvSpPr/>
          <p:nvPr/>
        </p:nvSpPr>
        <p:spPr>
          <a:xfrm>
            <a:off x="7784544" y="6226493"/>
            <a:ext cx="5906453" cy="681038"/>
          </a:xfrm>
          <a:prstGeom prst="rect">
            <a:avLst/>
          </a:prstGeom>
          <a:noFill/>
          <a:ln/>
        </p:spPr>
        <p:txBody>
          <a:bodyPr wrap="square" lIns="0" tIns="0" rIns="0" bIns="0" rtlCol="0" anchor="t"/>
          <a:lstStyle/>
          <a:p>
            <a:pPr>
              <a:lnSpc>
                <a:spcPts val="2650"/>
              </a:lnSpc>
            </a:pPr>
            <a:r>
              <a:rPr lang="en-US" sz="1650" kern="0" spc="-34" dirty="0">
                <a:solidFill>
                  <a:srgbClr val="9BE257"/>
                </a:solidFill>
                <a:latin typeface="Consolas" panose="020B0609020204030204" pitchFamily="49" charset="0"/>
                <a:cs typeface="Consolas" panose="020B0609020204030204" pitchFamily="49" charset="0"/>
              </a:rPr>
              <a:t>conda env create -f </a:t>
            </a:r>
            <a:r>
              <a:rPr lang="en-US" sz="1650" kern="0" spc="-34" dirty="0" err="1">
                <a:solidFill>
                  <a:srgbClr val="9BE257"/>
                </a:solidFill>
                <a:latin typeface="Consolas" panose="020B0609020204030204" pitchFamily="49" charset="0"/>
                <a:cs typeface="Consolas" panose="020B0609020204030204" pitchFamily="49" charset="0"/>
              </a:rPr>
              <a:t>environment.yml</a:t>
            </a:r>
            <a:endParaRPr lang="en-US" sz="1650" kern="0" spc="-34" dirty="0">
              <a:solidFill>
                <a:srgbClr val="9BE257"/>
              </a:solidFill>
              <a:latin typeface="Consolas" panose="020B0609020204030204" pitchFamily="49" charset="0"/>
              <a:cs typeface="Consolas" panose="020B0609020204030204" pitchFamily="49" charset="0"/>
            </a:endParaRPr>
          </a:p>
          <a:p>
            <a:pPr>
              <a:lnSpc>
                <a:spcPts val="2650"/>
              </a:lnSpc>
            </a:pPr>
            <a:r>
              <a:rPr lang="en-US" sz="1650" kern="0" spc="-34" dirty="0">
                <a:solidFill>
                  <a:srgbClr val="9BE257"/>
                </a:solidFill>
                <a:latin typeface="Consolas" panose="020B0609020204030204" pitchFamily="49" charset="0"/>
                <a:cs typeface="Consolas" panose="020B0609020204030204" pitchFamily="49" charset="0"/>
              </a:rPr>
              <a:t>conda activate &lt;</a:t>
            </a:r>
            <a:r>
              <a:rPr lang="en-US" sz="1650" kern="0" spc="-34" dirty="0" err="1">
                <a:solidFill>
                  <a:srgbClr val="9BE257"/>
                </a:solidFill>
                <a:latin typeface="Consolas" panose="020B0609020204030204" pitchFamily="49" charset="0"/>
                <a:cs typeface="Consolas" panose="020B0609020204030204" pitchFamily="49" charset="0"/>
              </a:rPr>
              <a:t>environment_name</a:t>
            </a:r>
            <a:r>
              <a:rPr lang="en-US" sz="1650" kern="0" spc="-34" dirty="0">
                <a:solidFill>
                  <a:srgbClr val="9BE257"/>
                </a:solidFill>
                <a:latin typeface="Consolas" panose="020B0609020204030204" pitchFamily="49" charset="0"/>
                <a:cs typeface="Consolas" panose="020B0609020204030204" pitchFamily="49" charset="0"/>
              </a:rPr>
              <a:t>&gt;</a:t>
            </a:r>
          </a:p>
        </p:txBody>
      </p:sp>
      <p:sp>
        <p:nvSpPr>
          <p:cNvPr id="20" name="TextBox 4">
            <a:extLst>
              <a:ext uri="{FF2B5EF4-FFF2-40B4-BE49-F238E27FC236}">
                <a16:creationId xmlns:a16="http://schemas.microsoft.com/office/drawing/2014/main" id="{9A277A93-8278-43FB-98E3-596A14234DC6}"/>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Freezing environments</a:t>
            </a:r>
          </a:p>
        </p:txBody>
      </p:sp>
      <p:cxnSp>
        <p:nvCxnSpPr>
          <p:cNvPr id="21" name="Łącznik prosty 20">
            <a:extLst>
              <a:ext uri="{FF2B5EF4-FFF2-40B4-BE49-F238E27FC236}">
                <a16:creationId xmlns:a16="http://schemas.microsoft.com/office/drawing/2014/main" id="{812261DD-16C4-56F5-33E4-2D07E6B0DF94}"/>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Łącznik prosty 21">
            <a:extLst>
              <a:ext uri="{FF2B5EF4-FFF2-40B4-BE49-F238E27FC236}">
                <a16:creationId xmlns:a16="http://schemas.microsoft.com/office/drawing/2014/main" id="{F6B325F5-4374-4C18-FD64-2007CB0D07D5}"/>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Box 10">
            <a:extLst>
              <a:ext uri="{FF2B5EF4-FFF2-40B4-BE49-F238E27FC236}">
                <a16:creationId xmlns:a16="http://schemas.microsoft.com/office/drawing/2014/main" id="{E1B00C63-4BC4-2DDE-1254-654B8839CFB5}"/>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 3"/>
          <p:cNvSpPr/>
          <p:nvPr/>
        </p:nvSpPr>
        <p:spPr>
          <a:xfrm>
            <a:off x="1389162" y="2405300"/>
            <a:ext cx="4880372" cy="354330"/>
          </a:xfrm>
          <a:prstGeom prst="rect">
            <a:avLst/>
          </a:prstGeom>
          <a:noFill/>
          <a:ln/>
        </p:spPr>
        <p:txBody>
          <a:bodyPr wrap="none" lIns="0" tIns="0" rIns="0" bIns="0" rtlCol="0" anchor="t"/>
          <a:lstStyle/>
          <a:p>
            <a:pPr>
              <a:lnSpc>
                <a:spcPts val="2750"/>
              </a:lnSpc>
            </a:pP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Reproducibility</a:t>
            </a:r>
            <a:r>
              <a:rPr lang="pl-PL"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of </a:t>
            </a: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Experiments</a:t>
            </a:r>
            <a:endPar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 4"/>
          <p:cNvSpPr/>
          <p:nvPr/>
        </p:nvSpPr>
        <p:spPr>
          <a:xfrm>
            <a:off x="1389162" y="2895718"/>
            <a:ext cx="5670947" cy="725805"/>
          </a:xfrm>
          <a:prstGeom prst="rect">
            <a:avLst/>
          </a:prstGeom>
          <a:noFill/>
          <a:ln/>
        </p:spPr>
        <p:txBody>
          <a:bodyPr wrap="square" lIns="0" tIns="0" rIns="0" bIns="0" rtlCol="0" anchor="t"/>
          <a:lstStyle/>
          <a:p>
            <a:pPr>
              <a:lnSpc>
                <a:spcPts val="2850"/>
              </a:lnSpc>
            </a:pP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Git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helps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track</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code</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data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processing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scripts, and model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versions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ensuring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that</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experiments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can</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be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reproduced</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consistently</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t>
            </a:r>
            <a:endPar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 7"/>
          <p:cNvSpPr/>
          <p:nvPr/>
        </p:nvSpPr>
        <p:spPr>
          <a:xfrm>
            <a:off x="8024039" y="2405300"/>
            <a:ext cx="4278154" cy="354330"/>
          </a:xfrm>
          <a:prstGeom prst="rect">
            <a:avLst/>
          </a:prstGeom>
          <a:noFill/>
          <a:ln/>
        </p:spPr>
        <p:txBody>
          <a:bodyPr wrap="none" lIns="0" tIns="0" rIns="0" bIns="0" rtlCol="0" anchor="t"/>
          <a:lstStyle/>
          <a:p>
            <a:pPr>
              <a:lnSpc>
                <a:spcPts val="2750"/>
              </a:lnSpc>
            </a:pP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Ensures</a:t>
            </a:r>
            <a:r>
              <a:rPr lang="pl-PL"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Code</a:t>
            </a:r>
            <a:r>
              <a:rPr lang="pl-PL"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Integrity</a:t>
            </a:r>
            <a:endPar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 8"/>
          <p:cNvSpPr/>
          <p:nvPr/>
        </p:nvSpPr>
        <p:spPr>
          <a:xfrm>
            <a:off x="8024039" y="2895718"/>
            <a:ext cx="5670947" cy="725805"/>
          </a:xfrm>
          <a:prstGeom prst="rect">
            <a:avLst/>
          </a:prstGeom>
          <a:noFill/>
          <a:ln/>
        </p:spPr>
        <p:txBody>
          <a:bodyPr wrap="square" lIns="0" tIns="0" rIns="0" bIns="0" rtlCol="0" anchor="t"/>
          <a:lstStyle/>
          <a:p>
            <a:pPr>
              <a:lnSpc>
                <a:spcPts val="2850"/>
              </a:lnSpc>
            </a:pP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Git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provides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distributed</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system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where</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every</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developer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has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full</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copy</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of the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repository</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reducing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the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risk</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of data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loss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t>
            </a:r>
            <a:endPar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 11"/>
          <p:cNvSpPr/>
          <p:nvPr/>
        </p:nvSpPr>
        <p:spPr>
          <a:xfrm>
            <a:off x="1444670" y="4657462"/>
            <a:ext cx="4069199" cy="354330"/>
          </a:xfrm>
          <a:prstGeom prst="rect">
            <a:avLst/>
          </a:prstGeom>
          <a:noFill/>
          <a:ln/>
        </p:spPr>
        <p:txBody>
          <a:bodyPr wrap="none" lIns="0" tIns="0" rIns="0" bIns="0" rtlCol="0" anchor="t"/>
          <a:lstStyle/>
          <a:p>
            <a:pPr>
              <a:lnSpc>
                <a:spcPts val="2750"/>
              </a:lnSpc>
            </a:pP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Facilitates</a:t>
            </a:r>
            <a:r>
              <a:rPr lang="pl-PL"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Collaboration</a:t>
            </a:r>
            <a:endPar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 12"/>
          <p:cNvSpPr/>
          <p:nvPr/>
        </p:nvSpPr>
        <p:spPr>
          <a:xfrm>
            <a:off x="1444670" y="5205559"/>
            <a:ext cx="5670947" cy="1088708"/>
          </a:xfrm>
          <a:prstGeom prst="rect">
            <a:avLst/>
          </a:prstGeom>
          <a:noFill/>
          <a:ln/>
        </p:spPr>
        <p:txBody>
          <a:bodyPr wrap="square" lIns="0" tIns="0" rIns="0" bIns="0" rtlCol="0" anchor="t"/>
          <a:lstStyle/>
          <a:p>
            <a:pPr>
              <a:lnSpc>
                <a:spcPts val="2850"/>
              </a:lnSpc>
            </a:pP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Multiple</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developers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can</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work</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on the same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project</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simultaneously</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without</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conflicts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thanks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to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branches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and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merging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t>
            </a:r>
            <a:endPar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Text 15"/>
          <p:cNvSpPr/>
          <p:nvPr/>
        </p:nvSpPr>
        <p:spPr>
          <a:xfrm>
            <a:off x="8079547" y="4657462"/>
            <a:ext cx="4723924" cy="354330"/>
          </a:xfrm>
          <a:prstGeom prst="rect">
            <a:avLst/>
          </a:prstGeom>
          <a:noFill/>
          <a:ln/>
        </p:spPr>
        <p:txBody>
          <a:bodyPr wrap="none" lIns="0" tIns="0" rIns="0" bIns="0" rtlCol="0" anchor="t"/>
          <a:lstStyle/>
          <a:p>
            <a:pPr>
              <a:lnSpc>
                <a:spcPts val="2750"/>
              </a:lnSpc>
            </a:pP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Supports</a:t>
            </a:r>
            <a:r>
              <a:rPr lang="pl-PL"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400" b="1" kern="0" spc="-67"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Experimentation</a:t>
            </a:r>
            <a:endParaRPr lang="en-US" sz="24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Text 16"/>
          <p:cNvSpPr/>
          <p:nvPr/>
        </p:nvSpPr>
        <p:spPr>
          <a:xfrm>
            <a:off x="8079547" y="5205559"/>
            <a:ext cx="5670947" cy="1088708"/>
          </a:xfrm>
          <a:prstGeom prst="rect">
            <a:avLst/>
          </a:prstGeom>
          <a:noFill/>
          <a:ln/>
        </p:spPr>
        <p:txBody>
          <a:bodyPr wrap="square" lIns="0" tIns="0" rIns="0" bIns="0" rtlCol="0" anchor="t"/>
          <a:lstStyle/>
          <a:p>
            <a:pPr>
              <a:lnSpc>
                <a:spcPts val="2850"/>
              </a:lnSpc>
            </a:pP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Developers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can</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create</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branches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to test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new</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features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or</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fixes</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without</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affecting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the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main</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codebase</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enabling</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kern="0" spc="-36" dirty="0" err="1">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safer</a:t>
            </a:r>
            <a:r>
              <a:rPr lang="pl-PL"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development.</a:t>
            </a:r>
            <a:endPar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9" name="TextBox 4">
            <a:extLst>
              <a:ext uri="{FF2B5EF4-FFF2-40B4-BE49-F238E27FC236}">
                <a16:creationId xmlns:a16="http://schemas.microsoft.com/office/drawing/2014/main" id="{437D3D9B-59A2-ACE3-C8BC-3423C12A4374}"/>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Version control with Git</a:t>
            </a:r>
          </a:p>
        </p:txBody>
      </p:sp>
      <p:cxnSp>
        <p:nvCxnSpPr>
          <p:cNvPr id="20" name="Łącznik prosty 19">
            <a:extLst>
              <a:ext uri="{FF2B5EF4-FFF2-40B4-BE49-F238E27FC236}">
                <a16:creationId xmlns:a16="http://schemas.microsoft.com/office/drawing/2014/main" id="{330A1C20-4571-43F7-1980-5DE9329B5D94}"/>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4">
            <a:extLst>
              <a:ext uri="{FF2B5EF4-FFF2-40B4-BE49-F238E27FC236}">
                <a16:creationId xmlns:a16="http://schemas.microsoft.com/office/drawing/2014/main" id="{313046AA-6A71-A65A-47C9-44F9F58DFEFF}"/>
              </a:ext>
            </a:extLst>
          </p:cNvPr>
          <p:cNvSpPr txBox="1"/>
          <p:nvPr/>
        </p:nvSpPr>
        <p:spPr>
          <a:xfrm>
            <a:off x="793790" y="2213168"/>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2" name="TextBox 4">
            <a:extLst>
              <a:ext uri="{FF2B5EF4-FFF2-40B4-BE49-F238E27FC236}">
                <a16:creationId xmlns:a16="http://schemas.microsoft.com/office/drawing/2014/main" id="{15ABAA68-1432-C78E-1FF3-AC1D52D759D3}"/>
              </a:ext>
            </a:extLst>
          </p:cNvPr>
          <p:cNvSpPr txBox="1"/>
          <p:nvPr/>
        </p:nvSpPr>
        <p:spPr>
          <a:xfrm>
            <a:off x="849297" y="4422991"/>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3" name="TextBox 4">
            <a:extLst>
              <a:ext uri="{FF2B5EF4-FFF2-40B4-BE49-F238E27FC236}">
                <a16:creationId xmlns:a16="http://schemas.microsoft.com/office/drawing/2014/main" id="{1527FFDD-9D13-6E21-E567-84D48AC263BC}"/>
              </a:ext>
            </a:extLst>
          </p:cNvPr>
          <p:cNvSpPr txBox="1"/>
          <p:nvPr/>
        </p:nvSpPr>
        <p:spPr>
          <a:xfrm>
            <a:off x="7559973" y="2157156"/>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4" name="TextBox 4">
            <a:extLst>
              <a:ext uri="{FF2B5EF4-FFF2-40B4-BE49-F238E27FC236}">
                <a16:creationId xmlns:a16="http://schemas.microsoft.com/office/drawing/2014/main" id="{D4F45550-AE1C-2399-49D6-CB5B4B4F3877}"/>
              </a:ext>
            </a:extLst>
          </p:cNvPr>
          <p:cNvSpPr txBox="1"/>
          <p:nvPr/>
        </p:nvSpPr>
        <p:spPr>
          <a:xfrm>
            <a:off x="7615480" y="4422991"/>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cxnSp>
        <p:nvCxnSpPr>
          <p:cNvPr id="25" name="Łącznik prosty 24">
            <a:extLst>
              <a:ext uri="{FF2B5EF4-FFF2-40B4-BE49-F238E27FC236}">
                <a16:creationId xmlns:a16="http://schemas.microsoft.com/office/drawing/2014/main" id="{2A165B07-9469-D1C9-868A-53A466BB95B0}"/>
              </a:ext>
            </a:extLst>
          </p:cNvPr>
          <p:cNvCxnSpPr>
            <a:cxnSpLocks/>
          </p:cNvCxnSpPr>
          <p:nvPr/>
        </p:nvCxnSpPr>
        <p:spPr>
          <a:xfrm>
            <a:off x="779547" y="7561222"/>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10">
            <a:extLst>
              <a:ext uri="{FF2B5EF4-FFF2-40B4-BE49-F238E27FC236}">
                <a16:creationId xmlns:a16="http://schemas.microsoft.com/office/drawing/2014/main" id="{D691AD18-4E61-04A8-F1E4-FDF870BF292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extLst>
      <p:ext uri="{BB962C8B-B14F-4D97-AF65-F5344CB8AC3E}">
        <p14:creationId xmlns:p14="http://schemas.microsoft.com/office/powerpoint/2010/main" val="170342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name="Slide 14">
    <p:bg>
      <p:bgPr>
        <a:solidFill>
          <a:schemeClr val="bg1"/>
        </a:solidFill>
        <a:effectLst/>
      </p:bgPr>
    </p:bg>
    <p:spTree>
      <p:nvGrpSpPr>
        <p:cNvPr id="1" name=""/>
        <p:cNvGrpSpPr/>
        <p:nvPr/>
      </p:nvGrpSpPr>
      <p:grpSpPr>
        <a:xfrm>
          <a:off x="0" y="0"/>
          <a:ext cx="0" cy="0"/>
          <a:chOff x="0" y="0"/>
          <a:chExt cx="0" cy="0"/>
        </a:xfrm>
      </p:grpSpPr>
      <p:sp>
        <p:nvSpPr>
          <p:cNvPr id="5" name="Text 3"/>
          <p:cNvSpPr/>
          <p:nvPr/>
        </p:nvSpPr>
        <p:spPr>
          <a:xfrm>
            <a:off x="793790" y="5152311"/>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0" name="TextBox 4">
            <a:extLst>
              <a:ext uri="{FF2B5EF4-FFF2-40B4-BE49-F238E27FC236}">
                <a16:creationId xmlns:a16="http://schemas.microsoft.com/office/drawing/2014/main" id="{F5FA915A-F3E7-B1DB-EA62-D01800561B4F}"/>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Collaboration is a challenge</a:t>
            </a:r>
          </a:p>
        </p:txBody>
      </p:sp>
      <p:cxnSp>
        <p:nvCxnSpPr>
          <p:cNvPr id="11" name="Łącznik prosty 10">
            <a:extLst>
              <a:ext uri="{FF2B5EF4-FFF2-40B4-BE49-F238E27FC236}">
                <a16:creationId xmlns:a16="http://schemas.microsoft.com/office/drawing/2014/main" id="{94437DFC-A14B-D1ED-5ACD-40F5F76CD387}"/>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pole tekstowe 11">
            <a:extLst>
              <a:ext uri="{FF2B5EF4-FFF2-40B4-BE49-F238E27FC236}">
                <a16:creationId xmlns:a16="http://schemas.microsoft.com/office/drawing/2014/main" id="{103997FE-0AB6-D8A6-76ED-07C52476142A}"/>
              </a:ext>
            </a:extLst>
          </p:cNvPr>
          <p:cNvSpPr txBox="1"/>
          <p:nvPr/>
        </p:nvSpPr>
        <p:spPr>
          <a:xfrm>
            <a:off x="5899075" y="5233537"/>
            <a:ext cx="4726168" cy="769441"/>
          </a:xfrm>
          <a:prstGeom prst="rect">
            <a:avLst/>
          </a:prstGeom>
          <a:no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latin typeface="Consolas" panose="020B0609020204030204" pitchFamily="49" charset="0"/>
                <a:cs typeface="Consolas" panose="020B0609020204030204" pitchFamily="49" charset="0"/>
              </a:rPr>
              <a:t>{</a:t>
            </a:r>
            <a:r>
              <a:rPr lang="en-US" dirty="0">
                <a:solidFill>
                  <a:schemeClr val="tx1"/>
                </a:solidFill>
                <a:effectLst/>
                <a:latin typeface="Consolas" panose="020B0609020204030204" pitchFamily="49" charset="0"/>
                <a:cs typeface="Consolas" panose="020B0609020204030204" pitchFamily="49" charset="0"/>
              </a:rPr>
              <a:t> VS </a:t>
            </a:r>
            <a:r>
              <a:rPr lang="en-US" dirty="0">
                <a:solidFill>
                  <a:srgbClr val="9BE257"/>
                </a:solidFill>
                <a:effectLst/>
                <a:latin typeface="Consolas" panose="020B0609020204030204" pitchFamily="49" charset="0"/>
                <a:cs typeface="Consolas" panose="020B0609020204030204" pitchFamily="49" charset="0"/>
              </a:rPr>
              <a:t>}</a:t>
            </a:r>
          </a:p>
        </p:txBody>
      </p:sp>
      <p:sp>
        <p:nvSpPr>
          <p:cNvPr id="13" name="Text 1">
            <a:extLst>
              <a:ext uri="{FF2B5EF4-FFF2-40B4-BE49-F238E27FC236}">
                <a16:creationId xmlns:a16="http://schemas.microsoft.com/office/drawing/2014/main" id="{433590AA-370F-284F-03EE-6FA044D8668D}"/>
              </a:ext>
            </a:extLst>
          </p:cNvPr>
          <p:cNvSpPr/>
          <p:nvPr/>
        </p:nvSpPr>
        <p:spPr>
          <a:xfrm>
            <a:off x="938322" y="3570659"/>
            <a:ext cx="2133124" cy="362903"/>
          </a:xfrm>
          <a:prstGeom prst="rect">
            <a:avLst/>
          </a:prstGeom>
          <a:noFill/>
          <a:ln/>
        </p:spPr>
        <p:txBody>
          <a:bodyPr wrap="none" lIns="0" tIns="0" rIns="0" bIns="0" rtlCol="0" anchor="t"/>
          <a:lstStyle/>
          <a:p>
            <a:pPr marL="0" indent="0" algn="l">
              <a:lnSpc>
                <a:spcPts val="2850"/>
              </a:lnSpc>
              <a:buNone/>
            </a:pPr>
            <a:r>
              <a:rPr lang="en-US" sz="2400" b="1" kern="0" spc="-36"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School</a:t>
            </a: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 1">
            <a:extLst>
              <a:ext uri="{FF2B5EF4-FFF2-40B4-BE49-F238E27FC236}">
                <a16:creationId xmlns:a16="http://schemas.microsoft.com/office/drawing/2014/main" id="{8C2336C5-05AC-E6B8-CF40-09CC09EA15A0}"/>
              </a:ext>
            </a:extLst>
          </p:cNvPr>
          <p:cNvSpPr/>
          <p:nvPr/>
        </p:nvSpPr>
        <p:spPr>
          <a:xfrm>
            <a:off x="8492119" y="3570658"/>
            <a:ext cx="2133124" cy="362903"/>
          </a:xfrm>
          <a:prstGeom prst="rect">
            <a:avLst/>
          </a:prstGeom>
          <a:noFill/>
          <a:ln/>
        </p:spPr>
        <p:txBody>
          <a:bodyPr wrap="none" lIns="0" tIns="0" rIns="0" bIns="0" rtlCol="0" anchor="t"/>
          <a:lstStyle/>
          <a:p>
            <a:pPr marL="0" indent="0" algn="l">
              <a:lnSpc>
                <a:spcPts val="2850"/>
              </a:lnSpc>
              <a:buNone/>
            </a:pPr>
            <a:r>
              <a:rPr lang="en-US" sz="2400" b="1" kern="0" spc="-36"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Job</a:t>
            </a:r>
            <a:endParaRPr lang="en-US" sz="2400" b="1" dirty="0">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21" name="Łącznik prosty 20">
            <a:extLst>
              <a:ext uri="{FF2B5EF4-FFF2-40B4-BE49-F238E27FC236}">
                <a16:creationId xmlns:a16="http://schemas.microsoft.com/office/drawing/2014/main" id="{F2AF2F4E-C5A5-A6EA-68C2-A871F3C921F9}"/>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10">
            <a:extLst>
              <a:ext uri="{FF2B5EF4-FFF2-40B4-BE49-F238E27FC236}">
                <a16:creationId xmlns:a16="http://schemas.microsoft.com/office/drawing/2014/main" id="{2916DE15-8445-2343-9E50-31997CF845A1}"/>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pic>
        <p:nvPicPr>
          <p:cNvPr id="2" name="Obraz 1">
            <a:extLst>
              <a:ext uri="{FF2B5EF4-FFF2-40B4-BE49-F238E27FC236}">
                <a16:creationId xmlns:a16="http://schemas.microsoft.com/office/drawing/2014/main" id="{2258BF9C-9301-224F-7C98-E6F25E7DC061}"/>
              </a:ext>
            </a:extLst>
          </p:cNvPr>
          <p:cNvPicPr>
            <a:picLocks noChangeAspect="1"/>
          </p:cNvPicPr>
          <p:nvPr/>
        </p:nvPicPr>
        <p:blipFill>
          <a:blip r:embed="rId3"/>
          <a:stretch>
            <a:fillRect/>
          </a:stretch>
        </p:blipFill>
        <p:spPr>
          <a:xfrm>
            <a:off x="2262979" y="1531078"/>
            <a:ext cx="9783203" cy="1731024"/>
          </a:xfrm>
          <a:prstGeom prst="rect">
            <a:avLst/>
          </a:prstGeom>
        </p:spPr>
      </p:pic>
      <p:sp>
        <p:nvSpPr>
          <p:cNvPr id="4" name="pole tekstowe 3">
            <a:extLst>
              <a:ext uri="{FF2B5EF4-FFF2-40B4-BE49-F238E27FC236}">
                <a16:creationId xmlns:a16="http://schemas.microsoft.com/office/drawing/2014/main" id="{4CE0E0EF-6CA3-4F5D-463B-15488AA0CFDF}"/>
              </a:ext>
            </a:extLst>
          </p:cNvPr>
          <p:cNvSpPr txBox="1"/>
          <p:nvPr/>
        </p:nvSpPr>
        <p:spPr>
          <a:xfrm>
            <a:off x="8719694" y="4230907"/>
            <a:ext cx="1186306" cy="1200329"/>
          </a:xfrm>
          <a:prstGeom prst="rect">
            <a:avLst/>
          </a:prstGeom>
          <a:noFill/>
        </p:spPr>
        <p:txBody>
          <a:bodyPr wrap="square">
            <a:spAutoFit/>
          </a:bodyPr>
          <a:lstStyle/>
          <a:p>
            <a:r>
              <a:rPr lang="pl-PL" sz="7200" dirty="0"/>
              <a:t>👤</a:t>
            </a:r>
          </a:p>
        </p:txBody>
      </p:sp>
      <p:sp>
        <p:nvSpPr>
          <p:cNvPr id="6" name="pole tekstowe 5">
            <a:extLst>
              <a:ext uri="{FF2B5EF4-FFF2-40B4-BE49-F238E27FC236}">
                <a16:creationId xmlns:a16="http://schemas.microsoft.com/office/drawing/2014/main" id="{1E0E856B-8975-3D2E-D6E2-D5D6B2D8E586}"/>
              </a:ext>
            </a:extLst>
          </p:cNvPr>
          <p:cNvSpPr txBox="1"/>
          <p:nvPr/>
        </p:nvSpPr>
        <p:spPr>
          <a:xfrm>
            <a:off x="9848356" y="4230907"/>
            <a:ext cx="1186306" cy="1200329"/>
          </a:xfrm>
          <a:prstGeom prst="rect">
            <a:avLst/>
          </a:prstGeom>
          <a:noFill/>
        </p:spPr>
        <p:txBody>
          <a:bodyPr wrap="square">
            <a:spAutoFit/>
          </a:bodyPr>
          <a:lstStyle/>
          <a:p>
            <a:r>
              <a:rPr lang="pl-PL" sz="7200" dirty="0"/>
              <a:t>👤</a:t>
            </a:r>
          </a:p>
        </p:txBody>
      </p:sp>
      <p:sp>
        <p:nvSpPr>
          <p:cNvPr id="8" name="pole tekstowe 7">
            <a:extLst>
              <a:ext uri="{FF2B5EF4-FFF2-40B4-BE49-F238E27FC236}">
                <a16:creationId xmlns:a16="http://schemas.microsoft.com/office/drawing/2014/main" id="{22F111AA-03DA-BD09-5A47-3BB35A3BF68D}"/>
              </a:ext>
            </a:extLst>
          </p:cNvPr>
          <p:cNvSpPr txBox="1"/>
          <p:nvPr/>
        </p:nvSpPr>
        <p:spPr>
          <a:xfrm>
            <a:off x="10953572" y="4230907"/>
            <a:ext cx="1186306" cy="1200329"/>
          </a:xfrm>
          <a:prstGeom prst="rect">
            <a:avLst/>
          </a:prstGeom>
          <a:noFill/>
        </p:spPr>
        <p:txBody>
          <a:bodyPr wrap="square">
            <a:spAutoFit/>
          </a:bodyPr>
          <a:lstStyle/>
          <a:p>
            <a:r>
              <a:rPr lang="pl-PL" sz="7200" dirty="0"/>
              <a:t>👤</a:t>
            </a:r>
          </a:p>
        </p:txBody>
      </p:sp>
      <p:sp>
        <p:nvSpPr>
          <p:cNvPr id="23" name="pole tekstowe 22">
            <a:extLst>
              <a:ext uri="{FF2B5EF4-FFF2-40B4-BE49-F238E27FC236}">
                <a16:creationId xmlns:a16="http://schemas.microsoft.com/office/drawing/2014/main" id="{D01850BC-D2A6-1E52-81F3-362298A67464}"/>
              </a:ext>
            </a:extLst>
          </p:cNvPr>
          <p:cNvSpPr txBox="1"/>
          <p:nvPr/>
        </p:nvSpPr>
        <p:spPr>
          <a:xfrm>
            <a:off x="12001144" y="4230907"/>
            <a:ext cx="1186306" cy="1200329"/>
          </a:xfrm>
          <a:prstGeom prst="rect">
            <a:avLst/>
          </a:prstGeom>
          <a:noFill/>
        </p:spPr>
        <p:txBody>
          <a:bodyPr wrap="square">
            <a:spAutoFit/>
          </a:bodyPr>
          <a:lstStyle/>
          <a:p>
            <a:r>
              <a:rPr lang="pl-PL" sz="7200" dirty="0"/>
              <a:t>👤</a:t>
            </a:r>
          </a:p>
        </p:txBody>
      </p:sp>
      <p:sp>
        <p:nvSpPr>
          <p:cNvPr id="24" name="pole tekstowe 23">
            <a:extLst>
              <a:ext uri="{FF2B5EF4-FFF2-40B4-BE49-F238E27FC236}">
                <a16:creationId xmlns:a16="http://schemas.microsoft.com/office/drawing/2014/main" id="{9C7B7C9D-DB3C-5CE7-1245-0E6160EA4D75}"/>
              </a:ext>
            </a:extLst>
          </p:cNvPr>
          <p:cNvSpPr txBox="1"/>
          <p:nvPr/>
        </p:nvSpPr>
        <p:spPr>
          <a:xfrm>
            <a:off x="9202935" y="5333762"/>
            <a:ext cx="1186306" cy="1200329"/>
          </a:xfrm>
          <a:prstGeom prst="rect">
            <a:avLst/>
          </a:prstGeom>
          <a:noFill/>
        </p:spPr>
        <p:txBody>
          <a:bodyPr wrap="square">
            <a:spAutoFit/>
          </a:bodyPr>
          <a:lstStyle/>
          <a:p>
            <a:r>
              <a:rPr lang="pl-PL" sz="7200" dirty="0"/>
              <a:t>👤</a:t>
            </a:r>
          </a:p>
        </p:txBody>
      </p:sp>
      <p:sp>
        <p:nvSpPr>
          <p:cNvPr id="25" name="pole tekstowe 24">
            <a:extLst>
              <a:ext uri="{FF2B5EF4-FFF2-40B4-BE49-F238E27FC236}">
                <a16:creationId xmlns:a16="http://schemas.microsoft.com/office/drawing/2014/main" id="{8359B804-A784-F301-25EA-BF41E10C931A}"/>
              </a:ext>
            </a:extLst>
          </p:cNvPr>
          <p:cNvSpPr txBox="1"/>
          <p:nvPr/>
        </p:nvSpPr>
        <p:spPr>
          <a:xfrm>
            <a:off x="10326216" y="5352753"/>
            <a:ext cx="1186306" cy="1200329"/>
          </a:xfrm>
          <a:prstGeom prst="rect">
            <a:avLst/>
          </a:prstGeom>
          <a:noFill/>
        </p:spPr>
        <p:txBody>
          <a:bodyPr wrap="square">
            <a:spAutoFit/>
          </a:bodyPr>
          <a:lstStyle/>
          <a:p>
            <a:r>
              <a:rPr lang="pl-PL" sz="7200" dirty="0"/>
              <a:t>👤</a:t>
            </a:r>
          </a:p>
        </p:txBody>
      </p:sp>
      <p:sp>
        <p:nvSpPr>
          <p:cNvPr id="26" name="pole tekstowe 25">
            <a:extLst>
              <a:ext uri="{FF2B5EF4-FFF2-40B4-BE49-F238E27FC236}">
                <a16:creationId xmlns:a16="http://schemas.microsoft.com/office/drawing/2014/main" id="{509C3676-8362-B194-AC25-F1788050F85C}"/>
              </a:ext>
            </a:extLst>
          </p:cNvPr>
          <p:cNvSpPr txBox="1"/>
          <p:nvPr/>
        </p:nvSpPr>
        <p:spPr>
          <a:xfrm>
            <a:off x="11429648" y="5350006"/>
            <a:ext cx="1186306" cy="1200329"/>
          </a:xfrm>
          <a:prstGeom prst="rect">
            <a:avLst/>
          </a:prstGeom>
          <a:noFill/>
        </p:spPr>
        <p:txBody>
          <a:bodyPr wrap="square">
            <a:spAutoFit/>
          </a:bodyPr>
          <a:lstStyle/>
          <a:p>
            <a:r>
              <a:rPr lang="pl-PL" sz="7200" dirty="0"/>
              <a:t>👤</a:t>
            </a:r>
          </a:p>
        </p:txBody>
      </p:sp>
      <p:sp>
        <p:nvSpPr>
          <p:cNvPr id="27" name="pole tekstowe 26">
            <a:extLst>
              <a:ext uri="{FF2B5EF4-FFF2-40B4-BE49-F238E27FC236}">
                <a16:creationId xmlns:a16="http://schemas.microsoft.com/office/drawing/2014/main" id="{8C4A2489-55EF-FF5F-727D-590C7F93FF87}"/>
              </a:ext>
            </a:extLst>
          </p:cNvPr>
          <p:cNvSpPr txBox="1"/>
          <p:nvPr/>
        </p:nvSpPr>
        <p:spPr>
          <a:xfrm>
            <a:off x="715702" y="4370730"/>
            <a:ext cx="1186306" cy="1200329"/>
          </a:xfrm>
          <a:prstGeom prst="rect">
            <a:avLst/>
          </a:prstGeom>
          <a:noFill/>
        </p:spPr>
        <p:txBody>
          <a:bodyPr wrap="square">
            <a:spAutoFit/>
          </a:bodyPr>
          <a:lstStyle/>
          <a:p>
            <a:r>
              <a:rPr lang="pl-PL" sz="7200" dirty="0"/>
              <a:t>👤</a:t>
            </a:r>
          </a:p>
        </p:txBody>
      </p:sp>
      <p:sp>
        <p:nvSpPr>
          <p:cNvPr id="28" name="pole tekstowe 27">
            <a:extLst>
              <a:ext uri="{FF2B5EF4-FFF2-40B4-BE49-F238E27FC236}">
                <a16:creationId xmlns:a16="http://schemas.microsoft.com/office/drawing/2014/main" id="{EF6B987E-DA56-0676-0680-CB760F87F9BB}"/>
              </a:ext>
            </a:extLst>
          </p:cNvPr>
          <p:cNvSpPr txBox="1"/>
          <p:nvPr/>
        </p:nvSpPr>
        <p:spPr>
          <a:xfrm>
            <a:off x="1819134" y="4370730"/>
            <a:ext cx="1186306" cy="1200329"/>
          </a:xfrm>
          <a:prstGeom prst="rect">
            <a:avLst/>
          </a:prstGeom>
          <a:noFill/>
        </p:spPr>
        <p:txBody>
          <a:bodyPr wrap="square">
            <a:spAutoFit/>
          </a:bodyPr>
          <a:lstStyle/>
          <a:p>
            <a:r>
              <a:rPr lang="pl-PL" sz="7200" dirty="0"/>
              <a:t>👤</a:t>
            </a:r>
          </a:p>
        </p:txBody>
      </p:sp>
      <p:sp>
        <p:nvSpPr>
          <p:cNvPr id="29" name="pole tekstowe 28">
            <a:extLst>
              <a:ext uri="{FF2B5EF4-FFF2-40B4-BE49-F238E27FC236}">
                <a16:creationId xmlns:a16="http://schemas.microsoft.com/office/drawing/2014/main" id="{5D195C4A-49BF-E6C4-1298-D0CF791DFB32}"/>
              </a:ext>
            </a:extLst>
          </p:cNvPr>
          <p:cNvSpPr txBox="1"/>
          <p:nvPr/>
        </p:nvSpPr>
        <p:spPr>
          <a:xfrm>
            <a:off x="2866706" y="4370730"/>
            <a:ext cx="1186306" cy="1200329"/>
          </a:xfrm>
          <a:prstGeom prst="rect">
            <a:avLst/>
          </a:prstGeom>
          <a:noFill/>
        </p:spPr>
        <p:txBody>
          <a:bodyPr wrap="square">
            <a:spAutoFit/>
          </a:bodyPr>
          <a:lstStyle/>
          <a:p>
            <a:r>
              <a:rPr lang="pl-PL" sz="72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C41A49D-C3E8-D806-6005-95C314B1B4F9}"/>
              </a:ext>
            </a:extLst>
          </p:cNvPr>
          <p:cNvSpPr txBox="1"/>
          <p:nvPr/>
        </p:nvSpPr>
        <p:spPr>
          <a:xfrm>
            <a:off x="69665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Can you explain Git it in just a minute?</a:t>
            </a:r>
          </a:p>
        </p:txBody>
      </p:sp>
      <p:cxnSp>
        <p:nvCxnSpPr>
          <p:cNvPr id="3" name="Łącznik prosty 2">
            <a:extLst>
              <a:ext uri="{FF2B5EF4-FFF2-40B4-BE49-F238E27FC236}">
                <a16:creationId xmlns:a16="http://schemas.microsoft.com/office/drawing/2014/main" id="{77C63B00-CB7A-D303-6BE2-8FDBD4D4345B}"/>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pole tekstowe 4">
            <a:extLst>
              <a:ext uri="{FF2B5EF4-FFF2-40B4-BE49-F238E27FC236}">
                <a16:creationId xmlns:a16="http://schemas.microsoft.com/office/drawing/2014/main" id="{55C3E78E-B98C-0C15-1387-2DE490C8AB9D}"/>
              </a:ext>
            </a:extLst>
          </p:cNvPr>
          <p:cNvSpPr txBox="1"/>
          <p:nvPr/>
        </p:nvSpPr>
        <p:spPr>
          <a:xfrm>
            <a:off x="1224117" y="2484791"/>
            <a:ext cx="7315200" cy="1862048"/>
          </a:xfrm>
          <a:prstGeom prst="rect">
            <a:avLst/>
          </a:prstGeom>
          <a:noFill/>
        </p:spPr>
        <p:txBody>
          <a:bodyPr wrap="square">
            <a:spAutoFit/>
          </a:bodyPr>
          <a:lstStyle/>
          <a:p>
            <a:r>
              <a:rPr lang="pl-PL" sz="11500" dirty="0"/>
              <a:t>👤</a:t>
            </a:r>
          </a:p>
        </p:txBody>
      </p:sp>
      <p:sp>
        <p:nvSpPr>
          <p:cNvPr id="6" name="Text 11">
            <a:extLst>
              <a:ext uri="{FF2B5EF4-FFF2-40B4-BE49-F238E27FC236}">
                <a16:creationId xmlns:a16="http://schemas.microsoft.com/office/drawing/2014/main" id="{9559A255-09FD-8D0D-A48E-4E108107C8EA}"/>
              </a:ext>
            </a:extLst>
          </p:cNvPr>
          <p:cNvSpPr/>
          <p:nvPr/>
        </p:nvSpPr>
        <p:spPr>
          <a:xfrm>
            <a:off x="1696065" y="1935475"/>
            <a:ext cx="40691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Client</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pole tekstowe 6">
            <a:extLst>
              <a:ext uri="{FF2B5EF4-FFF2-40B4-BE49-F238E27FC236}">
                <a16:creationId xmlns:a16="http://schemas.microsoft.com/office/drawing/2014/main" id="{A74B2C85-3D2F-649A-BA7F-7B53AC8BD2F1}"/>
              </a:ext>
            </a:extLst>
          </p:cNvPr>
          <p:cNvSpPr txBox="1"/>
          <p:nvPr/>
        </p:nvSpPr>
        <p:spPr>
          <a:xfrm>
            <a:off x="4001816" y="2097467"/>
            <a:ext cx="8780734" cy="1446550"/>
          </a:xfrm>
          <a:prstGeom prst="rect">
            <a:avLst/>
          </a:prstGeom>
          <a:no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latin typeface="Consolas" panose="020B0609020204030204" pitchFamily="49" charset="0"/>
                <a:cs typeface="Consolas" panose="020B0609020204030204" pitchFamily="49" charset="0"/>
              </a:rPr>
              <a:t>{</a:t>
            </a:r>
            <a:r>
              <a:rPr lang="en-US" dirty="0">
                <a:solidFill>
                  <a:schemeClr val="tx1"/>
                </a:solidFill>
                <a:effectLst/>
                <a:latin typeface="Consolas" panose="020B0609020204030204" pitchFamily="49" charset="0"/>
                <a:cs typeface="Consolas" panose="020B0609020204030204" pitchFamily="49" charset="0"/>
              </a:rPr>
              <a:t> </a:t>
            </a:r>
            <a:r>
              <a:rPr lang="en-US" sz="2400" dirty="0">
                <a:solidFill>
                  <a:schemeClr val="tx1"/>
                </a:solidFill>
                <a:effectLst/>
                <a:latin typeface="Consolas" panose="020B0609020204030204" pitchFamily="49" charset="0"/>
                <a:cs typeface="Consolas" panose="020B0609020204030204" pitchFamily="49" charset="0"/>
              </a:rPr>
              <a:t>Could explain one more time what is really the difference between git add and git commit? </a:t>
            </a:r>
            <a:r>
              <a:rPr lang="en-US" dirty="0">
                <a:solidFill>
                  <a:srgbClr val="9BE257"/>
                </a:solidFill>
                <a:effectLst/>
                <a:latin typeface="Consolas" panose="020B0609020204030204" pitchFamily="49" charset="0"/>
                <a:cs typeface="Consolas" panose="020B0609020204030204" pitchFamily="49" charset="0"/>
              </a:rPr>
              <a:t>}</a:t>
            </a:r>
          </a:p>
        </p:txBody>
      </p:sp>
      <p:sp>
        <p:nvSpPr>
          <p:cNvPr id="8" name="pole tekstowe 7">
            <a:extLst>
              <a:ext uri="{FF2B5EF4-FFF2-40B4-BE49-F238E27FC236}">
                <a16:creationId xmlns:a16="http://schemas.microsoft.com/office/drawing/2014/main" id="{E566B692-CC57-7F25-2889-07128C602213}"/>
              </a:ext>
            </a:extLst>
          </p:cNvPr>
          <p:cNvSpPr txBox="1"/>
          <p:nvPr/>
        </p:nvSpPr>
        <p:spPr>
          <a:xfrm>
            <a:off x="1332271" y="5527437"/>
            <a:ext cx="7315200" cy="1862048"/>
          </a:xfrm>
          <a:prstGeom prst="rect">
            <a:avLst/>
          </a:prstGeom>
          <a:noFill/>
        </p:spPr>
        <p:txBody>
          <a:bodyPr wrap="square">
            <a:spAutoFit/>
          </a:bodyPr>
          <a:lstStyle/>
          <a:p>
            <a:r>
              <a:rPr lang="pl-PL" sz="11500" dirty="0"/>
              <a:t>👤</a:t>
            </a:r>
          </a:p>
        </p:txBody>
      </p:sp>
      <p:sp>
        <p:nvSpPr>
          <p:cNvPr id="9" name="Text 11">
            <a:extLst>
              <a:ext uri="{FF2B5EF4-FFF2-40B4-BE49-F238E27FC236}">
                <a16:creationId xmlns:a16="http://schemas.microsoft.com/office/drawing/2014/main" id="{E0ACFDA8-E3E1-3265-77CE-C08F967A573F}"/>
              </a:ext>
            </a:extLst>
          </p:cNvPr>
          <p:cNvSpPr/>
          <p:nvPr/>
        </p:nvSpPr>
        <p:spPr>
          <a:xfrm>
            <a:off x="1332271" y="4978121"/>
            <a:ext cx="40691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Data Scientist</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pole tekstowe 10">
            <a:extLst>
              <a:ext uri="{FF2B5EF4-FFF2-40B4-BE49-F238E27FC236}">
                <a16:creationId xmlns:a16="http://schemas.microsoft.com/office/drawing/2014/main" id="{C696BBC5-2C7C-4CD8-1154-E5C1F1348BD8}"/>
              </a:ext>
            </a:extLst>
          </p:cNvPr>
          <p:cNvSpPr txBox="1"/>
          <p:nvPr/>
        </p:nvSpPr>
        <p:spPr>
          <a:xfrm>
            <a:off x="1620547" y="5539291"/>
            <a:ext cx="7315200" cy="1107996"/>
          </a:xfrm>
          <a:prstGeom prst="rect">
            <a:avLst/>
          </a:prstGeom>
          <a:noFill/>
        </p:spPr>
        <p:txBody>
          <a:bodyPr wrap="square">
            <a:spAutoFit/>
          </a:bodyPr>
          <a:lstStyle/>
          <a:p>
            <a:r>
              <a:rPr lang="pl-PL" sz="6600" dirty="0"/>
              <a:t>😵‍💫</a:t>
            </a:r>
          </a:p>
        </p:txBody>
      </p:sp>
      <p:sp>
        <p:nvSpPr>
          <p:cNvPr id="12" name="pole tekstowe 11">
            <a:extLst>
              <a:ext uri="{FF2B5EF4-FFF2-40B4-BE49-F238E27FC236}">
                <a16:creationId xmlns:a16="http://schemas.microsoft.com/office/drawing/2014/main" id="{402C2610-13AD-1373-3C08-A7A12DEB27E9}"/>
              </a:ext>
            </a:extLst>
          </p:cNvPr>
          <p:cNvSpPr txBox="1"/>
          <p:nvPr/>
        </p:nvSpPr>
        <p:spPr>
          <a:xfrm>
            <a:off x="4001816" y="5527437"/>
            <a:ext cx="7348598" cy="769441"/>
          </a:xfrm>
          <a:prstGeom prst="rect">
            <a:avLst/>
          </a:prstGeom>
          <a:no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latin typeface="Consolas" panose="020B0609020204030204" pitchFamily="49" charset="0"/>
                <a:cs typeface="Consolas" panose="020B0609020204030204" pitchFamily="49" charset="0"/>
              </a:rPr>
              <a:t>{</a:t>
            </a:r>
            <a:r>
              <a:rPr lang="en-US" dirty="0">
                <a:solidFill>
                  <a:schemeClr val="tx1"/>
                </a:solidFill>
                <a:effectLst/>
                <a:latin typeface="Consolas" panose="020B0609020204030204" pitchFamily="49" charset="0"/>
                <a:cs typeface="Consolas" panose="020B0609020204030204" pitchFamily="49" charset="0"/>
              </a:rPr>
              <a:t> </a:t>
            </a:r>
            <a:r>
              <a:rPr lang="en-US" sz="2400" dirty="0">
                <a:solidFill>
                  <a:schemeClr val="tx1"/>
                </a:solidFill>
                <a:effectLst/>
                <a:latin typeface="Consolas" panose="020B0609020204030204" pitchFamily="49" charset="0"/>
                <a:cs typeface="Consolas" panose="020B0609020204030204" pitchFamily="49" charset="0"/>
              </a:rPr>
              <a:t>Yeah, of course!</a:t>
            </a:r>
            <a:r>
              <a:rPr lang="en-US" dirty="0">
                <a:solidFill>
                  <a:srgbClr val="9BE257"/>
                </a:solidFill>
                <a:effectLst/>
                <a:latin typeface="Consolas" panose="020B0609020204030204" pitchFamily="49" charset="0"/>
                <a:cs typeface="Consolas" panose="020B0609020204030204" pitchFamily="49" charset="0"/>
              </a:rPr>
              <a:t>}</a:t>
            </a:r>
          </a:p>
        </p:txBody>
      </p:sp>
      <p:cxnSp>
        <p:nvCxnSpPr>
          <p:cNvPr id="10" name="Łącznik prosty 9">
            <a:extLst>
              <a:ext uri="{FF2B5EF4-FFF2-40B4-BE49-F238E27FC236}">
                <a16:creationId xmlns:a16="http://schemas.microsoft.com/office/drawing/2014/main" id="{0A2FCC5D-FBFF-DA88-0BA8-25EAD8CF366B}"/>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32635B7B-8DA4-DF17-32B4-658DEC1A6D22}"/>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extLst>
      <p:ext uri="{BB962C8B-B14F-4D97-AF65-F5344CB8AC3E}">
        <p14:creationId xmlns:p14="http://schemas.microsoft.com/office/powerpoint/2010/main" val="4210245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03</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5107945" y="3605257"/>
            <a:ext cx="7348598" cy="769441"/>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Clean Code Standards</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2" name="Łącznik prosty 1">
            <a:extLst>
              <a:ext uri="{FF2B5EF4-FFF2-40B4-BE49-F238E27FC236}">
                <a16:creationId xmlns:a16="http://schemas.microsoft.com/office/drawing/2014/main" id="{70F95F41-C38A-68E1-2814-02258DBD9D1A}"/>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968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name="Slide 22">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602264" y="1312955"/>
            <a:ext cx="4036536" cy="6054804"/>
          </a:xfrm>
          <a:prstGeom prst="rect">
            <a:avLst/>
          </a:prstGeom>
        </p:spPr>
      </p:pic>
      <p:sp>
        <p:nvSpPr>
          <p:cNvPr id="4" name="Text 1"/>
          <p:cNvSpPr/>
          <p:nvPr/>
        </p:nvSpPr>
        <p:spPr>
          <a:xfrm>
            <a:off x="7315200" y="2374001"/>
            <a:ext cx="5040868" cy="425291"/>
          </a:xfrm>
          <a:prstGeom prst="rect">
            <a:avLst/>
          </a:prstGeom>
          <a:noFill/>
          <a:ln/>
        </p:spPr>
        <p:txBody>
          <a:bodyPr wrap="none" lIns="0" tIns="0" rIns="0" bIns="0" rtlCol="0" anchor="t"/>
          <a:lstStyle/>
          <a:p>
            <a:pPr marL="0" indent="0" algn="l">
              <a:lnSpc>
                <a:spcPts val="3300"/>
              </a:lnSpc>
              <a:buNone/>
            </a:pPr>
            <a:r>
              <a:rPr lang="en-US" sz="2650" kern="0" spc="-80" dirty="0">
                <a:solidFill>
                  <a:srgbClr val="000000"/>
                </a:solidFill>
                <a:latin typeface="Helvetica Neue Medium" panose="02000503000000020004" pitchFamily="2" charset="0"/>
                <a:ea typeface="Helvetica Neue Medium" panose="02000503000000020004" pitchFamily="2" charset="0"/>
                <a:cs typeface="Helvetica Neue Medium" panose="02000503000000020004" pitchFamily="2" charset="0"/>
              </a:rPr>
              <a:t>Makes Your Work Understandable for Others </a:t>
            </a:r>
            <a:endParaRPr lang="en-US" sz="265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5" name="Text 2"/>
          <p:cNvSpPr/>
          <p:nvPr/>
        </p:nvSpPr>
        <p:spPr>
          <a:xfrm>
            <a:off x="7315200" y="3139454"/>
            <a:ext cx="5025271" cy="425291"/>
          </a:xfrm>
          <a:prstGeom prst="rect">
            <a:avLst/>
          </a:prstGeom>
          <a:noFill/>
          <a:ln/>
        </p:spPr>
        <p:txBody>
          <a:bodyPr wrap="none" lIns="0" tIns="0" rIns="0" bIns="0" rtlCol="0" anchor="t"/>
          <a:lstStyle/>
          <a:p>
            <a:pPr marL="0" indent="0" algn="l">
              <a:lnSpc>
                <a:spcPts val="3300"/>
              </a:lnSpc>
              <a:buNone/>
            </a:pPr>
            <a:r>
              <a:rPr lang="en-US" sz="2650" kern="0" spc="-80" dirty="0">
                <a:solidFill>
                  <a:srgbClr val="000000"/>
                </a:solidFill>
                <a:latin typeface="Helvetica Neue Medium" panose="02000503000000020004" pitchFamily="2" charset="0"/>
                <a:ea typeface="Helvetica Neue Medium" panose="02000503000000020004" pitchFamily="2" charset="0"/>
                <a:cs typeface="Helvetica Neue Medium" panose="02000503000000020004" pitchFamily="2" charset="0"/>
              </a:rPr>
              <a:t>Reduces Code Maintanance Cost</a:t>
            </a:r>
            <a:endParaRPr lang="en-US" sz="265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6" name="Text 3"/>
          <p:cNvSpPr/>
          <p:nvPr/>
        </p:nvSpPr>
        <p:spPr>
          <a:xfrm>
            <a:off x="7315200" y="3904906"/>
            <a:ext cx="3710464" cy="425291"/>
          </a:xfrm>
          <a:prstGeom prst="rect">
            <a:avLst/>
          </a:prstGeom>
          <a:noFill/>
          <a:ln/>
        </p:spPr>
        <p:txBody>
          <a:bodyPr wrap="none" lIns="0" tIns="0" rIns="0" bIns="0" rtlCol="0" anchor="t"/>
          <a:lstStyle/>
          <a:p>
            <a:pPr marL="0" indent="0" algn="l">
              <a:lnSpc>
                <a:spcPts val="3300"/>
              </a:lnSpc>
              <a:buNone/>
            </a:pPr>
            <a:r>
              <a:rPr lang="en-US" sz="2650" kern="0" spc="-80" dirty="0">
                <a:solidFill>
                  <a:srgbClr val="000000"/>
                </a:solidFill>
                <a:latin typeface="Helvetica Neue Medium" panose="02000503000000020004" pitchFamily="2" charset="0"/>
                <a:ea typeface="Helvetica Neue Medium" panose="02000503000000020004" pitchFamily="2" charset="0"/>
                <a:cs typeface="Helvetica Neue Medium" panose="02000503000000020004" pitchFamily="2" charset="0"/>
              </a:rPr>
              <a:t>Extends Code Longevity </a:t>
            </a:r>
            <a:endParaRPr lang="en-US" sz="265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7" name="TextBox 4">
            <a:extLst>
              <a:ext uri="{FF2B5EF4-FFF2-40B4-BE49-F238E27FC236}">
                <a16:creationId xmlns:a16="http://schemas.microsoft.com/office/drawing/2014/main" id="{018FFFCF-051D-1E60-8309-E34D68D6CF16}"/>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Clean Code practices make you better </a:t>
            </a:r>
          </a:p>
        </p:txBody>
      </p:sp>
      <p:cxnSp>
        <p:nvCxnSpPr>
          <p:cNvPr id="8" name="Łącznik prosty 7">
            <a:extLst>
              <a:ext uri="{FF2B5EF4-FFF2-40B4-BE49-F238E27FC236}">
                <a16:creationId xmlns:a16="http://schemas.microsoft.com/office/drawing/2014/main" id="{CBBAAF09-31D5-2129-C7B6-E50AE63386C8}"/>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Łącznik prosty 8">
            <a:extLst>
              <a:ext uri="{FF2B5EF4-FFF2-40B4-BE49-F238E27FC236}">
                <a16:creationId xmlns:a16="http://schemas.microsoft.com/office/drawing/2014/main" id="{66314D15-BF9F-FA80-CF23-CFC5660839F9}"/>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10">
            <a:extLst>
              <a:ext uri="{FF2B5EF4-FFF2-40B4-BE49-F238E27FC236}">
                <a16:creationId xmlns:a16="http://schemas.microsoft.com/office/drawing/2014/main" id="{F699FBE8-7D07-7217-559B-4B2068FC8E54}"/>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12" name="pole tekstowe 11">
            <a:extLst>
              <a:ext uri="{FF2B5EF4-FFF2-40B4-BE49-F238E27FC236}">
                <a16:creationId xmlns:a16="http://schemas.microsoft.com/office/drawing/2014/main" id="{6A28AE62-E62E-A136-D85A-21BEF236D477}"/>
              </a:ext>
            </a:extLst>
          </p:cNvPr>
          <p:cNvSpPr txBox="1"/>
          <p:nvPr/>
        </p:nvSpPr>
        <p:spPr>
          <a:xfrm>
            <a:off x="7315200" y="4651083"/>
            <a:ext cx="7915274" cy="483979"/>
          </a:xfrm>
          <a:prstGeom prst="rect">
            <a:avLst/>
          </a:prstGeom>
          <a:noFill/>
          <a:ln/>
        </p:spPr>
        <p:txBody>
          <a:bodyPr wrap="none" lIns="0" tIns="0" rIns="0" bIns="0" rtlCol="0" anchor="t"/>
          <a:lstStyle>
            <a:defPPr>
              <a:defRPr lang="pl-PL"/>
            </a:defPPr>
            <a:lvl1pPr indent="0">
              <a:lnSpc>
                <a:spcPts val="3300"/>
              </a:lnSpc>
              <a:buNone/>
              <a:defRPr sz="2650" b="1" kern="0" spc="-80">
                <a:solidFill>
                  <a:srgbClr val="0000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Encourages</a:t>
            </a:r>
            <a:r>
              <a:rPr lang="pl-PL" b="0" dirty="0">
                <a:latin typeface="Helvetica Neue Medium" panose="02000503000000020004" pitchFamily="2" charset="0"/>
                <a:ea typeface="Helvetica Neue Medium" panose="02000503000000020004" pitchFamily="2" charset="0"/>
                <a:cs typeface="Helvetica Neue Medium" panose="02000503000000020004" pitchFamily="2" charset="0"/>
              </a:rPr>
              <a:t> </a:t>
            </a:r>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Reusability</a:t>
            </a:r>
            <a:endParaRPr lang="pl-PL" b="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4" name="pole tekstowe 13">
            <a:extLst>
              <a:ext uri="{FF2B5EF4-FFF2-40B4-BE49-F238E27FC236}">
                <a16:creationId xmlns:a16="http://schemas.microsoft.com/office/drawing/2014/main" id="{3B46FD16-F239-61AE-6360-054DF9F58612}"/>
              </a:ext>
            </a:extLst>
          </p:cNvPr>
          <p:cNvSpPr txBox="1"/>
          <p:nvPr/>
        </p:nvSpPr>
        <p:spPr>
          <a:xfrm>
            <a:off x="7298003" y="6221400"/>
            <a:ext cx="7915274" cy="483979"/>
          </a:xfrm>
          <a:prstGeom prst="rect">
            <a:avLst/>
          </a:prstGeom>
          <a:noFill/>
          <a:ln/>
        </p:spPr>
        <p:txBody>
          <a:bodyPr wrap="none" lIns="0" tIns="0" rIns="0" bIns="0" rtlCol="0" anchor="t"/>
          <a:lstStyle>
            <a:defPPr>
              <a:defRPr lang="pl-PL"/>
            </a:defPPr>
            <a:lvl1pPr indent="0">
              <a:lnSpc>
                <a:spcPts val="3300"/>
              </a:lnSpc>
              <a:buNone/>
              <a:defRPr sz="2650" b="1" kern="0" spc="-80">
                <a:solidFill>
                  <a:srgbClr val="0000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Fosters</a:t>
            </a:r>
            <a:r>
              <a:rPr lang="pl-PL" b="0" dirty="0">
                <a:latin typeface="Helvetica Neue Medium" panose="02000503000000020004" pitchFamily="2" charset="0"/>
                <a:ea typeface="Helvetica Neue Medium" panose="02000503000000020004" pitchFamily="2" charset="0"/>
                <a:cs typeface="Helvetica Neue Medium" panose="02000503000000020004" pitchFamily="2" charset="0"/>
              </a:rPr>
              <a:t> </a:t>
            </a:r>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Professionalism</a:t>
            </a:r>
            <a:endParaRPr lang="pl-PL" b="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
        <p:nvSpPr>
          <p:cNvPr id="16" name="pole tekstowe 15">
            <a:extLst>
              <a:ext uri="{FF2B5EF4-FFF2-40B4-BE49-F238E27FC236}">
                <a16:creationId xmlns:a16="http://schemas.microsoft.com/office/drawing/2014/main" id="{9B814274-5CCF-E69D-0B1C-F1C89013CFF7}"/>
              </a:ext>
            </a:extLst>
          </p:cNvPr>
          <p:cNvSpPr txBox="1"/>
          <p:nvPr/>
        </p:nvSpPr>
        <p:spPr>
          <a:xfrm>
            <a:off x="7315200" y="5407891"/>
            <a:ext cx="7915274" cy="483979"/>
          </a:xfrm>
          <a:prstGeom prst="rect">
            <a:avLst/>
          </a:prstGeom>
          <a:noFill/>
          <a:ln/>
        </p:spPr>
        <p:txBody>
          <a:bodyPr wrap="none" lIns="0" tIns="0" rIns="0" bIns="0" rtlCol="0" anchor="t"/>
          <a:lstStyle>
            <a:defPPr>
              <a:defRPr lang="pl-PL"/>
            </a:defPPr>
            <a:lvl1pPr indent="0">
              <a:lnSpc>
                <a:spcPts val="3300"/>
              </a:lnSpc>
              <a:buNone/>
              <a:defRPr sz="2650" b="1" kern="0" spc="-80">
                <a:solidFill>
                  <a:srgbClr val="000000"/>
                </a:solidFill>
                <a:latin typeface="Helvetica Neue" panose="02000503000000020004" pitchFamily="2" charset="0"/>
                <a:ea typeface="Helvetica Neue" panose="02000503000000020004" pitchFamily="2" charset="0"/>
                <a:cs typeface="Helvetica Neue" panose="02000503000000020004" pitchFamily="2" charset="0"/>
              </a:defRPr>
            </a:lvl1pPr>
          </a:lstStyle>
          <a:p>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Enhances</a:t>
            </a:r>
            <a:r>
              <a:rPr lang="pl-PL" b="0" dirty="0">
                <a:latin typeface="Helvetica Neue Medium" panose="02000503000000020004" pitchFamily="2" charset="0"/>
                <a:ea typeface="Helvetica Neue Medium" panose="02000503000000020004" pitchFamily="2" charset="0"/>
                <a:cs typeface="Helvetica Neue Medium" panose="02000503000000020004" pitchFamily="2" charset="0"/>
              </a:rPr>
              <a:t> </a:t>
            </a:r>
            <a:r>
              <a:rPr lang="pl-PL" b="0" dirty="0" err="1">
                <a:latin typeface="Helvetica Neue Medium" panose="02000503000000020004" pitchFamily="2" charset="0"/>
                <a:ea typeface="Helvetica Neue Medium" panose="02000503000000020004" pitchFamily="2" charset="0"/>
                <a:cs typeface="Helvetica Neue Medium" panose="02000503000000020004" pitchFamily="2" charset="0"/>
              </a:rPr>
              <a:t>Onboarding</a:t>
            </a:r>
            <a:endParaRPr lang="pl-PL" b="0" dirty="0">
              <a:latin typeface="Helvetica Neue Medium" panose="02000503000000020004" pitchFamily="2" charset="0"/>
              <a:ea typeface="Helvetica Neue Medium" panose="02000503000000020004" pitchFamily="2" charset="0"/>
              <a:cs typeface="Helvetica Neue Medium" panose="0200050300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13">
            <a:extLst>
              <a:ext uri="{FF2B5EF4-FFF2-40B4-BE49-F238E27FC236}">
                <a16:creationId xmlns:a16="http://schemas.microsoft.com/office/drawing/2014/main" id="{2B8A2D90-BD82-DCA1-5D05-50C148AD509A}"/>
              </a:ext>
            </a:extLst>
          </p:cNvPr>
          <p:cNvSpPr/>
          <p:nvPr/>
        </p:nvSpPr>
        <p:spPr>
          <a:xfrm>
            <a:off x="1318167" y="8750535"/>
            <a:ext cx="5361861" cy="314325"/>
          </a:xfrm>
          <a:prstGeom prst="rect">
            <a:avLst/>
          </a:prstGeom>
          <a:noFill/>
          <a:ln/>
        </p:spPr>
        <p:txBody>
          <a:bodyPr wrap="none" lIns="0" tIns="0" rIns="0" bIns="0" rtlCol="0" anchor="t"/>
          <a:lstStyle/>
          <a:p>
            <a:pPr marL="0" indent="0" algn="l">
              <a:lnSpc>
                <a:spcPts val="2450"/>
              </a:lnSpc>
              <a:buNone/>
            </a:pPr>
            <a:r>
              <a:rPr lang="en-US" sz="2000" b="1" kern="0" spc="-59" dirty="0">
                <a:solidFill>
                  <a:srgbClr val="5CC97B"/>
                </a:solidFill>
                <a:latin typeface="Helvetica Neue" panose="02000503000000020004" pitchFamily="2" charset="0"/>
                <a:ea typeface="Helvetica Neue" panose="02000503000000020004" pitchFamily="2" charset="0"/>
                <a:cs typeface="Helvetica Neue" panose="02000503000000020004" pitchFamily="2" charset="0"/>
              </a:rPr>
              <a:t>Class 7: Data Science Workflow Best Practices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7" name="Text 17">
            <a:extLst>
              <a:ext uri="{FF2B5EF4-FFF2-40B4-BE49-F238E27FC236}">
                <a16:creationId xmlns:a16="http://schemas.microsoft.com/office/drawing/2014/main" id="{B5CCEFBA-111F-D99F-EDE2-FA2DB167A10A}"/>
              </a:ext>
            </a:extLst>
          </p:cNvPr>
          <p:cNvSpPr/>
          <p:nvPr/>
        </p:nvSpPr>
        <p:spPr>
          <a:xfrm>
            <a:off x="1278124" y="9064860"/>
            <a:ext cx="4593312" cy="314325"/>
          </a:xfrm>
          <a:prstGeom prst="rect">
            <a:avLst/>
          </a:prstGeom>
          <a:noFill/>
          <a:ln/>
        </p:spPr>
        <p:txBody>
          <a:bodyPr wrap="none" lIns="0" tIns="0" rIns="0" bIns="0" rtlCol="0" anchor="t"/>
          <a:lstStyle/>
          <a:p>
            <a:pPr marL="0" indent="0" algn="l">
              <a:lnSpc>
                <a:spcPts val="2450"/>
              </a:lnSpc>
              <a:buNone/>
            </a:pPr>
            <a:r>
              <a:rPr lang="en-US" sz="2000" b="1" kern="0" spc="-59" dirty="0">
                <a:solidFill>
                  <a:srgbClr val="808080"/>
                </a:solidFill>
                <a:latin typeface="Helvetica Neue" panose="02000503000000020004" pitchFamily="2" charset="0"/>
                <a:ea typeface="Helvetica Neue" panose="02000503000000020004" pitchFamily="2" charset="0"/>
                <a:cs typeface="Helvetica Neue" panose="02000503000000020004" pitchFamily="2" charset="0"/>
              </a:rPr>
              <a:t>Class 8-11: Regression in Python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1" name="Text 21">
            <a:extLst>
              <a:ext uri="{FF2B5EF4-FFF2-40B4-BE49-F238E27FC236}">
                <a16:creationId xmlns:a16="http://schemas.microsoft.com/office/drawing/2014/main" id="{C90462DE-EEDC-0189-30FB-F5B1F3B0176E}"/>
              </a:ext>
            </a:extLst>
          </p:cNvPr>
          <p:cNvSpPr/>
          <p:nvPr/>
        </p:nvSpPr>
        <p:spPr>
          <a:xfrm>
            <a:off x="1288077" y="9349402"/>
            <a:ext cx="4448056" cy="314325"/>
          </a:xfrm>
          <a:prstGeom prst="rect">
            <a:avLst/>
          </a:prstGeom>
          <a:noFill/>
          <a:ln/>
        </p:spPr>
        <p:txBody>
          <a:bodyPr wrap="none" lIns="0" tIns="0" rIns="0" bIns="0" rtlCol="0" anchor="t"/>
          <a:lstStyle/>
          <a:p>
            <a:pPr marL="0" indent="0" algn="l">
              <a:lnSpc>
                <a:spcPts val="2450"/>
              </a:lnSpc>
              <a:buNone/>
            </a:pPr>
            <a:r>
              <a:rPr lang="en-US" sz="2000" b="1" kern="0" spc="-59" dirty="0">
                <a:solidFill>
                  <a:srgbClr val="808080"/>
                </a:solidFill>
                <a:latin typeface="Helvetica Neue" panose="02000503000000020004" pitchFamily="2" charset="0"/>
                <a:ea typeface="Helvetica Neue" panose="02000503000000020004" pitchFamily="2" charset="0"/>
                <a:cs typeface="Helvetica Neue" panose="02000503000000020004" pitchFamily="2" charset="0"/>
              </a:rPr>
              <a:t>Class 12-13: Image Recognition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 name="Text 25">
            <a:extLst>
              <a:ext uri="{FF2B5EF4-FFF2-40B4-BE49-F238E27FC236}">
                <a16:creationId xmlns:a16="http://schemas.microsoft.com/office/drawing/2014/main" id="{4F43B34D-AA8A-FDD1-23D8-28ACF1301A82}"/>
              </a:ext>
            </a:extLst>
          </p:cNvPr>
          <p:cNvSpPr/>
          <p:nvPr/>
        </p:nvSpPr>
        <p:spPr>
          <a:xfrm>
            <a:off x="1318167" y="9599863"/>
            <a:ext cx="3152775" cy="314325"/>
          </a:xfrm>
          <a:prstGeom prst="rect">
            <a:avLst/>
          </a:prstGeom>
          <a:noFill/>
          <a:ln/>
        </p:spPr>
        <p:txBody>
          <a:bodyPr wrap="none" lIns="0" tIns="0" rIns="0" bIns="0" rtlCol="0" anchor="t"/>
          <a:lstStyle/>
          <a:p>
            <a:pPr marL="0" indent="0" algn="l">
              <a:lnSpc>
                <a:spcPts val="2450"/>
              </a:lnSpc>
              <a:buNone/>
            </a:pPr>
            <a:r>
              <a:rPr lang="en-US" sz="2000" b="1" kern="0" spc="-59" dirty="0">
                <a:solidFill>
                  <a:srgbClr val="808080"/>
                </a:solidFill>
                <a:latin typeface="Helvetica Neue" panose="02000503000000020004" pitchFamily="2" charset="0"/>
                <a:ea typeface="Helvetica Neue" panose="02000503000000020004" pitchFamily="2" charset="0"/>
                <a:cs typeface="Helvetica Neue" panose="02000503000000020004" pitchFamily="2" charset="0"/>
              </a:rPr>
              <a:t>Class 14: AutoML in Python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7" name="Sześcian 36">
            <a:extLst>
              <a:ext uri="{FF2B5EF4-FFF2-40B4-BE49-F238E27FC236}">
                <a16:creationId xmlns:a16="http://schemas.microsoft.com/office/drawing/2014/main" id="{39C0C82F-21CE-35FB-4BF0-309116CC4CBA}"/>
              </a:ext>
            </a:extLst>
          </p:cNvPr>
          <p:cNvSpPr/>
          <p:nvPr/>
        </p:nvSpPr>
        <p:spPr>
          <a:xfrm>
            <a:off x="885675" y="6321689"/>
            <a:ext cx="4008079" cy="985578"/>
          </a:xfrm>
          <a:prstGeom prst="cube">
            <a:avLst>
              <a:gd name="adj" fmla="val 59694"/>
            </a:avLst>
          </a:prstGeom>
          <a:solidFill>
            <a:schemeClr val="accent6">
              <a:lumMod val="75000"/>
              <a:alpha val="35464"/>
            </a:schemeClr>
          </a:solidFill>
          <a:ln w="15875">
            <a:solidFill>
              <a:srgbClr val="37FF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Class 1-6</a:t>
            </a:r>
          </a:p>
        </p:txBody>
      </p:sp>
      <p:sp>
        <p:nvSpPr>
          <p:cNvPr id="40" name="Prostokąt zaokrąglony 39">
            <a:extLst>
              <a:ext uri="{FF2B5EF4-FFF2-40B4-BE49-F238E27FC236}">
                <a16:creationId xmlns:a16="http://schemas.microsoft.com/office/drawing/2014/main" id="{FA355E12-1752-FF97-9258-97FB035FCA69}"/>
              </a:ext>
            </a:extLst>
          </p:cNvPr>
          <p:cNvSpPr/>
          <p:nvPr/>
        </p:nvSpPr>
        <p:spPr>
          <a:xfrm>
            <a:off x="6561204" y="6646390"/>
            <a:ext cx="4995638" cy="690494"/>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Introduction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into</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XAI &amp;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Classification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R</a:t>
            </a:r>
          </a:p>
        </p:txBody>
      </p:sp>
      <p:sp>
        <p:nvSpPr>
          <p:cNvPr id="44" name="Prostokąt zaokrąglony 43">
            <a:extLst>
              <a:ext uri="{FF2B5EF4-FFF2-40B4-BE49-F238E27FC236}">
                <a16:creationId xmlns:a16="http://schemas.microsoft.com/office/drawing/2014/main" id="{50753277-88EF-74FF-518A-CBA6DE43AB92}"/>
              </a:ext>
            </a:extLst>
          </p:cNvPr>
          <p:cNvSpPr/>
          <p:nvPr/>
        </p:nvSpPr>
        <p:spPr>
          <a:xfrm>
            <a:off x="7360570" y="4297478"/>
            <a:ext cx="3188144"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Regression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Python</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 name="Nawias otwierający 44">
            <a:extLst>
              <a:ext uri="{FF2B5EF4-FFF2-40B4-BE49-F238E27FC236}">
                <a16:creationId xmlns:a16="http://schemas.microsoft.com/office/drawing/2014/main" id="{8DA8DDC0-8C3D-6523-465E-680123A6B45D}"/>
              </a:ext>
            </a:extLst>
          </p:cNvPr>
          <p:cNvSpPr/>
          <p:nvPr/>
        </p:nvSpPr>
        <p:spPr>
          <a:xfrm>
            <a:off x="6392319" y="6759389"/>
            <a:ext cx="55559" cy="464496"/>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46" name="Łącznik prosty 45">
            <a:extLst>
              <a:ext uri="{FF2B5EF4-FFF2-40B4-BE49-F238E27FC236}">
                <a16:creationId xmlns:a16="http://schemas.microsoft.com/office/drawing/2014/main" id="{21DE6B7F-272D-B095-E51A-F7095829FB84}"/>
              </a:ext>
            </a:extLst>
          </p:cNvPr>
          <p:cNvCxnSpPr/>
          <p:nvPr/>
        </p:nvCxnSpPr>
        <p:spPr>
          <a:xfrm>
            <a:off x="4999471" y="7015516"/>
            <a:ext cx="829529" cy="729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Nawias otwierający 46">
            <a:extLst>
              <a:ext uri="{FF2B5EF4-FFF2-40B4-BE49-F238E27FC236}">
                <a16:creationId xmlns:a16="http://schemas.microsoft.com/office/drawing/2014/main" id="{4665676B-C6EC-F1F4-3F37-31D58B6337D4}"/>
              </a:ext>
            </a:extLst>
          </p:cNvPr>
          <p:cNvSpPr/>
          <p:nvPr/>
        </p:nvSpPr>
        <p:spPr>
          <a:xfrm rot="10800000">
            <a:off x="11684358" y="6759389"/>
            <a:ext cx="55559" cy="464496"/>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8" name="Nawias otwierający 47">
            <a:extLst>
              <a:ext uri="{FF2B5EF4-FFF2-40B4-BE49-F238E27FC236}">
                <a16:creationId xmlns:a16="http://schemas.microsoft.com/office/drawing/2014/main" id="{2442B441-3D64-63CD-122A-A1B6FE75E355}"/>
              </a:ext>
            </a:extLst>
          </p:cNvPr>
          <p:cNvSpPr/>
          <p:nvPr/>
        </p:nvSpPr>
        <p:spPr>
          <a:xfrm>
            <a:off x="6770400" y="5581085"/>
            <a:ext cx="55559" cy="506842"/>
          </a:xfrm>
          <a:prstGeom prst="leftBracket">
            <a:avLst/>
          </a:prstGeom>
          <a:ln w="22225">
            <a:solidFill>
              <a:srgbClr val="C553FF"/>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1" name="Nawias otwierający 50">
            <a:extLst>
              <a:ext uri="{FF2B5EF4-FFF2-40B4-BE49-F238E27FC236}">
                <a16:creationId xmlns:a16="http://schemas.microsoft.com/office/drawing/2014/main" id="{05583F23-763A-C001-0A62-4935CEB6C947}"/>
              </a:ext>
            </a:extLst>
          </p:cNvPr>
          <p:cNvSpPr/>
          <p:nvPr/>
        </p:nvSpPr>
        <p:spPr>
          <a:xfrm rot="10800000">
            <a:off x="11538039" y="5581085"/>
            <a:ext cx="55559" cy="506842"/>
          </a:xfrm>
          <a:prstGeom prst="leftBracket">
            <a:avLst/>
          </a:prstGeom>
          <a:ln w="22225">
            <a:solidFill>
              <a:srgbClr val="C553FF"/>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54" name="Łącznik prosty 53">
            <a:extLst>
              <a:ext uri="{FF2B5EF4-FFF2-40B4-BE49-F238E27FC236}">
                <a16:creationId xmlns:a16="http://schemas.microsoft.com/office/drawing/2014/main" id="{E265BDD5-42AB-2A54-3BFA-6841F2B18837}"/>
              </a:ext>
            </a:extLst>
          </p:cNvPr>
          <p:cNvCxnSpPr>
            <a:cxnSpLocks/>
          </p:cNvCxnSpPr>
          <p:nvPr/>
        </p:nvCxnSpPr>
        <p:spPr>
          <a:xfrm>
            <a:off x="5734915" y="5863035"/>
            <a:ext cx="771739"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Nawias otwierający 55">
            <a:extLst>
              <a:ext uri="{FF2B5EF4-FFF2-40B4-BE49-F238E27FC236}">
                <a16:creationId xmlns:a16="http://schemas.microsoft.com/office/drawing/2014/main" id="{2ACDA27A-5CDC-3A3F-22A8-003299049034}"/>
              </a:ext>
            </a:extLst>
          </p:cNvPr>
          <p:cNvSpPr/>
          <p:nvPr/>
        </p:nvSpPr>
        <p:spPr>
          <a:xfrm rot="10800000">
            <a:off x="10337667" y="4366421"/>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7" name="Nawias otwierający 56">
            <a:extLst>
              <a:ext uri="{FF2B5EF4-FFF2-40B4-BE49-F238E27FC236}">
                <a16:creationId xmlns:a16="http://schemas.microsoft.com/office/drawing/2014/main" id="{20158E9B-E547-3EB2-6E85-7E42D8F04F56}"/>
              </a:ext>
            </a:extLst>
          </p:cNvPr>
          <p:cNvSpPr/>
          <p:nvPr/>
        </p:nvSpPr>
        <p:spPr>
          <a:xfrm>
            <a:off x="7575623" y="436819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58" name="Łącznik prosty 57">
            <a:extLst>
              <a:ext uri="{FF2B5EF4-FFF2-40B4-BE49-F238E27FC236}">
                <a16:creationId xmlns:a16="http://schemas.microsoft.com/office/drawing/2014/main" id="{345D1803-FD0C-A00F-B237-66186C80CE04}"/>
              </a:ext>
            </a:extLst>
          </p:cNvPr>
          <p:cNvCxnSpPr>
            <a:cxnSpLocks/>
          </p:cNvCxnSpPr>
          <p:nvPr/>
        </p:nvCxnSpPr>
        <p:spPr>
          <a:xfrm>
            <a:off x="7417002" y="3397195"/>
            <a:ext cx="70252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TextBox 4">
            <a:extLst>
              <a:ext uri="{FF2B5EF4-FFF2-40B4-BE49-F238E27FC236}">
                <a16:creationId xmlns:a16="http://schemas.microsoft.com/office/drawing/2014/main" id="{43AF4744-E6BC-D437-5C53-F1E123051733}"/>
              </a:ext>
            </a:extLst>
          </p:cNvPr>
          <p:cNvSpPr txBox="1"/>
          <p:nvPr/>
        </p:nvSpPr>
        <p:spPr>
          <a:xfrm>
            <a:off x="1008310" y="1154317"/>
            <a:ext cx="12877759" cy="1301510"/>
          </a:xfrm>
          <a:prstGeom prst="rect">
            <a:avLst/>
          </a:prstGeom>
        </p:spPr>
        <p:txBody>
          <a:bodyPr wrap="square" lIns="0" tIns="0" rIns="0" bIns="0" rtlCol="0" anchor="t">
            <a:spAutoFit/>
          </a:bodyPr>
          <a:lstStyle/>
          <a:p>
            <a:pPr>
              <a:lnSpc>
                <a:spcPts val="5279"/>
              </a:lnSpc>
            </a:pPr>
            <a:r>
              <a:rPr lang="en-US" sz="4000" dirty="0">
                <a:solidFill>
                  <a:srgbClr val="F8F8F8"/>
                </a:solidFill>
                <a:latin typeface="Helvetica Neue Medium" panose="02000503000000020004" pitchFamily="2" charset="0"/>
                <a:ea typeface="Helvetica Neue Medium" panose="02000503000000020004" pitchFamily="2" charset="0"/>
                <a:cs typeface="Helvetica Neue Medium" panose="02000503000000020004" pitchFamily="2" charset="0"/>
              </a:rPr>
              <a:t>Course roadmap: </a:t>
            </a:r>
          </a:p>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Recap</a:t>
            </a:r>
          </a:p>
        </p:txBody>
      </p:sp>
      <p:sp>
        <p:nvSpPr>
          <p:cNvPr id="62" name="Sześcian 61">
            <a:extLst>
              <a:ext uri="{FF2B5EF4-FFF2-40B4-BE49-F238E27FC236}">
                <a16:creationId xmlns:a16="http://schemas.microsoft.com/office/drawing/2014/main" id="{C852B0A6-903D-0B8B-A70F-5A1636C2E418}"/>
              </a:ext>
            </a:extLst>
          </p:cNvPr>
          <p:cNvSpPr/>
          <p:nvPr/>
        </p:nvSpPr>
        <p:spPr>
          <a:xfrm>
            <a:off x="2407616" y="5066956"/>
            <a:ext cx="3416088" cy="1097053"/>
          </a:xfrm>
          <a:prstGeom prst="cube">
            <a:avLst>
              <a:gd name="adj" fmla="val 61039"/>
            </a:avLst>
          </a:prstGeom>
          <a:solidFill>
            <a:srgbClr val="7030A0">
              <a:alpha val="35464"/>
            </a:srgbClr>
          </a:solidFill>
          <a:ln w="15875">
            <a:solidFill>
              <a:srgbClr val="C553FF"/>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latin typeface="Helvetica Neue" panose="02000503000000020004" pitchFamily="2" charset="0"/>
                <a:ea typeface="Helvetica Neue" panose="02000503000000020004" pitchFamily="2" charset="0"/>
                <a:cs typeface="Helvetica Neue" panose="02000503000000020004" pitchFamily="2" charset="0"/>
              </a:rPr>
              <a:t>Class 7</a:t>
            </a:r>
          </a:p>
        </p:txBody>
      </p:sp>
      <p:pic>
        <p:nvPicPr>
          <p:cNvPr id="64" name="Grafika 63" descr="Znacznik z wypełnieniem pełnym">
            <a:extLst>
              <a:ext uri="{FF2B5EF4-FFF2-40B4-BE49-F238E27FC236}">
                <a16:creationId xmlns:a16="http://schemas.microsoft.com/office/drawing/2014/main" id="{5DCD4287-BB19-2125-5F6F-5416B035D3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860272" y="4766192"/>
            <a:ext cx="809735" cy="809735"/>
          </a:xfrm>
          <a:prstGeom prst="rect">
            <a:avLst/>
          </a:prstGeom>
        </p:spPr>
      </p:pic>
      <p:sp>
        <p:nvSpPr>
          <p:cNvPr id="65" name="Sześcian 64">
            <a:extLst>
              <a:ext uri="{FF2B5EF4-FFF2-40B4-BE49-F238E27FC236}">
                <a16:creationId xmlns:a16="http://schemas.microsoft.com/office/drawing/2014/main" id="{D3CD1782-E290-9D2C-B107-728EDCE93940}"/>
              </a:ext>
            </a:extLst>
          </p:cNvPr>
          <p:cNvSpPr/>
          <p:nvPr/>
        </p:nvSpPr>
        <p:spPr>
          <a:xfrm>
            <a:off x="3774988" y="3782996"/>
            <a:ext cx="2851174" cy="1083197"/>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latin typeface="Helvetica Neue" panose="02000503000000020004" pitchFamily="2" charset="0"/>
                <a:ea typeface="Helvetica Neue" panose="02000503000000020004" pitchFamily="2" charset="0"/>
                <a:cs typeface="Helvetica Neue" panose="02000503000000020004" pitchFamily="2" charset="0"/>
              </a:rPr>
              <a:t>Class 8-11</a:t>
            </a:r>
          </a:p>
        </p:txBody>
      </p:sp>
      <p:sp>
        <p:nvSpPr>
          <p:cNvPr id="66" name="Sześcian 65">
            <a:extLst>
              <a:ext uri="{FF2B5EF4-FFF2-40B4-BE49-F238E27FC236}">
                <a16:creationId xmlns:a16="http://schemas.microsoft.com/office/drawing/2014/main" id="{E7EC3291-883B-D89D-8FF4-5554E7880197}"/>
              </a:ext>
            </a:extLst>
          </p:cNvPr>
          <p:cNvSpPr/>
          <p:nvPr/>
        </p:nvSpPr>
        <p:spPr>
          <a:xfrm>
            <a:off x="4913337" y="2647843"/>
            <a:ext cx="2518576" cy="929311"/>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300" dirty="0">
                <a:latin typeface="Helvetica Neue" panose="02000503000000020004" pitchFamily="2" charset="0"/>
                <a:ea typeface="Helvetica Neue" panose="02000503000000020004" pitchFamily="2" charset="0"/>
                <a:cs typeface="Helvetica Neue" panose="02000503000000020004" pitchFamily="2" charset="0"/>
              </a:rPr>
              <a:t>Class 12-13</a:t>
            </a:r>
          </a:p>
        </p:txBody>
      </p:sp>
      <p:sp>
        <p:nvSpPr>
          <p:cNvPr id="68" name="Prostokąt zaokrąglony 67">
            <a:extLst>
              <a:ext uri="{FF2B5EF4-FFF2-40B4-BE49-F238E27FC236}">
                <a16:creationId xmlns:a16="http://schemas.microsoft.com/office/drawing/2014/main" id="{D6DCBBF6-C47D-95C4-52C0-83EAABDBD64A}"/>
              </a:ext>
            </a:extLst>
          </p:cNvPr>
          <p:cNvSpPr/>
          <p:nvPr/>
        </p:nvSpPr>
        <p:spPr>
          <a:xfrm>
            <a:off x="6959351" y="5477252"/>
            <a:ext cx="4752786" cy="690494"/>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Clean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Code</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&amp; Collaboration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Practices</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0" name="Prostokąt zaokrąglony 69">
            <a:extLst>
              <a:ext uri="{FF2B5EF4-FFF2-40B4-BE49-F238E27FC236}">
                <a16:creationId xmlns:a16="http://schemas.microsoft.com/office/drawing/2014/main" id="{EAB252D7-4668-0542-ACD3-E6E00C8D7909}"/>
              </a:ext>
            </a:extLst>
          </p:cNvPr>
          <p:cNvSpPr/>
          <p:nvPr/>
        </p:nvSpPr>
        <p:spPr>
          <a:xfrm>
            <a:off x="8301959" y="3059390"/>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Image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Recognition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PyTorch</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1" name="Sześcian 70">
            <a:extLst>
              <a:ext uri="{FF2B5EF4-FFF2-40B4-BE49-F238E27FC236}">
                <a16:creationId xmlns:a16="http://schemas.microsoft.com/office/drawing/2014/main" id="{D2484679-A3E2-304F-6797-188E03F19735}"/>
              </a:ext>
            </a:extLst>
          </p:cNvPr>
          <p:cNvSpPr/>
          <p:nvPr/>
        </p:nvSpPr>
        <p:spPr>
          <a:xfrm>
            <a:off x="5903838" y="1526516"/>
            <a:ext cx="2215688" cy="929311"/>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100" dirty="0">
                <a:latin typeface="Helvetica Neue" panose="02000503000000020004" pitchFamily="2" charset="0"/>
                <a:ea typeface="Helvetica Neue" panose="02000503000000020004" pitchFamily="2" charset="0"/>
                <a:cs typeface="Helvetica Neue" panose="02000503000000020004" pitchFamily="2" charset="0"/>
              </a:rPr>
              <a:t>Class 14</a:t>
            </a:r>
          </a:p>
        </p:txBody>
      </p:sp>
      <p:sp>
        <p:nvSpPr>
          <p:cNvPr id="72" name="Prostokąt zaokrąglony 71">
            <a:extLst>
              <a:ext uri="{FF2B5EF4-FFF2-40B4-BE49-F238E27FC236}">
                <a16:creationId xmlns:a16="http://schemas.microsoft.com/office/drawing/2014/main" id="{D6154E50-1209-6A03-4CB7-D1CAB64079AE}"/>
              </a:ext>
            </a:extLst>
          </p:cNvPr>
          <p:cNvSpPr/>
          <p:nvPr/>
        </p:nvSpPr>
        <p:spPr>
          <a:xfrm>
            <a:off x="8642192" y="1936643"/>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101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into</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AutoML</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Python</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3" name="Nawias otwierający 72">
            <a:extLst>
              <a:ext uri="{FF2B5EF4-FFF2-40B4-BE49-F238E27FC236}">
                <a16:creationId xmlns:a16="http://schemas.microsoft.com/office/drawing/2014/main" id="{9F891CC5-9D4B-E52E-526F-E80C6D5B105A}"/>
              </a:ext>
            </a:extLst>
          </p:cNvPr>
          <p:cNvSpPr/>
          <p:nvPr/>
        </p:nvSpPr>
        <p:spPr>
          <a:xfrm>
            <a:off x="8376100" y="3092870"/>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74" name="Nawias otwierający 73">
            <a:extLst>
              <a:ext uri="{FF2B5EF4-FFF2-40B4-BE49-F238E27FC236}">
                <a16:creationId xmlns:a16="http://schemas.microsoft.com/office/drawing/2014/main" id="{71685DFE-EA67-8649-FA39-57F35583D0B6}"/>
              </a:ext>
            </a:extLst>
          </p:cNvPr>
          <p:cNvSpPr/>
          <p:nvPr/>
        </p:nvSpPr>
        <p:spPr>
          <a:xfrm rot="10800000">
            <a:off x="12156127" y="3098170"/>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75" name="Łącznik prosty 74">
            <a:extLst>
              <a:ext uri="{FF2B5EF4-FFF2-40B4-BE49-F238E27FC236}">
                <a16:creationId xmlns:a16="http://schemas.microsoft.com/office/drawing/2014/main" id="{9FAE98AA-EF80-625F-EA65-178BE5A2E050}"/>
              </a:ext>
            </a:extLst>
          </p:cNvPr>
          <p:cNvCxnSpPr>
            <a:cxnSpLocks/>
          </p:cNvCxnSpPr>
          <p:nvPr/>
        </p:nvCxnSpPr>
        <p:spPr>
          <a:xfrm>
            <a:off x="8119525" y="2228792"/>
            <a:ext cx="522667"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7" name="Sześcian 76">
            <a:extLst>
              <a:ext uri="{FF2B5EF4-FFF2-40B4-BE49-F238E27FC236}">
                <a16:creationId xmlns:a16="http://schemas.microsoft.com/office/drawing/2014/main" id="{62411CA5-19E7-7805-EC05-63AAEFF62FEB}"/>
              </a:ext>
            </a:extLst>
          </p:cNvPr>
          <p:cNvSpPr/>
          <p:nvPr/>
        </p:nvSpPr>
        <p:spPr>
          <a:xfrm>
            <a:off x="6845183" y="492877"/>
            <a:ext cx="2042070" cy="862428"/>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latin typeface="Helvetica Neue" panose="02000503000000020004" pitchFamily="2" charset="0"/>
                <a:ea typeface="Helvetica Neue" panose="02000503000000020004" pitchFamily="2" charset="0"/>
                <a:cs typeface="Helvetica Neue" panose="02000503000000020004" pitchFamily="2" charset="0"/>
              </a:rPr>
              <a:t>Class 15</a:t>
            </a:r>
          </a:p>
        </p:txBody>
      </p:sp>
      <p:sp>
        <p:nvSpPr>
          <p:cNvPr id="78" name="Prostokąt zaokrąglony 77">
            <a:extLst>
              <a:ext uri="{FF2B5EF4-FFF2-40B4-BE49-F238E27FC236}">
                <a16:creationId xmlns:a16="http://schemas.microsoft.com/office/drawing/2014/main" id="{CAD1803E-7594-3626-CED1-19E1D42DED06}"/>
              </a:ext>
            </a:extLst>
          </p:cNvPr>
          <p:cNvSpPr/>
          <p:nvPr/>
        </p:nvSpPr>
        <p:spPr>
          <a:xfrm>
            <a:off x="8946306" y="848172"/>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Presentations</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9" name="Nawias otwierający 78">
            <a:extLst>
              <a:ext uri="{FF2B5EF4-FFF2-40B4-BE49-F238E27FC236}">
                <a16:creationId xmlns:a16="http://schemas.microsoft.com/office/drawing/2014/main" id="{D661E48F-006B-285F-46A4-75C0BED18986}"/>
              </a:ext>
            </a:extLst>
          </p:cNvPr>
          <p:cNvSpPr/>
          <p:nvPr/>
        </p:nvSpPr>
        <p:spPr>
          <a:xfrm>
            <a:off x="9948387" y="923209"/>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0" name="Nawias otwierający 79">
            <a:extLst>
              <a:ext uri="{FF2B5EF4-FFF2-40B4-BE49-F238E27FC236}">
                <a16:creationId xmlns:a16="http://schemas.microsoft.com/office/drawing/2014/main" id="{D5016851-9875-F84D-D269-193943F7B302}"/>
              </a:ext>
            </a:extLst>
          </p:cNvPr>
          <p:cNvSpPr/>
          <p:nvPr/>
        </p:nvSpPr>
        <p:spPr>
          <a:xfrm rot="10800000">
            <a:off x="11914446" y="906475"/>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1" name="Nawias otwierający 80">
            <a:extLst>
              <a:ext uri="{FF2B5EF4-FFF2-40B4-BE49-F238E27FC236}">
                <a16:creationId xmlns:a16="http://schemas.microsoft.com/office/drawing/2014/main" id="{81E5B09C-3B68-B39E-FFAF-E9A3D0D40150}"/>
              </a:ext>
            </a:extLst>
          </p:cNvPr>
          <p:cNvSpPr/>
          <p:nvPr/>
        </p:nvSpPr>
        <p:spPr>
          <a:xfrm>
            <a:off x="8994714" y="200311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2" name="Nawias otwierający 81">
            <a:extLst>
              <a:ext uri="{FF2B5EF4-FFF2-40B4-BE49-F238E27FC236}">
                <a16:creationId xmlns:a16="http://schemas.microsoft.com/office/drawing/2014/main" id="{3FB115CC-ADEC-AD31-9FEC-07F6AB5291E6}"/>
              </a:ext>
            </a:extLst>
          </p:cNvPr>
          <p:cNvSpPr/>
          <p:nvPr/>
        </p:nvSpPr>
        <p:spPr>
          <a:xfrm rot="10800000">
            <a:off x="12270941" y="201011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83" name="Łącznik prosty 82">
            <a:extLst>
              <a:ext uri="{FF2B5EF4-FFF2-40B4-BE49-F238E27FC236}">
                <a16:creationId xmlns:a16="http://schemas.microsoft.com/office/drawing/2014/main" id="{2146653E-B971-D0E4-3431-8C12BFF69EAF}"/>
              </a:ext>
            </a:extLst>
          </p:cNvPr>
          <p:cNvCxnSpPr>
            <a:cxnSpLocks/>
          </p:cNvCxnSpPr>
          <p:nvPr/>
        </p:nvCxnSpPr>
        <p:spPr>
          <a:xfrm>
            <a:off x="8829491" y="1159896"/>
            <a:ext cx="58662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4" name="TextBox 10">
            <a:extLst>
              <a:ext uri="{FF2B5EF4-FFF2-40B4-BE49-F238E27FC236}">
                <a16:creationId xmlns:a16="http://schemas.microsoft.com/office/drawing/2014/main" id="{1B7004D1-C397-54B5-00E1-8D23278F0E7F}"/>
              </a:ext>
            </a:extLst>
          </p:cNvPr>
          <p:cNvSpPr txBox="1"/>
          <p:nvPr/>
        </p:nvSpPr>
        <p:spPr>
          <a:xfrm>
            <a:off x="10539481" y="7874366"/>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[XAI 2025]</a:t>
            </a:r>
          </a:p>
        </p:txBody>
      </p:sp>
      <p:sp>
        <p:nvSpPr>
          <p:cNvPr id="86" name="pole tekstowe 85">
            <a:extLst>
              <a:ext uri="{FF2B5EF4-FFF2-40B4-BE49-F238E27FC236}">
                <a16:creationId xmlns:a16="http://schemas.microsoft.com/office/drawing/2014/main" id="{B6947C30-3CFD-D372-5DC5-DE1BB924F580}"/>
              </a:ext>
            </a:extLst>
          </p:cNvPr>
          <p:cNvSpPr txBox="1"/>
          <p:nvPr/>
        </p:nvSpPr>
        <p:spPr>
          <a:xfrm>
            <a:off x="2513021" y="6208470"/>
            <a:ext cx="8360228" cy="707886"/>
          </a:xfrm>
          <a:prstGeom prst="rect">
            <a:avLst/>
          </a:prstGeom>
          <a:noFill/>
        </p:spPr>
        <p:txBody>
          <a:bodyPr wrap="square">
            <a:spAutoFit/>
          </a:bodyPr>
          <a:lstStyle/>
          <a:p>
            <a:r>
              <a:rPr lang="pl-PL" sz="4000" dirty="0"/>
              <a:t>✅</a:t>
            </a:r>
          </a:p>
        </p:txBody>
      </p:sp>
      <p:cxnSp>
        <p:nvCxnSpPr>
          <p:cNvPr id="91" name="Łącznik prosty 90">
            <a:extLst>
              <a:ext uri="{FF2B5EF4-FFF2-40B4-BE49-F238E27FC236}">
                <a16:creationId xmlns:a16="http://schemas.microsoft.com/office/drawing/2014/main" id="{9CAFCB27-D20D-62E5-E3E5-FF0974DEFAB4}"/>
              </a:ext>
            </a:extLst>
          </p:cNvPr>
          <p:cNvCxnSpPr>
            <a:cxnSpLocks/>
          </p:cNvCxnSpPr>
          <p:nvPr/>
        </p:nvCxnSpPr>
        <p:spPr>
          <a:xfrm>
            <a:off x="6563024" y="4609139"/>
            <a:ext cx="70252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4" name="Łącznik prosty 93">
            <a:extLst>
              <a:ext uri="{FF2B5EF4-FFF2-40B4-BE49-F238E27FC236}">
                <a16:creationId xmlns:a16="http://schemas.microsoft.com/office/drawing/2014/main" id="{98C10B58-6DE4-277F-98A8-A793C9C91A5E}"/>
              </a:ext>
            </a:extLst>
          </p:cNvPr>
          <p:cNvCxnSpPr>
            <a:cxnSpLocks/>
          </p:cNvCxnSpPr>
          <p:nvPr/>
        </p:nvCxnSpPr>
        <p:spPr>
          <a:xfrm>
            <a:off x="817437" y="782245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pole tekstowe 95">
            <a:extLst>
              <a:ext uri="{FF2B5EF4-FFF2-40B4-BE49-F238E27FC236}">
                <a16:creationId xmlns:a16="http://schemas.microsoft.com/office/drawing/2014/main" id="{FFF248EB-725A-3C2F-2C99-0291BAAB4101}"/>
              </a:ext>
            </a:extLst>
          </p:cNvPr>
          <p:cNvSpPr txBox="1"/>
          <p:nvPr/>
        </p:nvSpPr>
        <p:spPr>
          <a:xfrm>
            <a:off x="7581647" y="287488"/>
            <a:ext cx="7968342" cy="646331"/>
          </a:xfrm>
          <a:prstGeom prst="rect">
            <a:avLst/>
          </a:prstGeom>
          <a:noFill/>
        </p:spPr>
        <p:txBody>
          <a:bodyPr wrap="square">
            <a:spAutoFit/>
          </a:bodyPr>
          <a:lstStyle/>
          <a:p>
            <a:r>
              <a:rPr lang="pl-PL" sz="3600" dirty="0"/>
              <a:t>😎</a:t>
            </a:r>
          </a:p>
        </p:txBody>
      </p:sp>
      <p:sp>
        <p:nvSpPr>
          <p:cNvPr id="98" name="pole tekstowe 97">
            <a:extLst>
              <a:ext uri="{FF2B5EF4-FFF2-40B4-BE49-F238E27FC236}">
                <a16:creationId xmlns:a16="http://schemas.microsoft.com/office/drawing/2014/main" id="{F39613F1-16A5-2BD8-7EF1-BD5FB0DC543A}"/>
              </a:ext>
            </a:extLst>
          </p:cNvPr>
          <p:cNvSpPr txBox="1"/>
          <p:nvPr/>
        </p:nvSpPr>
        <p:spPr>
          <a:xfrm>
            <a:off x="6693135" y="1416459"/>
            <a:ext cx="7968342" cy="646331"/>
          </a:xfrm>
          <a:prstGeom prst="rect">
            <a:avLst/>
          </a:prstGeom>
          <a:noFill/>
        </p:spPr>
        <p:txBody>
          <a:bodyPr wrap="square">
            <a:spAutoFit/>
          </a:bodyPr>
          <a:lstStyle/>
          <a:p>
            <a:r>
              <a:rPr lang="pl-PL" sz="3600" dirty="0"/>
              <a:t>🤔</a:t>
            </a:r>
          </a:p>
        </p:txBody>
      </p:sp>
      <p:sp>
        <p:nvSpPr>
          <p:cNvPr id="99" name="pole tekstowe 98">
            <a:extLst>
              <a:ext uri="{FF2B5EF4-FFF2-40B4-BE49-F238E27FC236}">
                <a16:creationId xmlns:a16="http://schemas.microsoft.com/office/drawing/2014/main" id="{4D27A4B3-9334-A946-DA90-6F7323AC46E8}"/>
              </a:ext>
            </a:extLst>
          </p:cNvPr>
          <p:cNvSpPr txBox="1"/>
          <p:nvPr/>
        </p:nvSpPr>
        <p:spPr>
          <a:xfrm>
            <a:off x="5875559" y="2578893"/>
            <a:ext cx="7968342" cy="646331"/>
          </a:xfrm>
          <a:prstGeom prst="rect">
            <a:avLst/>
          </a:prstGeom>
          <a:noFill/>
        </p:spPr>
        <p:txBody>
          <a:bodyPr wrap="square">
            <a:spAutoFit/>
          </a:bodyPr>
          <a:lstStyle/>
          <a:p>
            <a:r>
              <a:rPr lang="pl-PL" sz="3600" dirty="0"/>
              <a:t>🤔</a:t>
            </a:r>
          </a:p>
        </p:txBody>
      </p:sp>
      <p:sp>
        <p:nvSpPr>
          <p:cNvPr id="100" name="pole tekstowe 99">
            <a:extLst>
              <a:ext uri="{FF2B5EF4-FFF2-40B4-BE49-F238E27FC236}">
                <a16:creationId xmlns:a16="http://schemas.microsoft.com/office/drawing/2014/main" id="{3D826954-639F-9C14-539A-36770A73B3B9}"/>
              </a:ext>
            </a:extLst>
          </p:cNvPr>
          <p:cNvSpPr txBox="1"/>
          <p:nvPr/>
        </p:nvSpPr>
        <p:spPr>
          <a:xfrm>
            <a:off x="4893754" y="3826397"/>
            <a:ext cx="7968342" cy="646331"/>
          </a:xfrm>
          <a:prstGeom prst="rect">
            <a:avLst/>
          </a:prstGeom>
          <a:noFill/>
        </p:spPr>
        <p:txBody>
          <a:bodyPr wrap="square">
            <a:spAutoFit/>
          </a:bodyPr>
          <a:lstStyle/>
          <a:p>
            <a:r>
              <a:rPr lang="pl-PL" sz="3600" dirty="0"/>
              <a:t>🤔</a:t>
            </a:r>
          </a:p>
        </p:txBody>
      </p:sp>
    </p:spTree>
    <p:extLst>
      <p:ext uri="{BB962C8B-B14F-4D97-AF65-F5344CB8AC3E}">
        <p14:creationId xmlns:p14="http://schemas.microsoft.com/office/powerpoint/2010/main" val="4626920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name="Slide 23">
    <p:bg>
      <p:bgPr>
        <a:solidFill>
          <a:schemeClr val="bg1"/>
        </a:solidFill>
        <a:effectLst/>
      </p:bgPr>
    </p:bg>
    <p:spTree>
      <p:nvGrpSpPr>
        <p:cNvPr id="1" name=""/>
        <p:cNvGrpSpPr/>
        <p:nvPr/>
      </p:nvGrpSpPr>
      <p:grpSpPr>
        <a:xfrm>
          <a:off x="0" y="0"/>
          <a:ext cx="0" cy="0"/>
          <a:chOff x="0" y="0"/>
          <a:chExt cx="0" cy="0"/>
        </a:xfrm>
      </p:grpSpPr>
      <p:sp>
        <p:nvSpPr>
          <p:cNvPr id="3" name="Text 1"/>
          <p:cNvSpPr/>
          <p:nvPr/>
        </p:nvSpPr>
        <p:spPr>
          <a:xfrm>
            <a:off x="793790" y="1591892"/>
            <a:ext cx="13042821"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PEP stands for Python Enhancement Proposal. A PEP is a design document providing information to the Python community, or describing a new feature for Python or its processes or environment. The PEP should provide a concise technical specification of the feature and a rationale for the feature.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 2"/>
          <p:cNvSpPr/>
          <p:nvPr/>
        </p:nvSpPr>
        <p:spPr>
          <a:xfrm>
            <a:off x="793789" y="3054230"/>
            <a:ext cx="13042821" cy="1088708"/>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We intend PEPs to be the primary mechanisms for proposing major new features, for collecting community input on an issue, and for documenting the design decisions that have gone into Python. The PEP author is responsible for building consensus within the community and documenting dissenting opinions.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Image 0" descr="preencoded.png">
            <a:hlinkClick r:id="rId3"/>
          </p:cNvPr>
          <p:cNvPicPr>
            <a:picLocks noChangeAspect="1"/>
          </p:cNvPicPr>
          <p:nvPr/>
        </p:nvPicPr>
        <p:blipFill>
          <a:blip r:embed="rId4"/>
          <a:stretch>
            <a:fillRect/>
          </a:stretch>
        </p:blipFill>
        <p:spPr>
          <a:xfrm>
            <a:off x="793789" y="4494163"/>
            <a:ext cx="13042821" cy="2283500"/>
          </a:xfrm>
          <a:prstGeom prst="rect">
            <a:avLst/>
          </a:prstGeom>
        </p:spPr>
      </p:pic>
      <p:sp>
        <p:nvSpPr>
          <p:cNvPr id="6" name="TextBox 4">
            <a:extLst>
              <a:ext uri="{FF2B5EF4-FFF2-40B4-BE49-F238E27FC236}">
                <a16:creationId xmlns:a16="http://schemas.microsoft.com/office/drawing/2014/main" id="{7DA29FF9-F7CD-FEDC-5C6D-783878B7E839}"/>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PEP8</a:t>
            </a:r>
          </a:p>
        </p:txBody>
      </p:sp>
      <p:cxnSp>
        <p:nvCxnSpPr>
          <p:cNvPr id="7" name="Łącznik prosty 6">
            <a:extLst>
              <a:ext uri="{FF2B5EF4-FFF2-40B4-BE49-F238E27FC236}">
                <a16:creationId xmlns:a16="http://schemas.microsoft.com/office/drawing/2014/main" id="{29ACEED1-C4F2-04FD-5CF9-ADE4B59A3736}"/>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3ABD9F1F-AA27-FE12-BB69-FB8AEE59AEEF}"/>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02D11A27-3312-CD69-0CFB-F7F9828A0748}"/>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11" name="pole tekstowe 10">
            <a:extLst>
              <a:ext uri="{FF2B5EF4-FFF2-40B4-BE49-F238E27FC236}">
                <a16:creationId xmlns:a16="http://schemas.microsoft.com/office/drawing/2014/main" id="{940FA4FF-3300-7350-9DEB-407D86F443C4}"/>
              </a:ext>
            </a:extLst>
          </p:cNvPr>
          <p:cNvSpPr txBox="1"/>
          <p:nvPr/>
        </p:nvSpPr>
        <p:spPr>
          <a:xfrm>
            <a:off x="793789" y="7040978"/>
            <a:ext cx="7915274" cy="369332"/>
          </a:xfrm>
          <a:prstGeom prst="rect">
            <a:avLst/>
          </a:prstGeom>
          <a:noFill/>
        </p:spPr>
        <p:txBody>
          <a:bodyPr wrap="square">
            <a:spAutoFit/>
          </a:bodyPr>
          <a:lstStyle/>
          <a:p>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Source: </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https</a:t>
            </a:r>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peps.python.org</a:t>
            </a:r>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name="Slide 24">
    <p:bg>
      <p:bgPr>
        <a:solidFill>
          <a:schemeClr val="bg1"/>
        </a:solidFill>
        <a:effectLst/>
      </p:bgPr>
    </p:bg>
    <p:spTree>
      <p:nvGrpSpPr>
        <p:cNvPr id="1" name=""/>
        <p:cNvGrpSpPr/>
        <p:nvPr/>
      </p:nvGrpSpPr>
      <p:grpSpPr>
        <a:xfrm>
          <a:off x="0" y="0"/>
          <a:ext cx="0" cy="0"/>
          <a:chOff x="0" y="0"/>
          <a:chExt cx="0" cy="0"/>
        </a:xfrm>
      </p:grpSpPr>
      <p:sp>
        <p:nvSpPr>
          <p:cNvPr id="3" name="Text 1"/>
          <p:cNvSpPr/>
          <p:nvPr/>
        </p:nvSpPr>
        <p:spPr>
          <a:xfrm>
            <a:off x="793790" y="1785461"/>
            <a:ext cx="3402330" cy="425291"/>
          </a:xfrm>
          <a:prstGeom prst="rect">
            <a:avLst/>
          </a:prstGeom>
          <a:noFill/>
          <a:ln/>
        </p:spPr>
        <p:txBody>
          <a:bodyPr wrap="none" lIns="0" tIns="0" rIns="0" bIns="0" rtlCol="0" anchor="t"/>
          <a:lstStyle/>
          <a:p>
            <a:pPr marL="0" indent="0" algn="l">
              <a:lnSpc>
                <a:spcPts val="3300"/>
              </a:lnSpc>
              <a:buNone/>
            </a:pPr>
            <a:r>
              <a:rPr lang="en-US" sz="2400" b="1" kern="0" spc="-80" dirty="0">
                <a:solidFill>
                  <a:srgbClr val="000000"/>
                </a:solidFill>
                <a:latin typeface="Helvetica Neue" panose="02000503000000020004" pitchFamily="2" charset="0"/>
                <a:ea typeface="Helvetica Neue" panose="02000503000000020004" pitchFamily="2" charset="0"/>
                <a:cs typeface="Helvetica Neue" panose="02000503000000020004" pitchFamily="2" charset="0"/>
              </a:rPr>
              <a:t>Code formatters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 2"/>
          <p:cNvSpPr/>
          <p:nvPr/>
        </p:nvSpPr>
        <p:spPr>
          <a:xfrm>
            <a:off x="793790" y="25509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u="sng" kern="0" spc="-36"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autopep8</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format Python code to conform to the PEP 8 style guide.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 3"/>
          <p:cNvSpPr/>
          <p:nvPr/>
        </p:nvSpPr>
        <p:spPr>
          <a:xfrm>
            <a:off x="793790" y="29931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u="sng" kern="0" spc="-36"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4">
                  <a:extLst>
                    <a:ext uri="{A12FA001-AC4F-418D-AE19-62706E023703}">
                      <ahyp:hlinkClr xmlns:ahyp="http://schemas.microsoft.com/office/drawing/2018/hyperlinkcolor" val="tx"/>
                    </a:ext>
                  </a:extLst>
                </a:hlinkClick>
              </a:rPr>
              <a:t>black</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uncompromising Python code formatter.</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 4"/>
          <p:cNvSpPr/>
          <p:nvPr/>
        </p:nvSpPr>
        <p:spPr>
          <a:xfrm>
            <a:off x="793790" y="343531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u="sng" kern="0" spc="-36"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5">
                  <a:extLst>
                    <a:ext uri="{A12FA001-AC4F-418D-AE19-62706E023703}">
                      <ahyp:hlinkClr xmlns:ahyp="http://schemas.microsoft.com/office/drawing/2018/hyperlinkcolor" val="tx"/>
                    </a:ext>
                  </a:extLst>
                </a:hlinkClick>
              </a:rPr>
              <a:t>ruff</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fast Rust-powered linter and code formatter, for Python. The formatter is 100% compatible with Black.</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 5"/>
          <p:cNvSpPr/>
          <p:nvPr/>
        </p:nvSpPr>
        <p:spPr>
          <a:xfrm>
            <a:off x="793790" y="387750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u="sng" kern="0" spc="-36"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6">
                  <a:extLst>
                    <a:ext uri="{A12FA001-AC4F-418D-AE19-62706E023703}">
                      <ahyp:hlinkClr xmlns:ahyp="http://schemas.microsoft.com/office/drawing/2018/hyperlinkcolor" val="tx"/>
                    </a:ext>
                  </a:extLst>
                </a:hlinkClick>
              </a:rPr>
              <a:t>yapf</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yet another Python code formatter from Google.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4">
            <a:extLst>
              <a:ext uri="{FF2B5EF4-FFF2-40B4-BE49-F238E27FC236}">
                <a16:creationId xmlns:a16="http://schemas.microsoft.com/office/drawing/2014/main" id="{FEDC8754-9CE3-3233-94FB-88B78D072474}"/>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Leverage code formatters</a:t>
            </a:r>
          </a:p>
        </p:txBody>
      </p:sp>
      <p:cxnSp>
        <p:nvCxnSpPr>
          <p:cNvPr id="15" name="Łącznik prosty 14">
            <a:extLst>
              <a:ext uri="{FF2B5EF4-FFF2-40B4-BE49-F238E27FC236}">
                <a16:creationId xmlns:a16="http://schemas.microsoft.com/office/drawing/2014/main" id="{50F5ECCA-FFBD-DAC6-451F-F99FDABAB484}"/>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Łącznik prosty 15">
            <a:extLst>
              <a:ext uri="{FF2B5EF4-FFF2-40B4-BE49-F238E27FC236}">
                <a16:creationId xmlns:a16="http://schemas.microsoft.com/office/drawing/2014/main" id="{C735A1BE-3F85-302F-C59E-B5E5A6468EBB}"/>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73AFE37A-A734-6EB8-C43D-5E673C28B8CC}"/>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name="Slide 25">
    <p:bg>
      <p:bgPr>
        <a:solidFill>
          <a:schemeClr val="bg1"/>
        </a:solidFill>
        <a:effectLst/>
      </p:bgPr>
    </p:bg>
    <p:spTree>
      <p:nvGrpSpPr>
        <p:cNvPr id="1" name=""/>
        <p:cNvGrpSpPr/>
        <p:nvPr/>
      </p:nvGrpSpPr>
      <p:grpSpPr>
        <a:xfrm>
          <a:off x="0" y="0"/>
          <a:ext cx="0" cy="0"/>
          <a:chOff x="0" y="0"/>
          <a:chExt cx="0" cy="0"/>
        </a:xfrm>
      </p:grpSpPr>
      <p:sp>
        <p:nvSpPr>
          <p:cNvPr id="3" name="Text 1"/>
          <p:cNvSpPr/>
          <p:nvPr/>
        </p:nvSpPr>
        <p:spPr>
          <a:xfrm>
            <a:off x="698778" y="1572101"/>
            <a:ext cx="13232844" cy="319445"/>
          </a:xfrm>
          <a:prstGeom prst="rect">
            <a:avLst/>
          </a:prstGeom>
          <a:noFill/>
          <a:ln/>
        </p:spPr>
        <p:txBody>
          <a:bodyPr wrap="none" lIns="0" tIns="0" rIns="0" bIns="0" rtlCol="0" anchor="t"/>
          <a:lstStyle/>
          <a:p>
            <a:pPr marL="342900" indent="-342900" algn="l">
              <a:lnSpc>
                <a:spcPts val="2500"/>
              </a:lnSpc>
              <a:buSzPct val="100000"/>
              <a:buFont typeface="+mj-lt"/>
              <a:buAutoNum type="arabicPeriod"/>
            </a:pPr>
            <a:r>
              <a:rPr lang="en-US" sz="2000" b="1" kern="0" spc="-31"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Install Black in your python environment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Shape 2"/>
          <p:cNvSpPr/>
          <p:nvPr/>
        </p:nvSpPr>
        <p:spPr>
          <a:xfrm>
            <a:off x="708661" y="2116097"/>
            <a:ext cx="13232844" cy="618768"/>
          </a:xfrm>
          <a:prstGeom prst="roundRect">
            <a:avLst>
              <a:gd name="adj" fmla="val 13552"/>
            </a:avLst>
          </a:prstGeom>
          <a:solidFill>
            <a:srgbClr val="181A22"/>
          </a:solidFill>
          <a:ln/>
        </p:spPr>
        <p:txBody>
          <a:bodyPr/>
          <a:lstStyle/>
          <a:p>
            <a:endParaRPr lang="pl-PL"/>
          </a:p>
        </p:txBody>
      </p:sp>
      <p:sp>
        <p:nvSpPr>
          <p:cNvPr id="6" name="Text 4"/>
          <p:cNvSpPr/>
          <p:nvPr/>
        </p:nvSpPr>
        <p:spPr>
          <a:xfrm>
            <a:off x="888444" y="2265759"/>
            <a:ext cx="12853511" cy="319445"/>
          </a:xfrm>
          <a:prstGeom prst="rect">
            <a:avLst/>
          </a:prstGeom>
          <a:noFill/>
          <a:ln/>
        </p:spPr>
        <p:txBody>
          <a:bodyPr wrap="none" lIns="0" tIns="0" rIns="0" bIns="0" rtlCol="0" anchor="t"/>
          <a:lstStyle/>
          <a:p>
            <a:pPr marL="0" indent="0" algn="l">
              <a:lnSpc>
                <a:spcPts val="2500"/>
              </a:lnSpc>
              <a:buNone/>
            </a:pPr>
            <a:r>
              <a:rPr lang="en-US" kern="0" spc="-31" dirty="0">
                <a:solidFill>
                  <a:srgbClr val="9BE257"/>
                </a:solidFill>
                <a:latin typeface="Consolas" panose="020B0609020204030204" pitchFamily="49" charset="0"/>
                <a:ea typeface="Consolas" pitchFamily="34" charset="-122"/>
                <a:cs typeface="Consolas" panose="020B0609020204030204" pitchFamily="49" charset="0"/>
              </a:rPr>
              <a:t>pip install black</a:t>
            </a:r>
            <a:endParaRPr lang="en-US" dirty="0">
              <a:solidFill>
                <a:srgbClr val="9BE257"/>
              </a:solidFill>
              <a:latin typeface="Consolas" panose="020B0609020204030204" pitchFamily="49" charset="0"/>
              <a:cs typeface="Consolas" panose="020B0609020204030204" pitchFamily="49" charset="0"/>
            </a:endParaRPr>
          </a:p>
        </p:txBody>
      </p:sp>
      <p:sp>
        <p:nvSpPr>
          <p:cNvPr id="7" name="Text 5"/>
          <p:cNvSpPr/>
          <p:nvPr/>
        </p:nvSpPr>
        <p:spPr>
          <a:xfrm>
            <a:off x="698778" y="2959417"/>
            <a:ext cx="13232844" cy="319445"/>
          </a:xfrm>
          <a:prstGeom prst="rect">
            <a:avLst/>
          </a:prstGeom>
          <a:noFill/>
          <a:ln/>
        </p:spPr>
        <p:txBody>
          <a:bodyPr wrap="none" lIns="0" tIns="0" rIns="0" bIns="0" rtlCol="0" anchor="t"/>
          <a:lstStyle/>
          <a:p>
            <a:pPr marL="0" indent="0" algn="l">
              <a:lnSpc>
                <a:spcPts val="2500"/>
              </a:lnSpc>
              <a:buNone/>
            </a:pPr>
            <a:r>
              <a:rPr lang="en-US" sz="2000" b="1" kern="0" spc="-31"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2. Install VSCode extension from Microsoft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Image 0" descr="preencoded.png"/>
          <p:cNvPicPr>
            <a:picLocks noChangeAspect="1"/>
          </p:cNvPicPr>
          <p:nvPr/>
        </p:nvPicPr>
        <p:blipFill>
          <a:blip r:embed="rId3"/>
          <a:stretch>
            <a:fillRect/>
          </a:stretch>
        </p:blipFill>
        <p:spPr>
          <a:xfrm>
            <a:off x="698778" y="3503414"/>
            <a:ext cx="5523667" cy="1288137"/>
          </a:xfrm>
          <a:prstGeom prst="rect">
            <a:avLst/>
          </a:prstGeom>
        </p:spPr>
      </p:pic>
      <p:sp>
        <p:nvSpPr>
          <p:cNvPr id="9" name="Text 6"/>
          <p:cNvSpPr/>
          <p:nvPr/>
        </p:nvSpPr>
        <p:spPr>
          <a:xfrm>
            <a:off x="698778" y="5016103"/>
            <a:ext cx="13232844" cy="319445"/>
          </a:xfrm>
          <a:prstGeom prst="rect">
            <a:avLst/>
          </a:prstGeom>
          <a:noFill/>
          <a:ln/>
        </p:spPr>
        <p:txBody>
          <a:bodyPr wrap="none" lIns="0" tIns="0" rIns="0" bIns="0" rtlCol="0" anchor="t"/>
          <a:lstStyle/>
          <a:p>
            <a:pPr marL="342900" indent="-342900" algn="l">
              <a:lnSpc>
                <a:spcPts val="2500"/>
              </a:lnSpc>
              <a:buSzPct val="100000"/>
              <a:buFont typeface="+mj-lt"/>
              <a:buAutoNum type="arabicPeriod"/>
            </a:pPr>
            <a:r>
              <a:rPr lang="en-US" sz="2000" b="1" kern="0" spc="-31"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Edit your user Settings </a:t>
            </a:r>
            <a:r>
              <a:rPr lang="en-US" sz="2000" kern="0" spc="-31"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(Command Pallete &gt; Open User Settings (JSON))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Shape 7"/>
          <p:cNvSpPr/>
          <p:nvPr/>
        </p:nvSpPr>
        <p:spPr>
          <a:xfrm>
            <a:off x="698778" y="5560100"/>
            <a:ext cx="13232844" cy="1577102"/>
          </a:xfrm>
          <a:prstGeom prst="roundRect">
            <a:avLst>
              <a:gd name="adj" fmla="val 5317"/>
            </a:avLst>
          </a:prstGeom>
          <a:solidFill>
            <a:srgbClr val="181A22"/>
          </a:solidFill>
          <a:ln/>
        </p:spPr>
        <p:txBody>
          <a:bodyPr/>
          <a:lstStyle/>
          <a:p>
            <a:endParaRPr lang="pl-PL"/>
          </a:p>
        </p:txBody>
      </p:sp>
      <p:sp>
        <p:nvSpPr>
          <p:cNvPr id="12" name="Text 9"/>
          <p:cNvSpPr/>
          <p:nvPr/>
        </p:nvSpPr>
        <p:spPr>
          <a:xfrm>
            <a:off x="888444" y="5709761"/>
            <a:ext cx="12853511" cy="1277779"/>
          </a:xfrm>
          <a:prstGeom prst="rect">
            <a:avLst/>
          </a:prstGeom>
          <a:noFill/>
          <a:ln/>
        </p:spPr>
        <p:txBody>
          <a:bodyPr wrap="square" lIns="0" tIns="0" rIns="0" bIns="0" rtlCol="0" anchor="t"/>
          <a:lstStyle/>
          <a:p>
            <a:pPr marL="0" indent="0" algn="l">
              <a:lnSpc>
                <a:spcPts val="2500"/>
              </a:lnSpc>
              <a:buNone/>
            </a:pPr>
            <a:r>
              <a:rPr lang="en-US" kern="0" spc="-31" dirty="0">
                <a:solidFill>
                  <a:srgbClr val="9BE257"/>
                </a:solidFill>
                <a:latin typeface="Consolas" panose="020B0609020204030204" pitchFamily="49" charset="0"/>
                <a:ea typeface="Consolas" pitchFamily="34" charset="-122"/>
                <a:cs typeface="Consolas" panose="020B0609020204030204" pitchFamily="49" charset="0"/>
              </a:rPr>
              <a:t>"[python]": {</a:t>
            </a:r>
            <a:endParaRPr lang="en-US" dirty="0">
              <a:solidFill>
                <a:srgbClr val="9BE257"/>
              </a:solidFill>
              <a:latin typeface="Consolas" panose="020B0609020204030204" pitchFamily="49" charset="0"/>
              <a:cs typeface="Consolas" panose="020B0609020204030204" pitchFamily="49" charset="0"/>
            </a:endParaRPr>
          </a:p>
          <a:p>
            <a:pPr marL="0" indent="0" algn="l">
              <a:lnSpc>
                <a:spcPts val="2500"/>
              </a:lnSpc>
              <a:buNone/>
            </a:pPr>
            <a:r>
              <a:rPr lang="en-US" kern="0" spc="-31" dirty="0">
                <a:solidFill>
                  <a:srgbClr val="9BE257"/>
                </a:solidFill>
                <a:latin typeface="Consolas" panose="020B0609020204030204" pitchFamily="49" charset="0"/>
                <a:ea typeface="Consolas" pitchFamily="34" charset="-122"/>
                <a:cs typeface="Consolas" panose="020B0609020204030204" pitchFamily="49" charset="0"/>
              </a:rPr>
              <a:t>        "editor.formatOnSave": true,</a:t>
            </a:r>
            <a:endParaRPr lang="en-US" dirty="0">
              <a:solidFill>
                <a:srgbClr val="9BE257"/>
              </a:solidFill>
              <a:latin typeface="Consolas" panose="020B0609020204030204" pitchFamily="49" charset="0"/>
              <a:cs typeface="Consolas" panose="020B0609020204030204" pitchFamily="49" charset="0"/>
            </a:endParaRPr>
          </a:p>
          <a:p>
            <a:pPr marL="0" indent="0" algn="l">
              <a:lnSpc>
                <a:spcPts val="2500"/>
              </a:lnSpc>
              <a:buNone/>
            </a:pPr>
            <a:r>
              <a:rPr lang="en-US" kern="0" spc="-31" dirty="0">
                <a:solidFill>
                  <a:srgbClr val="9BE257"/>
                </a:solidFill>
                <a:latin typeface="Consolas" panose="020B0609020204030204" pitchFamily="49" charset="0"/>
                <a:ea typeface="Consolas" pitchFamily="34" charset="-122"/>
                <a:cs typeface="Consolas" panose="020B0609020204030204" pitchFamily="49" charset="0"/>
              </a:rPr>
              <a:t>        "editor.defaultFormatter": "ms-python.black-formatter"</a:t>
            </a:r>
            <a:endParaRPr lang="en-US" dirty="0">
              <a:solidFill>
                <a:srgbClr val="9BE257"/>
              </a:solidFill>
              <a:latin typeface="Consolas" panose="020B0609020204030204" pitchFamily="49" charset="0"/>
              <a:cs typeface="Consolas" panose="020B0609020204030204" pitchFamily="49" charset="0"/>
            </a:endParaRPr>
          </a:p>
          <a:p>
            <a:pPr marL="0" indent="0" algn="l">
              <a:lnSpc>
                <a:spcPts val="2500"/>
              </a:lnSpc>
              <a:buNone/>
            </a:pPr>
            <a:r>
              <a:rPr lang="en-US" kern="0" spc="-31" dirty="0">
                <a:solidFill>
                  <a:srgbClr val="9BE257"/>
                </a:solidFill>
                <a:latin typeface="Consolas" panose="020B0609020204030204" pitchFamily="49" charset="0"/>
                <a:ea typeface="Consolas" pitchFamily="34" charset="-122"/>
                <a:cs typeface="Consolas" panose="020B0609020204030204" pitchFamily="49" charset="0"/>
              </a:rPr>
              <a:t>    }, </a:t>
            </a:r>
            <a:endParaRPr lang="en-US" dirty="0">
              <a:solidFill>
                <a:srgbClr val="9BE257"/>
              </a:solidFill>
              <a:latin typeface="Consolas" panose="020B0609020204030204" pitchFamily="49" charset="0"/>
              <a:cs typeface="Consolas" panose="020B0609020204030204" pitchFamily="49" charset="0"/>
            </a:endParaRPr>
          </a:p>
        </p:txBody>
      </p:sp>
      <p:sp>
        <p:nvSpPr>
          <p:cNvPr id="13" name="Text 10"/>
          <p:cNvSpPr/>
          <p:nvPr/>
        </p:nvSpPr>
        <p:spPr>
          <a:xfrm>
            <a:off x="698778" y="7361753"/>
            <a:ext cx="13232844" cy="319445"/>
          </a:xfrm>
          <a:prstGeom prst="rect">
            <a:avLst/>
          </a:prstGeom>
          <a:noFill/>
          <a:ln/>
        </p:spPr>
        <p:txBody>
          <a:bodyPr wrap="none" lIns="0" tIns="0" rIns="0" bIns="0" rtlCol="0" anchor="t"/>
          <a:lstStyle/>
          <a:p>
            <a:pPr marL="0" indent="0" algn="l">
              <a:lnSpc>
                <a:spcPts val="2500"/>
              </a:lnSpc>
              <a:buNone/>
            </a:pPr>
            <a:endParaRPr lang="en-US" sz="1550" dirty="0"/>
          </a:p>
        </p:txBody>
      </p:sp>
      <p:sp>
        <p:nvSpPr>
          <p:cNvPr id="5" name="TextBox 4">
            <a:extLst>
              <a:ext uri="{FF2B5EF4-FFF2-40B4-BE49-F238E27FC236}">
                <a16:creationId xmlns:a16="http://schemas.microsoft.com/office/drawing/2014/main" id="{F64AB61C-950E-BC8E-074C-32F3932A22B9}"/>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How to install Black in VS Code</a:t>
            </a:r>
          </a:p>
        </p:txBody>
      </p:sp>
      <p:cxnSp>
        <p:nvCxnSpPr>
          <p:cNvPr id="14" name="Łącznik prosty 13">
            <a:extLst>
              <a:ext uri="{FF2B5EF4-FFF2-40B4-BE49-F238E27FC236}">
                <a16:creationId xmlns:a16="http://schemas.microsoft.com/office/drawing/2014/main" id="{1746A6FA-EDFB-ECAB-4E9C-3C2C85FCAE29}"/>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Łącznik prosty 14">
            <a:extLst>
              <a:ext uri="{FF2B5EF4-FFF2-40B4-BE49-F238E27FC236}">
                <a16:creationId xmlns:a16="http://schemas.microsoft.com/office/drawing/2014/main" id="{C1D1F1B8-7075-9130-3B54-751CA99C1675}"/>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0">
            <a:extLst>
              <a:ext uri="{FF2B5EF4-FFF2-40B4-BE49-F238E27FC236}">
                <a16:creationId xmlns:a16="http://schemas.microsoft.com/office/drawing/2014/main" id="{16F521D8-1CAF-2D23-A332-FD200EB38028}"/>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04</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4043829" y="3605257"/>
            <a:ext cx="3754450" cy="1446550"/>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Automated Testing </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8" name="Łącznik prosty 7">
            <a:extLst>
              <a:ext uri="{FF2B5EF4-FFF2-40B4-BE49-F238E27FC236}">
                <a16:creationId xmlns:a16="http://schemas.microsoft.com/office/drawing/2014/main" id="{4B927545-2743-FF8D-DB98-231961570FD7}"/>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1020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name="Slide 27">
    <p:bg>
      <p:bgPr>
        <a:solidFill>
          <a:schemeClr val="bg1"/>
        </a:solidFill>
        <a:effectLst/>
      </p:bgPr>
    </p:bg>
    <p:spTree>
      <p:nvGrpSpPr>
        <p:cNvPr id="1" name=""/>
        <p:cNvGrpSpPr/>
        <p:nvPr/>
      </p:nvGrpSpPr>
      <p:grpSpPr>
        <a:xfrm>
          <a:off x="0" y="0"/>
          <a:ext cx="0" cy="0"/>
          <a:chOff x="0" y="0"/>
          <a:chExt cx="0" cy="0"/>
        </a:xfrm>
      </p:grpSpPr>
      <p:sp>
        <p:nvSpPr>
          <p:cNvPr id="2" name="Text 0"/>
          <p:cNvSpPr/>
          <p:nvPr/>
        </p:nvSpPr>
        <p:spPr>
          <a:xfrm>
            <a:off x="793790" y="1909254"/>
            <a:ext cx="12799671" cy="1088708"/>
          </a:xfrm>
          <a:prstGeom prst="rect">
            <a:avLst/>
          </a:prstGeom>
          <a:noFill/>
          <a:ln/>
        </p:spPr>
        <p:txBody>
          <a:bodyPr wrap="square" lIns="0" tIns="0" rIns="0" bIns="0" rtlCol="0" anchor="t"/>
          <a:lstStyle/>
          <a:p>
            <a:pPr marL="342900"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Definition</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Automatic testing refers to the process of using specialized software tools to execute tests on your codebase automatically. Instead of manually checking if the code behaves as expected, tests are run automatically, providing quick feedback.</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 1"/>
          <p:cNvSpPr/>
          <p:nvPr/>
        </p:nvSpPr>
        <p:spPr>
          <a:xfrm>
            <a:off x="793790" y="345150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Benefits</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 name="Text 2"/>
          <p:cNvSpPr/>
          <p:nvPr/>
        </p:nvSpPr>
        <p:spPr>
          <a:xfrm>
            <a:off x="793790" y="3893701"/>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Faster feedback</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on code quality and functionality.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 3"/>
          <p:cNvSpPr/>
          <p:nvPr/>
        </p:nvSpPr>
        <p:spPr>
          <a:xfrm>
            <a:off x="793790" y="4335899"/>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Reduced human error</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in testing.</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 4"/>
          <p:cNvSpPr/>
          <p:nvPr/>
        </p:nvSpPr>
        <p:spPr>
          <a:xfrm>
            <a:off x="793790" y="4778097"/>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Scalability</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Tests can be run repeatedly with little to no manual intervention.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 5"/>
          <p:cNvSpPr/>
          <p:nvPr/>
        </p:nvSpPr>
        <p:spPr>
          <a:xfrm>
            <a:off x="793790" y="5220295"/>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Improved code quality</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Helps in detecting issues early in the development process.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6"/>
          <p:cNvSpPr/>
          <p:nvPr/>
        </p:nvSpPr>
        <p:spPr>
          <a:xfrm>
            <a:off x="793790" y="5662493"/>
            <a:ext cx="13042821" cy="362903"/>
          </a:xfrm>
          <a:prstGeom prst="rect">
            <a:avLst/>
          </a:prstGeom>
          <a:noFill/>
          <a:ln/>
        </p:spPr>
        <p:txBody>
          <a:bodyPr wrap="none" lIns="0" tIns="0" rIns="0" bIns="0" rtlCol="0" anchor="t"/>
          <a:lstStyle/>
          <a:p>
            <a:pPr marL="685800" lvl="1" indent="-342900" algn="l">
              <a:lnSpc>
                <a:spcPts val="2850"/>
              </a:lnSpc>
              <a:buSzPct val="100000"/>
              <a:buChar char="•"/>
            </a:pPr>
            <a:r>
              <a:rPr lang="en-US" sz="2000" b="1"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Continuous Integration (CI)</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Automatically runs tests during the build process, improving overall project stability.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Box 4">
            <a:extLst>
              <a:ext uri="{FF2B5EF4-FFF2-40B4-BE49-F238E27FC236}">
                <a16:creationId xmlns:a16="http://schemas.microsoft.com/office/drawing/2014/main" id="{679104CE-E088-CF0D-DAE1-EEA24DAE8308}"/>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Automated Testing</a:t>
            </a:r>
          </a:p>
        </p:txBody>
      </p:sp>
      <p:cxnSp>
        <p:nvCxnSpPr>
          <p:cNvPr id="10" name="Łącznik prosty 9">
            <a:extLst>
              <a:ext uri="{FF2B5EF4-FFF2-40B4-BE49-F238E27FC236}">
                <a16:creationId xmlns:a16="http://schemas.microsoft.com/office/drawing/2014/main" id="{F63FF6B9-4119-6939-1ED6-83B9A3EA965D}"/>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Łącznik prosty 10">
            <a:extLst>
              <a:ext uri="{FF2B5EF4-FFF2-40B4-BE49-F238E27FC236}">
                <a16:creationId xmlns:a16="http://schemas.microsoft.com/office/drawing/2014/main" id="{549AE13C-A2CD-EE95-0562-DF251AA345A2}"/>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0">
            <a:extLst>
              <a:ext uri="{FF2B5EF4-FFF2-40B4-BE49-F238E27FC236}">
                <a16:creationId xmlns:a16="http://schemas.microsoft.com/office/drawing/2014/main" id="{E5AA4734-A197-589A-60A7-15185142F44E}"/>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5" name="Text 1"/>
          <p:cNvSpPr/>
          <p:nvPr/>
        </p:nvSpPr>
        <p:spPr>
          <a:xfrm>
            <a:off x="7599521" y="6807994"/>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cxnSp>
        <p:nvCxnSpPr>
          <p:cNvPr id="7" name="Łącznik prosty 6">
            <a:extLst>
              <a:ext uri="{FF2B5EF4-FFF2-40B4-BE49-F238E27FC236}">
                <a16:creationId xmlns:a16="http://schemas.microsoft.com/office/drawing/2014/main" id="{A71E788C-025B-02A3-B87F-B5D58AA13E40}"/>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Łącznik prosty 7">
            <a:extLst>
              <a:ext uri="{FF2B5EF4-FFF2-40B4-BE49-F238E27FC236}">
                <a16:creationId xmlns:a16="http://schemas.microsoft.com/office/drawing/2014/main" id="{62ED6495-909C-84F1-B19B-FC74CE556488}"/>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10">
            <a:extLst>
              <a:ext uri="{FF2B5EF4-FFF2-40B4-BE49-F238E27FC236}">
                <a16:creationId xmlns:a16="http://schemas.microsoft.com/office/drawing/2014/main" id="{9AC17EE8-222B-9F73-B358-BCCF85342A7B}"/>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pic>
        <p:nvPicPr>
          <p:cNvPr id="10" name="Obraz 9">
            <a:extLst>
              <a:ext uri="{FF2B5EF4-FFF2-40B4-BE49-F238E27FC236}">
                <a16:creationId xmlns:a16="http://schemas.microsoft.com/office/drawing/2014/main" id="{4D62F423-71F2-B522-2665-4A85441DF6D9}"/>
              </a:ext>
            </a:extLst>
          </p:cNvPr>
          <p:cNvPicPr>
            <a:picLocks noChangeAspect="1"/>
          </p:cNvPicPr>
          <p:nvPr/>
        </p:nvPicPr>
        <p:blipFill>
          <a:blip r:embed="rId3"/>
          <a:stretch>
            <a:fillRect/>
          </a:stretch>
        </p:blipFill>
        <p:spPr>
          <a:xfrm>
            <a:off x="786170" y="1473910"/>
            <a:ext cx="5532489" cy="5486385"/>
          </a:xfrm>
          <a:prstGeom prst="rect">
            <a:avLst/>
          </a:prstGeom>
        </p:spPr>
      </p:pic>
      <p:pic>
        <p:nvPicPr>
          <p:cNvPr id="11" name="Obraz 10">
            <a:extLst>
              <a:ext uri="{FF2B5EF4-FFF2-40B4-BE49-F238E27FC236}">
                <a16:creationId xmlns:a16="http://schemas.microsoft.com/office/drawing/2014/main" id="{F0F2EC11-F6F5-421F-D492-A79A2FE8BD56}"/>
              </a:ext>
            </a:extLst>
          </p:cNvPr>
          <p:cNvPicPr>
            <a:picLocks noChangeAspect="1"/>
          </p:cNvPicPr>
          <p:nvPr/>
        </p:nvPicPr>
        <p:blipFill>
          <a:blip r:embed="rId4"/>
          <a:stretch>
            <a:fillRect/>
          </a:stretch>
        </p:blipFill>
        <p:spPr>
          <a:xfrm>
            <a:off x="6471221" y="1812665"/>
            <a:ext cx="7940575" cy="4973122"/>
          </a:xfrm>
          <a:prstGeom prst="rect">
            <a:avLst/>
          </a:prstGeom>
        </p:spPr>
      </p:pic>
      <p:sp>
        <p:nvSpPr>
          <p:cNvPr id="12" name="TextBox 4">
            <a:extLst>
              <a:ext uri="{FF2B5EF4-FFF2-40B4-BE49-F238E27FC236}">
                <a16:creationId xmlns:a16="http://schemas.microsoft.com/office/drawing/2014/main" id="{C37737E8-6EFB-9AA7-B0BF-A2C4DF5A3025}"/>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Automated Testing</a:t>
            </a:r>
          </a:p>
        </p:txBody>
      </p:sp>
      <p:sp>
        <p:nvSpPr>
          <p:cNvPr id="14" name="pole tekstowe 13">
            <a:extLst>
              <a:ext uri="{FF2B5EF4-FFF2-40B4-BE49-F238E27FC236}">
                <a16:creationId xmlns:a16="http://schemas.microsoft.com/office/drawing/2014/main" id="{1566281D-55E5-F61A-DAE0-699408C296C4}"/>
              </a:ext>
            </a:extLst>
          </p:cNvPr>
          <p:cNvSpPr txBox="1"/>
          <p:nvPr/>
        </p:nvSpPr>
        <p:spPr>
          <a:xfrm>
            <a:off x="786170" y="7054191"/>
            <a:ext cx="7915274" cy="369332"/>
          </a:xfrm>
          <a:prstGeom prst="rect">
            <a:avLst/>
          </a:prstGeom>
          <a:noFill/>
        </p:spPr>
        <p:txBody>
          <a:bodyPr wrap="square">
            <a:spAutoFit/>
          </a:bodyPr>
          <a:lstStyle/>
          <a:p>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Source: </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https</a:t>
            </a:r>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docs.pytest.org</a:t>
            </a:r>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/en/</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stable</a:t>
            </a:r>
            <a:r>
              <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a:t>
            </a:r>
            <a:r>
              <a:rPr lang="pl-PL" dirty="0" err="1">
                <a:solidFill>
                  <a:schemeClr val="accent1"/>
                </a:solidFill>
                <a:latin typeface="Helvetica Neue" panose="02000503000000020004" pitchFamily="2" charset="0"/>
                <a:ea typeface="Helvetica Neue" panose="02000503000000020004" pitchFamily="2" charset="0"/>
                <a:cs typeface="Helvetica Neue" panose="02000503000000020004" pitchFamily="2" charset="0"/>
              </a:rPr>
              <a:t>index.html</a:t>
            </a:r>
            <a:endParaRPr lang="pl-PL" dirty="0">
              <a:solidFill>
                <a:schemeClr val="accent1"/>
              </a:solidFill>
              <a:latin typeface="Helvetica Neue" panose="02000503000000020004" pitchFamily="2" charset="0"/>
              <a:ea typeface="Helvetica Neue" panose="02000503000000020004" pitchFamily="2" charset="0"/>
              <a:cs typeface="Helvetica Neue" panose="02000503000000020004" pitchFamily="2"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05</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4061081" y="3380553"/>
            <a:ext cx="4047749" cy="1446550"/>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Deployment &amp; CI/CD </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8" name="Łącznik prosty 7">
            <a:extLst>
              <a:ext uri="{FF2B5EF4-FFF2-40B4-BE49-F238E27FC236}">
                <a16:creationId xmlns:a16="http://schemas.microsoft.com/office/drawing/2014/main" id="{4B927545-2743-FF8D-DB98-231961570FD7}"/>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8808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1026" name="Picture 2" descr="Czym jest CI/CD? Wprowadzenie do CI/CD dla początkujących - Blog IT-Leaders">
            <a:extLst>
              <a:ext uri="{FF2B5EF4-FFF2-40B4-BE49-F238E27FC236}">
                <a16:creationId xmlns:a16="http://schemas.microsoft.com/office/drawing/2014/main" id="{E4644AFE-A300-911A-EE1A-D72DFD1A6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573195"/>
            <a:ext cx="6804414" cy="3408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EFA502E1-B830-9A9B-27B6-0F0AA607301C}"/>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Continuous Integration</a:t>
            </a:r>
          </a:p>
        </p:txBody>
      </p:sp>
      <p:cxnSp>
        <p:nvCxnSpPr>
          <p:cNvPr id="3" name="Łącznik prosty 2">
            <a:extLst>
              <a:ext uri="{FF2B5EF4-FFF2-40B4-BE49-F238E27FC236}">
                <a16:creationId xmlns:a16="http://schemas.microsoft.com/office/drawing/2014/main" id="{33E218FF-9238-5120-2196-393A71F577A0}"/>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Łącznik prosty 3">
            <a:extLst>
              <a:ext uri="{FF2B5EF4-FFF2-40B4-BE49-F238E27FC236}">
                <a16:creationId xmlns:a16="http://schemas.microsoft.com/office/drawing/2014/main" id="{561C611E-6531-EF2E-E59C-C0068AC2850A}"/>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a:extLst>
              <a:ext uri="{FF2B5EF4-FFF2-40B4-BE49-F238E27FC236}">
                <a16:creationId xmlns:a16="http://schemas.microsoft.com/office/drawing/2014/main" id="{F714A109-96A3-9012-4D21-7E365B72B0E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9" name="pole tekstowe 8">
            <a:extLst>
              <a:ext uri="{FF2B5EF4-FFF2-40B4-BE49-F238E27FC236}">
                <a16:creationId xmlns:a16="http://schemas.microsoft.com/office/drawing/2014/main" id="{5B262ED4-7662-DC06-48CD-BA8E8DC9A7D1}"/>
              </a:ext>
            </a:extLst>
          </p:cNvPr>
          <p:cNvSpPr txBox="1"/>
          <p:nvPr/>
        </p:nvSpPr>
        <p:spPr>
          <a:xfrm>
            <a:off x="724039" y="1898190"/>
            <a:ext cx="5947164" cy="3408947"/>
          </a:xfrm>
          <a:prstGeom prst="rect">
            <a:avLst/>
          </a:prstGeom>
          <a:noFill/>
          <a:ln/>
        </p:spPr>
        <p:txBody>
          <a:bodyPr wrap="square" lIns="0" tIns="0" rIns="0" bIns="0" rtlCol="0" anchor="t"/>
          <a:lstStyle>
            <a:defPPr>
              <a:defRPr lang="pl-PL"/>
            </a:defPPr>
            <a:lvl1pPr indent="0">
              <a:lnSpc>
                <a:spcPts val="2850"/>
              </a:lnSpc>
              <a:buNone/>
              <a:defRPr kern="0" spc="-36">
                <a:solidFill>
                  <a:srgbClr val="272525"/>
                </a:solidFill>
                <a:latin typeface="Helvetica Neue" panose="02000503000000020004" pitchFamily="2" charset="0"/>
                <a:ea typeface="Helvetica Neue" panose="02000503000000020004" pitchFamily="2" charset="0"/>
                <a:cs typeface="Helvetica Neue" panose="02000503000000020004" pitchFamily="2" charset="0"/>
              </a:defRPr>
            </a:lvl1pPr>
          </a:lstStyle>
          <a:p>
            <a:pPr>
              <a:lnSpc>
                <a:spcPct val="150000"/>
              </a:lnSpc>
            </a:pPr>
            <a:r>
              <a:rPr lang="pl-PL" sz="2400" b="1" dirty="0" err="1"/>
              <a:t>Continuous</a:t>
            </a:r>
            <a:r>
              <a:rPr lang="pl-PL" sz="2400" b="1" dirty="0"/>
              <a:t> Integration (CI)</a:t>
            </a:r>
          </a:p>
          <a:p>
            <a:pPr>
              <a:lnSpc>
                <a:spcPct val="150000"/>
              </a:lnSpc>
            </a:pPr>
            <a:r>
              <a:rPr lang="pl-PL" sz="2000" dirty="0"/>
              <a:t>CI </a:t>
            </a:r>
            <a:r>
              <a:rPr lang="pl-PL" sz="2000" dirty="0" err="1"/>
              <a:t>is</a:t>
            </a:r>
            <a:r>
              <a:rPr lang="pl-PL" sz="2000" dirty="0"/>
              <a:t> the </a:t>
            </a:r>
            <a:r>
              <a:rPr lang="pl-PL" sz="2000" dirty="0" err="1"/>
              <a:t>practice</a:t>
            </a:r>
            <a:r>
              <a:rPr lang="pl-PL" sz="2000" dirty="0"/>
              <a:t> of </a:t>
            </a:r>
            <a:r>
              <a:rPr lang="pl-PL" sz="2000" dirty="0" err="1"/>
              <a:t>frequently</a:t>
            </a:r>
            <a:r>
              <a:rPr lang="pl-PL" sz="2000" dirty="0"/>
              <a:t> </a:t>
            </a:r>
            <a:r>
              <a:rPr lang="pl-PL" sz="2000" dirty="0" err="1"/>
              <a:t>integrating</a:t>
            </a:r>
            <a:r>
              <a:rPr lang="pl-PL" sz="2000" dirty="0"/>
              <a:t> </a:t>
            </a:r>
            <a:r>
              <a:rPr lang="pl-PL" sz="2000" dirty="0" err="1"/>
              <a:t>code</a:t>
            </a:r>
            <a:r>
              <a:rPr lang="pl-PL" sz="2000" dirty="0"/>
              <a:t> </a:t>
            </a:r>
            <a:r>
              <a:rPr lang="pl-PL" sz="2000" dirty="0" err="1"/>
              <a:t>changes</a:t>
            </a:r>
            <a:r>
              <a:rPr lang="pl-PL" sz="2000" dirty="0"/>
              <a:t> from </a:t>
            </a:r>
            <a:r>
              <a:rPr lang="pl-PL" sz="2000" dirty="0" err="1"/>
              <a:t>multiple</a:t>
            </a:r>
            <a:r>
              <a:rPr lang="pl-PL" sz="2000" dirty="0"/>
              <a:t> </a:t>
            </a:r>
            <a:r>
              <a:rPr lang="pl-PL" sz="2000" dirty="0" err="1"/>
              <a:t>developers</a:t>
            </a:r>
            <a:r>
              <a:rPr lang="pl-PL" sz="2000" dirty="0"/>
              <a:t> </a:t>
            </a:r>
            <a:r>
              <a:rPr lang="pl-PL" sz="2000" dirty="0" err="1"/>
              <a:t>into</a:t>
            </a:r>
            <a:r>
              <a:rPr lang="pl-PL" sz="2000" dirty="0"/>
              <a:t> a </a:t>
            </a:r>
            <a:r>
              <a:rPr lang="pl-PL" sz="2000" dirty="0" err="1"/>
              <a:t>shared</a:t>
            </a:r>
            <a:r>
              <a:rPr lang="pl-PL" sz="2000" dirty="0"/>
              <a:t> </a:t>
            </a:r>
            <a:r>
              <a:rPr lang="pl-PL" sz="2000" dirty="0" err="1"/>
              <a:t>repository</a:t>
            </a:r>
            <a:r>
              <a:rPr lang="pl-PL" sz="2000" dirty="0"/>
              <a:t> (</a:t>
            </a:r>
            <a:r>
              <a:rPr lang="pl-PL" sz="2000" dirty="0" err="1"/>
              <a:t>e.g</a:t>
            </a:r>
            <a:r>
              <a:rPr lang="pl-PL" sz="2000" dirty="0"/>
              <a:t>., GitHub, </a:t>
            </a:r>
            <a:r>
              <a:rPr lang="pl-PL" sz="2000" dirty="0" err="1"/>
              <a:t>GitLab</a:t>
            </a:r>
            <a:r>
              <a:rPr lang="pl-PL" sz="2000" dirty="0"/>
              <a:t>). </a:t>
            </a:r>
            <a:r>
              <a:rPr lang="pl-PL" sz="2000" dirty="0" err="1"/>
              <a:t>Each</a:t>
            </a:r>
            <a:r>
              <a:rPr lang="pl-PL" sz="2000" dirty="0"/>
              <a:t> </a:t>
            </a:r>
            <a:r>
              <a:rPr lang="pl-PL" sz="2000" dirty="0" err="1"/>
              <a:t>code</a:t>
            </a:r>
            <a:r>
              <a:rPr lang="pl-PL" sz="2000" dirty="0"/>
              <a:t> </a:t>
            </a:r>
            <a:r>
              <a:rPr lang="pl-PL" sz="2000" dirty="0" err="1"/>
              <a:t>change</a:t>
            </a:r>
            <a:r>
              <a:rPr lang="pl-PL" sz="2000" dirty="0"/>
              <a:t> </a:t>
            </a:r>
            <a:r>
              <a:rPr lang="pl-PL" sz="2000" dirty="0" err="1"/>
              <a:t>triggers</a:t>
            </a:r>
            <a:r>
              <a:rPr lang="pl-PL" sz="2000" dirty="0"/>
              <a:t> </a:t>
            </a:r>
            <a:r>
              <a:rPr lang="pl-PL" sz="2000" dirty="0" err="1"/>
              <a:t>an</a:t>
            </a:r>
            <a:r>
              <a:rPr lang="pl-PL" sz="2000" dirty="0"/>
              <a:t> </a:t>
            </a:r>
            <a:r>
              <a:rPr lang="pl-PL" sz="2000" dirty="0" err="1"/>
              <a:t>automated</a:t>
            </a:r>
            <a:r>
              <a:rPr lang="pl-PL" sz="2000" dirty="0"/>
              <a:t> </a:t>
            </a:r>
            <a:r>
              <a:rPr lang="pl-PL" sz="2000" dirty="0" err="1"/>
              <a:t>build</a:t>
            </a:r>
            <a:r>
              <a:rPr lang="pl-PL" sz="2000" dirty="0"/>
              <a:t> and </a:t>
            </a:r>
            <a:r>
              <a:rPr lang="pl-PL" sz="2000" dirty="0" err="1"/>
              <a:t>testing</a:t>
            </a:r>
            <a:r>
              <a:rPr lang="pl-PL" sz="2000" dirty="0"/>
              <a:t> </a:t>
            </a:r>
            <a:r>
              <a:rPr lang="pl-PL" sz="2000" dirty="0" err="1"/>
              <a:t>process</a:t>
            </a:r>
            <a:r>
              <a:rPr lang="pl-PL" sz="2000" dirty="0"/>
              <a:t> to </a:t>
            </a:r>
            <a:r>
              <a:rPr lang="pl-PL" sz="2000" dirty="0" err="1"/>
              <a:t>catch</a:t>
            </a:r>
            <a:r>
              <a:rPr lang="pl-PL" sz="2000" dirty="0"/>
              <a:t> </a:t>
            </a:r>
            <a:r>
              <a:rPr lang="pl-PL" sz="2000" dirty="0" err="1"/>
              <a:t>errors</a:t>
            </a:r>
            <a:r>
              <a:rPr lang="pl-PL" sz="2000" dirty="0"/>
              <a:t> </a:t>
            </a:r>
            <a:r>
              <a:rPr lang="pl-PL" sz="2000" dirty="0" err="1"/>
              <a:t>early</a:t>
            </a:r>
            <a:r>
              <a:rPr lang="pl-PL" sz="2000" dirty="0"/>
              <a:t>.</a:t>
            </a:r>
          </a:p>
          <a:p>
            <a:pPr>
              <a:lnSpc>
                <a:spcPct val="150000"/>
              </a:lnSpc>
            </a:pPr>
            <a:r>
              <a:rPr lang="pl-PL" sz="2000" b="1" dirty="0"/>
              <a:t>🔹 </a:t>
            </a:r>
            <a:r>
              <a:rPr lang="pl-PL" sz="2000" b="1" dirty="0" err="1"/>
              <a:t>Key</a:t>
            </a:r>
            <a:r>
              <a:rPr lang="pl-PL" sz="2000" b="1" dirty="0"/>
              <a:t> </a:t>
            </a:r>
            <a:r>
              <a:rPr lang="pl-PL" sz="2000" b="1" dirty="0" err="1"/>
              <a:t>Aspects</a:t>
            </a:r>
            <a:r>
              <a:rPr lang="pl-PL" sz="2000" b="1" dirty="0"/>
              <a:t> of CI:</a:t>
            </a:r>
            <a:br>
              <a:rPr lang="pl-PL" sz="2000" dirty="0"/>
            </a:br>
            <a:r>
              <a:rPr lang="pl-PL" sz="2000" dirty="0"/>
              <a:t>✅ Developers </a:t>
            </a:r>
            <a:r>
              <a:rPr lang="pl-PL" sz="2000" dirty="0" err="1"/>
              <a:t>push</a:t>
            </a:r>
            <a:r>
              <a:rPr lang="pl-PL" sz="2000" dirty="0"/>
              <a:t> small </a:t>
            </a:r>
            <a:r>
              <a:rPr lang="pl-PL" sz="2000" dirty="0" err="1"/>
              <a:t>code</a:t>
            </a:r>
            <a:r>
              <a:rPr lang="pl-PL" sz="2000" dirty="0"/>
              <a:t> </a:t>
            </a:r>
            <a:r>
              <a:rPr lang="pl-PL" sz="2000" dirty="0" err="1"/>
              <a:t>updates</a:t>
            </a:r>
            <a:r>
              <a:rPr lang="pl-PL" sz="2000" dirty="0"/>
              <a:t> </a:t>
            </a:r>
            <a:r>
              <a:rPr lang="pl-PL" sz="2000" dirty="0" err="1"/>
              <a:t>regularly</a:t>
            </a:r>
            <a:r>
              <a:rPr lang="pl-PL" sz="2000" dirty="0"/>
              <a:t>.</a:t>
            </a:r>
            <a:br>
              <a:rPr lang="pl-PL" sz="2000" dirty="0"/>
            </a:br>
            <a:r>
              <a:rPr lang="pl-PL" sz="2000" dirty="0"/>
              <a:t>✅ </a:t>
            </a:r>
            <a:r>
              <a:rPr lang="pl-PL" sz="2000" dirty="0" err="1"/>
              <a:t>Automated</a:t>
            </a:r>
            <a:r>
              <a:rPr lang="pl-PL" sz="2000" dirty="0"/>
              <a:t> </a:t>
            </a:r>
            <a:r>
              <a:rPr lang="pl-PL" sz="2000" dirty="0" err="1"/>
              <a:t>tests</a:t>
            </a:r>
            <a:r>
              <a:rPr lang="pl-PL" sz="2000" dirty="0"/>
              <a:t> </a:t>
            </a:r>
            <a:r>
              <a:rPr lang="pl-PL" sz="2000" dirty="0" err="1"/>
              <a:t>check</a:t>
            </a:r>
            <a:r>
              <a:rPr lang="pl-PL" sz="2000" dirty="0"/>
              <a:t> for </a:t>
            </a:r>
            <a:r>
              <a:rPr lang="pl-PL" sz="2000" dirty="0" err="1"/>
              <a:t>errors</a:t>
            </a:r>
            <a:r>
              <a:rPr lang="pl-PL" sz="2000" dirty="0"/>
              <a:t> in </a:t>
            </a:r>
            <a:r>
              <a:rPr lang="pl-PL" sz="2000" dirty="0" err="1"/>
              <a:t>new</a:t>
            </a:r>
            <a:r>
              <a:rPr lang="pl-PL" sz="2000" dirty="0"/>
              <a:t> </a:t>
            </a:r>
            <a:r>
              <a:rPr lang="pl-PL" sz="2000" dirty="0" err="1"/>
              <a:t>code</a:t>
            </a:r>
            <a:r>
              <a:rPr lang="pl-PL" sz="2000" dirty="0"/>
              <a:t>.</a:t>
            </a:r>
            <a:br>
              <a:rPr lang="pl-PL" sz="2000" dirty="0"/>
            </a:br>
            <a:r>
              <a:rPr lang="pl-PL" sz="2000" dirty="0"/>
              <a:t>✅ </a:t>
            </a:r>
            <a:r>
              <a:rPr lang="pl-PL" sz="2000" dirty="0" err="1"/>
              <a:t>Early</a:t>
            </a:r>
            <a:r>
              <a:rPr lang="pl-PL" sz="2000" dirty="0"/>
              <a:t> </a:t>
            </a:r>
            <a:r>
              <a:rPr lang="pl-PL" sz="2000" dirty="0" err="1"/>
              <a:t>bug</a:t>
            </a:r>
            <a:r>
              <a:rPr lang="pl-PL" sz="2000" dirty="0"/>
              <a:t> </a:t>
            </a:r>
            <a:r>
              <a:rPr lang="pl-PL" sz="2000" dirty="0" err="1"/>
              <a:t>detection</a:t>
            </a:r>
            <a:r>
              <a:rPr lang="pl-PL" sz="2000" dirty="0"/>
              <a:t> </a:t>
            </a:r>
            <a:r>
              <a:rPr lang="pl-PL" sz="2000" dirty="0" err="1"/>
              <a:t>reduces</a:t>
            </a:r>
            <a:r>
              <a:rPr lang="pl-PL" sz="2000" dirty="0"/>
              <a:t> </a:t>
            </a:r>
            <a:r>
              <a:rPr lang="pl-PL" sz="2000" dirty="0" err="1"/>
              <a:t>integration</a:t>
            </a:r>
            <a:r>
              <a:rPr lang="pl-PL" sz="2000" dirty="0"/>
              <a:t> </a:t>
            </a:r>
            <a:r>
              <a:rPr lang="pl-PL" sz="2000" dirty="0" err="1"/>
              <a:t>issues</a:t>
            </a:r>
            <a:r>
              <a:rPr lang="pl-PL" sz="2000" dirty="0"/>
              <a:t>.</a:t>
            </a:r>
          </a:p>
        </p:txBody>
      </p:sp>
    </p:spTree>
    <p:extLst>
      <p:ext uri="{BB962C8B-B14F-4D97-AF65-F5344CB8AC3E}">
        <p14:creationId xmlns:p14="http://schemas.microsoft.com/office/powerpoint/2010/main" val="11422966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zym jest CI/CD? Wprowadzenie do CI/CD dla początkujących - Blog IT-Leaders">
            <a:extLst>
              <a:ext uri="{FF2B5EF4-FFF2-40B4-BE49-F238E27FC236}">
                <a16:creationId xmlns:a16="http://schemas.microsoft.com/office/drawing/2014/main" id="{E4644AFE-A300-911A-EE1A-D72DFD1A67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2573195"/>
            <a:ext cx="6804414" cy="34088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4">
            <a:extLst>
              <a:ext uri="{FF2B5EF4-FFF2-40B4-BE49-F238E27FC236}">
                <a16:creationId xmlns:a16="http://schemas.microsoft.com/office/drawing/2014/main" id="{EFA502E1-B830-9A9B-27B6-0F0AA607301C}"/>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Continuous Delivery</a:t>
            </a:r>
          </a:p>
        </p:txBody>
      </p:sp>
      <p:cxnSp>
        <p:nvCxnSpPr>
          <p:cNvPr id="3" name="Łącznik prosty 2">
            <a:extLst>
              <a:ext uri="{FF2B5EF4-FFF2-40B4-BE49-F238E27FC236}">
                <a16:creationId xmlns:a16="http://schemas.microsoft.com/office/drawing/2014/main" id="{33E218FF-9238-5120-2196-393A71F577A0}"/>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Łącznik prosty 3">
            <a:extLst>
              <a:ext uri="{FF2B5EF4-FFF2-40B4-BE49-F238E27FC236}">
                <a16:creationId xmlns:a16="http://schemas.microsoft.com/office/drawing/2014/main" id="{561C611E-6531-EF2E-E59C-C0068AC2850A}"/>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a:extLst>
              <a:ext uri="{FF2B5EF4-FFF2-40B4-BE49-F238E27FC236}">
                <a16:creationId xmlns:a16="http://schemas.microsoft.com/office/drawing/2014/main" id="{F714A109-96A3-9012-4D21-7E365B72B0E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11" name="pole tekstowe 10">
            <a:extLst>
              <a:ext uri="{FF2B5EF4-FFF2-40B4-BE49-F238E27FC236}">
                <a16:creationId xmlns:a16="http://schemas.microsoft.com/office/drawing/2014/main" id="{997CF3F8-9124-16E8-D8AC-6FB2D1949118}"/>
              </a:ext>
            </a:extLst>
          </p:cNvPr>
          <p:cNvSpPr txBox="1"/>
          <p:nvPr/>
        </p:nvSpPr>
        <p:spPr>
          <a:xfrm>
            <a:off x="724039" y="1592577"/>
            <a:ext cx="6004314" cy="5586337"/>
          </a:xfrm>
          <a:prstGeom prst="rect">
            <a:avLst/>
          </a:prstGeom>
          <a:noFill/>
        </p:spPr>
        <p:txBody>
          <a:bodyPr wrap="square">
            <a:spAutoFit/>
          </a:bodyPr>
          <a:lstStyle/>
          <a:p>
            <a:pPr>
              <a:lnSpc>
                <a:spcPct val="150000"/>
              </a:lnSpc>
            </a:pPr>
            <a:r>
              <a:rPr lang="pl-PL" sz="2000" dirty="0">
                <a:latin typeface="Helvetica Neue" panose="02000503000000020004" pitchFamily="2" charset="0"/>
                <a:ea typeface="Helvetica Neue" panose="02000503000000020004" pitchFamily="2" charset="0"/>
                <a:cs typeface="Helvetica Neue" panose="02000503000000020004" pitchFamily="2" charset="0"/>
              </a:rPr>
              <a:t>CD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extends</a:t>
            </a:r>
            <a:r>
              <a:rPr lang="pl-PL" sz="2000" dirty="0">
                <a:latin typeface="Helvetica Neue" panose="02000503000000020004" pitchFamily="2" charset="0"/>
                <a:ea typeface="Helvetica Neue" panose="02000503000000020004" pitchFamily="2" charset="0"/>
                <a:cs typeface="Helvetica Neue" panose="02000503000000020004" pitchFamily="2" charset="0"/>
              </a:rPr>
              <a:t> CI by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automating</a:t>
            </a:r>
            <a:r>
              <a:rPr lang="pl-PL" sz="2000" dirty="0">
                <a:latin typeface="Helvetica Neue" panose="02000503000000020004" pitchFamily="2" charset="0"/>
                <a:ea typeface="Helvetica Neue" panose="02000503000000020004" pitchFamily="2" charset="0"/>
                <a:cs typeface="Helvetica Neue" panose="02000503000000020004" pitchFamily="2" charset="0"/>
              </a:rPr>
              <a:t> the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release</a:t>
            </a:r>
            <a:r>
              <a:rPr lang="pl-PL" sz="2000" b="1" dirty="0">
                <a:latin typeface="Helvetica Neue" panose="02000503000000020004" pitchFamily="2" charset="0"/>
                <a:ea typeface="Helvetica Neue" panose="02000503000000020004" pitchFamily="2" charset="0"/>
                <a:cs typeface="Helvetica Neue" panose="02000503000000020004" pitchFamily="2" charset="0"/>
              </a:rPr>
              <a:t>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process</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so</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that</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new</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code</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can</a:t>
            </a:r>
            <a:r>
              <a:rPr lang="pl-PL" sz="2000" dirty="0">
                <a:latin typeface="Helvetica Neue" panose="02000503000000020004" pitchFamily="2" charset="0"/>
                <a:ea typeface="Helvetica Neue" panose="02000503000000020004" pitchFamily="2" charset="0"/>
                <a:cs typeface="Helvetica Neue" panose="02000503000000020004" pitchFamily="2" charset="0"/>
              </a:rPr>
              <a:t> be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quickly</a:t>
            </a:r>
            <a:r>
              <a:rPr lang="pl-PL" sz="2000" dirty="0">
                <a:latin typeface="Helvetica Neue" panose="02000503000000020004" pitchFamily="2" charset="0"/>
                <a:ea typeface="Helvetica Neue" panose="02000503000000020004" pitchFamily="2" charset="0"/>
                <a:cs typeface="Helvetica Neue" panose="02000503000000020004" pitchFamily="2" charset="0"/>
              </a:rPr>
              <a:t> and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safely</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deployed</a:t>
            </a:r>
            <a:r>
              <a:rPr lang="pl-PL" sz="2000" dirty="0">
                <a:latin typeface="Helvetica Neue" panose="02000503000000020004" pitchFamily="2" charset="0"/>
                <a:ea typeface="Helvetica Neue" panose="02000503000000020004" pitchFamily="2" charset="0"/>
                <a:cs typeface="Helvetica Neue" panose="02000503000000020004" pitchFamily="2" charset="0"/>
              </a:rPr>
              <a:t> to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production</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p>
          <a:p>
            <a:pPr>
              <a:lnSpc>
                <a:spcPct val="150000"/>
              </a:lnSpc>
            </a:pP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Two</a:t>
            </a:r>
            <a:r>
              <a:rPr lang="pl-PL" sz="2000" b="1" dirty="0">
                <a:latin typeface="Helvetica Neue" panose="02000503000000020004" pitchFamily="2" charset="0"/>
                <a:ea typeface="Helvetica Neue" panose="02000503000000020004" pitchFamily="2" charset="0"/>
                <a:cs typeface="Helvetica Neue" panose="02000503000000020004" pitchFamily="2" charset="0"/>
              </a:rPr>
              <a:t>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Variants</a:t>
            </a:r>
            <a:r>
              <a:rPr lang="pl-PL" sz="2000" b="1" dirty="0">
                <a:latin typeface="Helvetica Neue" panose="02000503000000020004" pitchFamily="2" charset="0"/>
                <a:ea typeface="Helvetica Neue" panose="02000503000000020004" pitchFamily="2" charset="0"/>
                <a:cs typeface="Helvetica Neue" panose="02000503000000020004" pitchFamily="2" charset="0"/>
              </a:rPr>
              <a:t>:</a:t>
            </a:r>
            <a:endParaRPr lang="pl-PL" sz="2000" dirty="0">
              <a:latin typeface="Helvetica Neue" panose="02000503000000020004" pitchFamily="2" charset="0"/>
              <a:ea typeface="Helvetica Neue" panose="02000503000000020004" pitchFamily="2" charset="0"/>
              <a:cs typeface="Helvetica Neue" panose="02000503000000020004" pitchFamily="2" charset="0"/>
            </a:endParaRPr>
          </a:p>
          <a:p>
            <a:pPr>
              <a:lnSpc>
                <a:spcPct val="150000"/>
              </a:lnSpc>
              <a:buFont typeface="Arial" panose="020B0604020202020204" pitchFamily="34" charset="0"/>
              <a:buChar char="•"/>
            </a:pPr>
            <a:r>
              <a:rPr lang="pl-PL" sz="2000" b="1" dirty="0" err="1">
                <a:latin typeface="Helvetica Neue" panose="02000503000000020004" pitchFamily="2" charset="0"/>
                <a:ea typeface="Helvetica Neue" panose="02000503000000020004" pitchFamily="2" charset="0"/>
                <a:cs typeface="Helvetica Neue" panose="02000503000000020004" pitchFamily="2" charset="0"/>
              </a:rPr>
              <a:t>Continuous</a:t>
            </a:r>
            <a:r>
              <a:rPr lang="pl-PL" sz="2000" b="1" dirty="0">
                <a:latin typeface="Helvetica Neue" panose="02000503000000020004" pitchFamily="2" charset="0"/>
                <a:ea typeface="Helvetica Neue" panose="02000503000000020004" pitchFamily="2" charset="0"/>
                <a:cs typeface="Helvetica Neue" panose="02000503000000020004" pitchFamily="2" charset="0"/>
              </a:rPr>
              <a:t> Delivery:</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Requires</a:t>
            </a:r>
            <a:r>
              <a:rPr lang="pl-PL" sz="2000" dirty="0">
                <a:latin typeface="Helvetica Neue" panose="02000503000000020004" pitchFamily="2" charset="0"/>
                <a:ea typeface="Helvetica Neue" panose="02000503000000020004" pitchFamily="2" charset="0"/>
                <a:cs typeface="Helvetica Neue" panose="02000503000000020004" pitchFamily="2" charset="0"/>
              </a:rPr>
              <a:t> manual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approval</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before</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deployment</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p>
          <a:p>
            <a:pPr>
              <a:lnSpc>
                <a:spcPct val="150000"/>
              </a:lnSpc>
              <a:buFont typeface="Arial" panose="020B0604020202020204" pitchFamily="34" charset="0"/>
              <a:buChar char="•"/>
            </a:pPr>
            <a:r>
              <a:rPr lang="pl-PL" sz="2000" b="1" dirty="0" err="1">
                <a:latin typeface="Helvetica Neue" panose="02000503000000020004" pitchFamily="2" charset="0"/>
                <a:ea typeface="Helvetica Neue" panose="02000503000000020004" pitchFamily="2" charset="0"/>
                <a:cs typeface="Helvetica Neue" panose="02000503000000020004" pitchFamily="2" charset="0"/>
              </a:rPr>
              <a:t>Continuous</a:t>
            </a:r>
            <a:r>
              <a:rPr lang="pl-PL" sz="2000" b="1" dirty="0">
                <a:latin typeface="Helvetica Neue" panose="02000503000000020004" pitchFamily="2" charset="0"/>
                <a:ea typeface="Helvetica Neue" panose="02000503000000020004" pitchFamily="2" charset="0"/>
                <a:cs typeface="Helvetica Neue" panose="02000503000000020004" pitchFamily="2" charset="0"/>
              </a:rPr>
              <a:t> Deployment:</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Deploys</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automatically</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without</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human</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intervention</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p>
          <a:p>
            <a:pPr>
              <a:lnSpc>
                <a:spcPct val="150000"/>
              </a:lnSpc>
            </a:pPr>
            <a:r>
              <a:rPr lang="pl-PL" sz="2000" b="1" dirty="0">
                <a:latin typeface="Helvetica Neue" panose="02000503000000020004" pitchFamily="2" charset="0"/>
                <a:ea typeface="Helvetica Neue" panose="02000503000000020004" pitchFamily="2" charset="0"/>
                <a:cs typeface="Helvetica Neue" panose="02000503000000020004" pitchFamily="2" charset="0"/>
              </a:rPr>
              <a:t>🔹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Key</a:t>
            </a:r>
            <a:r>
              <a:rPr lang="pl-PL" sz="2000" b="1" dirty="0">
                <a:latin typeface="Helvetica Neue" panose="02000503000000020004" pitchFamily="2" charset="0"/>
                <a:ea typeface="Helvetica Neue" panose="02000503000000020004" pitchFamily="2" charset="0"/>
                <a:cs typeface="Helvetica Neue" panose="02000503000000020004" pitchFamily="2" charset="0"/>
              </a:rPr>
              <a:t> </a:t>
            </a:r>
            <a:r>
              <a:rPr lang="pl-PL" sz="2000" b="1" dirty="0" err="1">
                <a:latin typeface="Helvetica Neue" panose="02000503000000020004" pitchFamily="2" charset="0"/>
                <a:ea typeface="Helvetica Neue" panose="02000503000000020004" pitchFamily="2" charset="0"/>
                <a:cs typeface="Helvetica Neue" panose="02000503000000020004" pitchFamily="2" charset="0"/>
              </a:rPr>
              <a:t>Benefits</a:t>
            </a:r>
            <a:r>
              <a:rPr lang="pl-PL" sz="2000" b="1" dirty="0">
                <a:latin typeface="Helvetica Neue" panose="02000503000000020004" pitchFamily="2" charset="0"/>
                <a:ea typeface="Helvetica Neue" panose="02000503000000020004" pitchFamily="2" charset="0"/>
                <a:cs typeface="Helvetica Neue" panose="02000503000000020004" pitchFamily="2" charset="0"/>
              </a:rPr>
              <a:t> of CD:</a:t>
            </a:r>
            <a:br>
              <a:rPr lang="pl-PL" sz="2000" dirty="0">
                <a:latin typeface="Helvetica Neue" panose="02000503000000020004" pitchFamily="2" charset="0"/>
                <a:ea typeface="Helvetica Neue" panose="02000503000000020004" pitchFamily="2" charset="0"/>
                <a:cs typeface="Helvetica Neue" panose="02000503000000020004" pitchFamily="2" charset="0"/>
              </a:rPr>
            </a:b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Faster</a:t>
            </a:r>
            <a:r>
              <a:rPr lang="pl-PL" sz="2000" dirty="0">
                <a:latin typeface="Helvetica Neue" panose="02000503000000020004" pitchFamily="2" charset="0"/>
                <a:ea typeface="Helvetica Neue" panose="02000503000000020004" pitchFamily="2" charset="0"/>
                <a:cs typeface="Helvetica Neue" panose="02000503000000020004" pitchFamily="2" charset="0"/>
              </a:rPr>
              <a:t> software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releases</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br>
              <a:rPr lang="pl-PL" sz="2000" dirty="0">
                <a:latin typeface="Helvetica Neue" panose="02000503000000020004" pitchFamily="2" charset="0"/>
                <a:ea typeface="Helvetica Neue" panose="02000503000000020004" pitchFamily="2" charset="0"/>
                <a:cs typeface="Helvetica Neue" panose="02000503000000020004" pitchFamily="2" charset="0"/>
              </a:rPr>
            </a:b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Reduces</a:t>
            </a:r>
            <a:r>
              <a:rPr lang="pl-PL" sz="2000" dirty="0">
                <a:latin typeface="Helvetica Neue" panose="02000503000000020004" pitchFamily="2" charset="0"/>
                <a:ea typeface="Helvetica Neue" panose="02000503000000020004" pitchFamily="2" charset="0"/>
                <a:cs typeface="Helvetica Neue" panose="02000503000000020004" pitchFamily="2" charset="0"/>
              </a:rPr>
              <a:t> manual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work</a:t>
            </a:r>
            <a:r>
              <a:rPr lang="pl-PL" sz="2000" dirty="0">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deployments</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br>
              <a:rPr lang="pl-PL" sz="2000" dirty="0">
                <a:latin typeface="Helvetica Neue" panose="02000503000000020004" pitchFamily="2" charset="0"/>
                <a:ea typeface="Helvetica Neue" panose="02000503000000020004" pitchFamily="2" charset="0"/>
                <a:cs typeface="Helvetica Neue" panose="02000503000000020004" pitchFamily="2" charset="0"/>
              </a:rPr>
            </a:b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Ensures</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consistent</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deployment</a:t>
            </a:r>
            <a:r>
              <a:rPr lang="pl-PL" sz="2000" dirty="0">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latin typeface="Helvetica Neue" panose="02000503000000020004" pitchFamily="2" charset="0"/>
                <a:ea typeface="Helvetica Neue" panose="02000503000000020004" pitchFamily="2" charset="0"/>
                <a:cs typeface="Helvetica Neue" panose="02000503000000020004" pitchFamily="2" charset="0"/>
              </a:rPr>
              <a:t>processes</a:t>
            </a:r>
            <a:r>
              <a:rPr lang="pl-PL" sz="20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1333508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9" name="Prostokąt zaokrąglony 8">
            <a:extLst>
              <a:ext uri="{FF2B5EF4-FFF2-40B4-BE49-F238E27FC236}">
                <a16:creationId xmlns:a16="http://schemas.microsoft.com/office/drawing/2014/main" id="{99D94B0D-995F-CDED-B1BD-BBC581F9F4C6}"/>
              </a:ext>
            </a:extLst>
          </p:cNvPr>
          <p:cNvSpPr/>
          <p:nvPr/>
        </p:nvSpPr>
        <p:spPr>
          <a:xfrm>
            <a:off x="2785535" y="1859556"/>
            <a:ext cx="2750989" cy="2670466"/>
          </a:xfrm>
          <a:prstGeom prst="roundRect">
            <a:avLst>
              <a:gd name="adj" fmla="val 7951"/>
            </a:avLst>
          </a:prstGeom>
          <a:solidFill>
            <a:schemeClr val="bg1"/>
          </a:solidFill>
          <a:ln>
            <a:noFill/>
          </a:ln>
          <a:effectLst>
            <a:outerShdw blurRad="184694"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2" name="TextBox 4">
            <a:extLst>
              <a:ext uri="{FF2B5EF4-FFF2-40B4-BE49-F238E27FC236}">
                <a16:creationId xmlns:a16="http://schemas.microsoft.com/office/drawing/2014/main" id="{EFA502E1-B830-9A9B-27B6-0F0AA607301C}"/>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CI/CD Tools</a:t>
            </a:r>
          </a:p>
        </p:txBody>
      </p:sp>
      <p:cxnSp>
        <p:nvCxnSpPr>
          <p:cNvPr id="3" name="Łącznik prosty 2">
            <a:extLst>
              <a:ext uri="{FF2B5EF4-FFF2-40B4-BE49-F238E27FC236}">
                <a16:creationId xmlns:a16="http://schemas.microsoft.com/office/drawing/2014/main" id="{33E218FF-9238-5120-2196-393A71F577A0}"/>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Łącznik prosty 3">
            <a:extLst>
              <a:ext uri="{FF2B5EF4-FFF2-40B4-BE49-F238E27FC236}">
                <a16:creationId xmlns:a16="http://schemas.microsoft.com/office/drawing/2014/main" id="{561C611E-6531-EF2E-E59C-C0068AC2850A}"/>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10">
            <a:extLst>
              <a:ext uri="{FF2B5EF4-FFF2-40B4-BE49-F238E27FC236}">
                <a16:creationId xmlns:a16="http://schemas.microsoft.com/office/drawing/2014/main" id="{F714A109-96A3-9012-4D21-7E365B72B0E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pic>
        <p:nvPicPr>
          <p:cNvPr id="2056" name="Picture 8" descr="GitHub - Wikipedia">
            <a:extLst>
              <a:ext uri="{FF2B5EF4-FFF2-40B4-BE49-F238E27FC236}">
                <a16:creationId xmlns:a16="http://schemas.microsoft.com/office/drawing/2014/main" id="{392A7517-7108-B32E-B4E3-C538BC193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041" y="2202171"/>
            <a:ext cx="1306872" cy="1306872"/>
          </a:xfrm>
          <a:prstGeom prst="rect">
            <a:avLst/>
          </a:prstGeom>
          <a:noFill/>
          <a:extLst>
            <a:ext uri="{909E8E84-426E-40DD-AFC4-6F175D3DCCD1}">
              <a14:hiddenFill xmlns:a14="http://schemas.microsoft.com/office/drawing/2010/main">
                <a:solidFill>
                  <a:srgbClr val="FFFFFF"/>
                </a:solidFill>
              </a14:hiddenFill>
            </a:ext>
          </a:extLst>
        </p:spPr>
      </p:pic>
      <p:sp>
        <p:nvSpPr>
          <p:cNvPr id="10" name="Text 11">
            <a:extLst>
              <a:ext uri="{FF2B5EF4-FFF2-40B4-BE49-F238E27FC236}">
                <a16:creationId xmlns:a16="http://schemas.microsoft.com/office/drawing/2014/main" id="{F631F1E4-8985-98D9-5DBB-B31674A524C7}"/>
              </a:ext>
            </a:extLst>
          </p:cNvPr>
          <p:cNvSpPr/>
          <p:nvPr/>
        </p:nvSpPr>
        <p:spPr>
          <a:xfrm>
            <a:off x="3246001" y="3760454"/>
            <a:ext cx="40691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GitHub Actions</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Prostokąt zaokrąglony 10">
            <a:extLst>
              <a:ext uri="{FF2B5EF4-FFF2-40B4-BE49-F238E27FC236}">
                <a16:creationId xmlns:a16="http://schemas.microsoft.com/office/drawing/2014/main" id="{33A29470-718B-DD02-8305-A7E5C5CD2132}"/>
              </a:ext>
            </a:extLst>
          </p:cNvPr>
          <p:cNvSpPr/>
          <p:nvPr/>
        </p:nvSpPr>
        <p:spPr>
          <a:xfrm>
            <a:off x="5939705" y="1859556"/>
            <a:ext cx="2750989" cy="2670466"/>
          </a:xfrm>
          <a:prstGeom prst="roundRect">
            <a:avLst>
              <a:gd name="adj" fmla="val 7951"/>
            </a:avLst>
          </a:prstGeom>
          <a:solidFill>
            <a:schemeClr val="bg1"/>
          </a:solidFill>
          <a:ln>
            <a:noFill/>
          </a:ln>
          <a:effectLst>
            <a:outerShdw blurRad="184694"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052" name="Picture 4" descr="Gitlab-CI - Software House - Cogitech">
            <a:extLst>
              <a:ext uri="{FF2B5EF4-FFF2-40B4-BE49-F238E27FC236}">
                <a16:creationId xmlns:a16="http://schemas.microsoft.com/office/drawing/2014/main" id="{75149FBC-FE61-BB88-ADAB-76D938654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736" y="2405188"/>
            <a:ext cx="1412970" cy="1579201"/>
          </a:xfrm>
          <a:prstGeom prst="rect">
            <a:avLst/>
          </a:prstGeom>
          <a:noFill/>
          <a:extLst>
            <a:ext uri="{909E8E84-426E-40DD-AFC4-6F175D3DCCD1}">
              <a14:hiddenFill xmlns:a14="http://schemas.microsoft.com/office/drawing/2010/main">
                <a:solidFill>
                  <a:srgbClr val="FFFFFF"/>
                </a:solidFill>
              </a14:hiddenFill>
            </a:ext>
          </a:extLst>
        </p:spPr>
      </p:pic>
      <p:sp>
        <p:nvSpPr>
          <p:cNvPr id="12" name="Prostokąt zaokrąglony 11">
            <a:extLst>
              <a:ext uri="{FF2B5EF4-FFF2-40B4-BE49-F238E27FC236}">
                <a16:creationId xmlns:a16="http://schemas.microsoft.com/office/drawing/2014/main" id="{CD66093F-2A2B-6DA3-D79C-42227306FB0E}"/>
              </a:ext>
            </a:extLst>
          </p:cNvPr>
          <p:cNvSpPr/>
          <p:nvPr/>
        </p:nvSpPr>
        <p:spPr>
          <a:xfrm>
            <a:off x="9093875" y="1905912"/>
            <a:ext cx="2750989" cy="2670466"/>
          </a:xfrm>
          <a:prstGeom prst="roundRect">
            <a:avLst>
              <a:gd name="adj" fmla="val 7951"/>
            </a:avLst>
          </a:prstGeom>
          <a:solidFill>
            <a:schemeClr val="bg1"/>
          </a:solidFill>
          <a:ln>
            <a:noFill/>
          </a:ln>
          <a:effectLst>
            <a:outerShdw blurRad="184694"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pic>
        <p:nvPicPr>
          <p:cNvPr id="2050" name="Picture 2" descr="Importance of Jenkins —. In this blog we know about that : — | by Shubhangi  Thakur | Medium">
            <a:extLst>
              <a:ext uri="{FF2B5EF4-FFF2-40B4-BE49-F238E27FC236}">
                <a16:creationId xmlns:a16="http://schemas.microsoft.com/office/drawing/2014/main" id="{7F687307-79E4-7A37-D952-CF08798850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2594" y="2392948"/>
            <a:ext cx="1721836" cy="1721836"/>
          </a:xfrm>
          <a:prstGeom prst="rect">
            <a:avLst/>
          </a:prstGeom>
          <a:noFill/>
          <a:extLst>
            <a:ext uri="{909E8E84-426E-40DD-AFC4-6F175D3DCCD1}">
              <a14:hiddenFill xmlns:a14="http://schemas.microsoft.com/office/drawing/2010/main">
                <a:solidFill>
                  <a:srgbClr val="FFFFFF"/>
                </a:solidFill>
              </a14:hiddenFill>
            </a:ext>
          </a:extLst>
        </p:spPr>
      </p:pic>
      <p:sp>
        <p:nvSpPr>
          <p:cNvPr id="14" name="pole tekstowe 13">
            <a:hlinkClick r:id="rId5"/>
            <a:extLst>
              <a:ext uri="{FF2B5EF4-FFF2-40B4-BE49-F238E27FC236}">
                <a16:creationId xmlns:a16="http://schemas.microsoft.com/office/drawing/2014/main" id="{17BF7BCA-8862-1F3E-584D-24D678C2D814}"/>
              </a:ext>
            </a:extLst>
          </p:cNvPr>
          <p:cNvSpPr txBox="1"/>
          <p:nvPr/>
        </p:nvSpPr>
        <p:spPr>
          <a:xfrm>
            <a:off x="645647" y="7166002"/>
            <a:ext cx="7915274" cy="338554"/>
          </a:xfrm>
          <a:prstGeom prst="rect">
            <a:avLst/>
          </a:prstGeom>
          <a:noFill/>
        </p:spPr>
        <p:txBody>
          <a:bodyPr wrap="square">
            <a:spAutoFit/>
          </a:bodyPr>
          <a:lstStyle/>
          <a:p>
            <a:r>
              <a:rPr lang="pl-PL" sz="1600" dirty="0" err="1">
                <a:latin typeface="Helvetica Neue" panose="02000503000000020004" pitchFamily="2" charset="0"/>
                <a:ea typeface="Helvetica Neue" panose="02000503000000020004" pitchFamily="2" charset="0"/>
                <a:cs typeface="Helvetica Neue" panose="02000503000000020004" pitchFamily="2" charset="0"/>
              </a:rPr>
              <a:t>Check</a:t>
            </a:r>
            <a:r>
              <a:rPr lang="pl-PL" sz="1600" dirty="0">
                <a:latin typeface="Helvetica Neue" panose="02000503000000020004" pitchFamily="2" charset="0"/>
                <a:ea typeface="Helvetica Neue" panose="02000503000000020004" pitchFamily="2" charset="0"/>
                <a:cs typeface="Helvetica Neue" panose="02000503000000020004" pitchFamily="2" charset="0"/>
              </a:rPr>
              <a:t> out </a:t>
            </a:r>
            <a:r>
              <a:rPr lang="pl-PL" sz="1600" dirty="0" err="1">
                <a:latin typeface="Helvetica Neue" panose="02000503000000020004" pitchFamily="2" charset="0"/>
                <a:ea typeface="Helvetica Neue" panose="02000503000000020004" pitchFamily="2" charset="0"/>
                <a:cs typeface="Helvetica Neue" panose="02000503000000020004" pitchFamily="2" charset="0"/>
              </a:rPr>
              <a:t>more</a:t>
            </a:r>
            <a:r>
              <a:rPr lang="pl-PL" sz="1600" dirty="0">
                <a:latin typeface="Helvetica Neue" panose="02000503000000020004" pitchFamily="2" charset="0"/>
                <a:ea typeface="Helvetica Neue" panose="02000503000000020004" pitchFamily="2" charset="0"/>
                <a:cs typeface="Helvetica Neue" panose="02000503000000020004" pitchFamily="2" charset="0"/>
              </a:rPr>
              <a:t> </a:t>
            </a:r>
            <a:r>
              <a:rPr lang="pl-PL" sz="1600" dirty="0" err="1">
                <a:latin typeface="Helvetica Neue" panose="02000503000000020004" pitchFamily="2" charset="0"/>
                <a:ea typeface="Helvetica Neue" panose="02000503000000020004" pitchFamily="2" charset="0"/>
                <a:cs typeface="Helvetica Neue" panose="02000503000000020004" pitchFamily="2" charset="0"/>
              </a:rPr>
              <a:t>tools</a:t>
            </a:r>
            <a:r>
              <a:rPr lang="pl-PL" sz="1600" dirty="0">
                <a:latin typeface="Helvetica Neue" panose="02000503000000020004" pitchFamily="2" charset="0"/>
                <a:ea typeface="Helvetica Neue" panose="02000503000000020004" pitchFamily="2" charset="0"/>
                <a:cs typeface="Helvetica Neue" panose="02000503000000020004" pitchFamily="2" charset="0"/>
              </a:rPr>
              <a:t>: </a:t>
            </a:r>
            <a:r>
              <a:rPr lang="pl-PL" sz="16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https</a:t>
            </a:r>
            <a:r>
              <a:rPr lang="pl-PL" sz="16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a:t>
            </a:r>
            <a:r>
              <a:rPr lang="pl-PL" sz="16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spacelift.io</a:t>
            </a:r>
            <a:r>
              <a:rPr lang="pl-PL" sz="16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/blog/ci-cd-</a:t>
            </a:r>
            <a:r>
              <a:rPr lang="pl-PL" sz="1600" dirty="0" err="1">
                <a:solidFill>
                  <a:schemeClr val="accent5"/>
                </a:solidFill>
                <a:latin typeface="Helvetica Neue" panose="02000503000000020004" pitchFamily="2" charset="0"/>
                <a:ea typeface="Helvetica Neue" panose="02000503000000020004" pitchFamily="2" charset="0"/>
                <a:cs typeface="Helvetica Neue" panose="02000503000000020004" pitchFamily="2" charset="0"/>
              </a:rPr>
              <a:t>tools</a:t>
            </a:r>
            <a:endParaRPr lang="pl-PL" sz="1600" dirty="0">
              <a:solidFill>
                <a:schemeClr val="accent5"/>
              </a:solidFill>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2058" name="Picture 10" descr="ci cd tools comparison">
            <a:extLst>
              <a:ext uri="{FF2B5EF4-FFF2-40B4-BE49-F238E27FC236}">
                <a16:creationId xmlns:a16="http://schemas.microsoft.com/office/drawing/2014/main" id="{4CA48E8C-588E-5FF9-8D84-51C7FAB5A8B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6359" y="1140251"/>
            <a:ext cx="9099723" cy="5986416"/>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9233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bg>
      <p:bgPr>
        <a:solidFill>
          <a:schemeClr val="bg1"/>
        </a:solidFill>
        <a:effectLst/>
      </p:bgPr>
    </p:bg>
    <p:spTree>
      <p:nvGrpSpPr>
        <p:cNvPr id="1" name=""/>
        <p:cNvGrpSpPr/>
        <p:nvPr/>
      </p:nvGrpSpPr>
      <p:grpSpPr>
        <a:xfrm>
          <a:off x="0" y="0"/>
          <a:ext cx="0" cy="0"/>
          <a:chOff x="0" y="0"/>
          <a:chExt cx="0" cy="0"/>
        </a:xfrm>
      </p:grpSpPr>
      <p:sp>
        <p:nvSpPr>
          <p:cNvPr id="13" name="Prostokąt 12">
            <a:extLst>
              <a:ext uri="{FF2B5EF4-FFF2-40B4-BE49-F238E27FC236}">
                <a16:creationId xmlns:a16="http://schemas.microsoft.com/office/drawing/2014/main" id="{3BE8C060-CC2A-2455-C9DE-2C1B5068DD74}"/>
              </a:ext>
            </a:extLst>
          </p:cNvPr>
          <p:cNvSpPr/>
          <p:nvPr/>
        </p:nvSpPr>
        <p:spPr>
          <a:xfrm>
            <a:off x="0" y="0"/>
            <a:ext cx="7102929" cy="8229600"/>
          </a:xfrm>
          <a:prstGeom prst="rect">
            <a:avLst/>
          </a:prstGeom>
          <a:gradFill flip="none" rotWithShape="1">
            <a:gsLst>
              <a:gs pos="83000">
                <a:srgbClr val="191A23"/>
              </a:gs>
              <a:gs pos="100000">
                <a:srgbClr val="7030A0"/>
              </a:gs>
            </a:gsLst>
            <a:path path="circle">
              <a:fillToRect l="100000" t="100000"/>
            </a:path>
            <a:tileRect r="-100000" b="-100000"/>
          </a:gradFill>
          <a:ln>
            <a:noFill/>
          </a:ln>
          <a:effectLst>
            <a:outerShdw blurRad="549222"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3" name="Text 1"/>
          <p:cNvSpPr/>
          <p:nvPr/>
        </p:nvSpPr>
        <p:spPr>
          <a:xfrm>
            <a:off x="793790" y="1492329"/>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4" name="Text 2"/>
          <p:cNvSpPr/>
          <p:nvPr/>
        </p:nvSpPr>
        <p:spPr>
          <a:xfrm>
            <a:off x="793790" y="2110383"/>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6" name="Text 4"/>
          <p:cNvSpPr/>
          <p:nvPr/>
        </p:nvSpPr>
        <p:spPr>
          <a:xfrm>
            <a:off x="793790" y="3346490"/>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7" name="Text 5"/>
          <p:cNvSpPr/>
          <p:nvPr/>
        </p:nvSpPr>
        <p:spPr>
          <a:xfrm>
            <a:off x="793790" y="3964543"/>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8" name="Text 6"/>
          <p:cNvSpPr/>
          <p:nvPr/>
        </p:nvSpPr>
        <p:spPr>
          <a:xfrm>
            <a:off x="793790" y="4582597"/>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4" name="TextBox 4">
            <a:extLst>
              <a:ext uri="{FF2B5EF4-FFF2-40B4-BE49-F238E27FC236}">
                <a16:creationId xmlns:a16="http://schemas.microsoft.com/office/drawing/2014/main" id="{A0CC5629-D0D1-2E89-6BBE-F54817E89D58}"/>
              </a:ext>
            </a:extLst>
          </p:cNvPr>
          <p:cNvSpPr txBox="1"/>
          <p:nvPr/>
        </p:nvSpPr>
        <p:spPr>
          <a:xfrm>
            <a:off x="793789" y="2710914"/>
            <a:ext cx="5884597" cy="1996957"/>
          </a:xfrm>
          <a:prstGeom prst="rect">
            <a:avLst/>
          </a:prstGeom>
        </p:spPr>
        <p:txBody>
          <a:bodyPr wrap="square" lIns="0" tIns="0" rIns="0" bIns="0" rtlCol="0" anchor="t">
            <a:spAutoFit/>
          </a:bodyPr>
          <a:lstStyle/>
          <a:p>
            <a:pPr>
              <a:lnSpc>
                <a:spcPts val="5279"/>
              </a:lnSpc>
            </a:pPr>
            <a:r>
              <a:rPr lang="en-US" sz="3600" dirty="0">
                <a:solidFill>
                  <a:srgbClr val="9BE257"/>
                </a:solidFill>
                <a:latin typeface="Helvetica Neue" panose="02000503000000020004" pitchFamily="2" charset="0"/>
                <a:ea typeface="Helvetica Neue" panose="02000503000000020004" pitchFamily="2" charset="0"/>
                <a:cs typeface="Helvetica Neue" panose="02000503000000020004" pitchFamily="2" charset="0"/>
              </a:rPr>
              <a:t>Class 7</a:t>
            </a:r>
          </a:p>
          <a:p>
            <a:pPr>
              <a:lnSpc>
                <a:spcPts val="5279"/>
              </a:lnSpc>
            </a:pPr>
            <a:r>
              <a:rPr lang="en-US" sz="4000" dirty="0">
                <a:solidFill>
                  <a:srgbClr val="9BE257"/>
                </a:solidFill>
                <a:latin typeface="Consolas" panose="020B0609020204030204" pitchFamily="49" charset="0"/>
                <a:ea typeface="Helvetica Neue Medium" panose="02000503000000020004" pitchFamily="2" charset="0"/>
                <a:cs typeface="Consolas" panose="020B0609020204030204" pitchFamily="49" charset="0"/>
              </a:rPr>
              <a:t>{ </a:t>
            </a:r>
            <a:r>
              <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Clean Code and Collaboration Practices </a:t>
            </a:r>
            <a:r>
              <a:rPr lang="en-US" sz="4000" dirty="0">
                <a:solidFill>
                  <a:srgbClr val="9BE257"/>
                </a:solidFill>
                <a:latin typeface="Consolas" panose="020B0609020204030204" pitchFamily="49" charset="0"/>
                <a:ea typeface="Helvetica Neue Medium" panose="02000503000000020004" pitchFamily="2" charset="0"/>
                <a:cs typeface="Consolas" panose="020B0609020204030204" pitchFamily="49" charset="0"/>
              </a:rPr>
              <a:t>}</a:t>
            </a:r>
            <a:endParaRPr lang="en-US" sz="4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15" name="Łącznik prosty 14">
            <a:extLst>
              <a:ext uri="{FF2B5EF4-FFF2-40B4-BE49-F238E27FC236}">
                <a16:creationId xmlns:a16="http://schemas.microsoft.com/office/drawing/2014/main" id="{8AB1567F-CF57-A87B-E6E1-CD3D78BEB8F8}"/>
              </a:ext>
            </a:extLst>
          </p:cNvPr>
          <p:cNvCxnSpPr>
            <a:cxnSpLocks/>
          </p:cNvCxnSpPr>
          <p:nvPr/>
        </p:nvCxnSpPr>
        <p:spPr>
          <a:xfrm>
            <a:off x="793790" y="7642838"/>
            <a:ext cx="5762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Łącznik prosty 16">
            <a:extLst>
              <a:ext uri="{FF2B5EF4-FFF2-40B4-BE49-F238E27FC236}">
                <a16:creationId xmlns:a16="http://schemas.microsoft.com/office/drawing/2014/main" id="{65D1DAF6-7CBE-7697-660B-C3CB2EAD139D}"/>
              </a:ext>
            </a:extLst>
          </p:cNvPr>
          <p:cNvCxnSpPr>
            <a:cxnSpLocks/>
          </p:cNvCxnSpPr>
          <p:nvPr/>
        </p:nvCxnSpPr>
        <p:spPr>
          <a:xfrm>
            <a:off x="793790" y="561681"/>
            <a:ext cx="576297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8" name="TextBox 10">
            <a:extLst>
              <a:ext uri="{FF2B5EF4-FFF2-40B4-BE49-F238E27FC236}">
                <a16:creationId xmlns:a16="http://schemas.microsoft.com/office/drawing/2014/main" id="{09E8A6F9-0E08-0C34-10B5-CA71B75F018B}"/>
              </a:ext>
            </a:extLst>
          </p:cNvPr>
          <p:cNvSpPr txBox="1"/>
          <p:nvPr/>
        </p:nvSpPr>
        <p:spPr>
          <a:xfrm>
            <a:off x="793790" y="7738896"/>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[XAI 2025]</a:t>
            </a:r>
          </a:p>
        </p:txBody>
      </p:sp>
      <p:sp>
        <p:nvSpPr>
          <p:cNvPr id="25" name="Text 3">
            <a:extLst>
              <a:ext uri="{FF2B5EF4-FFF2-40B4-BE49-F238E27FC236}">
                <a16:creationId xmlns:a16="http://schemas.microsoft.com/office/drawing/2014/main" id="{A7104736-6E10-D3EE-02AE-3B3AE12C2211}"/>
              </a:ext>
            </a:extLst>
          </p:cNvPr>
          <p:cNvSpPr/>
          <p:nvPr/>
        </p:nvSpPr>
        <p:spPr>
          <a:xfrm>
            <a:off x="7896718" y="2250594"/>
            <a:ext cx="7370495" cy="406837"/>
          </a:xfrm>
          <a:prstGeom prst="rect">
            <a:avLst/>
          </a:prstGeom>
          <a:noFill/>
          <a:ln/>
        </p:spPr>
        <p:txBody>
          <a:bodyPr wrap="none" lIns="0" tIns="0" rIns="0" bIns="0" rtlCol="0" anchor="t"/>
          <a:lstStyle/>
          <a:p>
            <a:pPr>
              <a:lnSpc>
                <a:spcPts val="3200"/>
              </a:lnSpc>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Code Version Control &amp; Environment </a:t>
            </a:r>
          </a:p>
          <a:p>
            <a:pPr>
              <a:lnSpc>
                <a:spcPts val="3200"/>
              </a:lnSpc>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Management</a:t>
            </a:r>
          </a:p>
        </p:txBody>
      </p:sp>
      <p:sp>
        <p:nvSpPr>
          <p:cNvPr id="26" name="Text 4">
            <a:extLst>
              <a:ext uri="{FF2B5EF4-FFF2-40B4-BE49-F238E27FC236}">
                <a16:creationId xmlns:a16="http://schemas.microsoft.com/office/drawing/2014/main" id="{6B976639-A555-5EDA-6729-20D1875A7DDA}"/>
              </a:ext>
            </a:extLst>
          </p:cNvPr>
          <p:cNvSpPr/>
          <p:nvPr/>
        </p:nvSpPr>
        <p:spPr>
          <a:xfrm>
            <a:off x="7896718" y="3094185"/>
            <a:ext cx="9637406" cy="347067"/>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How to avoid pitfalls and risk of technical problems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7" name="Text 6">
            <a:extLst>
              <a:ext uri="{FF2B5EF4-FFF2-40B4-BE49-F238E27FC236}">
                <a16:creationId xmlns:a16="http://schemas.microsoft.com/office/drawing/2014/main" id="{B3043BAC-4D1F-5FF6-3995-4849C8407D89}"/>
              </a:ext>
            </a:extLst>
          </p:cNvPr>
          <p:cNvSpPr/>
          <p:nvPr/>
        </p:nvSpPr>
        <p:spPr>
          <a:xfrm>
            <a:off x="7896718" y="3849999"/>
            <a:ext cx="4372332"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Clean Code Standards: PEP 8</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8" name="Text 7">
            <a:extLst>
              <a:ext uri="{FF2B5EF4-FFF2-40B4-BE49-F238E27FC236}">
                <a16:creationId xmlns:a16="http://schemas.microsoft.com/office/drawing/2014/main" id="{9D97D513-95D2-2F8C-2FE5-EC1DAE91DBB4}"/>
              </a:ext>
            </a:extLst>
          </p:cNvPr>
          <p:cNvSpPr/>
          <p:nvPr/>
        </p:nvSpPr>
        <p:spPr>
          <a:xfrm>
            <a:off x="7896718" y="4307211"/>
            <a:ext cx="12189500" cy="347067"/>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How to write code to be respected by your collegues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Text 9">
            <a:extLst>
              <a:ext uri="{FF2B5EF4-FFF2-40B4-BE49-F238E27FC236}">
                <a16:creationId xmlns:a16="http://schemas.microsoft.com/office/drawing/2014/main" id="{8F6BFDC2-5483-523B-1D9E-03006EDF6BF4}"/>
              </a:ext>
            </a:extLst>
          </p:cNvPr>
          <p:cNvSpPr/>
          <p:nvPr/>
        </p:nvSpPr>
        <p:spPr>
          <a:xfrm>
            <a:off x="7896718" y="5086106"/>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Automatic Testing </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0" name="Text 10">
            <a:extLst>
              <a:ext uri="{FF2B5EF4-FFF2-40B4-BE49-F238E27FC236}">
                <a16:creationId xmlns:a16="http://schemas.microsoft.com/office/drawing/2014/main" id="{FF7DC735-94E1-6E09-4639-C42080B0FEC5}"/>
              </a:ext>
            </a:extLst>
          </p:cNvPr>
          <p:cNvSpPr/>
          <p:nvPr/>
        </p:nvSpPr>
        <p:spPr>
          <a:xfrm>
            <a:off x="7896718" y="5590267"/>
            <a:ext cx="12189500" cy="347067"/>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Test your product as long as you develop it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1" name="Text 12">
            <a:extLst>
              <a:ext uri="{FF2B5EF4-FFF2-40B4-BE49-F238E27FC236}">
                <a16:creationId xmlns:a16="http://schemas.microsoft.com/office/drawing/2014/main" id="{E197BC4B-9656-C879-C36A-CE20BCC5FDC4}"/>
              </a:ext>
            </a:extLst>
          </p:cNvPr>
          <p:cNvSpPr/>
          <p:nvPr/>
        </p:nvSpPr>
        <p:spPr>
          <a:xfrm>
            <a:off x="7896718" y="6513075"/>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Deployment &amp; CI/CD</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Text 13">
            <a:extLst>
              <a:ext uri="{FF2B5EF4-FFF2-40B4-BE49-F238E27FC236}">
                <a16:creationId xmlns:a16="http://schemas.microsoft.com/office/drawing/2014/main" id="{374D1775-2A3D-35DD-41F0-61F2E2224BB3}"/>
              </a:ext>
            </a:extLst>
          </p:cNvPr>
          <p:cNvSpPr/>
          <p:nvPr/>
        </p:nvSpPr>
        <p:spPr>
          <a:xfrm>
            <a:off x="7896718" y="7018722"/>
            <a:ext cx="12189500" cy="347067"/>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Automation in code deployment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TextBox 4">
            <a:extLst>
              <a:ext uri="{FF2B5EF4-FFF2-40B4-BE49-F238E27FC236}">
                <a16:creationId xmlns:a16="http://schemas.microsoft.com/office/drawing/2014/main" id="{943D8A5D-E176-71B6-9BFF-158A743F2CE3}"/>
              </a:ext>
            </a:extLst>
          </p:cNvPr>
          <p:cNvSpPr txBox="1"/>
          <p:nvPr/>
        </p:nvSpPr>
        <p:spPr>
          <a:xfrm>
            <a:off x="7479741" y="787752"/>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34" name="Text 6">
            <a:extLst>
              <a:ext uri="{FF2B5EF4-FFF2-40B4-BE49-F238E27FC236}">
                <a16:creationId xmlns:a16="http://schemas.microsoft.com/office/drawing/2014/main" id="{3F70FBD0-CF72-5B4F-BDB3-C7E9213467CE}"/>
              </a:ext>
            </a:extLst>
          </p:cNvPr>
          <p:cNvSpPr/>
          <p:nvPr/>
        </p:nvSpPr>
        <p:spPr>
          <a:xfrm>
            <a:off x="7896718" y="999361"/>
            <a:ext cx="4372332"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Agile Way of Working</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5" name="Text 4">
            <a:extLst>
              <a:ext uri="{FF2B5EF4-FFF2-40B4-BE49-F238E27FC236}">
                <a16:creationId xmlns:a16="http://schemas.microsoft.com/office/drawing/2014/main" id="{B0BB9D81-B278-F4A0-1BC8-4C84C47440CD}"/>
              </a:ext>
            </a:extLst>
          </p:cNvPr>
          <p:cNvSpPr/>
          <p:nvPr/>
        </p:nvSpPr>
        <p:spPr>
          <a:xfrm>
            <a:off x="7913047" y="1421753"/>
            <a:ext cx="9637406" cy="347067"/>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How work is done in software development and beyond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6" name="TextBox 4">
            <a:extLst>
              <a:ext uri="{FF2B5EF4-FFF2-40B4-BE49-F238E27FC236}">
                <a16:creationId xmlns:a16="http://schemas.microsoft.com/office/drawing/2014/main" id="{6C40B3B5-0703-12F0-489F-0D787A81FF64}"/>
              </a:ext>
            </a:extLst>
          </p:cNvPr>
          <p:cNvSpPr txBox="1"/>
          <p:nvPr/>
        </p:nvSpPr>
        <p:spPr>
          <a:xfrm>
            <a:off x="7473431" y="2034992"/>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37" name="TextBox 4">
            <a:extLst>
              <a:ext uri="{FF2B5EF4-FFF2-40B4-BE49-F238E27FC236}">
                <a16:creationId xmlns:a16="http://schemas.microsoft.com/office/drawing/2014/main" id="{0D3CCE73-F024-4A95-3517-30FBFEB327E0}"/>
              </a:ext>
            </a:extLst>
          </p:cNvPr>
          <p:cNvSpPr txBox="1"/>
          <p:nvPr/>
        </p:nvSpPr>
        <p:spPr>
          <a:xfrm>
            <a:off x="7467121" y="3627346"/>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38" name="TextBox 4">
            <a:extLst>
              <a:ext uri="{FF2B5EF4-FFF2-40B4-BE49-F238E27FC236}">
                <a16:creationId xmlns:a16="http://schemas.microsoft.com/office/drawing/2014/main" id="{6B34C15B-FC7D-DFA1-2990-8A1DC9E3CCD7}"/>
              </a:ext>
            </a:extLst>
          </p:cNvPr>
          <p:cNvSpPr txBox="1"/>
          <p:nvPr/>
        </p:nvSpPr>
        <p:spPr>
          <a:xfrm>
            <a:off x="7467120" y="4888984"/>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39" name="TextBox 4">
            <a:extLst>
              <a:ext uri="{FF2B5EF4-FFF2-40B4-BE49-F238E27FC236}">
                <a16:creationId xmlns:a16="http://schemas.microsoft.com/office/drawing/2014/main" id="{6089531D-F86A-B884-6A6B-7A24634AB375}"/>
              </a:ext>
            </a:extLst>
          </p:cNvPr>
          <p:cNvSpPr txBox="1"/>
          <p:nvPr/>
        </p:nvSpPr>
        <p:spPr>
          <a:xfrm>
            <a:off x="7479741" y="6314388"/>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06</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4061081" y="3380553"/>
            <a:ext cx="4047749" cy="769441"/>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DEMO </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8" name="Łącznik prosty 7">
            <a:extLst>
              <a:ext uri="{FF2B5EF4-FFF2-40B4-BE49-F238E27FC236}">
                <a16:creationId xmlns:a16="http://schemas.microsoft.com/office/drawing/2014/main" id="{4B927545-2743-FF8D-DB98-231961570FD7}"/>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753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EC41A49D-C3E8-D806-6005-95C314B1B4F9}"/>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The Case</a:t>
            </a:r>
          </a:p>
        </p:txBody>
      </p:sp>
      <p:cxnSp>
        <p:nvCxnSpPr>
          <p:cNvPr id="3" name="Łącznik prosty 2">
            <a:extLst>
              <a:ext uri="{FF2B5EF4-FFF2-40B4-BE49-F238E27FC236}">
                <a16:creationId xmlns:a16="http://schemas.microsoft.com/office/drawing/2014/main" id="{77C63B00-CB7A-D303-6BE2-8FDBD4D4345B}"/>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 11">
            <a:extLst>
              <a:ext uri="{FF2B5EF4-FFF2-40B4-BE49-F238E27FC236}">
                <a16:creationId xmlns:a16="http://schemas.microsoft.com/office/drawing/2014/main" id="{9559A255-09FD-8D0D-A48E-4E108107C8EA}"/>
              </a:ext>
            </a:extLst>
          </p:cNvPr>
          <p:cNvSpPr/>
          <p:nvPr/>
        </p:nvSpPr>
        <p:spPr>
          <a:xfrm>
            <a:off x="724039" y="1827928"/>
            <a:ext cx="406919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Julia, Data Analyst</a:t>
            </a:r>
            <a:endParaRPr lang="en-US" sz="22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pole tekstowe 6">
            <a:extLst>
              <a:ext uri="{FF2B5EF4-FFF2-40B4-BE49-F238E27FC236}">
                <a16:creationId xmlns:a16="http://schemas.microsoft.com/office/drawing/2014/main" id="{A74B2C85-3D2F-649A-BA7F-7B53AC8BD2F1}"/>
              </a:ext>
            </a:extLst>
          </p:cNvPr>
          <p:cNvSpPr txBox="1"/>
          <p:nvPr/>
        </p:nvSpPr>
        <p:spPr>
          <a:xfrm>
            <a:off x="4240696" y="1658130"/>
            <a:ext cx="10074925" cy="3662541"/>
          </a:xfrm>
          <a:prstGeom prst="rect">
            <a:avLst/>
          </a:prstGeom>
          <a:no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latin typeface="Consolas" panose="020B0609020204030204" pitchFamily="49" charset="0"/>
                <a:cs typeface="Consolas" panose="020B0609020204030204" pitchFamily="49" charset="0"/>
              </a:rPr>
              <a:t>{</a:t>
            </a:r>
            <a:r>
              <a:rPr lang="en-US" dirty="0">
                <a:solidFill>
                  <a:schemeClr val="tx1"/>
                </a:solidFill>
                <a:effectLst/>
                <a:latin typeface="Consolas" panose="020B0609020204030204" pitchFamily="49" charset="0"/>
                <a:cs typeface="Consolas" panose="020B0609020204030204" pitchFamily="49" charset="0"/>
              </a:rPr>
              <a:t> </a:t>
            </a:r>
            <a:r>
              <a:rPr lang="en-US" sz="2400" dirty="0">
                <a:solidFill>
                  <a:schemeClr val="tx1"/>
                </a:solidFill>
                <a:effectLst/>
                <a:latin typeface="Consolas" panose="020B0609020204030204" pitchFamily="49" charset="0"/>
                <a:cs typeface="Consolas" panose="020B0609020204030204" pitchFamily="49" charset="0"/>
              </a:rPr>
              <a:t>Meet Julia, a Data Analyst from the Modelling team. She is an experienced specialist, taking care of data verification processes. Every month she has to update the data verification reports and preprocess data for the further processes. Every time she manually performs checks and imputes data in </a:t>
            </a:r>
            <a:r>
              <a:rPr lang="en-US" sz="2400" dirty="0" err="1">
                <a:solidFill>
                  <a:schemeClr val="tx1"/>
                </a:solidFill>
                <a:effectLst/>
                <a:latin typeface="Consolas" panose="020B0609020204030204" pitchFamily="49" charset="0"/>
                <a:cs typeface="Consolas" panose="020B0609020204030204" pitchFamily="49" charset="0"/>
              </a:rPr>
              <a:t>Jupyter</a:t>
            </a:r>
            <a:r>
              <a:rPr lang="en-US" sz="2400" dirty="0">
                <a:solidFill>
                  <a:schemeClr val="tx1"/>
                </a:solidFill>
                <a:effectLst/>
                <a:latin typeface="Consolas" panose="020B0609020204030204" pitchFamily="49" charset="0"/>
                <a:cs typeface="Consolas" panose="020B0609020204030204" pitchFamily="49" charset="0"/>
              </a:rPr>
              <a:t> notebooks. Please help to design solution to automate her work.</a:t>
            </a:r>
          </a:p>
          <a:p>
            <a:r>
              <a:rPr lang="en-US" sz="2400" dirty="0">
                <a:solidFill>
                  <a:schemeClr val="tx1"/>
                </a:solidFill>
                <a:effectLst/>
                <a:latin typeface="Consolas" panose="020B0609020204030204" pitchFamily="49" charset="0"/>
                <a:cs typeface="Consolas" panose="020B0609020204030204" pitchFamily="49" charset="0"/>
              </a:rPr>
              <a:t> </a:t>
            </a:r>
            <a:r>
              <a:rPr lang="en-US" dirty="0">
                <a:solidFill>
                  <a:srgbClr val="9BE257"/>
                </a:solidFill>
                <a:effectLst/>
                <a:latin typeface="Consolas" panose="020B0609020204030204" pitchFamily="49" charset="0"/>
                <a:cs typeface="Consolas" panose="020B0609020204030204" pitchFamily="49" charset="0"/>
              </a:rPr>
              <a:t>}</a:t>
            </a:r>
          </a:p>
        </p:txBody>
      </p:sp>
      <p:sp>
        <p:nvSpPr>
          <p:cNvPr id="4" name="pole tekstowe 3">
            <a:extLst>
              <a:ext uri="{FF2B5EF4-FFF2-40B4-BE49-F238E27FC236}">
                <a16:creationId xmlns:a16="http://schemas.microsoft.com/office/drawing/2014/main" id="{224C0629-3920-4815-31D1-522F8601AD32}"/>
              </a:ext>
            </a:extLst>
          </p:cNvPr>
          <p:cNvSpPr txBox="1"/>
          <p:nvPr/>
        </p:nvSpPr>
        <p:spPr>
          <a:xfrm>
            <a:off x="1003396" y="2407296"/>
            <a:ext cx="2428917" cy="1569660"/>
          </a:xfrm>
          <a:prstGeom prst="rect">
            <a:avLst/>
          </a:prstGeom>
          <a:noFill/>
        </p:spPr>
        <p:txBody>
          <a:bodyPr wrap="square">
            <a:spAutoFit/>
          </a:bodyPr>
          <a:lstStyle/>
          <a:p>
            <a:r>
              <a:rPr lang="pl-PL" sz="9600" dirty="0"/>
              <a:t>👩‍💻</a:t>
            </a:r>
          </a:p>
        </p:txBody>
      </p:sp>
      <p:cxnSp>
        <p:nvCxnSpPr>
          <p:cNvPr id="10" name="Łącznik prosty 9">
            <a:extLst>
              <a:ext uri="{FF2B5EF4-FFF2-40B4-BE49-F238E27FC236}">
                <a16:creationId xmlns:a16="http://schemas.microsoft.com/office/drawing/2014/main" id="{F09B77AB-5592-E397-36A8-7AFC7FEB3347}"/>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0">
            <a:extLst>
              <a:ext uri="{FF2B5EF4-FFF2-40B4-BE49-F238E27FC236}">
                <a16:creationId xmlns:a16="http://schemas.microsoft.com/office/drawing/2014/main" id="{92270BC0-2818-4885-3115-4D15F26A866F}"/>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extLst>
      <p:ext uri="{BB962C8B-B14F-4D97-AF65-F5344CB8AC3E}">
        <p14:creationId xmlns:p14="http://schemas.microsoft.com/office/powerpoint/2010/main" val="560645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ześcian 36">
            <a:extLst>
              <a:ext uri="{FF2B5EF4-FFF2-40B4-BE49-F238E27FC236}">
                <a16:creationId xmlns:a16="http://schemas.microsoft.com/office/drawing/2014/main" id="{39C0C82F-21CE-35FB-4BF0-309116CC4CBA}"/>
              </a:ext>
            </a:extLst>
          </p:cNvPr>
          <p:cNvSpPr/>
          <p:nvPr/>
        </p:nvSpPr>
        <p:spPr>
          <a:xfrm>
            <a:off x="885675" y="6321689"/>
            <a:ext cx="4008079" cy="985578"/>
          </a:xfrm>
          <a:prstGeom prst="cube">
            <a:avLst>
              <a:gd name="adj" fmla="val 59694"/>
            </a:avLst>
          </a:prstGeom>
          <a:solidFill>
            <a:schemeClr val="accent6">
              <a:lumMod val="75000"/>
              <a:alpha val="35464"/>
            </a:schemeClr>
          </a:solidFill>
          <a:ln w="15875">
            <a:solidFill>
              <a:srgbClr val="37FF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Class 1-6</a:t>
            </a:r>
          </a:p>
        </p:txBody>
      </p:sp>
      <p:sp>
        <p:nvSpPr>
          <p:cNvPr id="40" name="Prostokąt zaokrąglony 39">
            <a:extLst>
              <a:ext uri="{FF2B5EF4-FFF2-40B4-BE49-F238E27FC236}">
                <a16:creationId xmlns:a16="http://schemas.microsoft.com/office/drawing/2014/main" id="{FA355E12-1752-FF97-9258-97FB035FCA69}"/>
              </a:ext>
            </a:extLst>
          </p:cNvPr>
          <p:cNvSpPr/>
          <p:nvPr/>
        </p:nvSpPr>
        <p:spPr>
          <a:xfrm>
            <a:off x="6561204" y="6646390"/>
            <a:ext cx="4995638" cy="690494"/>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Introduction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into</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XAI &amp;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Classification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R</a:t>
            </a:r>
          </a:p>
        </p:txBody>
      </p:sp>
      <p:sp>
        <p:nvSpPr>
          <p:cNvPr id="44" name="Prostokąt zaokrąglony 43">
            <a:extLst>
              <a:ext uri="{FF2B5EF4-FFF2-40B4-BE49-F238E27FC236}">
                <a16:creationId xmlns:a16="http://schemas.microsoft.com/office/drawing/2014/main" id="{50753277-88EF-74FF-518A-CBA6DE43AB92}"/>
              </a:ext>
            </a:extLst>
          </p:cNvPr>
          <p:cNvSpPr/>
          <p:nvPr/>
        </p:nvSpPr>
        <p:spPr>
          <a:xfrm>
            <a:off x="7360570" y="4297478"/>
            <a:ext cx="3188144"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Regression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Python</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45" name="Nawias otwierający 44">
            <a:extLst>
              <a:ext uri="{FF2B5EF4-FFF2-40B4-BE49-F238E27FC236}">
                <a16:creationId xmlns:a16="http://schemas.microsoft.com/office/drawing/2014/main" id="{8DA8DDC0-8C3D-6523-465E-680123A6B45D}"/>
              </a:ext>
            </a:extLst>
          </p:cNvPr>
          <p:cNvSpPr/>
          <p:nvPr/>
        </p:nvSpPr>
        <p:spPr>
          <a:xfrm>
            <a:off x="6392319" y="6759389"/>
            <a:ext cx="55559" cy="464496"/>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46" name="Łącznik prosty 45">
            <a:extLst>
              <a:ext uri="{FF2B5EF4-FFF2-40B4-BE49-F238E27FC236}">
                <a16:creationId xmlns:a16="http://schemas.microsoft.com/office/drawing/2014/main" id="{21DE6B7F-272D-B095-E51A-F7095829FB84}"/>
              </a:ext>
            </a:extLst>
          </p:cNvPr>
          <p:cNvCxnSpPr/>
          <p:nvPr/>
        </p:nvCxnSpPr>
        <p:spPr>
          <a:xfrm>
            <a:off x="4999471" y="7015516"/>
            <a:ext cx="829529" cy="7296"/>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Nawias otwierający 46">
            <a:extLst>
              <a:ext uri="{FF2B5EF4-FFF2-40B4-BE49-F238E27FC236}">
                <a16:creationId xmlns:a16="http://schemas.microsoft.com/office/drawing/2014/main" id="{4665676B-C6EC-F1F4-3F37-31D58B6337D4}"/>
              </a:ext>
            </a:extLst>
          </p:cNvPr>
          <p:cNvSpPr/>
          <p:nvPr/>
        </p:nvSpPr>
        <p:spPr>
          <a:xfrm rot="10800000">
            <a:off x="11684358" y="6759389"/>
            <a:ext cx="55559" cy="464496"/>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48" name="Nawias otwierający 47">
            <a:extLst>
              <a:ext uri="{FF2B5EF4-FFF2-40B4-BE49-F238E27FC236}">
                <a16:creationId xmlns:a16="http://schemas.microsoft.com/office/drawing/2014/main" id="{2442B441-3D64-63CD-122A-A1B6FE75E355}"/>
              </a:ext>
            </a:extLst>
          </p:cNvPr>
          <p:cNvSpPr/>
          <p:nvPr/>
        </p:nvSpPr>
        <p:spPr>
          <a:xfrm>
            <a:off x="6770400" y="5581085"/>
            <a:ext cx="55559" cy="506842"/>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solidFill>
                <a:srgbClr val="9BE257"/>
              </a:solidFill>
            </a:endParaRPr>
          </a:p>
        </p:txBody>
      </p:sp>
      <p:sp>
        <p:nvSpPr>
          <p:cNvPr id="51" name="Nawias otwierający 50">
            <a:extLst>
              <a:ext uri="{FF2B5EF4-FFF2-40B4-BE49-F238E27FC236}">
                <a16:creationId xmlns:a16="http://schemas.microsoft.com/office/drawing/2014/main" id="{05583F23-763A-C001-0A62-4935CEB6C947}"/>
              </a:ext>
            </a:extLst>
          </p:cNvPr>
          <p:cNvSpPr/>
          <p:nvPr/>
        </p:nvSpPr>
        <p:spPr>
          <a:xfrm rot="10800000">
            <a:off x="11538039" y="5581085"/>
            <a:ext cx="55559" cy="506842"/>
          </a:xfrm>
          <a:prstGeom prst="leftBracket">
            <a:avLst/>
          </a:prstGeom>
          <a:ln w="22225">
            <a:solidFill>
              <a:srgbClr val="37FF00"/>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54" name="Łącznik prosty 53">
            <a:extLst>
              <a:ext uri="{FF2B5EF4-FFF2-40B4-BE49-F238E27FC236}">
                <a16:creationId xmlns:a16="http://schemas.microsoft.com/office/drawing/2014/main" id="{E265BDD5-42AB-2A54-3BFA-6841F2B18837}"/>
              </a:ext>
            </a:extLst>
          </p:cNvPr>
          <p:cNvCxnSpPr>
            <a:cxnSpLocks/>
          </p:cNvCxnSpPr>
          <p:nvPr/>
        </p:nvCxnSpPr>
        <p:spPr>
          <a:xfrm>
            <a:off x="5734915" y="5863035"/>
            <a:ext cx="771739"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56" name="Nawias otwierający 55">
            <a:extLst>
              <a:ext uri="{FF2B5EF4-FFF2-40B4-BE49-F238E27FC236}">
                <a16:creationId xmlns:a16="http://schemas.microsoft.com/office/drawing/2014/main" id="{2ACDA27A-5CDC-3A3F-22A8-003299049034}"/>
              </a:ext>
            </a:extLst>
          </p:cNvPr>
          <p:cNvSpPr/>
          <p:nvPr/>
        </p:nvSpPr>
        <p:spPr>
          <a:xfrm rot="10800000">
            <a:off x="10337667" y="4366421"/>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57" name="Nawias otwierający 56">
            <a:extLst>
              <a:ext uri="{FF2B5EF4-FFF2-40B4-BE49-F238E27FC236}">
                <a16:creationId xmlns:a16="http://schemas.microsoft.com/office/drawing/2014/main" id="{20158E9B-E547-3EB2-6E85-7E42D8F04F56}"/>
              </a:ext>
            </a:extLst>
          </p:cNvPr>
          <p:cNvSpPr/>
          <p:nvPr/>
        </p:nvSpPr>
        <p:spPr>
          <a:xfrm>
            <a:off x="7575623" y="436819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58" name="Łącznik prosty 57">
            <a:extLst>
              <a:ext uri="{FF2B5EF4-FFF2-40B4-BE49-F238E27FC236}">
                <a16:creationId xmlns:a16="http://schemas.microsoft.com/office/drawing/2014/main" id="{345D1803-FD0C-A00F-B237-66186C80CE04}"/>
              </a:ext>
            </a:extLst>
          </p:cNvPr>
          <p:cNvCxnSpPr>
            <a:cxnSpLocks/>
          </p:cNvCxnSpPr>
          <p:nvPr/>
        </p:nvCxnSpPr>
        <p:spPr>
          <a:xfrm>
            <a:off x="7417002" y="3397195"/>
            <a:ext cx="70252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60" name="TextBox 4">
            <a:extLst>
              <a:ext uri="{FF2B5EF4-FFF2-40B4-BE49-F238E27FC236}">
                <a16:creationId xmlns:a16="http://schemas.microsoft.com/office/drawing/2014/main" id="{43AF4744-E6BC-D437-5C53-F1E123051733}"/>
              </a:ext>
            </a:extLst>
          </p:cNvPr>
          <p:cNvSpPr txBox="1"/>
          <p:nvPr/>
        </p:nvSpPr>
        <p:spPr>
          <a:xfrm>
            <a:off x="1008310" y="1154317"/>
            <a:ext cx="12877759" cy="1301510"/>
          </a:xfrm>
          <a:prstGeom prst="rect">
            <a:avLst/>
          </a:prstGeom>
        </p:spPr>
        <p:txBody>
          <a:bodyPr wrap="square" lIns="0" tIns="0" rIns="0" bIns="0" rtlCol="0" anchor="t">
            <a:spAutoFit/>
          </a:bodyPr>
          <a:lstStyle/>
          <a:p>
            <a:pPr>
              <a:lnSpc>
                <a:spcPts val="5279"/>
              </a:lnSpc>
            </a:pPr>
            <a:r>
              <a:rPr lang="en-US" sz="4000" dirty="0">
                <a:solidFill>
                  <a:srgbClr val="F8F8F8"/>
                </a:solidFill>
                <a:latin typeface="Helvetica Neue Medium" panose="02000503000000020004" pitchFamily="2" charset="0"/>
                <a:ea typeface="Helvetica Neue Medium" panose="02000503000000020004" pitchFamily="2" charset="0"/>
                <a:cs typeface="Helvetica Neue Medium" panose="02000503000000020004" pitchFamily="2" charset="0"/>
              </a:rPr>
              <a:t>Course roadmap: </a:t>
            </a:r>
          </a:p>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Recap</a:t>
            </a:r>
          </a:p>
        </p:txBody>
      </p:sp>
      <p:sp>
        <p:nvSpPr>
          <p:cNvPr id="62" name="Sześcian 61">
            <a:extLst>
              <a:ext uri="{FF2B5EF4-FFF2-40B4-BE49-F238E27FC236}">
                <a16:creationId xmlns:a16="http://schemas.microsoft.com/office/drawing/2014/main" id="{C852B0A6-903D-0B8B-A70F-5A1636C2E418}"/>
              </a:ext>
            </a:extLst>
          </p:cNvPr>
          <p:cNvSpPr/>
          <p:nvPr/>
        </p:nvSpPr>
        <p:spPr>
          <a:xfrm>
            <a:off x="2407616" y="5066956"/>
            <a:ext cx="3416088" cy="1097053"/>
          </a:xfrm>
          <a:prstGeom prst="cube">
            <a:avLst>
              <a:gd name="adj" fmla="val 61039"/>
            </a:avLst>
          </a:prstGeom>
          <a:solidFill>
            <a:schemeClr val="accent6">
              <a:lumMod val="75000"/>
              <a:alpha val="35464"/>
            </a:schemeClr>
          </a:solidFill>
          <a:ln w="15875">
            <a:solidFill>
              <a:srgbClr val="37FF00"/>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Class 7</a:t>
            </a:r>
          </a:p>
        </p:txBody>
      </p:sp>
      <p:sp>
        <p:nvSpPr>
          <p:cNvPr id="65" name="Sześcian 64">
            <a:extLst>
              <a:ext uri="{FF2B5EF4-FFF2-40B4-BE49-F238E27FC236}">
                <a16:creationId xmlns:a16="http://schemas.microsoft.com/office/drawing/2014/main" id="{D3CD1782-E290-9D2C-B107-728EDCE93940}"/>
              </a:ext>
            </a:extLst>
          </p:cNvPr>
          <p:cNvSpPr/>
          <p:nvPr/>
        </p:nvSpPr>
        <p:spPr>
          <a:xfrm>
            <a:off x="3774988" y="3782996"/>
            <a:ext cx="2851174" cy="1083197"/>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400" dirty="0">
                <a:latin typeface="Helvetica Neue" panose="02000503000000020004" pitchFamily="2" charset="0"/>
                <a:ea typeface="Helvetica Neue" panose="02000503000000020004" pitchFamily="2" charset="0"/>
                <a:cs typeface="Helvetica Neue" panose="02000503000000020004" pitchFamily="2" charset="0"/>
              </a:rPr>
              <a:t>Class 8-11</a:t>
            </a:r>
          </a:p>
        </p:txBody>
      </p:sp>
      <p:sp>
        <p:nvSpPr>
          <p:cNvPr id="66" name="Sześcian 65">
            <a:extLst>
              <a:ext uri="{FF2B5EF4-FFF2-40B4-BE49-F238E27FC236}">
                <a16:creationId xmlns:a16="http://schemas.microsoft.com/office/drawing/2014/main" id="{E7EC3291-883B-D89D-8FF4-5554E7880197}"/>
              </a:ext>
            </a:extLst>
          </p:cNvPr>
          <p:cNvSpPr/>
          <p:nvPr/>
        </p:nvSpPr>
        <p:spPr>
          <a:xfrm>
            <a:off x="4913337" y="2647843"/>
            <a:ext cx="2518576" cy="929311"/>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300" dirty="0">
                <a:latin typeface="Helvetica Neue" panose="02000503000000020004" pitchFamily="2" charset="0"/>
                <a:ea typeface="Helvetica Neue" panose="02000503000000020004" pitchFamily="2" charset="0"/>
                <a:cs typeface="Helvetica Neue" panose="02000503000000020004" pitchFamily="2" charset="0"/>
              </a:rPr>
              <a:t>Class 12-13</a:t>
            </a:r>
          </a:p>
        </p:txBody>
      </p:sp>
      <p:sp>
        <p:nvSpPr>
          <p:cNvPr id="68" name="Prostokąt zaokrąglony 67">
            <a:extLst>
              <a:ext uri="{FF2B5EF4-FFF2-40B4-BE49-F238E27FC236}">
                <a16:creationId xmlns:a16="http://schemas.microsoft.com/office/drawing/2014/main" id="{D6DCBBF6-C47D-95C4-52C0-83EAABDBD64A}"/>
              </a:ext>
            </a:extLst>
          </p:cNvPr>
          <p:cNvSpPr/>
          <p:nvPr/>
        </p:nvSpPr>
        <p:spPr>
          <a:xfrm>
            <a:off x="6959351" y="5477252"/>
            <a:ext cx="4752786" cy="690494"/>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Clean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Code</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&amp; Collaboration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Practices</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0" name="Prostokąt zaokrąglony 69">
            <a:extLst>
              <a:ext uri="{FF2B5EF4-FFF2-40B4-BE49-F238E27FC236}">
                <a16:creationId xmlns:a16="http://schemas.microsoft.com/office/drawing/2014/main" id="{EAB252D7-4668-0542-ACD3-E6E00C8D7909}"/>
              </a:ext>
            </a:extLst>
          </p:cNvPr>
          <p:cNvSpPr/>
          <p:nvPr/>
        </p:nvSpPr>
        <p:spPr>
          <a:xfrm>
            <a:off x="8301959" y="3059390"/>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Image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Recognition</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PyTorch</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1" name="Sześcian 70">
            <a:extLst>
              <a:ext uri="{FF2B5EF4-FFF2-40B4-BE49-F238E27FC236}">
                <a16:creationId xmlns:a16="http://schemas.microsoft.com/office/drawing/2014/main" id="{D2484679-A3E2-304F-6797-188E03F19735}"/>
              </a:ext>
            </a:extLst>
          </p:cNvPr>
          <p:cNvSpPr/>
          <p:nvPr/>
        </p:nvSpPr>
        <p:spPr>
          <a:xfrm>
            <a:off x="5903838" y="1526516"/>
            <a:ext cx="2215688" cy="929311"/>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100" dirty="0">
                <a:latin typeface="Helvetica Neue" panose="02000503000000020004" pitchFamily="2" charset="0"/>
                <a:ea typeface="Helvetica Neue" panose="02000503000000020004" pitchFamily="2" charset="0"/>
                <a:cs typeface="Helvetica Neue" panose="02000503000000020004" pitchFamily="2" charset="0"/>
              </a:rPr>
              <a:t>Class 14</a:t>
            </a:r>
          </a:p>
        </p:txBody>
      </p:sp>
      <p:sp>
        <p:nvSpPr>
          <p:cNvPr id="72" name="Prostokąt zaokrąglony 71">
            <a:extLst>
              <a:ext uri="{FF2B5EF4-FFF2-40B4-BE49-F238E27FC236}">
                <a16:creationId xmlns:a16="http://schemas.microsoft.com/office/drawing/2014/main" id="{D6154E50-1209-6A03-4CB7-D1CAB64079AE}"/>
              </a:ext>
            </a:extLst>
          </p:cNvPr>
          <p:cNvSpPr/>
          <p:nvPr/>
        </p:nvSpPr>
        <p:spPr>
          <a:xfrm>
            <a:off x="8642192" y="1936643"/>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101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into</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AutoML</a:t>
            </a:r>
            <a:r>
              <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rPr>
              <a:t> in </a:t>
            </a: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Python</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3" name="Nawias otwierający 72">
            <a:extLst>
              <a:ext uri="{FF2B5EF4-FFF2-40B4-BE49-F238E27FC236}">
                <a16:creationId xmlns:a16="http://schemas.microsoft.com/office/drawing/2014/main" id="{9F891CC5-9D4B-E52E-526F-E80C6D5B105A}"/>
              </a:ext>
            </a:extLst>
          </p:cNvPr>
          <p:cNvSpPr/>
          <p:nvPr/>
        </p:nvSpPr>
        <p:spPr>
          <a:xfrm>
            <a:off x="8376100" y="3092870"/>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74" name="Nawias otwierający 73">
            <a:extLst>
              <a:ext uri="{FF2B5EF4-FFF2-40B4-BE49-F238E27FC236}">
                <a16:creationId xmlns:a16="http://schemas.microsoft.com/office/drawing/2014/main" id="{71685DFE-EA67-8649-FA39-57F35583D0B6}"/>
              </a:ext>
            </a:extLst>
          </p:cNvPr>
          <p:cNvSpPr/>
          <p:nvPr/>
        </p:nvSpPr>
        <p:spPr>
          <a:xfrm rot="10800000">
            <a:off x="12156127" y="3098170"/>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75" name="Łącznik prosty 74">
            <a:extLst>
              <a:ext uri="{FF2B5EF4-FFF2-40B4-BE49-F238E27FC236}">
                <a16:creationId xmlns:a16="http://schemas.microsoft.com/office/drawing/2014/main" id="{9FAE98AA-EF80-625F-EA65-178BE5A2E050}"/>
              </a:ext>
            </a:extLst>
          </p:cNvPr>
          <p:cNvCxnSpPr>
            <a:cxnSpLocks/>
          </p:cNvCxnSpPr>
          <p:nvPr/>
        </p:nvCxnSpPr>
        <p:spPr>
          <a:xfrm>
            <a:off x="8119525" y="2228792"/>
            <a:ext cx="522667"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77" name="Sześcian 76">
            <a:extLst>
              <a:ext uri="{FF2B5EF4-FFF2-40B4-BE49-F238E27FC236}">
                <a16:creationId xmlns:a16="http://schemas.microsoft.com/office/drawing/2014/main" id="{62411CA5-19E7-7805-EC05-63AAEFF62FEB}"/>
              </a:ext>
            </a:extLst>
          </p:cNvPr>
          <p:cNvSpPr/>
          <p:nvPr/>
        </p:nvSpPr>
        <p:spPr>
          <a:xfrm>
            <a:off x="6845183" y="492877"/>
            <a:ext cx="2042070" cy="862428"/>
          </a:xfrm>
          <a:prstGeom prst="cube">
            <a:avLst>
              <a:gd name="adj" fmla="val 61039"/>
            </a:avLst>
          </a:prstGeom>
          <a:solidFill>
            <a:schemeClr val="bg2">
              <a:lumMod val="75000"/>
              <a:alpha val="35464"/>
            </a:schemeClr>
          </a:solidFill>
          <a:ln w="15875">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a:latin typeface="Helvetica Neue" panose="02000503000000020004" pitchFamily="2" charset="0"/>
                <a:ea typeface="Helvetica Neue" panose="02000503000000020004" pitchFamily="2" charset="0"/>
                <a:cs typeface="Helvetica Neue" panose="02000503000000020004" pitchFamily="2" charset="0"/>
              </a:rPr>
              <a:t>Class 15</a:t>
            </a:r>
          </a:p>
        </p:txBody>
      </p:sp>
      <p:sp>
        <p:nvSpPr>
          <p:cNvPr id="78" name="Prostokąt zaokrąglony 77">
            <a:extLst>
              <a:ext uri="{FF2B5EF4-FFF2-40B4-BE49-F238E27FC236}">
                <a16:creationId xmlns:a16="http://schemas.microsoft.com/office/drawing/2014/main" id="{CAD1803E-7594-3626-CED1-19E1D42DED06}"/>
              </a:ext>
            </a:extLst>
          </p:cNvPr>
          <p:cNvSpPr/>
          <p:nvPr/>
        </p:nvSpPr>
        <p:spPr>
          <a:xfrm>
            <a:off x="8946306" y="848172"/>
            <a:ext cx="3968982" cy="606492"/>
          </a:xfrm>
          <a:prstGeom prst="roundRect">
            <a:avLst>
              <a:gd name="adj" fmla="val 6411"/>
            </a:avLst>
          </a:prstGeom>
          <a:noFill/>
          <a:ln w="12700">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dirty="0" err="1">
                <a:solidFill>
                  <a:schemeClr val="bg1"/>
                </a:solidFill>
                <a:latin typeface="Helvetica Neue" panose="02000503000000020004" pitchFamily="2" charset="0"/>
                <a:ea typeface="Helvetica Neue" panose="02000503000000020004" pitchFamily="2" charset="0"/>
                <a:cs typeface="Helvetica Neue" panose="02000503000000020004" pitchFamily="2" charset="0"/>
              </a:rPr>
              <a:t>Presentations</a:t>
            </a:r>
            <a:endParaRPr lang="pl-PL" sz="2000" dirty="0">
              <a:solidFill>
                <a:schemeClr val="bg1"/>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9" name="Nawias otwierający 78">
            <a:extLst>
              <a:ext uri="{FF2B5EF4-FFF2-40B4-BE49-F238E27FC236}">
                <a16:creationId xmlns:a16="http://schemas.microsoft.com/office/drawing/2014/main" id="{D661E48F-006B-285F-46A4-75C0BED18986}"/>
              </a:ext>
            </a:extLst>
          </p:cNvPr>
          <p:cNvSpPr/>
          <p:nvPr/>
        </p:nvSpPr>
        <p:spPr>
          <a:xfrm>
            <a:off x="9948387" y="923209"/>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0" name="Nawias otwierający 79">
            <a:extLst>
              <a:ext uri="{FF2B5EF4-FFF2-40B4-BE49-F238E27FC236}">
                <a16:creationId xmlns:a16="http://schemas.microsoft.com/office/drawing/2014/main" id="{D5016851-9875-F84D-D269-193943F7B302}"/>
              </a:ext>
            </a:extLst>
          </p:cNvPr>
          <p:cNvSpPr/>
          <p:nvPr/>
        </p:nvSpPr>
        <p:spPr>
          <a:xfrm rot="10800000">
            <a:off x="11914446" y="906475"/>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1" name="Nawias otwierający 80">
            <a:extLst>
              <a:ext uri="{FF2B5EF4-FFF2-40B4-BE49-F238E27FC236}">
                <a16:creationId xmlns:a16="http://schemas.microsoft.com/office/drawing/2014/main" id="{81E5B09C-3B68-B39E-FFAF-E9A3D0D40150}"/>
              </a:ext>
            </a:extLst>
          </p:cNvPr>
          <p:cNvSpPr/>
          <p:nvPr/>
        </p:nvSpPr>
        <p:spPr>
          <a:xfrm>
            <a:off x="8994714" y="200311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sp>
        <p:nvSpPr>
          <p:cNvPr id="82" name="Nawias otwierający 81">
            <a:extLst>
              <a:ext uri="{FF2B5EF4-FFF2-40B4-BE49-F238E27FC236}">
                <a16:creationId xmlns:a16="http://schemas.microsoft.com/office/drawing/2014/main" id="{3FB115CC-ADEC-AD31-9FEC-07F6AB5291E6}"/>
              </a:ext>
            </a:extLst>
          </p:cNvPr>
          <p:cNvSpPr/>
          <p:nvPr/>
        </p:nvSpPr>
        <p:spPr>
          <a:xfrm rot="10800000">
            <a:off x="12270941" y="2010113"/>
            <a:ext cx="55559" cy="506842"/>
          </a:xfrm>
          <a:prstGeom prst="leftBracket">
            <a:avLst/>
          </a:prstGeom>
          <a:ln w="22225">
            <a:solidFill>
              <a:schemeClr val="bg1"/>
            </a:solidFill>
          </a:ln>
          <a:effectLst>
            <a:outerShdw blurRad="169012" dist="38100" dir="3780000" sx="102308" sy="102308" algn="tl" rotWithShape="0">
              <a:schemeClr val="accent5">
                <a:lumMod val="40000"/>
                <a:lumOff val="60000"/>
                <a:alpha val="97267"/>
              </a:scheme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pl-PL"/>
          </a:p>
        </p:txBody>
      </p:sp>
      <p:cxnSp>
        <p:nvCxnSpPr>
          <p:cNvPr id="83" name="Łącznik prosty 82">
            <a:extLst>
              <a:ext uri="{FF2B5EF4-FFF2-40B4-BE49-F238E27FC236}">
                <a16:creationId xmlns:a16="http://schemas.microsoft.com/office/drawing/2014/main" id="{2146653E-B971-D0E4-3431-8C12BFF69EAF}"/>
              </a:ext>
            </a:extLst>
          </p:cNvPr>
          <p:cNvCxnSpPr>
            <a:cxnSpLocks/>
          </p:cNvCxnSpPr>
          <p:nvPr/>
        </p:nvCxnSpPr>
        <p:spPr>
          <a:xfrm>
            <a:off x="8829491" y="1159896"/>
            <a:ext cx="586624"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84" name="TextBox 10">
            <a:extLst>
              <a:ext uri="{FF2B5EF4-FFF2-40B4-BE49-F238E27FC236}">
                <a16:creationId xmlns:a16="http://schemas.microsoft.com/office/drawing/2014/main" id="{1B7004D1-C397-54B5-00E1-8D23278F0E7F}"/>
              </a:ext>
            </a:extLst>
          </p:cNvPr>
          <p:cNvSpPr txBox="1"/>
          <p:nvPr/>
        </p:nvSpPr>
        <p:spPr>
          <a:xfrm>
            <a:off x="10539481" y="7874366"/>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[XAI 2025]</a:t>
            </a:r>
          </a:p>
        </p:txBody>
      </p:sp>
      <p:sp>
        <p:nvSpPr>
          <p:cNvPr id="86" name="pole tekstowe 85">
            <a:extLst>
              <a:ext uri="{FF2B5EF4-FFF2-40B4-BE49-F238E27FC236}">
                <a16:creationId xmlns:a16="http://schemas.microsoft.com/office/drawing/2014/main" id="{B6947C30-3CFD-D372-5DC5-DE1BB924F580}"/>
              </a:ext>
            </a:extLst>
          </p:cNvPr>
          <p:cNvSpPr txBox="1"/>
          <p:nvPr/>
        </p:nvSpPr>
        <p:spPr>
          <a:xfrm>
            <a:off x="2513021" y="6208470"/>
            <a:ext cx="8360228" cy="707886"/>
          </a:xfrm>
          <a:prstGeom prst="rect">
            <a:avLst/>
          </a:prstGeom>
          <a:noFill/>
        </p:spPr>
        <p:txBody>
          <a:bodyPr wrap="square">
            <a:spAutoFit/>
          </a:bodyPr>
          <a:lstStyle/>
          <a:p>
            <a:r>
              <a:rPr lang="pl-PL" sz="4000" dirty="0"/>
              <a:t>✅</a:t>
            </a:r>
          </a:p>
        </p:txBody>
      </p:sp>
      <p:cxnSp>
        <p:nvCxnSpPr>
          <p:cNvPr id="91" name="Łącznik prosty 90">
            <a:extLst>
              <a:ext uri="{FF2B5EF4-FFF2-40B4-BE49-F238E27FC236}">
                <a16:creationId xmlns:a16="http://schemas.microsoft.com/office/drawing/2014/main" id="{9CAFCB27-D20D-62E5-E3E5-FF0974DEFAB4}"/>
              </a:ext>
            </a:extLst>
          </p:cNvPr>
          <p:cNvCxnSpPr>
            <a:cxnSpLocks/>
          </p:cNvCxnSpPr>
          <p:nvPr/>
        </p:nvCxnSpPr>
        <p:spPr>
          <a:xfrm>
            <a:off x="6563024" y="4609139"/>
            <a:ext cx="702523"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4" name="Łącznik prosty 93">
            <a:extLst>
              <a:ext uri="{FF2B5EF4-FFF2-40B4-BE49-F238E27FC236}">
                <a16:creationId xmlns:a16="http://schemas.microsoft.com/office/drawing/2014/main" id="{98C10B58-6DE4-277F-98A8-A793C9C91A5E}"/>
              </a:ext>
            </a:extLst>
          </p:cNvPr>
          <p:cNvCxnSpPr>
            <a:cxnSpLocks/>
          </p:cNvCxnSpPr>
          <p:nvPr/>
        </p:nvCxnSpPr>
        <p:spPr>
          <a:xfrm>
            <a:off x="817437" y="782245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6" name="pole tekstowe 95">
            <a:extLst>
              <a:ext uri="{FF2B5EF4-FFF2-40B4-BE49-F238E27FC236}">
                <a16:creationId xmlns:a16="http://schemas.microsoft.com/office/drawing/2014/main" id="{FFF248EB-725A-3C2F-2C99-0291BAAB4101}"/>
              </a:ext>
            </a:extLst>
          </p:cNvPr>
          <p:cNvSpPr txBox="1"/>
          <p:nvPr/>
        </p:nvSpPr>
        <p:spPr>
          <a:xfrm>
            <a:off x="7581647" y="287488"/>
            <a:ext cx="7968342" cy="646331"/>
          </a:xfrm>
          <a:prstGeom prst="rect">
            <a:avLst/>
          </a:prstGeom>
          <a:noFill/>
        </p:spPr>
        <p:txBody>
          <a:bodyPr wrap="square">
            <a:spAutoFit/>
          </a:bodyPr>
          <a:lstStyle/>
          <a:p>
            <a:r>
              <a:rPr lang="pl-PL" sz="3600" dirty="0"/>
              <a:t>😎</a:t>
            </a:r>
          </a:p>
        </p:txBody>
      </p:sp>
      <p:sp>
        <p:nvSpPr>
          <p:cNvPr id="98" name="pole tekstowe 97">
            <a:extLst>
              <a:ext uri="{FF2B5EF4-FFF2-40B4-BE49-F238E27FC236}">
                <a16:creationId xmlns:a16="http://schemas.microsoft.com/office/drawing/2014/main" id="{F39613F1-16A5-2BD8-7EF1-BD5FB0DC543A}"/>
              </a:ext>
            </a:extLst>
          </p:cNvPr>
          <p:cNvSpPr txBox="1"/>
          <p:nvPr/>
        </p:nvSpPr>
        <p:spPr>
          <a:xfrm>
            <a:off x="6693135" y="1416459"/>
            <a:ext cx="7968342" cy="646331"/>
          </a:xfrm>
          <a:prstGeom prst="rect">
            <a:avLst/>
          </a:prstGeom>
          <a:noFill/>
        </p:spPr>
        <p:txBody>
          <a:bodyPr wrap="square">
            <a:spAutoFit/>
          </a:bodyPr>
          <a:lstStyle/>
          <a:p>
            <a:r>
              <a:rPr lang="pl-PL" sz="3600" dirty="0"/>
              <a:t>🤔</a:t>
            </a:r>
          </a:p>
        </p:txBody>
      </p:sp>
      <p:sp>
        <p:nvSpPr>
          <p:cNvPr id="99" name="pole tekstowe 98">
            <a:extLst>
              <a:ext uri="{FF2B5EF4-FFF2-40B4-BE49-F238E27FC236}">
                <a16:creationId xmlns:a16="http://schemas.microsoft.com/office/drawing/2014/main" id="{4D27A4B3-9334-A946-DA90-6F7323AC46E8}"/>
              </a:ext>
            </a:extLst>
          </p:cNvPr>
          <p:cNvSpPr txBox="1"/>
          <p:nvPr/>
        </p:nvSpPr>
        <p:spPr>
          <a:xfrm>
            <a:off x="5875559" y="2578893"/>
            <a:ext cx="7968342" cy="646331"/>
          </a:xfrm>
          <a:prstGeom prst="rect">
            <a:avLst/>
          </a:prstGeom>
          <a:noFill/>
        </p:spPr>
        <p:txBody>
          <a:bodyPr wrap="square">
            <a:spAutoFit/>
          </a:bodyPr>
          <a:lstStyle/>
          <a:p>
            <a:r>
              <a:rPr lang="pl-PL" sz="3600" dirty="0"/>
              <a:t>🤔</a:t>
            </a:r>
          </a:p>
        </p:txBody>
      </p:sp>
      <p:sp>
        <p:nvSpPr>
          <p:cNvPr id="100" name="pole tekstowe 99">
            <a:extLst>
              <a:ext uri="{FF2B5EF4-FFF2-40B4-BE49-F238E27FC236}">
                <a16:creationId xmlns:a16="http://schemas.microsoft.com/office/drawing/2014/main" id="{3D826954-639F-9C14-539A-36770A73B3B9}"/>
              </a:ext>
            </a:extLst>
          </p:cNvPr>
          <p:cNvSpPr txBox="1"/>
          <p:nvPr/>
        </p:nvSpPr>
        <p:spPr>
          <a:xfrm>
            <a:off x="4893754" y="3826397"/>
            <a:ext cx="7968342" cy="646331"/>
          </a:xfrm>
          <a:prstGeom prst="rect">
            <a:avLst/>
          </a:prstGeom>
          <a:noFill/>
        </p:spPr>
        <p:txBody>
          <a:bodyPr wrap="square">
            <a:spAutoFit/>
          </a:bodyPr>
          <a:lstStyle/>
          <a:p>
            <a:r>
              <a:rPr lang="pl-PL" sz="3600" dirty="0"/>
              <a:t>🤔</a:t>
            </a:r>
          </a:p>
        </p:txBody>
      </p:sp>
      <p:sp>
        <p:nvSpPr>
          <p:cNvPr id="2" name="pole tekstowe 1">
            <a:extLst>
              <a:ext uri="{FF2B5EF4-FFF2-40B4-BE49-F238E27FC236}">
                <a16:creationId xmlns:a16="http://schemas.microsoft.com/office/drawing/2014/main" id="{58444B50-5194-027A-129D-FE321F13B130}"/>
              </a:ext>
            </a:extLst>
          </p:cNvPr>
          <p:cNvSpPr txBox="1"/>
          <p:nvPr/>
        </p:nvSpPr>
        <p:spPr>
          <a:xfrm>
            <a:off x="3774988" y="4902631"/>
            <a:ext cx="8360228" cy="707886"/>
          </a:xfrm>
          <a:prstGeom prst="rect">
            <a:avLst/>
          </a:prstGeom>
          <a:noFill/>
        </p:spPr>
        <p:txBody>
          <a:bodyPr wrap="square">
            <a:spAutoFit/>
          </a:bodyPr>
          <a:lstStyle/>
          <a:p>
            <a:r>
              <a:rPr lang="pl-PL" sz="4000" dirty="0"/>
              <a:t>✅</a:t>
            </a:r>
          </a:p>
        </p:txBody>
      </p:sp>
    </p:spTree>
    <p:extLst>
      <p:ext uri="{BB962C8B-B14F-4D97-AF65-F5344CB8AC3E}">
        <p14:creationId xmlns:p14="http://schemas.microsoft.com/office/powerpoint/2010/main" val="16598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pole tekstowe 2">
            <a:extLst>
              <a:ext uri="{FF2B5EF4-FFF2-40B4-BE49-F238E27FC236}">
                <a16:creationId xmlns:a16="http://schemas.microsoft.com/office/drawing/2014/main" id="{8F31088B-1242-F78C-A017-2B9C0B1DA620}"/>
              </a:ext>
            </a:extLst>
          </p:cNvPr>
          <p:cNvSpPr txBox="1"/>
          <p:nvPr/>
        </p:nvSpPr>
        <p:spPr>
          <a:xfrm>
            <a:off x="2966627" y="-1019086"/>
            <a:ext cx="10846335" cy="9248686"/>
          </a:xfrm>
          <a:prstGeom prst="rect">
            <a:avLst/>
          </a:prstGeom>
          <a:noFill/>
          <a:effectLst/>
        </p:spPr>
        <p:txBody>
          <a:bodyPr wrap="square">
            <a:spAutoFit/>
          </a:bodyPr>
          <a:lstStyle/>
          <a:p>
            <a:pPr algn="l"/>
            <a:r>
              <a:rPr lang="en-US" sz="59500" b="1" dirty="0">
                <a:ln w="25400">
                  <a:gradFill>
                    <a:gsLst>
                      <a:gs pos="0">
                        <a:schemeClr val="accent1">
                          <a:lumMod val="7000"/>
                          <a:lumOff val="93000"/>
                        </a:schemeClr>
                      </a:gs>
                      <a:gs pos="40000">
                        <a:srgbClr val="7030A0"/>
                      </a:gs>
                      <a:gs pos="80000">
                        <a:srgbClr val="37FF00"/>
                      </a:gs>
                    </a:gsLst>
                    <a:lin ang="10200000" scaled="0"/>
                  </a:gradFill>
                </a:ln>
                <a:noFill/>
                <a:latin typeface="Helvetica Neue" panose="02000503000000020004" pitchFamily="2" charset="0"/>
                <a:ea typeface="Helvetica Neue" panose="02000503000000020004" pitchFamily="2" charset="0"/>
                <a:cs typeface="Helvetica Neue" panose="02000503000000020004" pitchFamily="2" charset="0"/>
              </a:rPr>
              <a:t>01</a:t>
            </a:r>
          </a:p>
        </p:txBody>
      </p:sp>
      <p:sp>
        <p:nvSpPr>
          <p:cNvPr id="4" name="pole tekstowe 3">
            <a:extLst>
              <a:ext uri="{FF2B5EF4-FFF2-40B4-BE49-F238E27FC236}">
                <a16:creationId xmlns:a16="http://schemas.microsoft.com/office/drawing/2014/main" id="{7FC0C965-60B3-824B-D721-BBF9C354D08D}"/>
              </a:ext>
            </a:extLst>
          </p:cNvPr>
          <p:cNvSpPr txBox="1"/>
          <p:nvPr/>
        </p:nvSpPr>
        <p:spPr>
          <a:xfrm>
            <a:off x="5107945" y="3605257"/>
            <a:ext cx="4726168" cy="1446550"/>
          </a:xfrm>
          <a:prstGeom prst="rect">
            <a:avLst/>
          </a:prstGeom>
          <a:solidFill>
            <a:srgbClr val="181A22"/>
          </a:solid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r>
              <a:rPr lang="en-US" dirty="0">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 Agile Way of Working </a:t>
            </a:r>
            <a:r>
              <a:rPr lang="en-US" dirty="0">
                <a:solidFill>
                  <a:srgbClr val="9BE257"/>
                </a:solidFill>
                <a:effectLst>
                  <a:outerShdw blurRad="193980" dist="38100" dir="10440000" sx="103000" sy="103000" algn="tl" rotWithShape="0">
                    <a:srgbClr val="BD3BFF">
                      <a:alpha val="64000"/>
                    </a:srgbClr>
                  </a:outerShdw>
                </a:effectLst>
                <a:latin typeface="Consolas" panose="020B0609020204030204" pitchFamily="49" charset="0"/>
                <a:cs typeface="Consolas" panose="020B0609020204030204" pitchFamily="49" charset="0"/>
              </a:rPr>
              <a:t>}</a:t>
            </a:r>
          </a:p>
        </p:txBody>
      </p:sp>
      <p:cxnSp>
        <p:nvCxnSpPr>
          <p:cNvPr id="6" name="Łącznik prosty 5">
            <a:extLst>
              <a:ext uri="{FF2B5EF4-FFF2-40B4-BE49-F238E27FC236}">
                <a16:creationId xmlns:a16="http://schemas.microsoft.com/office/drawing/2014/main" id="{3ACC3877-D19E-655F-7D92-78CB310CD7E3}"/>
              </a:ext>
            </a:extLst>
          </p:cNvPr>
          <p:cNvCxnSpPr>
            <a:cxnSpLocks/>
          </p:cNvCxnSpPr>
          <p:nvPr/>
        </p:nvCxnSpPr>
        <p:spPr>
          <a:xfrm>
            <a:off x="817437" y="7691823"/>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10">
            <a:extLst>
              <a:ext uri="{FF2B5EF4-FFF2-40B4-BE49-F238E27FC236}">
                <a16:creationId xmlns:a16="http://schemas.microsoft.com/office/drawing/2014/main" id="{6DFFFBED-047A-52FB-8129-B80923170256}"/>
              </a:ext>
            </a:extLst>
          </p:cNvPr>
          <p:cNvSpPr txBox="1"/>
          <p:nvPr/>
        </p:nvSpPr>
        <p:spPr>
          <a:xfrm>
            <a:off x="10572137" y="7809052"/>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bg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cxnSp>
        <p:nvCxnSpPr>
          <p:cNvPr id="8" name="Łącznik prosty 7">
            <a:extLst>
              <a:ext uri="{FF2B5EF4-FFF2-40B4-BE49-F238E27FC236}">
                <a16:creationId xmlns:a16="http://schemas.microsoft.com/office/drawing/2014/main" id="{4B927545-2743-FF8D-DB98-231961570FD7}"/>
              </a:ext>
            </a:extLst>
          </p:cNvPr>
          <p:cNvCxnSpPr>
            <a:cxnSpLocks/>
          </p:cNvCxnSpPr>
          <p:nvPr/>
        </p:nvCxnSpPr>
        <p:spPr>
          <a:xfrm>
            <a:off x="817437" y="515832"/>
            <a:ext cx="12995525"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2585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cxnSp>
        <p:nvCxnSpPr>
          <p:cNvPr id="2" name="Łącznik prosty 1">
            <a:extLst>
              <a:ext uri="{FF2B5EF4-FFF2-40B4-BE49-F238E27FC236}">
                <a16:creationId xmlns:a16="http://schemas.microsoft.com/office/drawing/2014/main" id="{50A9E726-6220-74C1-E15E-9CAD0CB9B3EF}"/>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Box 10">
            <a:extLst>
              <a:ext uri="{FF2B5EF4-FFF2-40B4-BE49-F238E27FC236}">
                <a16:creationId xmlns:a16="http://schemas.microsoft.com/office/drawing/2014/main" id="{A6CFE9DC-C798-D114-F959-37507967D906}"/>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pic>
        <p:nvPicPr>
          <p:cNvPr id="5" name="Image 0" descr="preencoded.png">
            <a:extLst>
              <a:ext uri="{FF2B5EF4-FFF2-40B4-BE49-F238E27FC236}">
                <a16:creationId xmlns:a16="http://schemas.microsoft.com/office/drawing/2014/main" id="{8883E454-ACC5-74FF-6753-A1DDB779CFCF}"/>
              </a:ext>
            </a:extLst>
          </p:cNvPr>
          <p:cNvPicPr>
            <a:picLocks noChangeAspect="1"/>
          </p:cNvPicPr>
          <p:nvPr/>
        </p:nvPicPr>
        <p:blipFill>
          <a:blip r:embed="rId2"/>
          <a:stretch>
            <a:fillRect/>
          </a:stretch>
        </p:blipFill>
        <p:spPr>
          <a:xfrm>
            <a:off x="3373218" y="1919747"/>
            <a:ext cx="7579400" cy="4782264"/>
          </a:xfrm>
          <a:prstGeom prst="rect">
            <a:avLst/>
          </a:prstGeom>
        </p:spPr>
      </p:pic>
      <p:sp>
        <p:nvSpPr>
          <p:cNvPr id="6" name="Text 2">
            <a:extLst>
              <a:ext uri="{FF2B5EF4-FFF2-40B4-BE49-F238E27FC236}">
                <a16:creationId xmlns:a16="http://schemas.microsoft.com/office/drawing/2014/main" id="{BC787D13-6F4A-AFCF-B2F8-2A3B9DE93543}"/>
              </a:ext>
            </a:extLst>
          </p:cNvPr>
          <p:cNvSpPr/>
          <p:nvPr/>
        </p:nvSpPr>
        <p:spPr>
          <a:xfrm>
            <a:off x="5803262" y="7240164"/>
            <a:ext cx="7790199" cy="264392"/>
          </a:xfrm>
          <a:prstGeom prst="rect">
            <a:avLst/>
          </a:prstGeom>
          <a:noFill/>
          <a:ln/>
        </p:spPr>
        <p:txBody>
          <a:bodyPr wrap="none" lIns="0" tIns="0" rIns="0" bIns="0" rtlCol="0" anchor="t"/>
          <a:lstStyle/>
          <a:p>
            <a:pPr marL="0" indent="0" algn="r">
              <a:lnSpc>
                <a:spcPts val="2700"/>
              </a:lnSpc>
              <a:buNone/>
            </a:pPr>
            <a:r>
              <a:rPr lang="en-US" sz="14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Source: </a:t>
            </a:r>
            <a:r>
              <a:rPr lang="en-US" sz="1400" u="sng" kern="0" spc="-34"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https://agilemanifesto.org/</a:t>
            </a:r>
            <a:endParaRPr lang="en-US"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Box 4">
            <a:extLst>
              <a:ext uri="{FF2B5EF4-FFF2-40B4-BE49-F238E27FC236}">
                <a16:creationId xmlns:a16="http://schemas.microsoft.com/office/drawing/2014/main" id="{E8BB8870-69FE-69FD-F31E-0136AF2D5AF2}"/>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Agile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Way of Working</a:t>
            </a:r>
          </a:p>
        </p:txBody>
      </p:sp>
      <p:cxnSp>
        <p:nvCxnSpPr>
          <p:cNvPr id="8" name="Łącznik prosty 7">
            <a:extLst>
              <a:ext uri="{FF2B5EF4-FFF2-40B4-BE49-F238E27FC236}">
                <a16:creationId xmlns:a16="http://schemas.microsoft.com/office/drawing/2014/main" id="{F15A2D0A-6E66-5EF5-5A81-319AADFA5F92}"/>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1152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7">
    <p:bg>
      <p:bgPr>
        <a:solidFill>
          <a:schemeClr val="bg1"/>
        </a:solidFill>
        <a:effectLst/>
      </p:bgPr>
    </p:bg>
    <p:spTree>
      <p:nvGrpSpPr>
        <p:cNvPr id="1" name=""/>
        <p:cNvGrpSpPr/>
        <p:nvPr/>
      </p:nvGrpSpPr>
      <p:grpSpPr>
        <a:xfrm>
          <a:off x="0" y="0"/>
          <a:ext cx="0" cy="0"/>
          <a:chOff x="0" y="0"/>
          <a:chExt cx="0" cy="0"/>
        </a:xfrm>
      </p:grpSpPr>
      <p:sp>
        <p:nvSpPr>
          <p:cNvPr id="4" name="Text 2"/>
          <p:cNvSpPr/>
          <p:nvPr/>
        </p:nvSpPr>
        <p:spPr>
          <a:xfrm>
            <a:off x="715702" y="1712595"/>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Customer satisfaction by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early and continuous delivery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of valuable software.</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 name="Text 3"/>
          <p:cNvSpPr/>
          <p:nvPr/>
        </p:nvSpPr>
        <p:spPr>
          <a:xfrm>
            <a:off x="715702" y="2122884"/>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2"/>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Welcome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changing requirements</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even in late development.</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 4"/>
          <p:cNvSpPr/>
          <p:nvPr/>
        </p:nvSpPr>
        <p:spPr>
          <a:xfrm>
            <a:off x="715702" y="2533174"/>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3"/>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Deliver working software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frequently</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(weeks rather than months).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7" name="Text 5"/>
          <p:cNvSpPr/>
          <p:nvPr/>
        </p:nvSpPr>
        <p:spPr>
          <a:xfrm>
            <a:off x="715702" y="2943463"/>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4"/>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Close,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daily cooperation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between business people and developers.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8" name="Text 6"/>
          <p:cNvSpPr/>
          <p:nvPr/>
        </p:nvSpPr>
        <p:spPr>
          <a:xfrm>
            <a:off x="715702" y="3353752"/>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5"/>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Projects are built around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motivated individuals</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who should be trusted.</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ext 7"/>
          <p:cNvSpPr/>
          <p:nvPr/>
        </p:nvSpPr>
        <p:spPr>
          <a:xfrm>
            <a:off x="715702" y="3764042"/>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6"/>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Face-to-face conversation is the best form of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communication</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(co-location).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 8"/>
          <p:cNvSpPr/>
          <p:nvPr/>
        </p:nvSpPr>
        <p:spPr>
          <a:xfrm>
            <a:off x="715702" y="4174331"/>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7"/>
            </a:pP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Working software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is the primary measure of progress.</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1" name="Text 9"/>
          <p:cNvSpPr/>
          <p:nvPr/>
        </p:nvSpPr>
        <p:spPr>
          <a:xfrm>
            <a:off x="715702" y="4584621"/>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8"/>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Sustainable development, able to maintain a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constant pace.</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Text 10"/>
          <p:cNvSpPr/>
          <p:nvPr/>
        </p:nvSpPr>
        <p:spPr>
          <a:xfrm>
            <a:off x="715702" y="4994910"/>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9"/>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Continuous attention to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technical excellence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and good design.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 11"/>
          <p:cNvSpPr/>
          <p:nvPr/>
        </p:nvSpPr>
        <p:spPr>
          <a:xfrm>
            <a:off x="715702" y="5405199"/>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10"/>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Simplicity—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the art of maximizing the amount of work not done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—is essential.</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 12"/>
          <p:cNvSpPr/>
          <p:nvPr/>
        </p:nvSpPr>
        <p:spPr>
          <a:xfrm>
            <a:off x="715702" y="5815489"/>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11"/>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Best </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hlinkClick r:id="rId3">
                  <a:extLst>
                    <a:ext uri="{A12FA001-AC4F-418D-AE19-62706E023703}">
                      <ahyp:hlinkClr xmlns:ahyp="http://schemas.microsoft.com/office/drawing/2018/hyperlinkcolor" val="tx"/>
                    </a:ext>
                  </a:extLst>
                </a:hlinkClick>
              </a:rPr>
              <a:t>architectures</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requirements, and designs emerge from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self-organizing teams.</a:t>
            </a:r>
            <a:endParaRPr lang="en-US" sz="20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Text 13"/>
          <p:cNvSpPr/>
          <p:nvPr/>
        </p:nvSpPr>
        <p:spPr>
          <a:xfrm>
            <a:off x="715702" y="6225778"/>
            <a:ext cx="13157359" cy="336709"/>
          </a:xfrm>
          <a:prstGeom prst="rect">
            <a:avLst/>
          </a:prstGeom>
          <a:noFill/>
          <a:ln/>
        </p:spPr>
        <p:txBody>
          <a:bodyPr wrap="none" lIns="0" tIns="0" rIns="0" bIns="0" rtlCol="0" anchor="t"/>
          <a:lstStyle/>
          <a:p>
            <a:pPr marL="342900" indent="-342900" algn="l">
              <a:lnSpc>
                <a:spcPts val="2650"/>
              </a:lnSpc>
              <a:buSzPct val="100000"/>
              <a:buFont typeface="+mj-lt"/>
              <a:buAutoNum type="arabicPeriod" startAt="12"/>
            </a:pP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Regularly, the team reflects on how to become more effective, and </a:t>
            </a:r>
            <a:r>
              <a:rPr lang="en-US" sz="2000" b="1"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adjusts</a:t>
            </a:r>
            <a:r>
              <a:rPr lang="en-US" sz="2000" kern="0" spc="-33"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accordingly.</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Text 14"/>
          <p:cNvSpPr/>
          <p:nvPr/>
        </p:nvSpPr>
        <p:spPr>
          <a:xfrm>
            <a:off x="9017880" y="7197750"/>
            <a:ext cx="13157359" cy="336709"/>
          </a:xfrm>
          <a:prstGeom prst="rect">
            <a:avLst/>
          </a:prstGeom>
          <a:noFill/>
          <a:ln/>
        </p:spPr>
        <p:txBody>
          <a:bodyPr wrap="none" lIns="0" tIns="0" rIns="0" bIns="0" rtlCol="0" anchor="t"/>
          <a:lstStyle/>
          <a:p>
            <a:pPr marL="0" indent="0" algn="l">
              <a:lnSpc>
                <a:spcPts val="2650"/>
              </a:lnSpc>
              <a:buNone/>
            </a:pPr>
            <a:r>
              <a:rPr lang="en-US" sz="1650" b="1" kern="0" spc="-33" dirty="0">
                <a:solidFill>
                  <a:srgbClr val="272525"/>
                </a:solidFill>
                <a:latin typeface="Inter" pitchFamily="34" charset="0"/>
                <a:ea typeface="Inter" pitchFamily="34" charset="-122"/>
                <a:cs typeface="Inter" pitchFamily="34" charset="-120"/>
              </a:rPr>
              <a:t>[</a:t>
            </a:r>
            <a:r>
              <a:rPr lang="en-US" sz="1650" u="sng" kern="0" spc="-33" dirty="0">
                <a:solidFill>
                  <a:srgbClr val="4950BC"/>
                </a:solidFill>
                <a:latin typeface="Inter" pitchFamily="34" charset="0"/>
                <a:ea typeface="Inter" pitchFamily="34" charset="-122"/>
                <a:cs typeface="Inter" pitchFamily="34" charset="-120"/>
                <a:hlinkClick r:id="rId4">
                  <a:extLst>
                    <a:ext uri="{A12FA001-AC4F-418D-AE19-62706E023703}">
                      <ahyp:hlinkClr xmlns:ahyp="http://schemas.microsoft.com/office/drawing/2018/hyperlinkcolor" val="tx"/>
                    </a:ext>
                  </a:extLst>
                </a:hlinkClick>
              </a:rPr>
              <a:t>View source for Agile software development - Wikipedia</a:t>
            </a:r>
            <a:r>
              <a:rPr lang="en-US" sz="1650" b="1" kern="0" spc="-33" dirty="0">
                <a:solidFill>
                  <a:srgbClr val="272525"/>
                </a:solidFill>
                <a:latin typeface="Inter" pitchFamily="34" charset="0"/>
                <a:ea typeface="Inter" pitchFamily="34" charset="-122"/>
                <a:cs typeface="Inter" pitchFamily="34" charset="-120"/>
              </a:rPr>
              <a:t>]</a:t>
            </a:r>
            <a:endParaRPr lang="en-US" sz="1650" dirty="0"/>
          </a:p>
        </p:txBody>
      </p:sp>
      <p:sp>
        <p:nvSpPr>
          <p:cNvPr id="17" name="TextBox 4">
            <a:extLst>
              <a:ext uri="{FF2B5EF4-FFF2-40B4-BE49-F238E27FC236}">
                <a16:creationId xmlns:a16="http://schemas.microsoft.com/office/drawing/2014/main" id="{ABC225F3-E377-118C-4E62-C404D7C7B380}"/>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Agile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Principles</a:t>
            </a:r>
          </a:p>
        </p:txBody>
      </p:sp>
      <p:cxnSp>
        <p:nvCxnSpPr>
          <p:cNvPr id="18" name="Łącznik prosty 17">
            <a:extLst>
              <a:ext uri="{FF2B5EF4-FFF2-40B4-BE49-F238E27FC236}">
                <a16:creationId xmlns:a16="http://schemas.microsoft.com/office/drawing/2014/main" id="{BCCD684B-7F9F-C40E-55AC-ED747660714D}"/>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Łącznik prosty 18">
            <a:extLst>
              <a:ext uri="{FF2B5EF4-FFF2-40B4-BE49-F238E27FC236}">
                <a16:creationId xmlns:a16="http://schemas.microsoft.com/office/drawing/2014/main" id="{CD4F6E0C-5BC7-177F-EDD1-C5790078AFCD}"/>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0">
            <a:extLst>
              <a:ext uri="{FF2B5EF4-FFF2-40B4-BE49-F238E27FC236}">
                <a16:creationId xmlns:a16="http://schemas.microsoft.com/office/drawing/2014/main" id="{395893B4-7AEB-5B05-9A26-C88C263F4BAF}"/>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2" name="Obraz 1">
            <a:extLst>
              <a:ext uri="{FF2B5EF4-FFF2-40B4-BE49-F238E27FC236}">
                <a16:creationId xmlns:a16="http://schemas.microsoft.com/office/drawing/2014/main" id="{F1FA000F-10CF-B7A5-EE60-80696FF65CCC}"/>
              </a:ext>
            </a:extLst>
          </p:cNvPr>
          <p:cNvPicPr>
            <a:picLocks noChangeAspect="1"/>
          </p:cNvPicPr>
          <p:nvPr/>
        </p:nvPicPr>
        <p:blipFill>
          <a:blip r:embed="rId2"/>
          <a:stretch>
            <a:fillRect/>
          </a:stretch>
        </p:blipFill>
        <p:spPr>
          <a:xfrm>
            <a:off x="211490" y="2792067"/>
            <a:ext cx="7332262" cy="2881675"/>
          </a:xfrm>
          <a:prstGeom prst="rect">
            <a:avLst/>
          </a:prstGeom>
          <a:noFill/>
        </p:spPr>
      </p:pic>
      <p:pic>
        <p:nvPicPr>
          <p:cNvPr id="3" name="Obraz 2">
            <a:extLst>
              <a:ext uri="{FF2B5EF4-FFF2-40B4-BE49-F238E27FC236}">
                <a16:creationId xmlns:a16="http://schemas.microsoft.com/office/drawing/2014/main" id="{84FF2F00-4A98-53A3-4C79-85B730E80435}"/>
              </a:ext>
            </a:extLst>
          </p:cNvPr>
          <p:cNvPicPr>
            <a:picLocks noChangeAspect="1"/>
          </p:cNvPicPr>
          <p:nvPr/>
        </p:nvPicPr>
        <p:blipFill>
          <a:blip r:embed="rId3"/>
          <a:stretch>
            <a:fillRect/>
          </a:stretch>
        </p:blipFill>
        <p:spPr>
          <a:xfrm>
            <a:off x="7315200" y="1203478"/>
            <a:ext cx="6456872" cy="3595980"/>
          </a:xfrm>
          <a:prstGeom prst="rect">
            <a:avLst/>
          </a:prstGeom>
        </p:spPr>
      </p:pic>
      <p:pic>
        <p:nvPicPr>
          <p:cNvPr id="4" name="Obraz 3">
            <a:extLst>
              <a:ext uri="{FF2B5EF4-FFF2-40B4-BE49-F238E27FC236}">
                <a16:creationId xmlns:a16="http://schemas.microsoft.com/office/drawing/2014/main" id="{85A76E5A-1A5A-BA79-6885-D13B8ED1364C}"/>
              </a:ext>
            </a:extLst>
          </p:cNvPr>
          <p:cNvPicPr>
            <a:picLocks noChangeAspect="1"/>
          </p:cNvPicPr>
          <p:nvPr/>
        </p:nvPicPr>
        <p:blipFill>
          <a:blip r:embed="rId4"/>
          <a:stretch>
            <a:fillRect/>
          </a:stretch>
        </p:blipFill>
        <p:spPr>
          <a:xfrm>
            <a:off x="6646510" y="4669695"/>
            <a:ext cx="7772400" cy="2352659"/>
          </a:xfrm>
          <a:prstGeom prst="rect">
            <a:avLst/>
          </a:prstGeom>
        </p:spPr>
      </p:pic>
      <p:sp>
        <p:nvSpPr>
          <p:cNvPr id="5" name="TextBox 4">
            <a:extLst>
              <a:ext uri="{FF2B5EF4-FFF2-40B4-BE49-F238E27FC236}">
                <a16:creationId xmlns:a16="http://schemas.microsoft.com/office/drawing/2014/main" id="{38603839-E976-FE69-51ED-CA106E05EA65}"/>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Agile </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Roles</a:t>
            </a:r>
          </a:p>
        </p:txBody>
      </p:sp>
      <p:cxnSp>
        <p:nvCxnSpPr>
          <p:cNvPr id="6" name="Łącznik prosty 5">
            <a:extLst>
              <a:ext uri="{FF2B5EF4-FFF2-40B4-BE49-F238E27FC236}">
                <a16:creationId xmlns:a16="http://schemas.microsoft.com/office/drawing/2014/main" id="{E39E3BF0-B864-139E-8083-C10CFE87D173}"/>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2EBB4B8-7F07-5A59-7C72-3138AA5D91BF}"/>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C174BDE3-EF17-286C-D11A-D6F06BDE8EBE}"/>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12" name="pole tekstowe 11">
            <a:extLst>
              <a:ext uri="{FF2B5EF4-FFF2-40B4-BE49-F238E27FC236}">
                <a16:creationId xmlns:a16="http://schemas.microsoft.com/office/drawing/2014/main" id="{F5C7D439-D121-F012-A74E-50D2376ED2B1}"/>
              </a:ext>
            </a:extLst>
          </p:cNvPr>
          <p:cNvSpPr txBox="1"/>
          <p:nvPr/>
        </p:nvSpPr>
        <p:spPr>
          <a:xfrm>
            <a:off x="9298696" y="7269472"/>
            <a:ext cx="7919048" cy="307777"/>
          </a:xfrm>
          <a:prstGeom prst="rect">
            <a:avLst/>
          </a:prstGeom>
          <a:noFill/>
        </p:spPr>
        <p:txBody>
          <a:bodyPr wrap="square">
            <a:spAutoFit/>
          </a:bodyPr>
          <a:lstStyle/>
          <a:p>
            <a:r>
              <a:rPr lang="pl-PL" sz="1400" dirty="0">
                <a:latin typeface="Helvetica Neue" panose="02000503000000020004" pitchFamily="2" charset="0"/>
                <a:ea typeface="Helvetica Neue" panose="02000503000000020004" pitchFamily="2" charset="0"/>
                <a:cs typeface="Helvetica Neue" panose="02000503000000020004" pitchFamily="2" charset="0"/>
                <a:hlinkClick r:id="rId5"/>
              </a:rPr>
              <a:t>Source: https://www.atlassian.com/agile/scrum/roles</a:t>
            </a:r>
            <a:endParaRPr lang="pl-PL" sz="1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 9">
            <a:extLst>
              <a:ext uri="{FF2B5EF4-FFF2-40B4-BE49-F238E27FC236}">
                <a16:creationId xmlns:a16="http://schemas.microsoft.com/office/drawing/2014/main" id="{1D89B871-0D8D-9A33-5080-CDEF81BDAE7F}"/>
              </a:ext>
            </a:extLst>
          </p:cNvPr>
          <p:cNvSpPr/>
          <p:nvPr/>
        </p:nvSpPr>
        <p:spPr>
          <a:xfrm>
            <a:off x="7482649" y="1420890"/>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Product Owner</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 9">
            <a:extLst>
              <a:ext uri="{FF2B5EF4-FFF2-40B4-BE49-F238E27FC236}">
                <a16:creationId xmlns:a16="http://schemas.microsoft.com/office/drawing/2014/main" id="{91ACEAEF-7C1C-4243-FBF8-695C83E82A66}"/>
              </a:ext>
            </a:extLst>
          </p:cNvPr>
          <p:cNvSpPr/>
          <p:nvPr/>
        </p:nvSpPr>
        <p:spPr>
          <a:xfrm>
            <a:off x="858328" y="2656148"/>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Developers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Text 9">
            <a:extLst>
              <a:ext uri="{FF2B5EF4-FFF2-40B4-BE49-F238E27FC236}">
                <a16:creationId xmlns:a16="http://schemas.microsoft.com/office/drawing/2014/main" id="{E2DF92E8-BD45-764D-B11D-380074A1C3A0}"/>
              </a:ext>
            </a:extLst>
          </p:cNvPr>
          <p:cNvSpPr/>
          <p:nvPr/>
        </p:nvSpPr>
        <p:spPr>
          <a:xfrm>
            <a:off x="7482648" y="4232904"/>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Scrum Master</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6675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603839-E976-FE69-51ED-CA106E05EA65}"/>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What is Scrum?</a:t>
            </a:r>
          </a:p>
        </p:txBody>
      </p:sp>
      <p:cxnSp>
        <p:nvCxnSpPr>
          <p:cNvPr id="6" name="Łącznik prosty 5">
            <a:extLst>
              <a:ext uri="{FF2B5EF4-FFF2-40B4-BE49-F238E27FC236}">
                <a16:creationId xmlns:a16="http://schemas.microsoft.com/office/drawing/2014/main" id="{E39E3BF0-B864-139E-8083-C10CFE87D173}"/>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2EBB4B8-7F07-5A59-7C72-3138AA5D91BF}"/>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C174BDE3-EF17-286C-D11A-D6F06BDE8EBE}"/>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9" name="Text 1">
            <a:extLst>
              <a:ext uri="{FF2B5EF4-FFF2-40B4-BE49-F238E27FC236}">
                <a16:creationId xmlns:a16="http://schemas.microsoft.com/office/drawing/2014/main" id="{45F89CD1-AEC2-0A0A-1026-33BF043BA306}"/>
              </a:ext>
            </a:extLst>
          </p:cNvPr>
          <p:cNvSpPr/>
          <p:nvPr/>
        </p:nvSpPr>
        <p:spPr>
          <a:xfrm>
            <a:off x="1053052" y="3388995"/>
            <a:ext cx="7980560" cy="1451610"/>
          </a:xfrm>
          <a:prstGeom prst="rect">
            <a:avLst/>
          </a:prstGeom>
          <a:noFill/>
          <a:ln/>
        </p:spPr>
        <p:txBody>
          <a:bodyPr wrap="square" lIns="0" tIns="0" rIns="0" bIns="0" rtlCol="0" anchor="t"/>
          <a:lstStyle/>
          <a:p>
            <a:pPr marL="0" indent="0" algn="l">
              <a:lnSpc>
                <a:spcPts val="2850"/>
              </a:lnSpc>
              <a:buNone/>
            </a:pP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Framework that helps teams structure their work into short development cycles called </a:t>
            </a:r>
            <a:r>
              <a:rPr lang="en-US" sz="2000" u="sng" kern="0" spc="-36" dirty="0">
                <a:solidFill>
                  <a:srgbClr val="4950BC"/>
                </a:solidFill>
                <a:latin typeface="Helvetica Neue" panose="02000503000000020004" pitchFamily="2" charset="0"/>
                <a:ea typeface="Helvetica Neue" panose="02000503000000020004" pitchFamily="2" charset="0"/>
                <a:cs typeface="Helvetica Neue" panose="02000503000000020004" pitchFamily="2" charset="0"/>
                <a:hlinkClick r:id="rId2">
                  <a:extLst>
                    <a:ext uri="{A12FA001-AC4F-418D-AE19-62706E023703}">
                      <ahyp:hlinkClr xmlns:ahyp="http://schemas.microsoft.com/office/drawing/2018/hyperlinkcolor" val="tx"/>
                    </a:ext>
                  </a:extLst>
                </a:hlinkClick>
              </a:rPr>
              <a:t>sprints</a:t>
            </a:r>
            <a:r>
              <a:rPr lang="en-US" sz="2000" kern="0" spc="-36"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 Scrum teams commit to shipping work at the end of each sprint and adopt practices and a team structure that helps them achieve this cadence. Scrum takes the agile principles one step further, creating structure that helps teams live the agile principles in their day-to-day work. Scrum is a well-documented agile framework that many teams can adopt without much disruption. </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pole tekstowe 9">
            <a:extLst>
              <a:ext uri="{FF2B5EF4-FFF2-40B4-BE49-F238E27FC236}">
                <a16:creationId xmlns:a16="http://schemas.microsoft.com/office/drawing/2014/main" id="{F8740B2E-55E2-1B41-2542-B7735E7635B8}"/>
              </a:ext>
            </a:extLst>
          </p:cNvPr>
          <p:cNvSpPr txBox="1"/>
          <p:nvPr/>
        </p:nvSpPr>
        <p:spPr>
          <a:xfrm>
            <a:off x="835794" y="2318682"/>
            <a:ext cx="4726168" cy="769441"/>
          </a:xfrm>
          <a:prstGeom prst="rect">
            <a:avLst/>
          </a:prstGeom>
          <a:noFill/>
          <a:effectLst/>
        </p:spPr>
        <p:txBody>
          <a:bodyPr wrap="square">
            <a:spAutoFit/>
          </a:bodyPr>
          <a:lstStyle>
            <a:defPPr>
              <a:defRPr lang="en-US"/>
            </a:defPPr>
            <a:lvl1pPr>
              <a:defRPr sz="4400">
                <a:solidFill>
                  <a:srgbClr val="F8F8F8"/>
                </a:solidFill>
                <a:effectLst>
                  <a:outerShdw blurRad="199978" dist="38100" dir="2700000" sx="102000" sy="102000" algn="tl" rotWithShape="0">
                    <a:srgbClr val="FF65E7">
                      <a:alpha val="23000"/>
                    </a:srgbClr>
                  </a:outerShdw>
                </a:effectLst>
                <a:latin typeface="Helvetica Neue" panose="02000503000000020004" pitchFamily="2" charset="0"/>
                <a:ea typeface="Helvetica Neue" panose="02000503000000020004" pitchFamily="2" charset="0"/>
                <a:cs typeface="Helvetica Neue" panose="02000503000000020004" pitchFamily="2" charset="0"/>
              </a:defRPr>
            </a:lvl1pPr>
          </a:lstStyle>
          <a:p>
            <a:r>
              <a:rPr lang="en-US" dirty="0">
                <a:solidFill>
                  <a:srgbClr val="9BE257"/>
                </a:solidFill>
                <a:effectLst/>
                <a:latin typeface="Consolas" panose="020B0609020204030204" pitchFamily="49" charset="0"/>
                <a:cs typeface="Consolas" panose="020B0609020204030204" pitchFamily="49" charset="0"/>
              </a:rPr>
              <a:t>{</a:t>
            </a:r>
            <a:r>
              <a:rPr lang="en-US" dirty="0">
                <a:solidFill>
                  <a:schemeClr val="tx1"/>
                </a:solidFill>
                <a:effectLst/>
                <a:latin typeface="Consolas" panose="020B0609020204030204" pitchFamily="49" charset="0"/>
                <a:cs typeface="Consolas" panose="020B0609020204030204" pitchFamily="49" charset="0"/>
              </a:rPr>
              <a:t> Scrum </a:t>
            </a:r>
            <a:r>
              <a:rPr lang="en-US" dirty="0">
                <a:solidFill>
                  <a:srgbClr val="9BE257"/>
                </a:solidFill>
                <a:effectLst/>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975223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603839-E976-FE69-51ED-CA106E05EA65}"/>
              </a:ext>
            </a:extLst>
          </p:cNvPr>
          <p:cNvSpPr txBox="1"/>
          <p:nvPr/>
        </p:nvSpPr>
        <p:spPr>
          <a:xfrm>
            <a:off x="715702" y="382495"/>
            <a:ext cx="12877759" cy="621837"/>
          </a:xfrm>
          <a:prstGeom prst="rect">
            <a:avLst/>
          </a:prstGeom>
        </p:spPr>
        <p:txBody>
          <a:bodyPr wrap="square" lIns="0" tIns="0" rIns="0" bIns="0" rtlCol="0" anchor="t">
            <a:spAutoFit/>
          </a:bodyPr>
          <a:lstStyle/>
          <a:p>
            <a:pPr>
              <a:lnSpc>
                <a:spcPts val="5279"/>
              </a:lnSpc>
            </a:pPr>
            <a:r>
              <a:rPr lang="en-US" sz="4000" dirty="0">
                <a:solidFill>
                  <a:srgbClr val="9BE257"/>
                </a:solidFill>
                <a:latin typeface="Helvetica Neue Medium" panose="02000503000000020004" pitchFamily="2" charset="0"/>
                <a:ea typeface="Helvetica Neue Medium" panose="02000503000000020004" pitchFamily="2" charset="0"/>
                <a:cs typeface="Helvetica Neue Medium" panose="02000503000000020004" pitchFamily="2" charset="0"/>
              </a:rPr>
              <a:t>Scrum</a:t>
            </a:r>
            <a:r>
              <a:rPr lang="en-US" sz="4000" dirty="0">
                <a:latin typeface="Helvetica Neue Medium" panose="02000503000000020004" pitchFamily="2" charset="0"/>
                <a:ea typeface="Helvetica Neue Medium" panose="02000503000000020004" pitchFamily="2" charset="0"/>
                <a:cs typeface="Helvetica Neue Medium" panose="02000503000000020004" pitchFamily="2" charset="0"/>
              </a:rPr>
              <a:t> Ceremonies</a:t>
            </a:r>
          </a:p>
        </p:txBody>
      </p:sp>
      <p:cxnSp>
        <p:nvCxnSpPr>
          <p:cNvPr id="6" name="Łącznik prosty 5">
            <a:extLst>
              <a:ext uri="{FF2B5EF4-FFF2-40B4-BE49-F238E27FC236}">
                <a16:creationId xmlns:a16="http://schemas.microsoft.com/office/drawing/2014/main" id="{E39E3BF0-B864-139E-8083-C10CFE87D173}"/>
              </a:ext>
            </a:extLst>
          </p:cNvPr>
          <p:cNvCxnSpPr>
            <a:cxnSpLocks/>
          </p:cNvCxnSpPr>
          <p:nvPr/>
        </p:nvCxnSpPr>
        <p:spPr>
          <a:xfrm>
            <a:off x="724039" y="1050686"/>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Łącznik prosty 6">
            <a:extLst>
              <a:ext uri="{FF2B5EF4-FFF2-40B4-BE49-F238E27FC236}">
                <a16:creationId xmlns:a16="http://schemas.microsoft.com/office/drawing/2014/main" id="{92EBB4B8-7F07-5A59-7C72-3138AA5D91BF}"/>
              </a:ext>
            </a:extLst>
          </p:cNvPr>
          <p:cNvCxnSpPr>
            <a:cxnSpLocks/>
          </p:cNvCxnSpPr>
          <p:nvPr/>
        </p:nvCxnSpPr>
        <p:spPr>
          <a:xfrm>
            <a:off x="724039" y="7640475"/>
            <a:ext cx="129955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10">
            <a:extLst>
              <a:ext uri="{FF2B5EF4-FFF2-40B4-BE49-F238E27FC236}">
                <a16:creationId xmlns:a16="http://schemas.microsoft.com/office/drawing/2014/main" id="{C174BDE3-EF17-286C-D11A-D6F06BDE8EBE}"/>
              </a:ext>
            </a:extLst>
          </p:cNvPr>
          <p:cNvSpPr txBox="1"/>
          <p:nvPr/>
        </p:nvSpPr>
        <p:spPr>
          <a:xfrm>
            <a:off x="10441509" y="7776395"/>
            <a:ext cx="5386045" cy="246221"/>
          </a:xfrm>
          <a:prstGeom prst="rect">
            <a:avLst/>
          </a:prstGeom>
        </p:spPr>
        <p:txBody>
          <a:bodyPr wrap="square" lIns="0" tIns="0" rIns="0" bIns="0" rtlCol="0" anchor="t">
            <a:spAutoFit/>
          </a:bodyPr>
          <a:lstStyle>
            <a:defPPr>
              <a:defRPr lang="en-US"/>
            </a:defPPr>
            <a:lvl1pPr>
              <a:lnSpc>
                <a:spcPts val="6599"/>
              </a:lnSpc>
              <a:defRPr sz="2800">
                <a:solidFill>
                  <a:srgbClr val="F8F8F8"/>
                </a:solidFill>
                <a:latin typeface="Open Sans Light" pitchFamily="2" charset="0"/>
                <a:ea typeface="Open Sans Light" pitchFamily="2" charset="0"/>
                <a:cs typeface="Open Sans Light" pitchFamily="2" charset="0"/>
              </a:defRPr>
            </a:lvl1pPr>
          </a:lstStyle>
          <a:p>
            <a:pPr>
              <a:lnSpc>
                <a:spcPct val="100000"/>
              </a:lnSpc>
            </a:pP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Irena </a:t>
            </a:r>
            <a:r>
              <a:rPr lang="en-US" sz="1600" dirty="0" err="1">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Zimovska</a:t>
            </a:r>
            <a:r>
              <a:rPr lang="en-US" sz="1600" dirty="0">
                <a:solidFill>
                  <a:schemeClr val="tx1"/>
                </a:solidFill>
                <a:latin typeface="Helvetica Neue Light" panose="02000403000000020004" pitchFamily="2" charset="0"/>
                <a:ea typeface="Helvetica Neue Light" panose="02000403000000020004" pitchFamily="2" charset="0"/>
                <a:cs typeface="Helvetica Neue" panose="02000503000000020004" pitchFamily="2" charset="0"/>
              </a:rPr>
              <a:t> | WNE UW | XAI 2025</a:t>
            </a:r>
          </a:p>
        </p:txBody>
      </p:sp>
      <p:sp>
        <p:nvSpPr>
          <p:cNvPr id="3" name="Prostokąt zaokrąglony 2">
            <a:extLst>
              <a:ext uri="{FF2B5EF4-FFF2-40B4-BE49-F238E27FC236}">
                <a16:creationId xmlns:a16="http://schemas.microsoft.com/office/drawing/2014/main" id="{B4E6625C-52F9-12F9-1FD1-8E5868DE2886}"/>
              </a:ext>
            </a:extLst>
          </p:cNvPr>
          <p:cNvSpPr/>
          <p:nvPr/>
        </p:nvSpPr>
        <p:spPr>
          <a:xfrm>
            <a:off x="348379" y="2239010"/>
            <a:ext cx="3365771" cy="4586894"/>
          </a:xfrm>
          <a:prstGeom prst="roundRect">
            <a:avLst>
              <a:gd name="adj" fmla="val 8575"/>
            </a:avLst>
          </a:prstGeom>
          <a:solidFill>
            <a:srgbClr val="BD98DA">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 name="Text 9">
            <a:extLst>
              <a:ext uri="{FF2B5EF4-FFF2-40B4-BE49-F238E27FC236}">
                <a16:creationId xmlns:a16="http://schemas.microsoft.com/office/drawing/2014/main" id="{3CB85FF4-2032-E77B-27F7-148D33BCC99F}"/>
              </a:ext>
            </a:extLst>
          </p:cNvPr>
          <p:cNvSpPr/>
          <p:nvPr/>
        </p:nvSpPr>
        <p:spPr>
          <a:xfrm>
            <a:off x="902378" y="2547917"/>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Sprint Planning</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2" name="Prostokąt zaokrąglony 11">
            <a:extLst>
              <a:ext uri="{FF2B5EF4-FFF2-40B4-BE49-F238E27FC236}">
                <a16:creationId xmlns:a16="http://schemas.microsoft.com/office/drawing/2014/main" id="{7E94F882-A4BA-5AF3-53EF-A6FCBA7FAD30}"/>
              </a:ext>
            </a:extLst>
          </p:cNvPr>
          <p:cNvSpPr/>
          <p:nvPr/>
        </p:nvSpPr>
        <p:spPr>
          <a:xfrm>
            <a:off x="3880261" y="2278237"/>
            <a:ext cx="3365771" cy="4586894"/>
          </a:xfrm>
          <a:prstGeom prst="roundRect">
            <a:avLst>
              <a:gd name="adj" fmla="val 8575"/>
            </a:avLst>
          </a:prstGeom>
          <a:solidFill>
            <a:srgbClr val="BD98DA">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3" name="Text 9">
            <a:extLst>
              <a:ext uri="{FF2B5EF4-FFF2-40B4-BE49-F238E27FC236}">
                <a16:creationId xmlns:a16="http://schemas.microsoft.com/office/drawing/2014/main" id="{B924C273-056B-151E-80E5-52156797A4E2}"/>
              </a:ext>
            </a:extLst>
          </p:cNvPr>
          <p:cNvSpPr/>
          <p:nvPr/>
        </p:nvSpPr>
        <p:spPr>
          <a:xfrm>
            <a:off x="4268149" y="2584373"/>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Daily Stand-ups</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Prostokąt zaokrąglony 13">
            <a:extLst>
              <a:ext uri="{FF2B5EF4-FFF2-40B4-BE49-F238E27FC236}">
                <a16:creationId xmlns:a16="http://schemas.microsoft.com/office/drawing/2014/main" id="{8956BCF1-C9D8-8B95-8275-428218566F14}"/>
              </a:ext>
            </a:extLst>
          </p:cNvPr>
          <p:cNvSpPr/>
          <p:nvPr/>
        </p:nvSpPr>
        <p:spPr>
          <a:xfrm>
            <a:off x="7412143" y="2278237"/>
            <a:ext cx="3365771" cy="4586894"/>
          </a:xfrm>
          <a:prstGeom prst="roundRect">
            <a:avLst>
              <a:gd name="adj" fmla="val 8575"/>
            </a:avLst>
          </a:prstGeom>
          <a:solidFill>
            <a:srgbClr val="BD98DA">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5" name="Text 9">
            <a:extLst>
              <a:ext uri="{FF2B5EF4-FFF2-40B4-BE49-F238E27FC236}">
                <a16:creationId xmlns:a16="http://schemas.microsoft.com/office/drawing/2014/main" id="{67ED793F-8126-A6DC-560F-32CC6B344DA2}"/>
              </a:ext>
            </a:extLst>
          </p:cNvPr>
          <p:cNvSpPr/>
          <p:nvPr/>
        </p:nvSpPr>
        <p:spPr>
          <a:xfrm>
            <a:off x="7910730" y="2584373"/>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Sprint Review</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Prostokąt zaokrąglony 15">
            <a:extLst>
              <a:ext uri="{FF2B5EF4-FFF2-40B4-BE49-F238E27FC236}">
                <a16:creationId xmlns:a16="http://schemas.microsoft.com/office/drawing/2014/main" id="{EBE655A9-ECAE-D5E8-BCD1-C2D2A36201FE}"/>
              </a:ext>
            </a:extLst>
          </p:cNvPr>
          <p:cNvSpPr/>
          <p:nvPr/>
        </p:nvSpPr>
        <p:spPr>
          <a:xfrm>
            <a:off x="10944025" y="2278237"/>
            <a:ext cx="3365771" cy="4586894"/>
          </a:xfrm>
          <a:prstGeom prst="roundRect">
            <a:avLst>
              <a:gd name="adj" fmla="val 8575"/>
            </a:avLst>
          </a:prstGeom>
          <a:solidFill>
            <a:srgbClr val="BD98DA">
              <a:alpha val="2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17" name="Text 9">
            <a:extLst>
              <a:ext uri="{FF2B5EF4-FFF2-40B4-BE49-F238E27FC236}">
                <a16:creationId xmlns:a16="http://schemas.microsoft.com/office/drawing/2014/main" id="{32697282-2FB2-DEFD-113A-5E1751E13837}"/>
              </a:ext>
            </a:extLst>
          </p:cNvPr>
          <p:cNvSpPr/>
          <p:nvPr/>
        </p:nvSpPr>
        <p:spPr>
          <a:xfrm>
            <a:off x="11331534" y="2547916"/>
            <a:ext cx="3254693" cy="406837"/>
          </a:xfrm>
          <a:prstGeom prst="rect">
            <a:avLst/>
          </a:prstGeom>
          <a:noFill/>
          <a:ln/>
        </p:spPr>
        <p:txBody>
          <a:bodyPr wrap="none" lIns="0" tIns="0" rIns="0" bIns="0" rtlCol="0" anchor="t"/>
          <a:lstStyle/>
          <a:p>
            <a:pPr marL="0" indent="0" algn="l">
              <a:lnSpc>
                <a:spcPts val="3200"/>
              </a:lnSpc>
              <a:buNone/>
            </a:pPr>
            <a:r>
              <a:rPr lang="en-US" sz="2400" b="1" kern="0" spc="-77"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Sprint Retrospective</a:t>
            </a:r>
            <a:endParaRPr lang="en-US" sz="24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8" name="TextBox 4">
            <a:extLst>
              <a:ext uri="{FF2B5EF4-FFF2-40B4-BE49-F238E27FC236}">
                <a16:creationId xmlns:a16="http://schemas.microsoft.com/office/drawing/2014/main" id="{A8CA2BE6-8452-1108-2D52-88BE41B2C866}"/>
              </a:ext>
            </a:extLst>
          </p:cNvPr>
          <p:cNvSpPr txBox="1"/>
          <p:nvPr/>
        </p:nvSpPr>
        <p:spPr>
          <a:xfrm>
            <a:off x="527259" y="3263660"/>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19" name="TextBox 4">
            <a:extLst>
              <a:ext uri="{FF2B5EF4-FFF2-40B4-BE49-F238E27FC236}">
                <a16:creationId xmlns:a16="http://schemas.microsoft.com/office/drawing/2014/main" id="{82054A6E-2EA1-5B57-6E00-A43BA84CB8B0}"/>
              </a:ext>
            </a:extLst>
          </p:cNvPr>
          <p:cNvSpPr txBox="1"/>
          <p:nvPr/>
        </p:nvSpPr>
        <p:spPr>
          <a:xfrm>
            <a:off x="4101659" y="3263660"/>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0" name="TextBox 4">
            <a:extLst>
              <a:ext uri="{FF2B5EF4-FFF2-40B4-BE49-F238E27FC236}">
                <a16:creationId xmlns:a16="http://schemas.microsoft.com/office/drawing/2014/main" id="{FDA75164-81F2-0C05-6428-8BEE5B563FF1}"/>
              </a:ext>
            </a:extLst>
          </p:cNvPr>
          <p:cNvSpPr txBox="1"/>
          <p:nvPr/>
        </p:nvSpPr>
        <p:spPr>
          <a:xfrm>
            <a:off x="7633541" y="3263659"/>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1" name="TextBox 4">
            <a:extLst>
              <a:ext uri="{FF2B5EF4-FFF2-40B4-BE49-F238E27FC236}">
                <a16:creationId xmlns:a16="http://schemas.microsoft.com/office/drawing/2014/main" id="{A3BAACEB-DDA8-77C8-3419-092C4E846C18}"/>
              </a:ext>
            </a:extLst>
          </p:cNvPr>
          <p:cNvSpPr txBox="1"/>
          <p:nvPr/>
        </p:nvSpPr>
        <p:spPr>
          <a:xfrm>
            <a:off x="11331534" y="3277941"/>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2" name="Text 4">
            <a:extLst>
              <a:ext uri="{FF2B5EF4-FFF2-40B4-BE49-F238E27FC236}">
                <a16:creationId xmlns:a16="http://schemas.microsoft.com/office/drawing/2014/main" id="{171AF208-0B10-0CD0-ED3D-3875C3B08E38}"/>
              </a:ext>
            </a:extLst>
          </p:cNvPr>
          <p:cNvSpPr/>
          <p:nvPr/>
        </p:nvSpPr>
        <p:spPr>
          <a:xfrm>
            <a:off x="902378" y="3445440"/>
            <a:ext cx="1988306" cy="743992"/>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1-2 hour meeting at</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The beginning of sprint</a:t>
            </a:r>
          </a:p>
          <a:p>
            <a:pPr marL="0" indent="0" algn="l">
              <a:lnSpc>
                <a:spcPts val="2700"/>
              </a:lnSpc>
              <a:buNone/>
            </a:pPr>
            <a:endPar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Requires team members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to identify tasks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and prepare backlog</a:t>
            </a:r>
          </a:p>
          <a:p>
            <a:pPr marL="0" indent="0" algn="l">
              <a:lnSpc>
                <a:spcPts val="2700"/>
              </a:lnSpc>
              <a:buNone/>
            </a:pP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TextBox 4">
            <a:extLst>
              <a:ext uri="{FF2B5EF4-FFF2-40B4-BE49-F238E27FC236}">
                <a16:creationId xmlns:a16="http://schemas.microsoft.com/office/drawing/2014/main" id="{9F266F50-1177-06BB-781D-843F2C39D542}"/>
              </a:ext>
            </a:extLst>
          </p:cNvPr>
          <p:cNvSpPr txBox="1"/>
          <p:nvPr/>
        </p:nvSpPr>
        <p:spPr>
          <a:xfrm>
            <a:off x="527258" y="4231220"/>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4" name="Text 4">
            <a:extLst>
              <a:ext uri="{FF2B5EF4-FFF2-40B4-BE49-F238E27FC236}">
                <a16:creationId xmlns:a16="http://schemas.microsoft.com/office/drawing/2014/main" id="{3F134739-1671-C108-2FD4-43F8A38B53C9}"/>
              </a:ext>
            </a:extLst>
          </p:cNvPr>
          <p:cNvSpPr/>
          <p:nvPr/>
        </p:nvSpPr>
        <p:spPr>
          <a:xfrm>
            <a:off x="4503254" y="3445440"/>
            <a:ext cx="1897546" cy="743992"/>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At most 15-30 mins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everyday </a:t>
            </a:r>
          </a:p>
          <a:p>
            <a:pPr marL="0" indent="0" algn="l">
              <a:lnSpc>
                <a:spcPts val="2700"/>
              </a:lnSpc>
              <a:buNone/>
            </a:pPr>
            <a:endPar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Inform:</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What did I work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on yesterday?</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What am I working on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today?</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What issues are </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blocking me?</a:t>
            </a:r>
          </a:p>
          <a:p>
            <a:pPr marL="0" indent="0" algn="l">
              <a:lnSpc>
                <a:spcPts val="2700"/>
              </a:lnSpc>
              <a:buNone/>
            </a:pPr>
            <a:b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b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5" name="TextBox 4">
            <a:extLst>
              <a:ext uri="{FF2B5EF4-FFF2-40B4-BE49-F238E27FC236}">
                <a16:creationId xmlns:a16="http://schemas.microsoft.com/office/drawing/2014/main" id="{B7294FCE-B01D-4EEF-48CD-731A54850FFD}"/>
              </a:ext>
            </a:extLst>
          </p:cNvPr>
          <p:cNvSpPr txBox="1"/>
          <p:nvPr/>
        </p:nvSpPr>
        <p:spPr>
          <a:xfrm>
            <a:off x="4101658" y="4340240"/>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6" name="Text 4">
            <a:extLst>
              <a:ext uri="{FF2B5EF4-FFF2-40B4-BE49-F238E27FC236}">
                <a16:creationId xmlns:a16="http://schemas.microsoft.com/office/drawing/2014/main" id="{67A62F1A-97F7-AE1A-94A4-6709B8B9FF5C}"/>
              </a:ext>
            </a:extLst>
          </p:cNvPr>
          <p:cNvSpPr/>
          <p:nvPr/>
        </p:nvSpPr>
        <p:spPr>
          <a:xfrm>
            <a:off x="8069811" y="3508418"/>
            <a:ext cx="1897546" cy="743992"/>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1.5 h per two week</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sprint</a:t>
            </a:r>
          </a:p>
          <a:p>
            <a:pPr marL="0" indent="0" algn="l">
              <a:lnSpc>
                <a:spcPts val="2700"/>
              </a:lnSpc>
              <a:buNone/>
            </a:pPr>
            <a:endPar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l">
              <a:lnSpc>
                <a:spcPts val="2700"/>
              </a:lnSpc>
              <a:buNone/>
            </a:pPr>
            <a:r>
              <a:rPr lang="pl-PL" sz="2000" dirty="0" err="1">
                <a:solidFill>
                  <a:srgbClr val="091E42"/>
                </a:solidFill>
                <a:latin typeface="Helvetica Neue" panose="02000503000000020004" pitchFamily="2" charset="0"/>
                <a:ea typeface="Helvetica Neue" panose="02000503000000020004" pitchFamily="2" charset="0"/>
                <a:cs typeface="Helvetica Neue" panose="02000503000000020004" pitchFamily="2" charset="0"/>
              </a:rPr>
              <a:t>D</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emonstrate</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work</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finished</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within</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the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iteration</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and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get</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immediate </a:t>
            </a:r>
          </a:p>
          <a:p>
            <a:pPr marL="0" indent="0" algn="l">
              <a:lnSpc>
                <a:spcPts val="2700"/>
              </a:lnSpc>
              <a:buNone/>
            </a:pP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feedback</a:t>
            </a:r>
            <a:b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b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7" name="TextBox 4">
            <a:extLst>
              <a:ext uri="{FF2B5EF4-FFF2-40B4-BE49-F238E27FC236}">
                <a16:creationId xmlns:a16="http://schemas.microsoft.com/office/drawing/2014/main" id="{CA02DA4A-6D46-4C71-F851-A5A2A72612B5}"/>
              </a:ext>
            </a:extLst>
          </p:cNvPr>
          <p:cNvSpPr txBox="1"/>
          <p:nvPr/>
        </p:nvSpPr>
        <p:spPr>
          <a:xfrm>
            <a:off x="7633540" y="4325697"/>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
        <p:nvSpPr>
          <p:cNvPr id="28" name="Text 4">
            <a:extLst>
              <a:ext uri="{FF2B5EF4-FFF2-40B4-BE49-F238E27FC236}">
                <a16:creationId xmlns:a16="http://schemas.microsoft.com/office/drawing/2014/main" id="{96616FD9-56FC-37D0-D3C2-E0FC88FA37D2}"/>
              </a:ext>
            </a:extLst>
          </p:cNvPr>
          <p:cNvSpPr/>
          <p:nvPr/>
        </p:nvSpPr>
        <p:spPr>
          <a:xfrm>
            <a:off x="11695915" y="3483540"/>
            <a:ext cx="1897546" cy="743992"/>
          </a:xfrm>
          <a:prstGeom prst="rect">
            <a:avLst/>
          </a:prstGeom>
          <a:noFill/>
          <a:ln/>
        </p:spPr>
        <p:txBody>
          <a:bodyPr wrap="none" lIns="0" tIns="0" rIns="0" bIns="0" rtlCol="0" anchor="t"/>
          <a:lstStyle/>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1.5 h per two week</a:t>
            </a:r>
          </a:p>
          <a:p>
            <a:pPr marL="0" indent="0" algn="l">
              <a:lnSpc>
                <a:spcPts val="2700"/>
              </a:lnSpc>
              <a:buNone/>
            </a:pPr>
            <a:r>
              <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rPr>
              <a:t>sprint</a:t>
            </a:r>
          </a:p>
          <a:p>
            <a:pPr marL="0" indent="0" algn="l">
              <a:lnSpc>
                <a:spcPts val="2700"/>
              </a:lnSpc>
              <a:buNone/>
            </a:pPr>
            <a:endParaRPr lang="en-US" sz="2000" kern="0" spc="-34" dirty="0">
              <a:solidFill>
                <a:srgbClr val="272525"/>
              </a:solidFill>
              <a:latin typeface="Helvetica Neue" panose="02000503000000020004" pitchFamily="2" charset="0"/>
              <a:ea typeface="Helvetica Neue" panose="02000503000000020004" pitchFamily="2" charset="0"/>
              <a:cs typeface="Helvetica Neue" panose="02000503000000020004" pitchFamily="2" charset="0"/>
            </a:endParaRP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Find</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out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what's</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not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working</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and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use</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the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time</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to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find</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creative</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solutions</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p>
          <a:p>
            <a:pPr marL="0" indent="0" algn="l">
              <a:lnSpc>
                <a:spcPts val="2700"/>
              </a:lnSpc>
              <a:buNone/>
            </a:pP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and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develop</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an</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a:t>
            </a:r>
          </a:p>
          <a:p>
            <a:pPr marL="0" indent="0" algn="l">
              <a:lnSpc>
                <a:spcPts val="2700"/>
              </a:lnSpc>
              <a:buNone/>
            </a:pPr>
            <a:r>
              <a:rPr lang="pl-PL" sz="2000" b="0" i="0" dirty="0" err="1">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action</a:t>
            </a:r>
            <a:r>
              <a:rPr lang="pl-PL" sz="2000" b="0" i="0" dirty="0">
                <a:solidFill>
                  <a:srgbClr val="091E42"/>
                </a:solidFill>
                <a:effectLst/>
                <a:latin typeface="Helvetica Neue" panose="02000503000000020004" pitchFamily="2" charset="0"/>
                <a:ea typeface="Helvetica Neue" panose="02000503000000020004" pitchFamily="2" charset="0"/>
                <a:cs typeface="Helvetica Neue" panose="02000503000000020004" pitchFamily="2" charset="0"/>
              </a:rPr>
              <a:t> plan</a:t>
            </a:r>
            <a:endParaRPr lang="en-US" sz="2000"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9" name="TextBox 4">
            <a:extLst>
              <a:ext uri="{FF2B5EF4-FFF2-40B4-BE49-F238E27FC236}">
                <a16:creationId xmlns:a16="http://schemas.microsoft.com/office/drawing/2014/main" id="{121E7DB6-2C22-3638-9C3F-06E47E5DA48B}"/>
              </a:ext>
            </a:extLst>
          </p:cNvPr>
          <p:cNvSpPr txBox="1"/>
          <p:nvPr/>
        </p:nvSpPr>
        <p:spPr>
          <a:xfrm>
            <a:off x="11325338" y="4331190"/>
            <a:ext cx="2603143" cy="602473"/>
          </a:xfrm>
          <a:prstGeom prst="rect">
            <a:avLst/>
          </a:prstGeom>
          <a:effectLst>
            <a:outerShdw blurRad="50800" dir="2700000" algn="tl" rotWithShape="0">
              <a:srgbClr val="FF00A4">
                <a:alpha val="40000"/>
              </a:srgbClr>
            </a:outerShdw>
          </a:effectLst>
        </p:spPr>
        <p:txBody>
          <a:bodyPr wrap="square" lIns="0" tIns="0" rIns="0" bIns="0" rtlCol="0" anchor="t">
            <a:spAutoFit/>
          </a:bodyPr>
          <a:lstStyle/>
          <a:p>
            <a:pPr>
              <a:lnSpc>
                <a:spcPts val="5279"/>
              </a:lnSpc>
            </a:pPr>
            <a:r>
              <a:rPr lang="en-US" sz="2400" b="1" dirty="0">
                <a:ln w="6350">
                  <a:solidFill>
                    <a:srgbClr val="37FF00"/>
                  </a:solidFill>
                </a:ln>
                <a:effectLst>
                  <a:outerShdw blurRad="468429" dist="38100" dir="2700000" algn="tl" rotWithShape="0">
                    <a:srgbClr val="37FF00">
                      <a:alpha val="40000"/>
                    </a:srgbClr>
                  </a:outerShdw>
                </a:effectLst>
                <a:latin typeface="Open Sans ExtraBold" pitchFamily="2" charset="0"/>
                <a:ea typeface="Open Sans ExtraBold" pitchFamily="2" charset="0"/>
                <a:cs typeface="Open Sans ExtraBold" pitchFamily="2" charset="0"/>
              </a:rPr>
              <a:t>X</a:t>
            </a:r>
          </a:p>
        </p:txBody>
      </p:sp>
    </p:spTree>
    <p:extLst>
      <p:ext uri="{BB962C8B-B14F-4D97-AF65-F5344CB8AC3E}">
        <p14:creationId xmlns:p14="http://schemas.microsoft.com/office/powerpoint/2010/main" val="172964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11105</TotalTime>
  <Words>1991</Words>
  <Application>Microsoft Macintosh PowerPoint</Application>
  <PresentationFormat>Niestandardowy</PresentationFormat>
  <Paragraphs>335</Paragraphs>
  <Slides>32</Slides>
  <Notes>17</Notes>
  <HiddenSlides>0</HiddenSlides>
  <MMClips>0</MMClips>
  <ScaleCrop>false</ScaleCrop>
  <HeadingPairs>
    <vt:vector size="6" baseType="variant">
      <vt:variant>
        <vt:lpstr>Używane czcionki</vt:lpstr>
      </vt:variant>
      <vt:variant>
        <vt:i4>9</vt:i4>
      </vt:variant>
      <vt:variant>
        <vt:lpstr>Motyw</vt:lpstr>
      </vt:variant>
      <vt:variant>
        <vt:i4>1</vt:i4>
      </vt:variant>
      <vt:variant>
        <vt:lpstr>Tytuły slajdów</vt:lpstr>
      </vt:variant>
      <vt:variant>
        <vt:i4>32</vt:i4>
      </vt:variant>
    </vt:vector>
  </HeadingPairs>
  <TitlesOfParts>
    <vt:vector size="42" baseType="lpstr">
      <vt:lpstr>Arial</vt:lpstr>
      <vt:lpstr>Calibri</vt:lpstr>
      <vt:lpstr>Cambria</vt:lpstr>
      <vt:lpstr>Consolas</vt:lpstr>
      <vt:lpstr>Helvetica Neue</vt:lpstr>
      <vt:lpstr>Helvetica Neue Light</vt:lpstr>
      <vt:lpstr>Helvetica Neue Medium</vt:lpstr>
      <vt:lpstr>Inter</vt:lpstr>
      <vt:lpstr>Open Sans ExtraBold</vt:lpstr>
      <vt:lpstr>Office Theme</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lpstr>Prezentacja programu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Irena Zimovska</cp:lastModifiedBy>
  <cp:revision>22</cp:revision>
  <dcterms:created xsi:type="dcterms:W3CDTF">2025-03-24T18:04:14Z</dcterms:created>
  <dcterms:modified xsi:type="dcterms:W3CDTF">2025-04-03T15:50:38Z</dcterms:modified>
</cp:coreProperties>
</file>