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sldIdLst>
    <p:sldId id="256" r:id="rId2"/>
    <p:sldId id="272" r:id="rId3"/>
    <p:sldId id="257" r:id="rId4"/>
    <p:sldId id="266" r:id="rId5"/>
    <p:sldId id="258" r:id="rId6"/>
    <p:sldId id="267" r:id="rId7"/>
    <p:sldId id="259" r:id="rId8"/>
    <p:sldId id="260" r:id="rId9"/>
    <p:sldId id="268" r:id="rId10"/>
    <p:sldId id="261" r:id="rId11"/>
    <p:sldId id="269" r:id="rId12"/>
    <p:sldId id="262" r:id="rId13"/>
    <p:sldId id="270" r:id="rId14"/>
    <p:sldId id="263" r:id="rId15"/>
    <p:sldId id="271" r:id="rId16"/>
    <p:sldId id="265"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4" d="100"/>
          <a:sy n="104" d="100"/>
        </p:scale>
        <p:origin x="62" y="2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25630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6418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93967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90672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23721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D1C14C-A143-42F5-B247-D0E800131009}" type="datetimeFigureOut">
              <a:rPr lang="en-US" smtClean="0"/>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49375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D1C14C-A143-42F5-B247-D0E800131009}" type="datetimeFigureOut">
              <a:rPr lang="en-US" smtClean="0"/>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08957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77093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80182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54133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4337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3433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58254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08494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71509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48207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8223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ED1C14C-A143-42F5-B247-D0E800131009}" type="datetimeFigureOut">
              <a:rPr lang="en-US" smtClean="0"/>
              <a:t>9/13/2024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151005990"/>
      </p:ext>
    </p:extLst>
  </p:cSld>
  <p:clrMap bg1="dk1" tx1="lt1" bg2="dk2" tx2="lt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 id="2147483958"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5B5754CE-541D-4C63-A14F-59D1B6679A46}"/>
              </a:ext>
            </a:extLst>
          </p:cNvPr>
          <p:cNvSpPr>
            <a:spLocks noGrp="1"/>
          </p:cNvSpPr>
          <p:nvPr>
            <p:ph type="ctrTitle"/>
          </p:nvPr>
        </p:nvSpPr>
        <p:spPr/>
        <p:txBody>
          <a:bodyPr/>
          <a:lstStyle/>
          <a:p>
            <a:r>
              <a:rPr lang="en-IN" dirty="0"/>
              <a:t>Bank Analytics Dashboard</a:t>
            </a:r>
            <a:endParaRPr dirty="0"/>
          </a:p>
        </p:txBody>
      </p:sp>
      <p:sp>
        <p:nvSpPr>
          <p:cNvPr id="3" name="slide1">
            <a:extLst>
              <a:ext uri="{FF2B5EF4-FFF2-40B4-BE49-F238E27FC236}">
                <a16:creationId xmlns:a16="http://schemas.microsoft.com/office/drawing/2014/main" id="{4297B6F5-3611-4D20-BFD4-B7CF02B537A9}"/>
              </a:ext>
            </a:extLst>
          </p:cNvPr>
          <p:cNvSpPr>
            <a:spLocks noGrp="1"/>
          </p:cNvSpPr>
          <p:nvPr>
            <p:ph type="subTitle" idx="1"/>
          </p:nvPr>
        </p:nvSpPr>
        <p:spPr/>
        <p:txBody>
          <a:bodyPr/>
          <a:lstStyle/>
          <a:p>
            <a:r>
              <a:rPr lang="en-IN" dirty="0"/>
              <a:t>By: Mohammed Maanish</a:t>
            </a:r>
          </a:p>
          <a:p>
            <a:r>
              <a:rPr lang="en-IN" dirty="0"/>
              <a:t>PGDA - 37</a:t>
            </a:r>
            <a:endParaRPr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a:extLst>
              <a:ext uri="{FF2B5EF4-FFF2-40B4-BE49-F238E27FC236}">
                <a16:creationId xmlns:a16="http://schemas.microsoft.com/office/drawing/2014/main" id="{89F5971E-06DD-44FF-9217-AC863342B39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10512" y="0"/>
            <a:ext cx="8570976"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FCDA-EE60-862E-7AD9-27CA594A6C0E}"/>
              </a:ext>
            </a:extLst>
          </p:cNvPr>
          <p:cNvSpPr>
            <a:spLocks noGrp="1"/>
          </p:cNvSpPr>
          <p:nvPr>
            <p:ph type="title"/>
          </p:nvPr>
        </p:nvSpPr>
        <p:spPr>
          <a:xfrm>
            <a:off x="289034" y="0"/>
            <a:ext cx="11902966" cy="625366"/>
          </a:xfrm>
        </p:spPr>
        <p:txBody>
          <a:bodyPr>
            <a:normAutofit/>
          </a:bodyPr>
          <a:lstStyle/>
          <a:p>
            <a:pPr algn="just"/>
            <a:r>
              <a:rPr lang="en-GB" sz="2800" u="sng" dirty="0"/>
              <a:t>Risk Rating by Gender, Employment Status, &amp; Loan Purpose</a:t>
            </a:r>
            <a:endParaRPr lang="en-IN" sz="2800" u="sng" dirty="0"/>
          </a:p>
        </p:txBody>
      </p:sp>
      <p:sp>
        <p:nvSpPr>
          <p:cNvPr id="3" name="Content Placeholder 2">
            <a:extLst>
              <a:ext uri="{FF2B5EF4-FFF2-40B4-BE49-F238E27FC236}">
                <a16:creationId xmlns:a16="http://schemas.microsoft.com/office/drawing/2014/main" id="{F405A853-999E-B9D9-B221-BD91158CE213}"/>
              </a:ext>
            </a:extLst>
          </p:cNvPr>
          <p:cNvSpPr>
            <a:spLocks noGrp="1"/>
          </p:cNvSpPr>
          <p:nvPr>
            <p:ph idx="1"/>
          </p:nvPr>
        </p:nvSpPr>
        <p:spPr>
          <a:xfrm>
            <a:off x="0" y="709448"/>
            <a:ext cx="12192000" cy="6148552"/>
          </a:xfrm>
        </p:spPr>
        <p:txBody>
          <a:bodyPr>
            <a:normAutofit/>
          </a:bodyPr>
          <a:lstStyle/>
          <a:p>
            <a:r>
              <a:rPr lang="en-IN" sz="1600" b="1" dirty="0"/>
              <a:t>Overall Risk Rating Distribution:</a:t>
            </a:r>
          </a:p>
          <a:p>
            <a:pPr lvl="1"/>
            <a:r>
              <a:rPr lang="en-GB" sz="1500" dirty="0"/>
              <a:t>The majority of individuals fall under the </a:t>
            </a:r>
            <a:r>
              <a:rPr lang="en-GB" sz="1500" b="1" dirty="0"/>
              <a:t>low-risk category (62%)</a:t>
            </a:r>
            <a:r>
              <a:rPr lang="en-GB" sz="1500" dirty="0"/>
              <a:t>, while </a:t>
            </a:r>
            <a:r>
              <a:rPr lang="en-GB" sz="1500" b="1" dirty="0"/>
              <a:t>31%</a:t>
            </a:r>
            <a:r>
              <a:rPr lang="en-GB" sz="1500" dirty="0"/>
              <a:t> are rated as </a:t>
            </a:r>
            <a:r>
              <a:rPr lang="en-GB" sz="1500" b="1" dirty="0"/>
              <a:t>medium risk</a:t>
            </a:r>
            <a:r>
              <a:rPr lang="en-GB" sz="1500" dirty="0"/>
              <a:t>, and only </a:t>
            </a:r>
            <a:r>
              <a:rPr lang="en-GB" sz="1500" b="1" dirty="0"/>
              <a:t>7%</a:t>
            </a:r>
            <a:r>
              <a:rPr lang="en-GB" sz="1500" dirty="0"/>
              <a:t> are considered </a:t>
            </a:r>
            <a:r>
              <a:rPr lang="en-GB" sz="1500" b="1" dirty="0"/>
              <a:t>high risk</a:t>
            </a:r>
            <a:r>
              <a:rPr lang="en-GB" sz="1500" dirty="0"/>
              <a:t>.</a:t>
            </a:r>
            <a:endParaRPr lang="en-IN" sz="1500" dirty="0"/>
          </a:p>
          <a:p>
            <a:pPr lvl="1"/>
            <a:r>
              <a:rPr lang="en-GB" sz="1500" dirty="0"/>
              <a:t>This distribution suggests that most individuals in the dataset have a relatively low risk of default, which might influence loan approval strategies for the bank</a:t>
            </a:r>
            <a:br>
              <a:rPr lang="en-GB" sz="1500" dirty="0"/>
            </a:br>
            <a:endParaRPr lang="en-IN" sz="1500" dirty="0"/>
          </a:p>
          <a:p>
            <a:r>
              <a:rPr lang="en-IN" sz="1600" b="1" dirty="0"/>
              <a:t>Risk Rating by Gender:</a:t>
            </a:r>
          </a:p>
          <a:p>
            <a:pPr lvl="1"/>
            <a:r>
              <a:rPr lang="en-GB" sz="1500" dirty="0"/>
              <a:t>Non-binary individuals have higher proportions in </a:t>
            </a:r>
            <a:r>
              <a:rPr lang="en-GB" sz="1500" b="1" dirty="0"/>
              <a:t>low-risk</a:t>
            </a:r>
            <a:r>
              <a:rPr lang="en-GB" sz="1500" dirty="0"/>
              <a:t> </a:t>
            </a:r>
            <a:r>
              <a:rPr lang="en-GB" sz="1500" b="1" dirty="0"/>
              <a:t>(64%) </a:t>
            </a:r>
            <a:r>
              <a:rPr lang="en-GB" sz="1500" dirty="0"/>
              <a:t>and </a:t>
            </a:r>
            <a:r>
              <a:rPr lang="en-GB" sz="1500" b="1" dirty="0"/>
              <a:t>medium-risk (32%) </a:t>
            </a:r>
            <a:r>
              <a:rPr lang="en-GB" sz="1500" dirty="0"/>
              <a:t>categories compared to males and females.</a:t>
            </a:r>
          </a:p>
          <a:p>
            <a:pPr lvl="1"/>
            <a:r>
              <a:rPr lang="en-GB" sz="1500" dirty="0"/>
              <a:t>Males have a higher prevalence of </a:t>
            </a:r>
            <a:r>
              <a:rPr lang="en-GB" sz="1500" b="1" dirty="0"/>
              <a:t>high-risk</a:t>
            </a:r>
            <a:r>
              <a:rPr lang="en-GB" sz="1500" dirty="0"/>
              <a:t> ratings </a:t>
            </a:r>
            <a:r>
              <a:rPr lang="en-GB" sz="1500" b="1" dirty="0"/>
              <a:t>(10%) </a:t>
            </a:r>
            <a:r>
              <a:rPr lang="en-GB" sz="1500" dirty="0"/>
              <a:t>than females </a:t>
            </a:r>
            <a:r>
              <a:rPr lang="en-GB" sz="1500" b="1" dirty="0"/>
              <a:t>(7%) </a:t>
            </a:r>
            <a:r>
              <a:rPr lang="en-GB" sz="1500" dirty="0"/>
              <a:t>and non-binary individuals </a:t>
            </a:r>
            <a:r>
              <a:rPr lang="en-GB" sz="1500" b="1" dirty="0"/>
              <a:t>(5%), </a:t>
            </a:r>
            <a:r>
              <a:rPr lang="en-GB" sz="1500" dirty="0"/>
              <a:t>indicating males carry slightly higher financial risk.</a:t>
            </a:r>
            <a:br>
              <a:rPr lang="en-GB" sz="1400" dirty="0"/>
            </a:br>
            <a:endParaRPr lang="en-GB" sz="1400" dirty="0"/>
          </a:p>
          <a:p>
            <a:r>
              <a:rPr lang="en-GB" sz="1600" b="1" dirty="0"/>
              <a:t>Risk Rating by Employment Status:</a:t>
            </a:r>
          </a:p>
          <a:p>
            <a:pPr lvl="1"/>
            <a:r>
              <a:rPr lang="en-GB" sz="1500" dirty="0"/>
              <a:t>The </a:t>
            </a:r>
            <a:r>
              <a:rPr lang="en-GB" sz="1500" b="1" dirty="0"/>
              <a:t>employed</a:t>
            </a:r>
            <a:r>
              <a:rPr lang="en-GB" sz="1500" dirty="0"/>
              <a:t> and </a:t>
            </a:r>
            <a:r>
              <a:rPr lang="en-GB" sz="1500" b="1" dirty="0"/>
              <a:t>self-employed</a:t>
            </a:r>
            <a:r>
              <a:rPr lang="en-GB" sz="1500" dirty="0"/>
              <a:t> have similar risk profiles, with </a:t>
            </a:r>
            <a:r>
              <a:rPr lang="en-GB" sz="1500" b="1" dirty="0"/>
              <a:t>low-risk</a:t>
            </a:r>
            <a:r>
              <a:rPr lang="en-GB" sz="1500" dirty="0"/>
              <a:t> individuals comprising </a:t>
            </a:r>
            <a:r>
              <a:rPr lang="en-GB" sz="1500" b="1" dirty="0"/>
              <a:t>60%</a:t>
            </a:r>
            <a:r>
              <a:rPr lang="en-GB" sz="1500" dirty="0"/>
              <a:t> and </a:t>
            </a:r>
            <a:r>
              <a:rPr lang="en-GB" sz="1500" b="1" dirty="0"/>
              <a:t>63%</a:t>
            </a:r>
            <a:r>
              <a:rPr lang="en-GB" sz="1500" dirty="0"/>
              <a:t> respectively, and </a:t>
            </a:r>
            <a:r>
              <a:rPr lang="en-GB" sz="1500" b="1" dirty="0"/>
              <a:t>medium-risk</a:t>
            </a:r>
            <a:r>
              <a:rPr lang="en-GB" sz="1500" dirty="0"/>
              <a:t> individuals around </a:t>
            </a:r>
            <a:r>
              <a:rPr lang="en-GB" sz="1500" b="1" dirty="0"/>
              <a:t>30 - 32%. High-risk</a:t>
            </a:r>
            <a:r>
              <a:rPr lang="en-GB" sz="1500" dirty="0"/>
              <a:t> individuals are few across all groups, with the </a:t>
            </a:r>
            <a:r>
              <a:rPr lang="en-GB" sz="1500" b="1" dirty="0"/>
              <a:t>unemployed</a:t>
            </a:r>
            <a:r>
              <a:rPr lang="en-GB" sz="1500" dirty="0"/>
              <a:t> having the highest share at </a:t>
            </a:r>
            <a:r>
              <a:rPr lang="en-GB" sz="1500" b="1" dirty="0"/>
              <a:t>8%</a:t>
            </a:r>
            <a:r>
              <a:rPr lang="en-GB" sz="1500" dirty="0"/>
              <a:t>. Overall, employment status has a minor impact on financial risk</a:t>
            </a:r>
            <a:br>
              <a:rPr lang="en-GB" sz="1400" dirty="0"/>
            </a:br>
            <a:endParaRPr lang="en-GB" sz="1400" dirty="0"/>
          </a:p>
          <a:p>
            <a:r>
              <a:rPr lang="en-GB" sz="1600" b="1" dirty="0"/>
              <a:t>Risk Rating by Loan Purpose:</a:t>
            </a:r>
          </a:p>
          <a:p>
            <a:pPr lvl="1"/>
            <a:r>
              <a:rPr lang="en-GB" sz="1500" dirty="0"/>
              <a:t>Risk ratings are consistent across loan purposes, with </a:t>
            </a:r>
            <a:r>
              <a:rPr lang="en-GB" sz="1500" b="1" dirty="0"/>
              <a:t>low-risk</a:t>
            </a:r>
            <a:r>
              <a:rPr lang="en-GB" sz="1500" dirty="0"/>
              <a:t> individuals making up </a:t>
            </a:r>
            <a:r>
              <a:rPr lang="en-GB" sz="1500" b="1" dirty="0"/>
              <a:t>60 - 63%</a:t>
            </a:r>
            <a:r>
              <a:rPr lang="en-GB" sz="1500" dirty="0"/>
              <a:t> and </a:t>
            </a:r>
            <a:r>
              <a:rPr lang="en-GB" sz="1500" b="1" dirty="0"/>
              <a:t>medium-risk</a:t>
            </a:r>
            <a:r>
              <a:rPr lang="en-GB" sz="1500" dirty="0"/>
              <a:t> individuals </a:t>
            </a:r>
            <a:r>
              <a:rPr lang="en-GB" sz="1500" b="1" dirty="0"/>
              <a:t>30 - 32%</a:t>
            </a:r>
            <a:r>
              <a:rPr lang="en-GB" sz="1500" dirty="0"/>
              <a:t>. </a:t>
            </a:r>
            <a:r>
              <a:rPr lang="en-GB" sz="1500" b="1" dirty="0"/>
              <a:t>High-risk</a:t>
            </a:r>
            <a:r>
              <a:rPr lang="en-GB" sz="1500" dirty="0"/>
              <a:t> individuals are a small minority, with </a:t>
            </a:r>
            <a:r>
              <a:rPr lang="en-GB" sz="1500" b="1" dirty="0"/>
              <a:t>Auto</a:t>
            </a:r>
            <a:r>
              <a:rPr lang="en-GB" sz="1500" dirty="0"/>
              <a:t> loans at </a:t>
            </a:r>
            <a:r>
              <a:rPr lang="en-GB" sz="1500" b="1" dirty="0"/>
              <a:t>8%</a:t>
            </a:r>
            <a:r>
              <a:rPr lang="en-GB" sz="1500" dirty="0"/>
              <a:t>, followed by </a:t>
            </a:r>
            <a:r>
              <a:rPr lang="en-GB" sz="1500" b="1" dirty="0"/>
              <a:t>Personal</a:t>
            </a:r>
            <a:r>
              <a:rPr lang="en-GB" sz="1500" dirty="0"/>
              <a:t> </a:t>
            </a:r>
            <a:r>
              <a:rPr lang="en-GB" sz="1500" b="1" dirty="0"/>
              <a:t>(8%) </a:t>
            </a:r>
            <a:r>
              <a:rPr lang="en-GB" sz="1500" dirty="0"/>
              <a:t>and </a:t>
            </a:r>
            <a:r>
              <a:rPr lang="en-GB" sz="1500" b="1" dirty="0"/>
              <a:t>Business</a:t>
            </a:r>
            <a:r>
              <a:rPr lang="en-GB" sz="1500" dirty="0"/>
              <a:t> loans</a:t>
            </a:r>
            <a:r>
              <a:rPr lang="en-GB" sz="1500" b="1" dirty="0"/>
              <a:t> (7%). </a:t>
            </a:r>
            <a:r>
              <a:rPr lang="en-GB" sz="1500" dirty="0"/>
              <a:t>This suggests loan type has minimal impact on financial risk.</a:t>
            </a:r>
          </a:p>
        </p:txBody>
      </p:sp>
    </p:spTree>
    <p:extLst>
      <p:ext uri="{BB962C8B-B14F-4D97-AF65-F5344CB8AC3E}">
        <p14:creationId xmlns:p14="http://schemas.microsoft.com/office/powerpoint/2010/main" val="1915980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Dashboard 6">
            <a:extLst>
              <a:ext uri="{FF2B5EF4-FFF2-40B4-BE49-F238E27FC236}">
                <a16:creationId xmlns:a16="http://schemas.microsoft.com/office/drawing/2014/main" id="{E3419AFA-9D03-439C-B2CA-1C821B04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FCDA-EE60-862E-7AD9-27CA594A6C0E}"/>
              </a:ext>
            </a:extLst>
          </p:cNvPr>
          <p:cNvSpPr>
            <a:spLocks noGrp="1"/>
          </p:cNvSpPr>
          <p:nvPr>
            <p:ph type="title"/>
          </p:nvPr>
        </p:nvSpPr>
        <p:spPr>
          <a:xfrm>
            <a:off x="289034" y="0"/>
            <a:ext cx="11902966" cy="625366"/>
          </a:xfrm>
        </p:spPr>
        <p:txBody>
          <a:bodyPr>
            <a:normAutofit/>
          </a:bodyPr>
          <a:lstStyle/>
          <a:p>
            <a:pPr algn="just"/>
            <a:r>
              <a:rPr lang="en-GB" sz="2800" u="sng" dirty="0"/>
              <a:t>Debt-to-Income Analysis by Gender &amp; Employment Status</a:t>
            </a:r>
            <a:endParaRPr lang="en-IN" sz="2800" u="sng" dirty="0"/>
          </a:p>
        </p:txBody>
      </p:sp>
      <p:sp>
        <p:nvSpPr>
          <p:cNvPr id="3" name="Content Placeholder 2">
            <a:extLst>
              <a:ext uri="{FF2B5EF4-FFF2-40B4-BE49-F238E27FC236}">
                <a16:creationId xmlns:a16="http://schemas.microsoft.com/office/drawing/2014/main" id="{F405A853-999E-B9D9-B221-BD91158CE213}"/>
              </a:ext>
            </a:extLst>
          </p:cNvPr>
          <p:cNvSpPr>
            <a:spLocks noGrp="1"/>
          </p:cNvSpPr>
          <p:nvPr>
            <p:ph idx="1"/>
          </p:nvPr>
        </p:nvSpPr>
        <p:spPr>
          <a:xfrm>
            <a:off x="0" y="709448"/>
            <a:ext cx="12192000" cy="6148552"/>
          </a:xfrm>
        </p:spPr>
        <p:txBody>
          <a:bodyPr>
            <a:normAutofit/>
          </a:bodyPr>
          <a:lstStyle/>
          <a:p>
            <a:r>
              <a:rPr lang="en-IN" sz="1600" b="1" dirty="0"/>
              <a:t>Overall Debt-to-Income Ratio:</a:t>
            </a:r>
          </a:p>
          <a:p>
            <a:pPr lvl="1"/>
            <a:r>
              <a:rPr lang="en-GB" sz="1500" dirty="0"/>
              <a:t>A larger portion of individuals have a </a:t>
            </a:r>
            <a:r>
              <a:rPr lang="en-GB" sz="1500" b="1" dirty="0"/>
              <a:t>low</a:t>
            </a:r>
            <a:r>
              <a:rPr lang="en-GB" sz="1500" dirty="0"/>
              <a:t> </a:t>
            </a:r>
            <a:r>
              <a:rPr lang="en-GB" sz="1500" b="1" dirty="0"/>
              <a:t>debt-to-income</a:t>
            </a:r>
            <a:r>
              <a:rPr lang="en-GB" sz="1500" dirty="0"/>
              <a:t> (DTI) ratio (60%), while 40% have a </a:t>
            </a:r>
            <a:r>
              <a:rPr lang="en-GB" sz="1500" b="1" dirty="0"/>
              <a:t>high</a:t>
            </a:r>
            <a:r>
              <a:rPr lang="en-GB" sz="1500" dirty="0"/>
              <a:t> DTI ratio.</a:t>
            </a:r>
          </a:p>
          <a:p>
            <a:pPr lvl="1"/>
            <a:r>
              <a:rPr lang="en-GB" sz="1500" dirty="0"/>
              <a:t>This indicates that the majority of individuals in the dataset maintain relatively manageable debt levels compared to their income, suggesting potentially lower financial strain and risk for the bank.</a:t>
            </a:r>
          </a:p>
          <a:p>
            <a:pPr lvl="1"/>
            <a:endParaRPr lang="en-GB" sz="1300" dirty="0"/>
          </a:p>
          <a:p>
            <a:r>
              <a:rPr lang="en-IN" sz="1600" b="1" dirty="0"/>
              <a:t>Debt-to-Income Ratio by Gender:</a:t>
            </a:r>
            <a:endParaRPr lang="en-GB" sz="1600" b="1" dirty="0"/>
          </a:p>
          <a:p>
            <a:pPr lvl="1"/>
            <a:r>
              <a:rPr lang="en-GB" sz="1500" b="1" dirty="0"/>
              <a:t>Females</a:t>
            </a:r>
            <a:r>
              <a:rPr lang="en-GB" sz="1500" dirty="0"/>
              <a:t> show a higher proportion of individuals with a </a:t>
            </a:r>
            <a:r>
              <a:rPr lang="en-GB" sz="1500" b="1" dirty="0"/>
              <a:t>low</a:t>
            </a:r>
            <a:r>
              <a:rPr lang="en-GB" sz="1500" dirty="0"/>
              <a:t> DTI ratio </a:t>
            </a:r>
            <a:r>
              <a:rPr lang="en-GB" sz="1500" b="1" dirty="0"/>
              <a:t>(62%), </a:t>
            </a:r>
            <a:r>
              <a:rPr lang="en-GB" sz="1500" dirty="0"/>
              <a:t>while </a:t>
            </a:r>
            <a:r>
              <a:rPr lang="en-GB" sz="1500" b="1" dirty="0"/>
              <a:t>38% </a:t>
            </a:r>
            <a:r>
              <a:rPr lang="en-GB" sz="1500" dirty="0"/>
              <a:t>have a </a:t>
            </a:r>
            <a:r>
              <a:rPr lang="en-GB" sz="1500" b="1" dirty="0"/>
              <a:t>high</a:t>
            </a:r>
            <a:r>
              <a:rPr lang="en-GB" sz="1500" dirty="0"/>
              <a:t> DTI ratio.</a:t>
            </a:r>
          </a:p>
          <a:p>
            <a:pPr lvl="1"/>
            <a:r>
              <a:rPr lang="en-GB" sz="1500" b="1" dirty="0"/>
              <a:t>Males</a:t>
            </a:r>
            <a:r>
              <a:rPr lang="en-GB" sz="1500" dirty="0"/>
              <a:t> also have a majority in the </a:t>
            </a:r>
            <a:r>
              <a:rPr lang="en-GB" sz="1500" b="1" dirty="0"/>
              <a:t>low</a:t>
            </a:r>
            <a:r>
              <a:rPr lang="en-GB" sz="1500" dirty="0"/>
              <a:t> DTI ratio </a:t>
            </a:r>
            <a:r>
              <a:rPr lang="en-GB" sz="1500" b="1" dirty="0"/>
              <a:t>(58%)</a:t>
            </a:r>
            <a:r>
              <a:rPr lang="en-GB" sz="1500" dirty="0"/>
              <a:t>, but the percentage of males with a high DTI ratio </a:t>
            </a:r>
            <a:r>
              <a:rPr lang="en-GB" sz="1500" b="1" dirty="0"/>
              <a:t>(42%) </a:t>
            </a:r>
            <a:r>
              <a:rPr lang="en-GB" sz="1500" dirty="0"/>
              <a:t>is slightly larger than that of </a:t>
            </a:r>
            <a:r>
              <a:rPr lang="en-GB" sz="1500" b="1" dirty="0"/>
              <a:t>females</a:t>
            </a:r>
            <a:r>
              <a:rPr lang="en-GB" sz="1500" dirty="0"/>
              <a:t>.</a:t>
            </a:r>
          </a:p>
          <a:p>
            <a:pPr lvl="1"/>
            <a:r>
              <a:rPr lang="en-GB" sz="1500" b="1" dirty="0"/>
              <a:t>Non-binary</a:t>
            </a:r>
            <a:r>
              <a:rPr lang="en-GB" sz="1500" dirty="0"/>
              <a:t> individuals exhibit the same pattern as females, with </a:t>
            </a:r>
            <a:r>
              <a:rPr lang="en-GB" sz="1500" b="1" dirty="0"/>
              <a:t>60%</a:t>
            </a:r>
            <a:r>
              <a:rPr lang="en-GB" sz="1500" dirty="0"/>
              <a:t> having a </a:t>
            </a:r>
            <a:r>
              <a:rPr lang="en-GB" sz="1500" b="1" dirty="0"/>
              <a:t>low</a:t>
            </a:r>
            <a:r>
              <a:rPr lang="en-GB" sz="1500" dirty="0"/>
              <a:t> DTI ratio and </a:t>
            </a:r>
            <a:r>
              <a:rPr lang="en-GB" sz="1500" b="1" dirty="0"/>
              <a:t>40%</a:t>
            </a:r>
            <a:r>
              <a:rPr lang="en-GB" sz="1500" dirty="0"/>
              <a:t> a </a:t>
            </a:r>
            <a:r>
              <a:rPr lang="en-GB" sz="1500" b="1" dirty="0"/>
              <a:t>high</a:t>
            </a:r>
            <a:r>
              <a:rPr lang="en-GB" sz="1500" dirty="0"/>
              <a:t> DTI ratio.</a:t>
            </a:r>
          </a:p>
          <a:p>
            <a:pPr lvl="1"/>
            <a:r>
              <a:rPr lang="en-GB" sz="1500" dirty="0"/>
              <a:t>This suggests that </a:t>
            </a:r>
            <a:r>
              <a:rPr lang="en-GB" sz="1500" b="1" dirty="0"/>
              <a:t>males</a:t>
            </a:r>
            <a:r>
              <a:rPr lang="en-GB" sz="1500" dirty="0"/>
              <a:t> are more likely to have a higher debt burden relative to income compared to </a:t>
            </a:r>
            <a:r>
              <a:rPr lang="en-GB" sz="1500" b="1" dirty="0"/>
              <a:t>females</a:t>
            </a:r>
            <a:r>
              <a:rPr lang="en-GB" sz="1500" dirty="0"/>
              <a:t> and </a:t>
            </a:r>
            <a:r>
              <a:rPr lang="en-GB" sz="1500" b="1" dirty="0"/>
              <a:t>non-binary</a:t>
            </a:r>
            <a:r>
              <a:rPr lang="en-GB" sz="1500" dirty="0"/>
              <a:t> individuals, who generally have lower debt ratios.</a:t>
            </a:r>
          </a:p>
          <a:p>
            <a:pPr lvl="1"/>
            <a:endParaRPr lang="en-GB" sz="1300" dirty="0"/>
          </a:p>
          <a:p>
            <a:r>
              <a:rPr lang="en-GB" sz="1600" b="1" dirty="0"/>
              <a:t>Debt-to-Income Ratio by Employment Status:</a:t>
            </a:r>
            <a:endParaRPr lang="en-GB" sz="1600" dirty="0"/>
          </a:p>
          <a:p>
            <a:pPr lvl="1"/>
            <a:r>
              <a:rPr lang="en-GB" sz="1500" b="1" dirty="0"/>
              <a:t>Employed</a:t>
            </a:r>
            <a:r>
              <a:rPr lang="en-GB" sz="1500" dirty="0"/>
              <a:t> individuals show the highest </a:t>
            </a:r>
            <a:r>
              <a:rPr lang="en-GB" sz="1500" b="1" dirty="0"/>
              <a:t>High</a:t>
            </a:r>
            <a:r>
              <a:rPr lang="en-GB" sz="1500" dirty="0"/>
              <a:t> DTI ratio, with </a:t>
            </a:r>
            <a:r>
              <a:rPr lang="en-GB" sz="1500" b="1" dirty="0"/>
              <a:t>38% </a:t>
            </a:r>
            <a:r>
              <a:rPr lang="en-GB" sz="1500" dirty="0"/>
              <a:t>closely followed by</a:t>
            </a:r>
            <a:r>
              <a:rPr lang="en-GB" sz="1500" b="1" dirty="0"/>
              <a:t> Self-employed </a:t>
            </a:r>
            <a:r>
              <a:rPr lang="en-GB" sz="1500" dirty="0"/>
              <a:t>individuals</a:t>
            </a:r>
            <a:r>
              <a:rPr lang="en-GB" sz="1500" b="1" dirty="0"/>
              <a:t> (34%) </a:t>
            </a:r>
            <a:r>
              <a:rPr lang="en-GB" sz="1500" dirty="0"/>
              <a:t>and the </a:t>
            </a:r>
            <a:r>
              <a:rPr lang="en-GB" sz="1500" b="1" dirty="0"/>
              <a:t>Unemployed </a:t>
            </a:r>
            <a:r>
              <a:rPr lang="en-GB" sz="1500" dirty="0"/>
              <a:t>individuals have the lowest </a:t>
            </a:r>
            <a:r>
              <a:rPr lang="en-GB" sz="1500" b="1" dirty="0"/>
              <a:t>High</a:t>
            </a:r>
            <a:r>
              <a:rPr lang="en-GB" sz="1500" dirty="0"/>
              <a:t> DTI ratio.</a:t>
            </a:r>
          </a:p>
          <a:p>
            <a:pPr lvl="1"/>
            <a:r>
              <a:rPr lang="en-GB" sz="1500" dirty="0"/>
              <a:t>As for the highest </a:t>
            </a:r>
            <a:r>
              <a:rPr lang="en-GB" sz="1500" b="1" dirty="0"/>
              <a:t>Low</a:t>
            </a:r>
            <a:r>
              <a:rPr lang="en-GB" sz="1500" dirty="0"/>
              <a:t> DTI ratio, the pattern persists.</a:t>
            </a:r>
          </a:p>
          <a:p>
            <a:pPr marL="36900" indent="0">
              <a:buNone/>
            </a:pPr>
            <a:endParaRPr lang="en-GB" sz="1500" dirty="0"/>
          </a:p>
        </p:txBody>
      </p:sp>
    </p:spTree>
    <p:extLst>
      <p:ext uri="{BB962C8B-B14F-4D97-AF65-F5344CB8AC3E}">
        <p14:creationId xmlns:p14="http://schemas.microsoft.com/office/powerpoint/2010/main" val="1642459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a:extLst>
              <a:ext uri="{FF2B5EF4-FFF2-40B4-BE49-F238E27FC236}">
                <a16:creationId xmlns:a16="http://schemas.microsoft.com/office/drawing/2014/main" id="{8EEC2A3D-9216-43B2-9EA3-F8E401DFA15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10512" y="0"/>
            <a:ext cx="8570976"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FCDA-EE60-862E-7AD9-27CA594A6C0E}"/>
              </a:ext>
            </a:extLst>
          </p:cNvPr>
          <p:cNvSpPr>
            <a:spLocks noGrp="1"/>
          </p:cNvSpPr>
          <p:nvPr>
            <p:ph type="title"/>
          </p:nvPr>
        </p:nvSpPr>
        <p:spPr>
          <a:xfrm>
            <a:off x="289034" y="0"/>
            <a:ext cx="11902966" cy="625366"/>
          </a:xfrm>
        </p:spPr>
        <p:txBody>
          <a:bodyPr>
            <a:normAutofit/>
          </a:bodyPr>
          <a:lstStyle/>
          <a:p>
            <a:pPr algn="just"/>
            <a:r>
              <a:rPr lang="en-GB" sz="2800" u="sng" dirty="0"/>
              <a:t>Loan Amount Distribution and Risk Analysis by Age</a:t>
            </a:r>
            <a:endParaRPr lang="en-IN" sz="2800" u="sng" dirty="0"/>
          </a:p>
        </p:txBody>
      </p:sp>
      <p:sp>
        <p:nvSpPr>
          <p:cNvPr id="3" name="Content Placeholder 2">
            <a:extLst>
              <a:ext uri="{FF2B5EF4-FFF2-40B4-BE49-F238E27FC236}">
                <a16:creationId xmlns:a16="http://schemas.microsoft.com/office/drawing/2014/main" id="{F405A853-999E-B9D9-B221-BD91158CE213}"/>
              </a:ext>
            </a:extLst>
          </p:cNvPr>
          <p:cNvSpPr>
            <a:spLocks noGrp="1"/>
          </p:cNvSpPr>
          <p:nvPr>
            <p:ph idx="1"/>
          </p:nvPr>
        </p:nvSpPr>
        <p:spPr>
          <a:xfrm>
            <a:off x="0" y="709448"/>
            <a:ext cx="12192000" cy="6148552"/>
          </a:xfrm>
        </p:spPr>
        <p:txBody>
          <a:bodyPr>
            <a:normAutofit/>
          </a:bodyPr>
          <a:lstStyle/>
          <a:p>
            <a:r>
              <a:rPr lang="en-GB" sz="1600" b="1" dirty="0"/>
              <a:t>Risk of Default by Age:</a:t>
            </a:r>
          </a:p>
          <a:p>
            <a:pPr lvl="1"/>
            <a:r>
              <a:rPr lang="en-GB" sz="1500" dirty="0"/>
              <a:t>Across most age groups, the </a:t>
            </a:r>
            <a:r>
              <a:rPr lang="en-GB" sz="1500" b="1" dirty="0"/>
              <a:t>risk of default</a:t>
            </a:r>
            <a:r>
              <a:rPr lang="en-GB" sz="1500" dirty="0"/>
              <a:t> remains relatively stable, with </a:t>
            </a:r>
            <a:r>
              <a:rPr lang="en-GB" sz="1500" b="1" dirty="0"/>
              <a:t>93% to 94%</a:t>
            </a:r>
            <a:r>
              <a:rPr lang="en-GB" sz="1500" dirty="0"/>
              <a:t> of individuals across age brackets showing </a:t>
            </a:r>
            <a:r>
              <a:rPr lang="en-GB" sz="1500" b="1" dirty="0"/>
              <a:t>no default risk</a:t>
            </a:r>
            <a:r>
              <a:rPr lang="en-GB" sz="1500" dirty="0"/>
              <a:t>.</a:t>
            </a:r>
            <a:endParaRPr lang="en-GB" sz="1500" b="1" dirty="0"/>
          </a:p>
          <a:p>
            <a:pPr lvl="1"/>
            <a:r>
              <a:rPr lang="en-GB" sz="1500" dirty="0"/>
              <a:t>The percentage of individuals with a </a:t>
            </a:r>
            <a:r>
              <a:rPr lang="en-GB" sz="1500" b="1" dirty="0"/>
              <a:t>risk of default</a:t>
            </a:r>
            <a:r>
              <a:rPr lang="en-GB" sz="1500" dirty="0"/>
              <a:t> remains low at </a:t>
            </a:r>
            <a:r>
              <a:rPr lang="en-GB" sz="1500" b="1" dirty="0"/>
              <a:t>7% to 8%</a:t>
            </a:r>
            <a:r>
              <a:rPr lang="en-GB" sz="1500" dirty="0"/>
              <a:t>, with slight variations across the ages.</a:t>
            </a:r>
            <a:br>
              <a:rPr lang="en-GB" sz="1500" dirty="0"/>
            </a:br>
            <a:endParaRPr lang="en-GB" sz="1400" b="1" dirty="0"/>
          </a:p>
          <a:p>
            <a:r>
              <a:rPr lang="en-IN" sz="1600" b="1" dirty="0"/>
              <a:t>Loan Amount Distribution:</a:t>
            </a:r>
            <a:endParaRPr lang="en-GB" sz="1600" b="1" dirty="0"/>
          </a:p>
          <a:p>
            <a:pPr lvl="1"/>
            <a:r>
              <a:rPr lang="en-GB" sz="1500" dirty="0"/>
              <a:t>The most common loan amounts are clustered in the </a:t>
            </a:r>
            <a:r>
              <a:rPr lang="en-GB" sz="1500" b="1" dirty="0"/>
              <a:t>$20K - $30K</a:t>
            </a:r>
            <a:r>
              <a:rPr lang="en-GB" sz="1500" dirty="0"/>
              <a:t> range, representing </a:t>
            </a:r>
            <a:r>
              <a:rPr lang="en-GB" sz="1500" b="1" dirty="0"/>
              <a:t>27%</a:t>
            </a:r>
            <a:r>
              <a:rPr lang="en-GB" sz="1500" dirty="0"/>
              <a:t> of all loans.</a:t>
            </a:r>
          </a:p>
          <a:p>
            <a:pPr lvl="1"/>
            <a:r>
              <a:rPr lang="en-GB" sz="1500" dirty="0"/>
              <a:t>Smaller loan amounts up to </a:t>
            </a:r>
            <a:r>
              <a:rPr lang="en-GB" sz="1500" b="1" dirty="0"/>
              <a:t>$5K</a:t>
            </a:r>
            <a:r>
              <a:rPr lang="en-GB" sz="1500" dirty="0"/>
              <a:t> are less common, making up </a:t>
            </a:r>
            <a:r>
              <a:rPr lang="en-GB" sz="1500" b="1" dirty="0"/>
              <a:t>9%</a:t>
            </a:r>
            <a:r>
              <a:rPr lang="en-GB" sz="1500" dirty="0"/>
              <a:t> of the total, while the largest loan amounts of $40K - </a:t>
            </a:r>
            <a:r>
              <a:rPr lang="en-GB" sz="1500" b="1" dirty="0"/>
              <a:t>$50K</a:t>
            </a:r>
            <a:r>
              <a:rPr lang="en-GB" sz="1500" dirty="0"/>
              <a:t> are also less frequent, accounting for </a:t>
            </a:r>
            <a:r>
              <a:rPr lang="en-GB" sz="1500" b="1" dirty="0"/>
              <a:t>18%</a:t>
            </a:r>
            <a:r>
              <a:rPr lang="en-GB" sz="1500" dirty="0"/>
              <a:t>.</a:t>
            </a:r>
          </a:p>
          <a:p>
            <a:pPr lvl="1"/>
            <a:r>
              <a:rPr lang="en-GB" sz="1500" dirty="0"/>
              <a:t>This suggests that mid-range loans ($20K - $30K) are the most popular among borrowers</a:t>
            </a:r>
            <a:br>
              <a:rPr lang="en-GB" sz="1500" b="1" dirty="0"/>
            </a:br>
            <a:endParaRPr lang="en-GB" sz="1600" b="1" dirty="0"/>
          </a:p>
          <a:p>
            <a:r>
              <a:rPr lang="en-IN" sz="1600" b="1" dirty="0"/>
              <a:t>Income by Loan Purpose:</a:t>
            </a:r>
            <a:endParaRPr lang="en-GB" sz="1600" b="1" dirty="0"/>
          </a:p>
          <a:p>
            <a:pPr lvl="1"/>
            <a:r>
              <a:rPr lang="en-IN" sz="1500" dirty="0"/>
              <a:t>Individuals who fall under the $</a:t>
            </a:r>
            <a:r>
              <a:rPr lang="en-IN" sz="1500" b="1" dirty="0"/>
              <a:t>45K</a:t>
            </a:r>
            <a:r>
              <a:rPr lang="en-IN" sz="1500" dirty="0"/>
              <a:t> to $</a:t>
            </a:r>
            <a:r>
              <a:rPr lang="en-IN" sz="1500" b="1" dirty="0"/>
              <a:t>80K</a:t>
            </a:r>
            <a:r>
              <a:rPr lang="en-IN" sz="1500" dirty="0"/>
              <a:t> income range have a majority in all the types of loans and </a:t>
            </a:r>
            <a:r>
              <a:rPr lang="en-IN" sz="1500" b="1" dirty="0"/>
              <a:t>Home</a:t>
            </a:r>
            <a:r>
              <a:rPr lang="en-IN" sz="1500" dirty="0"/>
              <a:t> loans being the highest. Individuals up to the $</a:t>
            </a:r>
            <a:r>
              <a:rPr lang="en-IN" sz="1500" b="1" dirty="0"/>
              <a:t>20K</a:t>
            </a:r>
            <a:r>
              <a:rPr lang="en-IN" sz="1500" dirty="0"/>
              <a:t> income range have the lowest representation in all the types of loans.</a:t>
            </a:r>
          </a:p>
        </p:txBody>
      </p:sp>
    </p:spTree>
    <p:extLst>
      <p:ext uri="{BB962C8B-B14F-4D97-AF65-F5344CB8AC3E}">
        <p14:creationId xmlns:p14="http://schemas.microsoft.com/office/powerpoint/2010/main" val="4284955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Dashboard 9">
            <a:extLst>
              <a:ext uri="{FF2B5EF4-FFF2-40B4-BE49-F238E27FC236}">
                <a16:creationId xmlns:a16="http://schemas.microsoft.com/office/drawing/2014/main" id="{B116B67E-20D6-44D2-B4D9-14BCF1AD5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FCDA-EE60-862E-7AD9-27CA594A6C0E}"/>
              </a:ext>
            </a:extLst>
          </p:cNvPr>
          <p:cNvSpPr>
            <a:spLocks noGrp="1"/>
          </p:cNvSpPr>
          <p:nvPr>
            <p:ph type="title"/>
          </p:nvPr>
        </p:nvSpPr>
        <p:spPr>
          <a:xfrm>
            <a:off x="289034" y="0"/>
            <a:ext cx="11902966" cy="625366"/>
          </a:xfrm>
        </p:spPr>
        <p:txBody>
          <a:bodyPr>
            <a:normAutofit/>
          </a:bodyPr>
          <a:lstStyle/>
          <a:p>
            <a:pPr algn="just"/>
            <a:r>
              <a:rPr lang="en-GB" sz="2800" u="sng" dirty="0"/>
              <a:t>Country wise Analysis</a:t>
            </a:r>
            <a:endParaRPr lang="en-IN" sz="2800" u="sng" dirty="0"/>
          </a:p>
        </p:txBody>
      </p:sp>
      <p:sp>
        <p:nvSpPr>
          <p:cNvPr id="3" name="Content Placeholder 2">
            <a:extLst>
              <a:ext uri="{FF2B5EF4-FFF2-40B4-BE49-F238E27FC236}">
                <a16:creationId xmlns:a16="http://schemas.microsoft.com/office/drawing/2014/main" id="{F405A853-999E-B9D9-B221-BD91158CE213}"/>
              </a:ext>
            </a:extLst>
          </p:cNvPr>
          <p:cNvSpPr>
            <a:spLocks noGrp="1"/>
          </p:cNvSpPr>
          <p:nvPr>
            <p:ph idx="1"/>
          </p:nvPr>
        </p:nvSpPr>
        <p:spPr>
          <a:xfrm>
            <a:off x="0" y="709448"/>
            <a:ext cx="12192000" cy="6148552"/>
          </a:xfrm>
        </p:spPr>
        <p:txBody>
          <a:bodyPr>
            <a:normAutofit/>
          </a:bodyPr>
          <a:lstStyle/>
          <a:p>
            <a:r>
              <a:rPr lang="en-GB" sz="1600" b="1" dirty="0"/>
              <a:t>Top N Loan Amount By Country:</a:t>
            </a:r>
          </a:p>
          <a:p>
            <a:pPr lvl="1"/>
            <a:r>
              <a:rPr lang="en-GB" sz="1400" dirty="0">
                <a:effectLst/>
              </a:rPr>
              <a:t>The image shows the top 5 countries with the highest loan amounts with </a:t>
            </a:r>
            <a:r>
              <a:rPr lang="en-GB" sz="1400" b="1" dirty="0">
                <a:effectLst/>
              </a:rPr>
              <a:t>Bangladesh </a:t>
            </a:r>
            <a:r>
              <a:rPr lang="en-GB" sz="1400" dirty="0">
                <a:effectLst/>
              </a:rPr>
              <a:t>ranking 1</a:t>
            </a:r>
            <a:r>
              <a:rPr lang="en-GB" sz="1400" baseline="30000" dirty="0">
                <a:effectLst/>
              </a:rPr>
              <a:t>st</a:t>
            </a:r>
            <a:r>
              <a:rPr lang="en-GB" sz="1400" dirty="0">
                <a:effectLst/>
              </a:rPr>
              <a:t>  and </a:t>
            </a:r>
            <a:r>
              <a:rPr lang="en-GB" sz="1400" b="1" dirty="0">
                <a:effectLst/>
              </a:rPr>
              <a:t>Australia  </a:t>
            </a:r>
            <a:r>
              <a:rPr lang="en-GB" sz="1400" dirty="0">
                <a:effectLst/>
              </a:rPr>
              <a:t>ranking 5</a:t>
            </a:r>
            <a:r>
              <a:rPr lang="en-GB" sz="1400" baseline="30000" dirty="0">
                <a:effectLst/>
              </a:rPr>
              <a:t>th</a:t>
            </a:r>
            <a:r>
              <a:rPr lang="en-GB" sz="1400" dirty="0">
                <a:effectLst/>
              </a:rPr>
              <a:t> .</a:t>
            </a:r>
          </a:p>
          <a:p>
            <a:pPr lvl="1"/>
            <a:r>
              <a:rPr lang="en-GB" sz="1500" dirty="0"/>
              <a:t>This suggests that</a:t>
            </a:r>
            <a:r>
              <a:rPr lang="en-GB" sz="1500" b="1" dirty="0"/>
              <a:t> Bangladesh </a:t>
            </a:r>
            <a:r>
              <a:rPr lang="en-GB" sz="1500" dirty="0"/>
              <a:t>has a higher loan volume compared to other countries which may be die to a higher demand for credit.</a:t>
            </a:r>
            <a:br>
              <a:rPr lang="en-GB" sz="1500" dirty="0"/>
            </a:br>
            <a:endParaRPr lang="en-GB" sz="1400" b="1" dirty="0"/>
          </a:p>
          <a:p>
            <a:r>
              <a:rPr lang="en-IN" sz="1600" b="1" dirty="0"/>
              <a:t>Lowest N Average Debt-to-Income By Country</a:t>
            </a:r>
            <a:r>
              <a:rPr lang="en-IN" sz="1600" dirty="0"/>
              <a:t>:</a:t>
            </a:r>
          </a:p>
          <a:p>
            <a:pPr lvl="1"/>
            <a:r>
              <a:rPr lang="en-GB" sz="1500" b="1" dirty="0"/>
              <a:t>French Guiana</a:t>
            </a:r>
            <a:r>
              <a:rPr lang="en-GB" sz="1500" dirty="0"/>
              <a:t> ranks as the country with the lowest debt-to-income ratio and </a:t>
            </a:r>
            <a:r>
              <a:rPr lang="en-GB" sz="1500" b="1" dirty="0"/>
              <a:t>Nauru </a:t>
            </a:r>
            <a:r>
              <a:rPr lang="en-GB" sz="1500" dirty="0"/>
              <a:t>ranks as the 5</a:t>
            </a:r>
            <a:r>
              <a:rPr lang="en-GB" sz="1500" baseline="30000" dirty="0"/>
              <a:t>th</a:t>
            </a:r>
            <a:r>
              <a:rPr lang="en-GB" sz="1500" dirty="0"/>
              <a:t> country with the lowest average DTI.</a:t>
            </a:r>
          </a:p>
          <a:p>
            <a:pPr lvl="1"/>
            <a:r>
              <a:rPr lang="en-GB" sz="1500" dirty="0"/>
              <a:t>A lower debt-to-income ratio typically indicates a healthier financial status, suggest that individuals in these countries are borrowing responsibly relative to their income.</a:t>
            </a:r>
          </a:p>
          <a:p>
            <a:pPr lvl="1"/>
            <a:endParaRPr lang="en-GB" sz="1600" b="1" dirty="0"/>
          </a:p>
        </p:txBody>
      </p:sp>
    </p:spTree>
    <p:extLst>
      <p:ext uri="{BB962C8B-B14F-4D97-AF65-F5344CB8AC3E}">
        <p14:creationId xmlns:p14="http://schemas.microsoft.com/office/powerpoint/2010/main" val="2245623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5B5754CE-541D-4C63-A14F-59D1B6679A46}"/>
              </a:ext>
            </a:extLst>
          </p:cNvPr>
          <p:cNvSpPr>
            <a:spLocks noGrp="1"/>
          </p:cNvSpPr>
          <p:nvPr>
            <p:ph type="ctrTitle"/>
          </p:nvPr>
        </p:nvSpPr>
        <p:spPr/>
        <p:txBody>
          <a:bodyPr/>
          <a:lstStyle/>
          <a:p>
            <a:r>
              <a:rPr lang="en-IN" dirty="0"/>
              <a:t>Thank You</a:t>
            </a:r>
            <a:endParaRPr dirty="0"/>
          </a:p>
        </p:txBody>
      </p:sp>
    </p:spTree>
    <p:extLst>
      <p:ext uri="{BB962C8B-B14F-4D97-AF65-F5344CB8AC3E}">
        <p14:creationId xmlns:p14="http://schemas.microsoft.com/office/powerpoint/2010/main" val="2820799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FCDA-EE60-862E-7AD9-27CA594A6C0E}"/>
              </a:ext>
            </a:extLst>
          </p:cNvPr>
          <p:cNvSpPr>
            <a:spLocks noGrp="1"/>
          </p:cNvSpPr>
          <p:nvPr>
            <p:ph type="title"/>
          </p:nvPr>
        </p:nvSpPr>
        <p:spPr>
          <a:xfrm>
            <a:off x="289034" y="0"/>
            <a:ext cx="11902966" cy="625366"/>
          </a:xfrm>
        </p:spPr>
        <p:txBody>
          <a:bodyPr>
            <a:normAutofit/>
          </a:bodyPr>
          <a:lstStyle/>
          <a:p>
            <a:pPr algn="just"/>
            <a:r>
              <a:rPr lang="en-GB" sz="2800" u="sng" dirty="0"/>
              <a:t>Problem Statement</a:t>
            </a:r>
            <a:endParaRPr lang="en-IN" sz="2800" u="sng" dirty="0"/>
          </a:p>
        </p:txBody>
      </p:sp>
      <p:sp>
        <p:nvSpPr>
          <p:cNvPr id="3" name="Content Placeholder 2">
            <a:extLst>
              <a:ext uri="{FF2B5EF4-FFF2-40B4-BE49-F238E27FC236}">
                <a16:creationId xmlns:a16="http://schemas.microsoft.com/office/drawing/2014/main" id="{F405A853-999E-B9D9-B221-BD91158CE213}"/>
              </a:ext>
            </a:extLst>
          </p:cNvPr>
          <p:cNvSpPr>
            <a:spLocks noGrp="1"/>
          </p:cNvSpPr>
          <p:nvPr>
            <p:ph idx="1"/>
          </p:nvPr>
        </p:nvSpPr>
        <p:spPr>
          <a:xfrm>
            <a:off x="0" y="709448"/>
            <a:ext cx="6505903" cy="6148552"/>
          </a:xfrm>
        </p:spPr>
        <p:txBody>
          <a:bodyPr>
            <a:normAutofit/>
          </a:bodyPr>
          <a:lstStyle/>
          <a:p>
            <a:pPr algn="just"/>
            <a:r>
              <a:rPr lang="en-GB" sz="1600" dirty="0"/>
              <a:t>In the banking sector, assessing the risk profile of loan applicants is critical to minimizing default rates and maintaining financial stability. However, with diverse variables such as employment status, gender, education level, debt-to-income ratio, and loan purpose, and many others, it becomes challenging to identify patterns of borrower behaviour and associated risks.</a:t>
            </a:r>
          </a:p>
          <a:p>
            <a:pPr algn="just"/>
            <a:r>
              <a:rPr lang="en-GB" sz="1600" dirty="0"/>
              <a:t>These dashboards aims to explore among other things the relationships between these key variables and the risk of loan default, leveraging a dataset that includes borrower demographics, loan characteristics, and financial indicators some of which are shown in the image. By analysing employment status, income, loan amounts, risk ratings, and other attributes, we seek to uncover insights that can inform better lending practices and more accurate risk assessments.</a:t>
            </a:r>
            <a:endParaRPr lang="en-IN" sz="1600" dirty="0"/>
          </a:p>
        </p:txBody>
      </p:sp>
      <p:pic>
        <p:nvPicPr>
          <p:cNvPr id="5" name="Picture 4">
            <a:extLst>
              <a:ext uri="{FF2B5EF4-FFF2-40B4-BE49-F238E27FC236}">
                <a16:creationId xmlns:a16="http://schemas.microsoft.com/office/drawing/2014/main" id="{568B9819-ABFE-8DBE-FF67-E51C608F329B}"/>
              </a:ext>
            </a:extLst>
          </p:cNvPr>
          <p:cNvPicPr>
            <a:picLocks noChangeAspect="1"/>
          </p:cNvPicPr>
          <p:nvPr/>
        </p:nvPicPr>
        <p:blipFill>
          <a:blip r:embed="rId2"/>
          <a:stretch>
            <a:fillRect/>
          </a:stretch>
        </p:blipFill>
        <p:spPr>
          <a:xfrm>
            <a:off x="7049032" y="709448"/>
            <a:ext cx="4693450" cy="3079531"/>
          </a:xfrm>
          <a:prstGeom prst="rect">
            <a:avLst/>
          </a:prstGeom>
        </p:spPr>
      </p:pic>
    </p:spTree>
    <p:extLst>
      <p:ext uri="{BB962C8B-B14F-4D97-AF65-F5344CB8AC3E}">
        <p14:creationId xmlns:p14="http://schemas.microsoft.com/office/powerpoint/2010/main" val="3650866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F071C75E-AEDE-4B40-AB51-80587D85B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FCDA-EE60-862E-7AD9-27CA594A6C0E}"/>
              </a:ext>
            </a:extLst>
          </p:cNvPr>
          <p:cNvSpPr>
            <a:spLocks noGrp="1"/>
          </p:cNvSpPr>
          <p:nvPr>
            <p:ph type="title"/>
          </p:nvPr>
        </p:nvSpPr>
        <p:spPr>
          <a:xfrm>
            <a:off x="289034" y="0"/>
            <a:ext cx="11902966" cy="625366"/>
          </a:xfrm>
        </p:spPr>
        <p:txBody>
          <a:bodyPr>
            <a:normAutofit/>
          </a:bodyPr>
          <a:lstStyle/>
          <a:p>
            <a:pPr algn="just"/>
            <a:r>
              <a:rPr lang="en-GB" sz="2800" u="sng" dirty="0"/>
              <a:t>Employment Status &amp; Gender Distribution Insights</a:t>
            </a:r>
            <a:endParaRPr lang="en-IN" sz="2800" u="sng" dirty="0"/>
          </a:p>
        </p:txBody>
      </p:sp>
      <p:sp>
        <p:nvSpPr>
          <p:cNvPr id="3" name="Content Placeholder 2">
            <a:extLst>
              <a:ext uri="{FF2B5EF4-FFF2-40B4-BE49-F238E27FC236}">
                <a16:creationId xmlns:a16="http://schemas.microsoft.com/office/drawing/2014/main" id="{F405A853-999E-B9D9-B221-BD91158CE213}"/>
              </a:ext>
            </a:extLst>
          </p:cNvPr>
          <p:cNvSpPr>
            <a:spLocks noGrp="1"/>
          </p:cNvSpPr>
          <p:nvPr>
            <p:ph idx="1"/>
          </p:nvPr>
        </p:nvSpPr>
        <p:spPr>
          <a:xfrm>
            <a:off x="0" y="709448"/>
            <a:ext cx="12192000" cy="6148552"/>
          </a:xfrm>
        </p:spPr>
        <p:txBody>
          <a:bodyPr>
            <a:normAutofit/>
          </a:bodyPr>
          <a:lstStyle/>
          <a:p>
            <a:r>
              <a:rPr lang="en-GB" sz="1600" b="1" dirty="0"/>
              <a:t>Employment Status Distribution:</a:t>
            </a:r>
          </a:p>
          <a:p>
            <a:pPr lvl="1"/>
            <a:r>
              <a:rPr lang="en-GB" sz="1500" dirty="0"/>
              <a:t>The largest portion of individuals are </a:t>
            </a:r>
            <a:r>
              <a:rPr lang="en-GB" sz="1500" b="1" dirty="0"/>
              <a:t>employed (38%)</a:t>
            </a:r>
            <a:r>
              <a:rPr lang="en-GB" sz="1500" dirty="0"/>
              <a:t>, followed closely by those who are </a:t>
            </a:r>
            <a:r>
              <a:rPr lang="en-GB" sz="1500" b="1" dirty="0"/>
              <a:t>self-employed (33%)</a:t>
            </a:r>
            <a:r>
              <a:rPr lang="en-GB" sz="1500" dirty="0"/>
              <a:t>. A significant proportion, </a:t>
            </a:r>
            <a:r>
              <a:rPr lang="en-GB" sz="1500" b="1" dirty="0"/>
              <a:t>29%</a:t>
            </a:r>
            <a:r>
              <a:rPr lang="en-GB" sz="1500" dirty="0"/>
              <a:t>, are </a:t>
            </a:r>
            <a:r>
              <a:rPr lang="en-GB" sz="1500" b="1" dirty="0"/>
              <a:t>unemployed</a:t>
            </a:r>
            <a:r>
              <a:rPr lang="en-GB" sz="1500" dirty="0"/>
              <a:t>.</a:t>
            </a:r>
          </a:p>
          <a:p>
            <a:pPr lvl="1"/>
            <a:r>
              <a:rPr lang="en-GB" sz="1500" dirty="0"/>
              <a:t>This distribution suggests a balanced mix of employment types, which can impact risk evaluation for the bank.</a:t>
            </a:r>
            <a:br>
              <a:rPr lang="en-GB" sz="1600" dirty="0"/>
            </a:br>
            <a:endParaRPr lang="en-GB" sz="1600" dirty="0"/>
          </a:p>
          <a:p>
            <a:r>
              <a:rPr lang="en-GB" sz="1600" b="1" dirty="0"/>
              <a:t>Gender Distribution:</a:t>
            </a:r>
          </a:p>
          <a:p>
            <a:pPr lvl="1"/>
            <a:r>
              <a:rPr lang="en-GB" sz="1500" dirty="0"/>
              <a:t>The </a:t>
            </a:r>
            <a:r>
              <a:rPr lang="en-GB" sz="1500" b="1" dirty="0"/>
              <a:t>majority gender</a:t>
            </a:r>
            <a:r>
              <a:rPr lang="en-GB" sz="1500" dirty="0"/>
              <a:t> in the dataset is </a:t>
            </a:r>
            <a:r>
              <a:rPr lang="en-GB" sz="1500" b="1" dirty="0"/>
              <a:t>male (37%)</a:t>
            </a:r>
            <a:r>
              <a:rPr lang="en-GB" sz="1500" dirty="0"/>
              <a:t>, followed closely by </a:t>
            </a:r>
            <a:r>
              <a:rPr lang="en-GB" sz="1500" b="1" dirty="0"/>
              <a:t>female (34%)</a:t>
            </a:r>
            <a:r>
              <a:rPr lang="en-GB" sz="1500" dirty="0"/>
              <a:t>. A smaller portion of individuals identify as </a:t>
            </a:r>
            <a:r>
              <a:rPr lang="en-GB" sz="1500" b="1" dirty="0"/>
              <a:t>non-binary (29%)</a:t>
            </a:r>
            <a:r>
              <a:rPr lang="en-GB" sz="1500" dirty="0"/>
              <a:t>.</a:t>
            </a:r>
          </a:p>
          <a:p>
            <a:pPr lvl="1"/>
            <a:r>
              <a:rPr lang="en-GB" sz="1500" dirty="0"/>
              <a:t>This distribution highlights a relatively diverse gender representation, with </a:t>
            </a:r>
            <a:r>
              <a:rPr lang="en-GB" sz="1500" b="1" dirty="0"/>
              <a:t>males</a:t>
            </a:r>
            <a:r>
              <a:rPr lang="en-GB" sz="1500" dirty="0"/>
              <a:t> forming the largest group.</a:t>
            </a:r>
            <a:br>
              <a:rPr lang="en-GB" sz="1500" dirty="0"/>
            </a:br>
            <a:endParaRPr lang="en-GB" sz="1500" dirty="0"/>
          </a:p>
          <a:p>
            <a:r>
              <a:rPr lang="en-GB" sz="1600" b="1" dirty="0"/>
              <a:t>Employment by Gender:</a:t>
            </a:r>
          </a:p>
          <a:p>
            <a:pPr lvl="1"/>
            <a:r>
              <a:rPr lang="en-GB" sz="1500" dirty="0"/>
              <a:t>Among the </a:t>
            </a:r>
            <a:r>
              <a:rPr lang="en-GB" sz="1500" b="1" dirty="0"/>
              <a:t>employed</a:t>
            </a:r>
            <a:r>
              <a:rPr lang="en-GB" sz="1500" dirty="0"/>
              <a:t>, males represent </a:t>
            </a:r>
            <a:r>
              <a:rPr lang="en-GB" sz="1500" b="1" dirty="0"/>
              <a:t>36%</a:t>
            </a:r>
            <a:r>
              <a:rPr lang="en-GB" sz="1500" dirty="0"/>
              <a:t>, females </a:t>
            </a:r>
            <a:r>
              <a:rPr lang="en-GB" sz="1500" b="1" dirty="0"/>
              <a:t>34%</a:t>
            </a:r>
            <a:r>
              <a:rPr lang="en-GB" sz="1500" dirty="0"/>
              <a:t>, and non-binary individuals </a:t>
            </a:r>
            <a:r>
              <a:rPr lang="en-GB" sz="1500" b="1" dirty="0"/>
              <a:t>29%</a:t>
            </a:r>
            <a:r>
              <a:rPr lang="en-GB" sz="1500" dirty="0"/>
              <a:t>.</a:t>
            </a:r>
          </a:p>
          <a:p>
            <a:pPr lvl="1"/>
            <a:r>
              <a:rPr lang="en-GB" sz="1500" dirty="0"/>
              <a:t>For the </a:t>
            </a:r>
            <a:r>
              <a:rPr lang="en-GB" sz="1500" b="1" dirty="0"/>
              <a:t>self-employed</a:t>
            </a:r>
            <a:r>
              <a:rPr lang="en-GB" sz="1500" dirty="0"/>
              <a:t> category, </a:t>
            </a:r>
            <a:r>
              <a:rPr lang="en-GB" sz="1500" b="1" dirty="0"/>
              <a:t>males</a:t>
            </a:r>
            <a:r>
              <a:rPr lang="en-GB" sz="1500" dirty="0"/>
              <a:t> also have the highest representation at </a:t>
            </a:r>
            <a:r>
              <a:rPr lang="en-GB" sz="1500" b="1" dirty="0"/>
              <a:t>37%</a:t>
            </a:r>
            <a:r>
              <a:rPr lang="en-GB" sz="1500" dirty="0"/>
              <a:t>, followed by </a:t>
            </a:r>
            <a:r>
              <a:rPr lang="en-GB" sz="1500" b="1" dirty="0"/>
              <a:t>females</a:t>
            </a:r>
            <a:r>
              <a:rPr lang="en-GB" sz="1500" dirty="0"/>
              <a:t> at </a:t>
            </a:r>
            <a:r>
              <a:rPr lang="en-GB" sz="1500" b="1" dirty="0"/>
              <a:t>34%</a:t>
            </a:r>
            <a:r>
              <a:rPr lang="en-GB" sz="1500" dirty="0"/>
              <a:t>, and </a:t>
            </a:r>
            <a:r>
              <a:rPr lang="en-GB" sz="1500" b="1" dirty="0"/>
              <a:t>non-binary</a:t>
            </a:r>
            <a:r>
              <a:rPr lang="en-GB" sz="1500" dirty="0"/>
              <a:t> </a:t>
            </a:r>
            <a:r>
              <a:rPr lang="en-GB" sz="1500" b="1" dirty="0"/>
              <a:t>individuals</a:t>
            </a:r>
            <a:r>
              <a:rPr lang="en-GB" sz="1500" dirty="0"/>
              <a:t> at </a:t>
            </a:r>
            <a:r>
              <a:rPr lang="en-GB" sz="1500" b="1" dirty="0"/>
              <a:t>29%</a:t>
            </a:r>
            <a:r>
              <a:rPr lang="en-GB" sz="1500" dirty="0"/>
              <a:t>.</a:t>
            </a:r>
          </a:p>
          <a:p>
            <a:pPr lvl="1"/>
            <a:r>
              <a:rPr lang="en-GB" sz="1500" b="1" dirty="0"/>
              <a:t>Unemployment</a:t>
            </a:r>
            <a:r>
              <a:rPr lang="en-GB" sz="1500" dirty="0"/>
              <a:t> is also fairly evenly distributed, with </a:t>
            </a:r>
            <a:r>
              <a:rPr lang="en-GB" sz="1500" b="1" dirty="0"/>
              <a:t>males </a:t>
            </a:r>
            <a:r>
              <a:rPr lang="en-GB" sz="1500" dirty="0"/>
              <a:t>and</a:t>
            </a:r>
            <a:r>
              <a:rPr lang="en-GB" sz="1500" b="1" dirty="0"/>
              <a:t> females </a:t>
            </a:r>
            <a:r>
              <a:rPr lang="en-GB" sz="1500" dirty="0"/>
              <a:t>at</a:t>
            </a:r>
            <a:r>
              <a:rPr lang="en-GB" sz="1500" b="1" dirty="0"/>
              <a:t> 37% </a:t>
            </a:r>
            <a:r>
              <a:rPr lang="en-GB" sz="1500" dirty="0"/>
              <a:t>and </a:t>
            </a:r>
            <a:r>
              <a:rPr lang="en-GB" sz="1500" b="1" dirty="0"/>
              <a:t>34% </a:t>
            </a:r>
            <a:r>
              <a:rPr lang="en-GB" sz="1500" dirty="0"/>
              <a:t>respectively and </a:t>
            </a:r>
            <a:r>
              <a:rPr lang="en-GB" sz="1500" b="1" dirty="0"/>
              <a:t>non-binary individuals </a:t>
            </a:r>
            <a:r>
              <a:rPr lang="en-GB" sz="1500" dirty="0"/>
              <a:t>at</a:t>
            </a:r>
            <a:r>
              <a:rPr lang="en-GB" sz="1500" b="1" dirty="0"/>
              <a:t> 30%</a:t>
            </a:r>
            <a:r>
              <a:rPr lang="en-GB" sz="1500" dirty="0"/>
              <a:t>.</a:t>
            </a:r>
          </a:p>
          <a:p>
            <a:pPr lvl="1"/>
            <a:r>
              <a:rPr lang="en-GB" sz="1500" dirty="0"/>
              <a:t>This suggests that employment and self-employment are more prevalent among males, but unemployment affects non-binary individuals and females similarly.</a:t>
            </a:r>
          </a:p>
          <a:p>
            <a:pPr marL="36900" indent="0">
              <a:buNone/>
            </a:pPr>
            <a:endParaRPr lang="en-GB" sz="1800" dirty="0"/>
          </a:p>
          <a:p>
            <a:endParaRPr lang="en-IN" sz="1800" dirty="0"/>
          </a:p>
        </p:txBody>
      </p:sp>
    </p:spTree>
    <p:extLst>
      <p:ext uri="{BB962C8B-B14F-4D97-AF65-F5344CB8AC3E}">
        <p14:creationId xmlns:p14="http://schemas.microsoft.com/office/powerpoint/2010/main" val="3267931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Dashboard 2">
            <a:extLst>
              <a:ext uri="{FF2B5EF4-FFF2-40B4-BE49-F238E27FC236}">
                <a16:creationId xmlns:a16="http://schemas.microsoft.com/office/drawing/2014/main" id="{D447A2B3-A008-425F-972F-255B375A4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FCDA-EE60-862E-7AD9-27CA594A6C0E}"/>
              </a:ext>
            </a:extLst>
          </p:cNvPr>
          <p:cNvSpPr>
            <a:spLocks noGrp="1"/>
          </p:cNvSpPr>
          <p:nvPr>
            <p:ph type="title"/>
          </p:nvPr>
        </p:nvSpPr>
        <p:spPr>
          <a:xfrm>
            <a:off x="289034" y="0"/>
            <a:ext cx="11902966" cy="625366"/>
          </a:xfrm>
        </p:spPr>
        <p:txBody>
          <a:bodyPr>
            <a:normAutofit/>
          </a:bodyPr>
          <a:lstStyle/>
          <a:p>
            <a:pPr algn="just"/>
            <a:r>
              <a:rPr lang="en-GB" sz="2800" u="sng" dirty="0"/>
              <a:t>Employment &amp; Education Distribution Insights by Gender</a:t>
            </a:r>
            <a:endParaRPr lang="en-IN" sz="2800" u="sng" dirty="0"/>
          </a:p>
        </p:txBody>
      </p:sp>
      <p:sp>
        <p:nvSpPr>
          <p:cNvPr id="3" name="Content Placeholder 2">
            <a:extLst>
              <a:ext uri="{FF2B5EF4-FFF2-40B4-BE49-F238E27FC236}">
                <a16:creationId xmlns:a16="http://schemas.microsoft.com/office/drawing/2014/main" id="{F405A853-999E-B9D9-B221-BD91158CE213}"/>
              </a:ext>
            </a:extLst>
          </p:cNvPr>
          <p:cNvSpPr>
            <a:spLocks noGrp="1"/>
          </p:cNvSpPr>
          <p:nvPr>
            <p:ph idx="1"/>
          </p:nvPr>
        </p:nvSpPr>
        <p:spPr>
          <a:xfrm>
            <a:off x="0" y="709448"/>
            <a:ext cx="12192000" cy="6148552"/>
          </a:xfrm>
        </p:spPr>
        <p:txBody>
          <a:bodyPr>
            <a:normAutofit/>
          </a:bodyPr>
          <a:lstStyle/>
          <a:p>
            <a:r>
              <a:rPr lang="en-GB" sz="1600" b="1" dirty="0"/>
              <a:t>Education Level Distribution:</a:t>
            </a:r>
          </a:p>
          <a:p>
            <a:pPr lvl="1"/>
            <a:r>
              <a:rPr lang="en-GB" sz="1500" dirty="0"/>
              <a:t>The dataset is relatively balanced across educational levels, with </a:t>
            </a:r>
            <a:r>
              <a:rPr lang="en-GB" sz="1500" b="1" dirty="0"/>
              <a:t>Bachelor's degree holders</a:t>
            </a:r>
            <a:r>
              <a:rPr lang="en-GB" sz="1500" dirty="0"/>
              <a:t> having a slight edge at </a:t>
            </a:r>
            <a:r>
              <a:rPr lang="en-GB" sz="1500" b="1" dirty="0"/>
              <a:t>26%</a:t>
            </a:r>
            <a:r>
              <a:rPr lang="en-GB" sz="1500" dirty="0"/>
              <a:t>, followed by </a:t>
            </a:r>
            <a:r>
              <a:rPr lang="en-GB" sz="1500" b="1" dirty="0"/>
              <a:t>PhD</a:t>
            </a:r>
            <a:r>
              <a:rPr lang="en-GB" sz="1500" dirty="0"/>
              <a:t> and </a:t>
            </a:r>
            <a:r>
              <a:rPr lang="en-GB" sz="1500" b="1" dirty="0"/>
              <a:t>High School graduates</a:t>
            </a:r>
            <a:r>
              <a:rPr lang="en-GB" sz="1500" dirty="0"/>
              <a:t> at </a:t>
            </a:r>
            <a:r>
              <a:rPr lang="en-GB" sz="1500" b="1" dirty="0"/>
              <a:t>25%</a:t>
            </a:r>
            <a:r>
              <a:rPr lang="en-GB" sz="1500" dirty="0"/>
              <a:t> each, and </a:t>
            </a:r>
            <a:r>
              <a:rPr lang="en-GB" sz="1500" b="1" dirty="0"/>
              <a:t>Master’s degree holders</a:t>
            </a:r>
            <a:r>
              <a:rPr lang="en-GB" sz="1500" dirty="0"/>
              <a:t> at </a:t>
            </a:r>
            <a:r>
              <a:rPr lang="en-GB" sz="1500" b="1" dirty="0"/>
              <a:t>24%</a:t>
            </a:r>
            <a:r>
              <a:rPr lang="en-GB" sz="1500" dirty="0"/>
              <a:t>.</a:t>
            </a:r>
          </a:p>
          <a:p>
            <a:pPr lvl="1"/>
            <a:r>
              <a:rPr lang="en-GB" sz="1500" dirty="0"/>
              <a:t>This balanced distribution indicates that individuals with varying education levels are represented.</a:t>
            </a:r>
            <a:br>
              <a:rPr lang="en-GB" sz="1500" dirty="0"/>
            </a:br>
            <a:endParaRPr lang="en-GB" sz="1500" dirty="0"/>
          </a:p>
          <a:p>
            <a:r>
              <a:rPr lang="en-IN" sz="1600" b="1" dirty="0"/>
              <a:t>Education by Employment Status:</a:t>
            </a:r>
          </a:p>
          <a:p>
            <a:pPr lvl="1"/>
            <a:r>
              <a:rPr lang="en-GB" sz="1500" dirty="0"/>
              <a:t>Among the </a:t>
            </a:r>
            <a:r>
              <a:rPr lang="en-GB" sz="1500" b="1" dirty="0"/>
              <a:t>employed</a:t>
            </a:r>
            <a:r>
              <a:rPr lang="en-GB" sz="1500" dirty="0"/>
              <a:t>, the numbers are quite balanced across education levels, with Bachelor's degree holders leading slightly.</a:t>
            </a:r>
          </a:p>
          <a:p>
            <a:pPr lvl="1"/>
            <a:r>
              <a:rPr lang="en-GB" sz="1500" dirty="0"/>
              <a:t>For the </a:t>
            </a:r>
            <a:r>
              <a:rPr lang="en-GB" sz="1500" b="1" dirty="0"/>
              <a:t>self-employed</a:t>
            </a:r>
            <a:r>
              <a:rPr lang="en-GB" sz="1500" dirty="0"/>
              <a:t>, there is a fairly balanced distribution as well.</a:t>
            </a:r>
          </a:p>
          <a:p>
            <a:pPr lvl="1"/>
            <a:r>
              <a:rPr lang="en-GB" sz="1500" dirty="0"/>
              <a:t>For the </a:t>
            </a:r>
            <a:r>
              <a:rPr lang="en-GB" sz="1500" b="1" dirty="0"/>
              <a:t>unemployed</a:t>
            </a:r>
            <a:r>
              <a:rPr lang="en-GB" sz="1500" dirty="0"/>
              <a:t>, the pattern remains consistent, though the total counts are smaller.</a:t>
            </a:r>
          </a:p>
          <a:p>
            <a:pPr lvl="1"/>
            <a:r>
              <a:rPr lang="en-GB" sz="1500" dirty="0"/>
              <a:t>The data suggests that education level does not significantly affect employment status, as all groups are fairly represented across employment categories.</a:t>
            </a:r>
            <a:br>
              <a:rPr lang="en-GB" sz="1500" dirty="0"/>
            </a:br>
            <a:endParaRPr lang="en-GB" sz="1400" dirty="0"/>
          </a:p>
          <a:p>
            <a:r>
              <a:rPr lang="en-IN" sz="1600" b="1" dirty="0"/>
              <a:t>Education by Gender:</a:t>
            </a:r>
            <a:endParaRPr lang="en-GB" sz="1600" b="1" dirty="0"/>
          </a:p>
          <a:p>
            <a:pPr lvl="1"/>
            <a:r>
              <a:rPr lang="en-GB" sz="1500" b="1" dirty="0"/>
              <a:t>Males</a:t>
            </a:r>
            <a:r>
              <a:rPr lang="en-GB" sz="1500" dirty="0"/>
              <a:t> have a higher representation across most education levels, particularly in </a:t>
            </a:r>
            <a:r>
              <a:rPr lang="en-GB" sz="1500" b="1" dirty="0"/>
              <a:t>Bachelor’s (37%)</a:t>
            </a:r>
            <a:r>
              <a:rPr lang="en-GB" sz="1500" dirty="0"/>
              <a:t> and </a:t>
            </a:r>
            <a:r>
              <a:rPr lang="en-GB" sz="1500" b="1" dirty="0"/>
              <a:t>Master’s (37%)</a:t>
            </a:r>
            <a:r>
              <a:rPr lang="en-GB" sz="1500" dirty="0"/>
              <a:t> degrees.</a:t>
            </a:r>
          </a:p>
          <a:p>
            <a:pPr lvl="1"/>
            <a:r>
              <a:rPr lang="en-GB" sz="1500" b="1" dirty="0"/>
              <a:t>Females</a:t>
            </a:r>
            <a:r>
              <a:rPr lang="en-GB" sz="1500" dirty="0"/>
              <a:t> are also strongly represented in </a:t>
            </a:r>
            <a:r>
              <a:rPr lang="en-GB" sz="1500" b="1" dirty="0"/>
              <a:t>PhD (34%)</a:t>
            </a:r>
            <a:r>
              <a:rPr lang="en-GB" sz="1500" dirty="0"/>
              <a:t> and </a:t>
            </a:r>
            <a:r>
              <a:rPr lang="en-GB" sz="1500" b="1" dirty="0"/>
              <a:t>High School (36%)</a:t>
            </a:r>
            <a:r>
              <a:rPr lang="en-GB" sz="1500" dirty="0"/>
              <a:t> categories.</a:t>
            </a:r>
          </a:p>
          <a:p>
            <a:pPr lvl="1"/>
            <a:r>
              <a:rPr lang="en-GB" sz="1500" b="1" dirty="0"/>
              <a:t>Non-binary individuals</a:t>
            </a:r>
            <a:r>
              <a:rPr lang="en-GB" sz="1500" dirty="0"/>
              <a:t> have the lowest representation in all education levels.</a:t>
            </a:r>
          </a:p>
          <a:p>
            <a:pPr lvl="1"/>
            <a:r>
              <a:rPr lang="en-GB" sz="1500" dirty="0"/>
              <a:t>This indicates some gender variation across different education levels, with males generally having higher representation at advanced educational levels.</a:t>
            </a:r>
          </a:p>
          <a:p>
            <a:pPr lvl="1"/>
            <a:endParaRPr lang="en-GB" sz="1500" dirty="0"/>
          </a:p>
          <a:p>
            <a:endParaRPr lang="en-IN" sz="1800" dirty="0"/>
          </a:p>
        </p:txBody>
      </p:sp>
    </p:spTree>
    <p:extLst>
      <p:ext uri="{BB962C8B-B14F-4D97-AF65-F5344CB8AC3E}">
        <p14:creationId xmlns:p14="http://schemas.microsoft.com/office/powerpoint/2010/main" val="3898381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Dashboard 3">
            <a:extLst>
              <a:ext uri="{FF2B5EF4-FFF2-40B4-BE49-F238E27FC236}">
                <a16:creationId xmlns:a16="http://schemas.microsoft.com/office/drawing/2014/main" id="{4EEEEB18-FEF1-445F-B84A-16F24D534D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Dashboard 4">
            <a:extLst>
              <a:ext uri="{FF2B5EF4-FFF2-40B4-BE49-F238E27FC236}">
                <a16:creationId xmlns:a16="http://schemas.microsoft.com/office/drawing/2014/main" id="{0C08D6AF-FE25-4F54-B9A9-DC4017698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FCDA-EE60-862E-7AD9-27CA594A6C0E}"/>
              </a:ext>
            </a:extLst>
          </p:cNvPr>
          <p:cNvSpPr>
            <a:spLocks noGrp="1"/>
          </p:cNvSpPr>
          <p:nvPr>
            <p:ph type="title"/>
          </p:nvPr>
        </p:nvSpPr>
        <p:spPr>
          <a:xfrm>
            <a:off x="289034" y="0"/>
            <a:ext cx="11902966" cy="625366"/>
          </a:xfrm>
        </p:spPr>
        <p:txBody>
          <a:bodyPr>
            <a:normAutofit/>
          </a:bodyPr>
          <a:lstStyle/>
          <a:p>
            <a:pPr algn="just"/>
            <a:r>
              <a:rPr lang="en-GB" sz="2800" u="sng" dirty="0"/>
              <a:t>Loan Purpose &amp; Payment History Insights</a:t>
            </a:r>
            <a:endParaRPr lang="en-IN" sz="2800" u="sng" dirty="0"/>
          </a:p>
        </p:txBody>
      </p:sp>
      <p:sp>
        <p:nvSpPr>
          <p:cNvPr id="3" name="Content Placeholder 2">
            <a:extLst>
              <a:ext uri="{FF2B5EF4-FFF2-40B4-BE49-F238E27FC236}">
                <a16:creationId xmlns:a16="http://schemas.microsoft.com/office/drawing/2014/main" id="{F405A853-999E-B9D9-B221-BD91158CE213}"/>
              </a:ext>
            </a:extLst>
          </p:cNvPr>
          <p:cNvSpPr>
            <a:spLocks noGrp="1"/>
          </p:cNvSpPr>
          <p:nvPr>
            <p:ph idx="1"/>
          </p:nvPr>
        </p:nvSpPr>
        <p:spPr>
          <a:xfrm>
            <a:off x="0" y="709448"/>
            <a:ext cx="12192000" cy="6148552"/>
          </a:xfrm>
        </p:spPr>
        <p:txBody>
          <a:bodyPr>
            <a:normAutofit/>
          </a:bodyPr>
          <a:lstStyle/>
          <a:p>
            <a:r>
              <a:rPr lang="en-IN" sz="1600" b="1" dirty="0"/>
              <a:t>Loan Purpose Distribution:</a:t>
            </a:r>
            <a:endParaRPr lang="en-GB" sz="1600" b="1" dirty="0"/>
          </a:p>
          <a:p>
            <a:pPr lvl="1"/>
            <a:r>
              <a:rPr lang="en-GB" sz="1500" dirty="0"/>
              <a:t>The most common loan purpose is for </a:t>
            </a:r>
            <a:r>
              <a:rPr lang="en-GB" sz="1500" b="1" dirty="0"/>
              <a:t>Home</a:t>
            </a:r>
            <a:r>
              <a:rPr lang="en-GB" sz="1500" dirty="0"/>
              <a:t> loans, followed by </a:t>
            </a:r>
            <a:r>
              <a:rPr lang="en-GB" sz="1500" b="1" dirty="0"/>
              <a:t>Personal</a:t>
            </a:r>
            <a:r>
              <a:rPr lang="en-GB" sz="1500" dirty="0"/>
              <a:t> loans. </a:t>
            </a:r>
            <a:r>
              <a:rPr lang="en-GB" sz="1500" b="1" dirty="0"/>
              <a:t>Business</a:t>
            </a:r>
            <a:r>
              <a:rPr lang="en-GB" sz="1500" dirty="0"/>
              <a:t> loans also make up a significant portion. </a:t>
            </a:r>
            <a:r>
              <a:rPr lang="en-GB" sz="1500" b="1" dirty="0"/>
              <a:t>Auto</a:t>
            </a:r>
            <a:r>
              <a:rPr lang="en-GB" sz="1500" dirty="0"/>
              <a:t> loans are the least common, with 1,738 instances.</a:t>
            </a:r>
            <a:br>
              <a:rPr lang="en-GB" sz="1400" dirty="0"/>
            </a:br>
            <a:endParaRPr lang="en-IN" sz="1600" dirty="0"/>
          </a:p>
          <a:p>
            <a:r>
              <a:rPr lang="en-GB" sz="1600" b="1" dirty="0"/>
              <a:t>Loan Amount Distribution: </a:t>
            </a:r>
          </a:p>
          <a:p>
            <a:pPr lvl="1"/>
            <a:r>
              <a:rPr lang="en-GB" sz="1500" dirty="0"/>
              <a:t>The most frequent loan amount range is $</a:t>
            </a:r>
            <a:r>
              <a:rPr lang="en-GB" sz="1500" b="1" dirty="0"/>
              <a:t>20K</a:t>
            </a:r>
            <a:r>
              <a:rPr lang="en-GB" sz="1500" dirty="0"/>
              <a:t> to $</a:t>
            </a:r>
            <a:r>
              <a:rPr lang="en-GB" sz="1500" b="1" dirty="0"/>
              <a:t>30K</a:t>
            </a:r>
            <a:r>
              <a:rPr lang="en-GB" sz="1500" dirty="0"/>
              <a:t>, accounting for </a:t>
            </a:r>
            <a:r>
              <a:rPr lang="en-GB" sz="1500" b="1" dirty="0"/>
              <a:t>27</a:t>
            </a:r>
            <a:r>
              <a:rPr lang="en-GB" sz="1500" dirty="0"/>
              <a:t>% of loans. About </a:t>
            </a:r>
            <a:r>
              <a:rPr lang="en-GB" sz="1500" b="1" dirty="0"/>
              <a:t>25</a:t>
            </a:r>
            <a:r>
              <a:rPr lang="en-GB" sz="1500" dirty="0"/>
              <a:t>% of loans fall within the $</a:t>
            </a:r>
            <a:r>
              <a:rPr lang="en-GB" sz="1500" b="1" dirty="0"/>
              <a:t>30K</a:t>
            </a:r>
            <a:r>
              <a:rPr lang="en-GB" sz="1500" dirty="0"/>
              <a:t> to $</a:t>
            </a:r>
            <a:r>
              <a:rPr lang="en-GB" sz="1500" b="1" dirty="0"/>
              <a:t>40K</a:t>
            </a:r>
            <a:r>
              <a:rPr lang="en-GB" sz="1500" dirty="0"/>
              <a:t> range. Smaller loan amounts, between $</a:t>
            </a:r>
            <a:r>
              <a:rPr lang="en-GB" sz="1500" b="1" dirty="0"/>
              <a:t>5K</a:t>
            </a:r>
            <a:r>
              <a:rPr lang="en-GB" sz="1500" dirty="0"/>
              <a:t> and $</a:t>
            </a:r>
            <a:r>
              <a:rPr lang="en-GB" sz="1500" b="1" dirty="0"/>
              <a:t>10K</a:t>
            </a:r>
            <a:r>
              <a:rPr lang="en-GB" sz="1500" dirty="0"/>
              <a:t>, account for only </a:t>
            </a:r>
            <a:r>
              <a:rPr lang="en-GB" sz="1500" b="1" dirty="0"/>
              <a:t>9</a:t>
            </a:r>
            <a:r>
              <a:rPr lang="en-GB" sz="1500" dirty="0"/>
              <a:t>% of the loans.</a:t>
            </a:r>
            <a:br>
              <a:rPr lang="en-GB" sz="1500" dirty="0"/>
            </a:br>
            <a:endParaRPr lang="en-GB" sz="1500" dirty="0"/>
          </a:p>
          <a:p>
            <a:r>
              <a:rPr lang="en-GB" sz="1600" b="1" dirty="0"/>
              <a:t>Loan by Purpose:</a:t>
            </a:r>
          </a:p>
          <a:p>
            <a:pPr lvl="1"/>
            <a:r>
              <a:rPr lang="en-GB" sz="1500" b="1" dirty="0"/>
              <a:t>Home</a:t>
            </a:r>
            <a:r>
              <a:rPr lang="en-GB" sz="1500" dirty="0"/>
              <a:t> loans represent the highest share in terms of total amount, contributing </a:t>
            </a:r>
            <a:r>
              <a:rPr lang="en-GB" sz="1500" b="1" dirty="0"/>
              <a:t>28</a:t>
            </a:r>
            <a:r>
              <a:rPr lang="en-GB" sz="1500" dirty="0"/>
              <a:t>% of the overall loan volume, amounting to $</a:t>
            </a:r>
            <a:r>
              <a:rPr lang="en-GB" sz="1500" b="1" dirty="0"/>
              <a:t>64.06M</a:t>
            </a:r>
            <a:r>
              <a:rPr lang="en-GB" sz="1500" dirty="0"/>
              <a:t>.  </a:t>
            </a:r>
            <a:r>
              <a:rPr lang="en-GB" sz="1500" b="1" dirty="0"/>
              <a:t>Personal</a:t>
            </a:r>
            <a:r>
              <a:rPr lang="en-GB" sz="1500" dirty="0"/>
              <a:t> loans make up </a:t>
            </a:r>
            <a:r>
              <a:rPr lang="en-GB" sz="1500" b="1" dirty="0"/>
              <a:t>26</a:t>
            </a:r>
            <a:r>
              <a:rPr lang="en-GB" sz="1500" dirty="0"/>
              <a:t>% of the total loan amount, contributing $</a:t>
            </a:r>
            <a:r>
              <a:rPr lang="en-GB" sz="1500" b="1" dirty="0"/>
              <a:t>57.92M</a:t>
            </a:r>
            <a:r>
              <a:rPr lang="en-GB" sz="1500" dirty="0"/>
              <a:t>. Business loans contribute </a:t>
            </a:r>
            <a:r>
              <a:rPr lang="en-GB" sz="1500" b="1" dirty="0"/>
              <a:t>25</a:t>
            </a:r>
            <a:r>
              <a:rPr lang="en-GB" sz="1500" dirty="0"/>
              <a:t>% with a total loan amount of $</a:t>
            </a:r>
            <a:r>
              <a:rPr lang="en-GB" sz="1500" b="1" dirty="0"/>
              <a:t>56.43M</a:t>
            </a:r>
            <a:r>
              <a:rPr lang="en-GB" sz="1500" dirty="0"/>
              <a:t>. Auto loans represent the smallest portion of the loan amount at </a:t>
            </a:r>
            <a:r>
              <a:rPr lang="en-GB" sz="1500" b="1" dirty="0"/>
              <a:t>21</a:t>
            </a:r>
            <a:r>
              <a:rPr lang="en-GB" sz="1500" dirty="0"/>
              <a:t>%, totalling $</a:t>
            </a:r>
            <a:r>
              <a:rPr lang="en-GB" sz="1500" b="1" dirty="0"/>
              <a:t>48.18M</a:t>
            </a:r>
            <a:r>
              <a:rPr lang="en-GB" sz="1500" dirty="0"/>
              <a:t>.</a:t>
            </a:r>
            <a:br>
              <a:rPr lang="en-GB" sz="1500" dirty="0"/>
            </a:br>
            <a:endParaRPr lang="en-GB" sz="1500" dirty="0"/>
          </a:p>
          <a:p>
            <a:r>
              <a:rPr lang="en-GB" sz="1600" b="1" dirty="0"/>
              <a:t>Payment History:</a:t>
            </a:r>
          </a:p>
          <a:p>
            <a:pPr lvl="1"/>
            <a:r>
              <a:rPr lang="en-GB" sz="1500" dirty="0"/>
              <a:t>A majority of the individuals have a payment history rating of “</a:t>
            </a:r>
            <a:r>
              <a:rPr lang="en-GB" sz="1500" b="1" dirty="0"/>
              <a:t>Fair</a:t>
            </a:r>
            <a:r>
              <a:rPr lang="en-GB" sz="1500" dirty="0"/>
              <a:t>” closely followed by “</a:t>
            </a:r>
            <a:r>
              <a:rPr lang="en-GB" sz="1500" b="1" dirty="0"/>
              <a:t>Excellent</a:t>
            </a:r>
            <a:r>
              <a:rPr lang="en-GB" sz="1500" dirty="0"/>
              <a:t>” and “</a:t>
            </a:r>
            <a:r>
              <a:rPr lang="en-GB" sz="1500" b="1" dirty="0"/>
              <a:t>Good</a:t>
            </a:r>
            <a:r>
              <a:rPr lang="en-GB" sz="1500" dirty="0"/>
              <a:t>”. The “</a:t>
            </a:r>
            <a:r>
              <a:rPr lang="en-GB" sz="1500" b="1" dirty="0"/>
              <a:t>Poor</a:t>
            </a:r>
            <a:r>
              <a:rPr lang="en-GB" sz="1500" dirty="0"/>
              <a:t>” rating is the least common</a:t>
            </a:r>
            <a:br>
              <a:rPr lang="en-GB" sz="1500" dirty="0"/>
            </a:br>
            <a:endParaRPr lang="en-GB" sz="1500" dirty="0"/>
          </a:p>
          <a:p>
            <a:r>
              <a:rPr lang="en-GB" sz="1600" b="1" dirty="0"/>
              <a:t>Payment History by Loan Purpose:</a:t>
            </a:r>
          </a:p>
          <a:p>
            <a:pPr lvl="1"/>
            <a:r>
              <a:rPr lang="en-GB" sz="1500" dirty="0"/>
              <a:t>All the loan purposes have the highest instances of the “</a:t>
            </a:r>
            <a:r>
              <a:rPr lang="en-GB" sz="1500" b="1" dirty="0"/>
              <a:t>Fair</a:t>
            </a:r>
            <a:r>
              <a:rPr lang="en-GB" sz="1500" dirty="0"/>
              <a:t>” rating and the lowest instances of the “</a:t>
            </a:r>
            <a:r>
              <a:rPr lang="en-GB" sz="1500" b="1" dirty="0"/>
              <a:t>Poor</a:t>
            </a:r>
            <a:r>
              <a:rPr lang="en-GB" sz="1500" dirty="0"/>
              <a:t>” rating. Something noteworthy is that the loans for the purpose of </a:t>
            </a:r>
            <a:r>
              <a:rPr lang="en-GB" sz="1500" b="1" dirty="0"/>
              <a:t>automobiles</a:t>
            </a:r>
            <a:r>
              <a:rPr lang="en-GB" sz="1500" dirty="0"/>
              <a:t> have similar instances of “</a:t>
            </a:r>
            <a:r>
              <a:rPr lang="en-GB" sz="1500" b="1" dirty="0"/>
              <a:t>Fair</a:t>
            </a:r>
            <a:r>
              <a:rPr lang="en-GB" sz="1500" dirty="0"/>
              <a:t>”, “</a:t>
            </a:r>
            <a:r>
              <a:rPr lang="en-GB" sz="1500" b="1" dirty="0"/>
              <a:t>Excellent</a:t>
            </a:r>
            <a:r>
              <a:rPr lang="en-GB" sz="1500" dirty="0"/>
              <a:t>”, and “</a:t>
            </a:r>
            <a:r>
              <a:rPr lang="en-GB" sz="1500" b="1" dirty="0"/>
              <a:t>Good</a:t>
            </a:r>
            <a:r>
              <a:rPr lang="en-GB" sz="1500" dirty="0"/>
              <a:t>”, where the “</a:t>
            </a:r>
            <a:r>
              <a:rPr lang="en-GB" sz="1500" b="1" dirty="0"/>
              <a:t>Good”</a:t>
            </a:r>
            <a:r>
              <a:rPr lang="en-GB" sz="1500" dirty="0"/>
              <a:t> rating takes a slight lead</a:t>
            </a:r>
          </a:p>
        </p:txBody>
      </p:sp>
    </p:spTree>
    <p:extLst>
      <p:ext uri="{BB962C8B-B14F-4D97-AF65-F5344CB8AC3E}">
        <p14:creationId xmlns:p14="http://schemas.microsoft.com/office/powerpoint/2010/main" val="25554657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560</TotalTime>
  <Words>1670</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Calisto MT</vt:lpstr>
      <vt:lpstr>Wingdings 2</vt:lpstr>
      <vt:lpstr>Slate</vt:lpstr>
      <vt:lpstr>Bank Analytics Dashboard</vt:lpstr>
      <vt:lpstr>Problem Statement</vt:lpstr>
      <vt:lpstr>PowerPoint Presentation</vt:lpstr>
      <vt:lpstr>Employment Status &amp; Gender Distribution Insights</vt:lpstr>
      <vt:lpstr>PowerPoint Presentation</vt:lpstr>
      <vt:lpstr>Employment &amp; Education Distribution Insights by Gender</vt:lpstr>
      <vt:lpstr>PowerPoint Presentation</vt:lpstr>
      <vt:lpstr>PowerPoint Presentation</vt:lpstr>
      <vt:lpstr>Loan Purpose &amp; Payment History Insights</vt:lpstr>
      <vt:lpstr>PowerPoint Presentation</vt:lpstr>
      <vt:lpstr>Risk Rating by Gender, Employment Status, &amp; Loan Purpose</vt:lpstr>
      <vt:lpstr>PowerPoint Presentation</vt:lpstr>
      <vt:lpstr>Debt-to-Income Analysis by Gender &amp; Employment Status</vt:lpstr>
      <vt:lpstr>PowerPoint Presentation</vt:lpstr>
      <vt:lpstr>Loan Amount Distribution and Risk Analysis by Age</vt:lpstr>
      <vt:lpstr>PowerPoint Presentation</vt:lpstr>
      <vt:lpstr>Country wise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Maanish</dc:creator>
  <cp:lastModifiedBy>Mohammed Maanish</cp:lastModifiedBy>
  <cp:revision>11</cp:revision>
  <dcterms:created xsi:type="dcterms:W3CDTF">2024-09-13T05:08:20Z</dcterms:created>
  <dcterms:modified xsi:type="dcterms:W3CDTF">2024-09-13T14:50:31Z</dcterms:modified>
</cp:coreProperties>
</file>