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88565" autoAdjust="0"/>
  </p:normalViewPr>
  <p:slideViewPr>
    <p:cSldViewPr snapToGrid="0">
      <p:cViewPr varScale="1">
        <p:scale>
          <a:sx n="99" d="100"/>
          <a:sy n="99" d="100"/>
        </p:scale>
        <p:origin x="1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40060-0D79-4643-8739-026FBE355CAE}"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69079-82C0-4B38-837D-2CC41C1DDD83}" type="slidenum">
              <a:rPr lang="en-IN" smtClean="0"/>
              <a:t>‹#›</a:t>
            </a:fld>
            <a:endParaRPr lang="en-IN"/>
          </a:p>
        </p:txBody>
      </p:sp>
    </p:spTree>
    <p:extLst>
      <p:ext uri="{BB962C8B-B14F-4D97-AF65-F5344CB8AC3E}">
        <p14:creationId xmlns:p14="http://schemas.microsoft.com/office/powerpoint/2010/main" val="45275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069079-82C0-4B38-837D-2CC41C1DDD83}" type="slidenum">
              <a:rPr lang="en-IN" smtClean="0"/>
              <a:t>12</a:t>
            </a:fld>
            <a:endParaRPr lang="en-IN"/>
          </a:p>
        </p:txBody>
      </p:sp>
    </p:spTree>
    <p:extLst>
      <p:ext uri="{BB962C8B-B14F-4D97-AF65-F5344CB8AC3E}">
        <p14:creationId xmlns:p14="http://schemas.microsoft.com/office/powerpoint/2010/main" val="210233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069079-82C0-4B38-837D-2CC41C1DDD83}" type="slidenum">
              <a:rPr lang="en-IN" smtClean="0"/>
              <a:t>13</a:t>
            </a:fld>
            <a:endParaRPr lang="en-IN"/>
          </a:p>
        </p:txBody>
      </p:sp>
    </p:spTree>
    <p:extLst>
      <p:ext uri="{BB962C8B-B14F-4D97-AF65-F5344CB8AC3E}">
        <p14:creationId xmlns:p14="http://schemas.microsoft.com/office/powerpoint/2010/main" val="249720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CF51C-34C4-4D53-9B36-E6AFC65750AB}"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158002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CF51C-34C4-4D53-9B36-E6AFC65750AB}"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127963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4DCF51C-34C4-4D53-9B36-E6AFC65750AB}"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141053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4DCF51C-34C4-4D53-9B36-E6AFC65750AB}"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228080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CF51C-34C4-4D53-9B36-E6AFC65750AB}"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3415224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CF51C-34C4-4D53-9B36-E6AFC65750AB}"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141881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CF51C-34C4-4D53-9B36-E6AFC65750AB}"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278450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CF51C-34C4-4D53-9B36-E6AFC65750AB}"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378607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CF51C-34C4-4D53-9B36-E6AFC65750AB}"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248330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CF51C-34C4-4D53-9B36-E6AFC65750AB}"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126962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CF51C-34C4-4D53-9B36-E6AFC65750AB}"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334953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F51C-34C4-4D53-9B36-E6AFC65750AB}"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165672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CF51C-34C4-4D53-9B36-E6AFC65750AB}"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356322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4DCF51C-34C4-4D53-9B36-E6AFC65750AB}" type="datetimeFigureOut">
              <a:rPr lang="en-IN" smtClean="0"/>
              <a:t>03-10-2024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E1E4698-B9A7-4CC4-ADB9-114C8FECAFA9}" type="slidenum">
              <a:rPr lang="en-IN" smtClean="0"/>
              <a:t>‹#›</a:t>
            </a:fld>
            <a:endParaRPr lang="en-IN"/>
          </a:p>
        </p:txBody>
      </p:sp>
    </p:spTree>
    <p:extLst>
      <p:ext uri="{BB962C8B-B14F-4D97-AF65-F5344CB8AC3E}">
        <p14:creationId xmlns:p14="http://schemas.microsoft.com/office/powerpoint/2010/main" val="3029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4DCF51C-34C4-4D53-9B36-E6AFC65750AB}" type="datetimeFigureOut">
              <a:rPr lang="en-IN" smtClean="0"/>
              <a:t>03-10-2024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E1E4698-B9A7-4CC4-ADB9-114C8FECAFA9}" type="slidenum">
              <a:rPr lang="en-IN" smtClean="0"/>
              <a:t>‹#›</a:t>
            </a:fld>
            <a:endParaRPr lang="en-IN"/>
          </a:p>
        </p:txBody>
      </p:sp>
    </p:spTree>
    <p:extLst>
      <p:ext uri="{BB962C8B-B14F-4D97-AF65-F5344CB8AC3E}">
        <p14:creationId xmlns:p14="http://schemas.microsoft.com/office/powerpoint/2010/main" val="1318958713"/>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9891-F5D2-2D2F-E9C1-2D42B9192454}"/>
              </a:ext>
            </a:extLst>
          </p:cNvPr>
          <p:cNvSpPr>
            <a:spLocks noGrp="1"/>
          </p:cNvSpPr>
          <p:nvPr>
            <p:ph type="ctrTitle"/>
          </p:nvPr>
        </p:nvSpPr>
        <p:spPr/>
        <p:txBody>
          <a:bodyPr/>
          <a:lstStyle/>
          <a:p>
            <a:r>
              <a:rPr lang="en-IN" dirty="0"/>
              <a:t>Real Estate Value Forecasting</a:t>
            </a:r>
          </a:p>
        </p:txBody>
      </p:sp>
      <p:sp>
        <p:nvSpPr>
          <p:cNvPr id="3" name="Subtitle 2">
            <a:extLst>
              <a:ext uri="{FF2B5EF4-FFF2-40B4-BE49-F238E27FC236}">
                <a16:creationId xmlns:a16="http://schemas.microsoft.com/office/drawing/2014/main" id="{D11D2794-9976-124E-06BD-0C6E81DC7704}"/>
              </a:ext>
            </a:extLst>
          </p:cNvPr>
          <p:cNvSpPr>
            <a:spLocks noGrp="1"/>
          </p:cNvSpPr>
          <p:nvPr>
            <p:ph type="subTitle" idx="1"/>
          </p:nvPr>
        </p:nvSpPr>
        <p:spPr>
          <a:xfrm>
            <a:off x="810001" y="5280847"/>
            <a:ext cx="10572000" cy="911406"/>
          </a:xfrm>
        </p:spPr>
        <p:txBody>
          <a:bodyPr>
            <a:normAutofit/>
          </a:bodyPr>
          <a:lstStyle/>
          <a:p>
            <a:r>
              <a:rPr lang="en-IN" dirty="0"/>
              <a:t>Presented By Mohammed Maanish</a:t>
            </a:r>
          </a:p>
          <a:p>
            <a:r>
              <a:rPr lang="en-IN" dirty="0"/>
              <a:t>PGDA - 37</a:t>
            </a:r>
          </a:p>
          <a:p>
            <a:endParaRPr lang="en-IN" dirty="0"/>
          </a:p>
        </p:txBody>
      </p:sp>
    </p:spTree>
    <p:extLst>
      <p:ext uri="{BB962C8B-B14F-4D97-AF65-F5344CB8AC3E}">
        <p14:creationId xmlns:p14="http://schemas.microsoft.com/office/powerpoint/2010/main" val="2383680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8D71-FB6B-F280-C148-D3F08A7217B4}"/>
              </a:ext>
            </a:extLst>
          </p:cNvPr>
          <p:cNvSpPr>
            <a:spLocks noGrp="1"/>
          </p:cNvSpPr>
          <p:nvPr>
            <p:ph type="title"/>
          </p:nvPr>
        </p:nvSpPr>
        <p:spPr/>
        <p:txBody>
          <a:bodyPr/>
          <a:lstStyle/>
          <a:p>
            <a:br>
              <a:rPr lang="en-IN" dirty="0"/>
            </a:br>
            <a:r>
              <a:rPr lang="en-IN" dirty="0"/>
              <a:t>Data Preprocessing – Encoding</a:t>
            </a:r>
          </a:p>
        </p:txBody>
      </p:sp>
      <p:sp>
        <p:nvSpPr>
          <p:cNvPr id="3" name="Content Placeholder 2">
            <a:extLst>
              <a:ext uri="{FF2B5EF4-FFF2-40B4-BE49-F238E27FC236}">
                <a16:creationId xmlns:a16="http://schemas.microsoft.com/office/drawing/2014/main" id="{96DA3319-2F44-1221-FBFB-515FC8AB0B17}"/>
              </a:ext>
            </a:extLst>
          </p:cNvPr>
          <p:cNvSpPr>
            <a:spLocks noGrp="1"/>
          </p:cNvSpPr>
          <p:nvPr>
            <p:ph idx="1"/>
          </p:nvPr>
        </p:nvSpPr>
        <p:spPr/>
        <p:txBody>
          <a:bodyPr>
            <a:normAutofit fontScale="92500" lnSpcReduction="20000"/>
          </a:bodyPr>
          <a:lstStyle/>
          <a:p>
            <a:pPr algn="just"/>
            <a:endParaRPr lang="en-IN" dirty="0"/>
          </a:p>
          <a:p>
            <a:pPr algn="just"/>
            <a:endParaRPr lang="en-IN" dirty="0"/>
          </a:p>
          <a:p>
            <a:pPr algn="just"/>
            <a:r>
              <a:rPr lang="en-IN" sz="1900" dirty="0"/>
              <a:t>The availability feature is manually encoded.</a:t>
            </a:r>
          </a:p>
          <a:p>
            <a:pPr lvl="1" algn="just"/>
            <a:r>
              <a:rPr lang="en-IN" sz="1700" dirty="0"/>
              <a:t>‘Ready to Move’ is set to 1 and the rest is set to 0.</a:t>
            </a:r>
          </a:p>
          <a:p>
            <a:pPr lvl="1" algn="just"/>
            <a:endParaRPr lang="en-IN" dirty="0"/>
          </a:p>
          <a:p>
            <a:pPr algn="just"/>
            <a:r>
              <a:rPr lang="en-IN" sz="1900" dirty="0"/>
              <a:t>Target encoding is applied on society and location.</a:t>
            </a:r>
          </a:p>
          <a:p>
            <a:pPr lvl="1" algn="just"/>
            <a:r>
              <a:rPr lang="en-GB" sz="1700" b="0" i="0" dirty="0">
                <a:solidFill>
                  <a:srgbClr val="FFFFFF"/>
                </a:solidFill>
                <a:effectLst/>
                <a:latin typeface="+mj-lt"/>
              </a:rPr>
              <a:t>these columns does not contain any inherent order and have 2,686 &amp; 1305 distinct society and locations respectively.</a:t>
            </a:r>
          </a:p>
          <a:p>
            <a:pPr lvl="1" algn="just"/>
            <a:endParaRPr lang="en-GB" b="0" i="0" dirty="0">
              <a:solidFill>
                <a:srgbClr val="FFFFFF"/>
              </a:solidFill>
              <a:effectLst/>
              <a:latin typeface="+mj-lt"/>
            </a:endParaRPr>
          </a:p>
          <a:p>
            <a:pPr algn="just"/>
            <a:r>
              <a:rPr lang="en-IN" sz="1900" dirty="0"/>
              <a:t>Ordinal Encoding is applied on </a:t>
            </a:r>
            <a:r>
              <a:rPr lang="en-IN" sz="1900" dirty="0" err="1"/>
              <a:t>area_type</a:t>
            </a:r>
            <a:r>
              <a:rPr lang="en-IN" sz="1900" dirty="0"/>
              <a:t>.</a:t>
            </a:r>
          </a:p>
          <a:p>
            <a:pPr lvl="1" algn="just"/>
            <a:r>
              <a:rPr lang="en-GB" dirty="0"/>
              <a:t> </a:t>
            </a:r>
            <a:r>
              <a:rPr lang="en-GB" sz="1700" dirty="0"/>
              <a:t>'Super built-up Area': 4, 'Built-up Area’: 3, 'Plot Area': 2, 'Carpet Area': 1</a:t>
            </a:r>
            <a:endParaRPr lang="en-IN" sz="1700" dirty="0"/>
          </a:p>
          <a:p>
            <a:pPr algn="just"/>
            <a:endParaRPr lang="en-IN" dirty="0"/>
          </a:p>
        </p:txBody>
      </p:sp>
    </p:spTree>
    <p:extLst>
      <p:ext uri="{BB962C8B-B14F-4D97-AF65-F5344CB8AC3E}">
        <p14:creationId xmlns:p14="http://schemas.microsoft.com/office/powerpoint/2010/main" val="116548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D697-625A-22CF-66A8-E01298561C39}"/>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3C3AB6B8-0908-D2CA-D4DD-1DF70A8D0729}"/>
              </a:ext>
            </a:extLst>
          </p:cNvPr>
          <p:cNvSpPr>
            <a:spLocks noGrp="1"/>
          </p:cNvSpPr>
          <p:nvPr>
            <p:ph idx="1"/>
          </p:nvPr>
        </p:nvSpPr>
        <p:spPr/>
        <p:txBody>
          <a:bodyPr/>
          <a:lstStyle/>
          <a:p>
            <a:r>
              <a:rPr lang="en-IN" dirty="0"/>
              <a:t>The following models have been used to make predictions</a:t>
            </a:r>
          </a:p>
          <a:p>
            <a:r>
              <a:rPr lang="en-IN" dirty="0"/>
              <a:t>Linear Regression, Ridge Regression, Decision Tree Regressor, Random Forest Regressor, Gradient Boosting Regressor, Ada Boost Regressor, XGB Regressor, and, Extra Trees Regressor.</a:t>
            </a:r>
          </a:p>
          <a:p>
            <a:r>
              <a:rPr lang="en-IN" dirty="0"/>
              <a:t>The model with the best performance is chosen to make the final predictions</a:t>
            </a:r>
          </a:p>
        </p:txBody>
      </p:sp>
    </p:spTree>
    <p:extLst>
      <p:ext uri="{BB962C8B-B14F-4D97-AF65-F5344CB8AC3E}">
        <p14:creationId xmlns:p14="http://schemas.microsoft.com/office/powerpoint/2010/main" val="101833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6F9E-1D77-6D46-95F5-D1644F35E731}"/>
              </a:ext>
            </a:extLst>
          </p:cNvPr>
          <p:cNvSpPr>
            <a:spLocks noGrp="1"/>
          </p:cNvSpPr>
          <p:nvPr>
            <p:ph type="title"/>
          </p:nvPr>
        </p:nvSpPr>
        <p:spPr>
          <a:xfrm>
            <a:off x="828298" y="458205"/>
            <a:ext cx="10571998" cy="970450"/>
          </a:xfrm>
        </p:spPr>
        <p:txBody>
          <a:bodyPr/>
          <a:lstStyle/>
          <a:p>
            <a:r>
              <a:rPr lang="en-IN" dirty="0"/>
              <a:t>Model Results</a:t>
            </a:r>
          </a:p>
        </p:txBody>
      </p:sp>
      <p:graphicFrame>
        <p:nvGraphicFramePr>
          <p:cNvPr id="6" name="Content Placeholder 5">
            <a:extLst>
              <a:ext uri="{FF2B5EF4-FFF2-40B4-BE49-F238E27FC236}">
                <a16:creationId xmlns:a16="http://schemas.microsoft.com/office/drawing/2014/main" id="{B156FF7A-4AFC-1073-525E-E79EFFB6AFA3}"/>
              </a:ext>
            </a:extLst>
          </p:cNvPr>
          <p:cNvGraphicFramePr>
            <a:graphicFrameLocks noGrp="1"/>
          </p:cNvGraphicFramePr>
          <p:nvPr>
            <p:ph idx="1"/>
            <p:extLst>
              <p:ext uri="{D42A27DB-BD31-4B8C-83A1-F6EECF244321}">
                <p14:modId xmlns:p14="http://schemas.microsoft.com/office/powerpoint/2010/main" val="1574269820"/>
              </p:ext>
            </p:extLst>
          </p:nvPr>
        </p:nvGraphicFramePr>
        <p:xfrm>
          <a:off x="837447" y="2690717"/>
          <a:ext cx="10553700" cy="3382943"/>
        </p:xfrm>
        <a:graphic>
          <a:graphicData uri="http://schemas.openxmlformats.org/drawingml/2006/table">
            <a:tbl>
              <a:tblPr firstRow="1" bandRow="1">
                <a:tableStyleId>{5C22544A-7EE6-4342-B048-85BDC9FD1C3A}</a:tableStyleId>
              </a:tblPr>
              <a:tblGrid>
                <a:gridCol w="1758950">
                  <a:extLst>
                    <a:ext uri="{9D8B030D-6E8A-4147-A177-3AD203B41FA5}">
                      <a16:colId xmlns:a16="http://schemas.microsoft.com/office/drawing/2014/main" val="717016830"/>
                    </a:ext>
                  </a:extLst>
                </a:gridCol>
                <a:gridCol w="2329914">
                  <a:extLst>
                    <a:ext uri="{9D8B030D-6E8A-4147-A177-3AD203B41FA5}">
                      <a16:colId xmlns:a16="http://schemas.microsoft.com/office/drawing/2014/main" val="3811742165"/>
                    </a:ext>
                  </a:extLst>
                </a:gridCol>
                <a:gridCol w="1187986">
                  <a:extLst>
                    <a:ext uri="{9D8B030D-6E8A-4147-A177-3AD203B41FA5}">
                      <a16:colId xmlns:a16="http://schemas.microsoft.com/office/drawing/2014/main" val="2731121062"/>
                    </a:ext>
                  </a:extLst>
                </a:gridCol>
                <a:gridCol w="1758950">
                  <a:extLst>
                    <a:ext uri="{9D8B030D-6E8A-4147-A177-3AD203B41FA5}">
                      <a16:colId xmlns:a16="http://schemas.microsoft.com/office/drawing/2014/main" val="3684303227"/>
                    </a:ext>
                  </a:extLst>
                </a:gridCol>
                <a:gridCol w="1758950">
                  <a:extLst>
                    <a:ext uri="{9D8B030D-6E8A-4147-A177-3AD203B41FA5}">
                      <a16:colId xmlns:a16="http://schemas.microsoft.com/office/drawing/2014/main" val="3067051596"/>
                    </a:ext>
                  </a:extLst>
                </a:gridCol>
                <a:gridCol w="1758950">
                  <a:extLst>
                    <a:ext uri="{9D8B030D-6E8A-4147-A177-3AD203B41FA5}">
                      <a16:colId xmlns:a16="http://schemas.microsoft.com/office/drawing/2014/main" val="250241906"/>
                    </a:ext>
                  </a:extLst>
                </a:gridCol>
              </a:tblGrid>
              <a:tr h="370840">
                <a:tc>
                  <a:txBody>
                    <a:bodyPr/>
                    <a:lstStyle/>
                    <a:p>
                      <a:pPr algn="r" fontAlgn="ctr"/>
                      <a:r>
                        <a:rPr lang="en-IN" sz="1600" b="1" dirty="0">
                          <a:effectLst/>
                        </a:rPr>
                        <a:t>ID</a:t>
                      </a:r>
                    </a:p>
                  </a:txBody>
                  <a:tcPr anchor="ctr"/>
                </a:tc>
                <a:tc>
                  <a:txBody>
                    <a:bodyPr/>
                    <a:lstStyle/>
                    <a:p>
                      <a:pPr algn="r" fontAlgn="ctr"/>
                      <a:r>
                        <a:rPr lang="en-IN" sz="1600" b="1" dirty="0">
                          <a:effectLst/>
                        </a:rPr>
                        <a:t>MODEL</a:t>
                      </a:r>
                    </a:p>
                  </a:txBody>
                  <a:tcPr anchor="ctr"/>
                </a:tc>
                <a:tc>
                  <a:txBody>
                    <a:bodyPr/>
                    <a:lstStyle/>
                    <a:p>
                      <a:pPr algn="r" fontAlgn="ctr"/>
                      <a:r>
                        <a:rPr lang="en-IN" sz="1600" b="1" dirty="0">
                          <a:effectLst/>
                        </a:rPr>
                        <a:t>MAE</a:t>
                      </a:r>
                    </a:p>
                  </a:txBody>
                  <a:tcPr anchor="ctr"/>
                </a:tc>
                <a:tc>
                  <a:txBody>
                    <a:bodyPr/>
                    <a:lstStyle/>
                    <a:p>
                      <a:pPr algn="r" fontAlgn="ctr"/>
                      <a:r>
                        <a:rPr lang="en-IN" sz="1600" b="1" dirty="0">
                          <a:effectLst/>
                        </a:rPr>
                        <a:t>MSE</a:t>
                      </a:r>
                    </a:p>
                  </a:txBody>
                  <a:tcPr anchor="ctr"/>
                </a:tc>
                <a:tc>
                  <a:txBody>
                    <a:bodyPr/>
                    <a:lstStyle/>
                    <a:p>
                      <a:pPr algn="r" fontAlgn="ctr"/>
                      <a:r>
                        <a:rPr lang="en-IN" sz="1600" b="1" dirty="0">
                          <a:effectLst/>
                        </a:rPr>
                        <a:t>RMSE</a:t>
                      </a:r>
                    </a:p>
                  </a:txBody>
                  <a:tcPr anchor="ctr"/>
                </a:tc>
                <a:tc>
                  <a:txBody>
                    <a:bodyPr/>
                    <a:lstStyle/>
                    <a:p>
                      <a:pPr algn="r"/>
                      <a:r>
                        <a:rPr lang="en-IN" sz="1600" dirty="0"/>
                        <a:t>R2</a:t>
                      </a:r>
                    </a:p>
                  </a:txBody>
                  <a:tcPr/>
                </a:tc>
                <a:extLst>
                  <a:ext uri="{0D108BD9-81ED-4DB2-BD59-A6C34878D82A}">
                    <a16:rowId xmlns:a16="http://schemas.microsoft.com/office/drawing/2014/main" val="1500238132"/>
                  </a:ext>
                </a:extLst>
              </a:tr>
              <a:tr h="370840">
                <a:tc>
                  <a:txBody>
                    <a:bodyPr/>
                    <a:lstStyle/>
                    <a:p>
                      <a:pPr algn="r" fontAlgn="ctr"/>
                      <a:r>
                        <a:rPr lang="en-IN" sz="1600" b="1" dirty="0">
                          <a:effectLst/>
                        </a:rPr>
                        <a:t>0</a:t>
                      </a:r>
                    </a:p>
                  </a:txBody>
                  <a:tcPr anchor="ctr"/>
                </a:tc>
                <a:tc>
                  <a:txBody>
                    <a:bodyPr/>
                    <a:lstStyle/>
                    <a:p>
                      <a:pPr algn="r" fontAlgn="ctr"/>
                      <a:r>
                        <a:rPr lang="en-IN" sz="1600" dirty="0" err="1">
                          <a:effectLst/>
                        </a:rPr>
                        <a:t>XGBoost</a:t>
                      </a:r>
                      <a:endParaRPr lang="en-IN" sz="1600" dirty="0">
                        <a:effectLst/>
                      </a:endParaRPr>
                    </a:p>
                  </a:txBody>
                  <a:tcPr anchor="ctr"/>
                </a:tc>
                <a:tc>
                  <a:txBody>
                    <a:bodyPr/>
                    <a:lstStyle/>
                    <a:p>
                      <a:pPr algn="r" fontAlgn="ctr"/>
                      <a:r>
                        <a:rPr lang="en-IN" sz="1600">
                          <a:effectLst/>
                        </a:rPr>
                        <a:t>0.16</a:t>
                      </a:r>
                    </a:p>
                  </a:txBody>
                  <a:tcPr anchor="ctr"/>
                </a:tc>
                <a:tc>
                  <a:txBody>
                    <a:bodyPr/>
                    <a:lstStyle/>
                    <a:p>
                      <a:pPr algn="r" fontAlgn="ctr"/>
                      <a:r>
                        <a:rPr lang="en-IN" sz="1600" dirty="0">
                          <a:effectLst/>
                        </a:rPr>
                        <a:t>0.05</a:t>
                      </a:r>
                    </a:p>
                  </a:txBody>
                  <a:tcPr anchor="ctr"/>
                </a:tc>
                <a:tc>
                  <a:txBody>
                    <a:bodyPr/>
                    <a:lstStyle/>
                    <a:p>
                      <a:pPr algn="r" fontAlgn="ctr"/>
                      <a:r>
                        <a:rPr lang="en-IN" sz="1600">
                          <a:effectLst/>
                        </a:rPr>
                        <a:t>0.23</a:t>
                      </a:r>
                    </a:p>
                  </a:txBody>
                  <a:tcPr anchor="ctr"/>
                </a:tc>
                <a:tc>
                  <a:txBody>
                    <a:bodyPr/>
                    <a:lstStyle/>
                    <a:p>
                      <a:pPr algn="r" fontAlgn="ctr"/>
                      <a:r>
                        <a:rPr lang="en-IN" sz="1600">
                          <a:effectLst/>
                        </a:rPr>
                        <a:t>0.86</a:t>
                      </a:r>
                    </a:p>
                  </a:txBody>
                  <a:tcPr anchor="ctr"/>
                </a:tc>
                <a:extLst>
                  <a:ext uri="{0D108BD9-81ED-4DB2-BD59-A6C34878D82A}">
                    <a16:rowId xmlns:a16="http://schemas.microsoft.com/office/drawing/2014/main" val="1783166812"/>
                  </a:ext>
                </a:extLst>
              </a:tr>
              <a:tr h="370840">
                <a:tc>
                  <a:txBody>
                    <a:bodyPr/>
                    <a:lstStyle/>
                    <a:p>
                      <a:pPr algn="r" fontAlgn="ctr"/>
                      <a:r>
                        <a:rPr lang="en-IN" sz="1600" b="1">
                          <a:effectLst/>
                        </a:rPr>
                        <a:t>1</a:t>
                      </a:r>
                    </a:p>
                  </a:txBody>
                  <a:tcPr anchor="ctr"/>
                </a:tc>
                <a:tc>
                  <a:txBody>
                    <a:bodyPr/>
                    <a:lstStyle/>
                    <a:p>
                      <a:pPr algn="r" fontAlgn="ctr"/>
                      <a:r>
                        <a:rPr lang="en-IN" sz="1600">
                          <a:effectLst/>
                        </a:rPr>
                        <a:t>Random Forest</a:t>
                      </a:r>
                    </a:p>
                  </a:txBody>
                  <a:tcPr anchor="ctr"/>
                </a:tc>
                <a:tc>
                  <a:txBody>
                    <a:bodyPr/>
                    <a:lstStyle/>
                    <a:p>
                      <a:pPr algn="r" fontAlgn="ctr"/>
                      <a:r>
                        <a:rPr lang="en-IN" sz="1600">
                          <a:effectLst/>
                        </a:rPr>
                        <a:t>0.16</a:t>
                      </a:r>
                    </a:p>
                  </a:txBody>
                  <a:tcPr anchor="ctr"/>
                </a:tc>
                <a:tc>
                  <a:txBody>
                    <a:bodyPr/>
                    <a:lstStyle/>
                    <a:p>
                      <a:pPr algn="r" fontAlgn="ctr"/>
                      <a:r>
                        <a:rPr lang="en-IN" sz="1600">
                          <a:effectLst/>
                        </a:rPr>
                        <a:t>0.06</a:t>
                      </a:r>
                    </a:p>
                  </a:txBody>
                  <a:tcPr anchor="ctr"/>
                </a:tc>
                <a:tc>
                  <a:txBody>
                    <a:bodyPr/>
                    <a:lstStyle/>
                    <a:p>
                      <a:pPr algn="r" fontAlgn="ctr"/>
                      <a:r>
                        <a:rPr lang="en-IN" sz="1600">
                          <a:effectLst/>
                        </a:rPr>
                        <a:t>0.24</a:t>
                      </a:r>
                    </a:p>
                  </a:txBody>
                  <a:tcPr anchor="ctr"/>
                </a:tc>
                <a:tc>
                  <a:txBody>
                    <a:bodyPr/>
                    <a:lstStyle/>
                    <a:p>
                      <a:pPr algn="r" fontAlgn="ctr"/>
                      <a:r>
                        <a:rPr lang="en-IN" sz="1600">
                          <a:effectLst/>
                        </a:rPr>
                        <a:t>0.86</a:t>
                      </a:r>
                    </a:p>
                  </a:txBody>
                  <a:tcPr anchor="ctr"/>
                </a:tc>
                <a:extLst>
                  <a:ext uri="{0D108BD9-81ED-4DB2-BD59-A6C34878D82A}">
                    <a16:rowId xmlns:a16="http://schemas.microsoft.com/office/drawing/2014/main" val="3695941787"/>
                  </a:ext>
                </a:extLst>
              </a:tr>
              <a:tr h="416223">
                <a:tc>
                  <a:txBody>
                    <a:bodyPr/>
                    <a:lstStyle/>
                    <a:p>
                      <a:pPr algn="r" fontAlgn="ctr"/>
                      <a:r>
                        <a:rPr lang="en-IN" sz="1600" b="1">
                          <a:effectLst/>
                        </a:rPr>
                        <a:t>2</a:t>
                      </a:r>
                    </a:p>
                  </a:txBody>
                  <a:tcPr anchor="ctr"/>
                </a:tc>
                <a:tc>
                  <a:txBody>
                    <a:bodyPr/>
                    <a:lstStyle/>
                    <a:p>
                      <a:pPr algn="r" fontAlgn="ctr"/>
                      <a:r>
                        <a:rPr lang="en-IN" sz="1600">
                          <a:effectLst/>
                        </a:rPr>
                        <a:t>Extra </a:t>
                      </a:r>
                      <a:r>
                        <a:rPr lang="en-IN" sz="1600" dirty="0">
                          <a:effectLst/>
                        </a:rPr>
                        <a:t>T</a:t>
                      </a:r>
                      <a:r>
                        <a:rPr lang="en-IN" sz="1600">
                          <a:effectLst/>
                        </a:rPr>
                        <a:t>rees</a:t>
                      </a:r>
                      <a:endParaRPr lang="en-IN" sz="1600" dirty="0">
                        <a:effectLst/>
                      </a:endParaRPr>
                    </a:p>
                  </a:txBody>
                  <a:tcPr anchor="ctr"/>
                </a:tc>
                <a:tc>
                  <a:txBody>
                    <a:bodyPr/>
                    <a:lstStyle/>
                    <a:p>
                      <a:pPr algn="r" fontAlgn="ctr"/>
                      <a:r>
                        <a:rPr lang="en-IN" sz="1600">
                          <a:effectLst/>
                        </a:rPr>
                        <a:t>0.17</a:t>
                      </a:r>
                    </a:p>
                  </a:txBody>
                  <a:tcPr anchor="ctr"/>
                </a:tc>
                <a:tc>
                  <a:txBody>
                    <a:bodyPr/>
                    <a:lstStyle/>
                    <a:p>
                      <a:pPr algn="r" fontAlgn="ctr"/>
                      <a:r>
                        <a:rPr lang="en-IN" sz="1600">
                          <a:effectLst/>
                        </a:rPr>
                        <a:t>0.06</a:t>
                      </a:r>
                    </a:p>
                  </a:txBody>
                  <a:tcPr anchor="ctr"/>
                </a:tc>
                <a:tc>
                  <a:txBody>
                    <a:bodyPr/>
                    <a:lstStyle/>
                    <a:p>
                      <a:pPr algn="r" fontAlgn="ctr"/>
                      <a:r>
                        <a:rPr lang="en-IN" sz="1600">
                          <a:effectLst/>
                        </a:rPr>
                        <a:t>0.25</a:t>
                      </a:r>
                    </a:p>
                  </a:txBody>
                  <a:tcPr anchor="ctr"/>
                </a:tc>
                <a:tc>
                  <a:txBody>
                    <a:bodyPr/>
                    <a:lstStyle/>
                    <a:p>
                      <a:pPr algn="r" fontAlgn="ctr"/>
                      <a:r>
                        <a:rPr lang="en-IN" sz="1600">
                          <a:effectLst/>
                        </a:rPr>
                        <a:t>0.85</a:t>
                      </a:r>
                    </a:p>
                  </a:txBody>
                  <a:tcPr anchor="ctr"/>
                </a:tc>
                <a:extLst>
                  <a:ext uri="{0D108BD9-81ED-4DB2-BD59-A6C34878D82A}">
                    <a16:rowId xmlns:a16="http://schemas.microsoft.com/office/drawing/2014/main" val="78816870"/>
                  </a:ext>
                </a:extLst>
              </a:tr>
              <a:tr h="370840">
                <a:tc>
                  <a:txBody>
                    <a:bodyPr/>
                    <a:lstStyle/>
                    <a:p>
                      <a:pPr algn="r" fontAlgn="ctr"/>
                      <a:r>
                        <a:rPr lang="en-IN" sz="1600" b="1">
                          <a:effectLst/>
                        </a:rPr>
                        <a:t>3</a:t>
                      </a:r>
                    </a:p>
                  </a:txBody>
                  <a:tcPr anchor="ctr"/>
                </a:tc>
                <a:tc>
                  <a:txBody>
                    <a:bodyPr/>
                    <a:lstStyle/>
                    <a:p>
                      <a:pPr algn="r" fontAlgn="ctr"/>
                      <a:r>
                        <a:rPr lang="en-IN" sz="1600">
                          <a:effectLst/>
                        </a:rPr>
                        <a:t>Gradient Boosting</a:t>
                      </a:r>
                    </a:p>
                  </a:txBody>
                  <a:tcPr anchor="ctr"/>
                </a:tc>
                <a:tc>
                  <a:txBody>
                    <a:bodyPr/>
                    <a:lstStyle/>
                    <a:p>
                      <a:pPr algn="r" fontAlgn="ctr"/>
                      <a:r>
                        <a:rPr lang="en-IN" sz="1600">
                          <a:effectLst/>
                        </a:rPr>
                        <a:t>0.19</a:t>
                      </a:r>
                    </a:p>
                  </a:txBody>
                  <a:tcPr anchor="ctr"/>
                </a:tc>
                <a:tc>
                  <a:txBody>
                    <a:bodyPr/>
                    <a:lstStyle/>
                    <a:p>
                      <a:pPr algn="r" fontAlgn="ctr"/>
                      <a:r>
                        <a:rPr lang="en-IN" sz="1600">
                          <a:effectLst/>
                        </a:rPr>
                        <a:t>0.07</a:t>
                      </a:r>
                    </a:p>
                  </a:txBody>
                  <a:tcPr anchor="ctr"/>
                </a:tc>
                <a:tc>
                  <a:txBody>
                    <a:bodyPr/>
                    <a:lstStyle/>
                    <a:p>
                      <a:pPr algn="r" fontAlgn="ctr"/>
                      <a:r>
                        <a:rPr lang="en-IN" sz="1600">
                          <a:effectLst/>
                        </a:rPr>
                        <a:t>0.26</a:t>
                      </a:r>
                    </a:p>
                  </a:txBody>
                  <a:tcPr anchor="ctr"/>
                </a:tc>
                <a:tc>
                  <a:txBody>
                    <a:bodyPr/>
                    <a:lstStyle/>
                    <a:p>
                      <a:pPr algn="r" fontAlgn="ctr"/>
                      <a:r>
                        <a:rPr lang="en-IN" sz="1600">
                          <a:effectLst/>
                        </a:rPr>
                        <a:t>0.84</a:t>
                      </a:r>
                    </a:p>
                  </a:txBody>
                  <a:tcPr anchor="ctr"/>
                </a:tc>
                <a:extLst>
                  <a:ext uri="{0D108BD9-81ED-4DB2-BD59-A6C34878D82A}">
                    <a16:rowId xmlns:a16="http://schemas.microsoft.com/office/drawing/2014/main" val="3806359914"/>
                  </a:ext>
                </a:extLst>
              </a:tr>
              <a:tr h="370840">
                <a:tc>
                  <a:txBody>
                    <a:bodyPr/>
                    <a:lstStyle/>
                    <a:p>
                      <a:pPr algn="r" fontAlgn="ctr"/>
                      <a:r>
                        <a:rPr lang="en-IN" sz="1600" b="1">
                          <a:effectLst/>
                        </a:rPr>
                        <a:t>4</a:t>
                      </a:r>
                    </a:p>
                  </a:txBody>
                  <a:tcPr anchor="ctr"/>
                </a:tc>
                <a:tc>
                  <a:txBody>
                    <a:bodyPr/>
                    <a:lstStyle/>
                    <a:p>
                      <a:pPr algn="r" fontAlgn="ctr"/>
                      <a:r>
                        <a:rPr lang="en-IN" sz="1600">
                          <a:effectLst/>
                        </a:rPr>
                        <a:t>Decision Tree</a:t>
                      </a:r>
                    </a:p>
                  </a:txBody>
                  <a:tcPr anchor="ctr"/>
                </a:tc>
                <a:tc>
                  <a:txBody>
                    <a:bodyPr/>
                    <a:lstStyle/>
                    <a:p>
                      <a:pPr algn="r" fontAlgn="ctr"/>
                      <a:r>
                        <a:rPr lang="en-IN" sz="1600">
                          <a:effectLst/>
                        </a:rPr>
                        <a:t>0.21</a:t>
                      </a:r>
                    </a:p>
                  </a:txBody>
                  <a:tcPr anchor="ctr"/>
                </a:tc>
                <a:tc>
                  <a:txBody>
                    <a:bodyPr/>
                    <a:lstStyle/>
                    <a:p>
                      <a:pPr algn="r" fontAlgn="ctr"/>
                      <a:r>
                        <a:rPr lang="en-IN" sz="1600">
                          <a:effectLst/>
                        </a:rPr>
                        <a:t>0.10</a:t>
                      </a:r>
                    </a:p>
                  </a:txBody>
                  <a:tcPr anchor="ctr"/>
                </a:tc>
                <a:tc>
                  <a:txBody>
                    <a:bodyPr/>
                    <a:lstStyle/>
                    <a:p>
                      <a:pPr algn="r" fontAlgn="ctr"/>
                      <a:r>
                        <a:rPr lang="en-IN" sz="1600">
                          <a:effectLst/>
                        </a:rPr>
                        <a:t>0.32</a:t>
                      </a:r>
                    </a:p>
                  </a:txBody>
                  <a:tcPr anchor="ctr"/>
                </a:tc>
                <a:tc>
                  <a:txBody>
                    <a:bodyPr/>
                    <a:lstStyle/>
                    <a:p>
                      <a:pPr algn="r" fontAlgn="ctr"/>
                      <a:r>
                        <a:rPr lang="en-IN" sz="1600">
                          <a:effectLst/>
                        </a:rPr>
                        <a:t>0.75</a:t>
                      </a:r>
                    </a:p>
                  </a:txBody>
                  <a:tcPr anchor="ctr"/>
                </a:tc>
                <a:extLst>
                  <a:ext uri="{0D108BD9-81ED-4DB2-BD59-A6C34878D82A}">
                    <a16:rowId xmlns:a16="http://schemas.microsoft.com/office/drawing/2014/main" val="91984868"/>
                  </a:ext>
                </a:extLst>
              </a:tr>
              <a:tr h="370840">
                <a:tc>
                  <a:txBody>
                    <a:bodyPr/>
                    <a:lstStyle/>
                    <a:p>
                      <a:pPr algn="r" fontAlgn="ctr"/>
                      <a:r>
                        <a:rPr lang="en-IN" sz="1600" b="1" dirty="0">
                          <a:effectLst/>
                        </a:rPr>
                        <a:t>5</a:t>
                      </a:r>
                    </a:p>
                  </a:txBody>
                  <a:tcPr anchor="ctr"/>
                </a:tc>
                <a:tc>
                  <a:txBody>
                    <a:bodyPr/>
                    <a:lstStyle/>
                    <a:p>
                      <a:pPr algn="r" fontAlgn="ctr"/>
                      <a:r>
                        <a:rPr lang="en-IN" sz="1600" dirty="0">
                          <a:effectLst/>
                        </a:rPr>
                        <a:t>Ridge Regression</a:t>
                      </a:r>
                    </a:p>
                  </a:txBody>
                  <a:tcPr anchor="ctr"/>
                </a:tc>
                <a:tc>
                  <a:txBody>
                    <a:bodyPr/>
                    <a:lstStyle/>
                    <a:p>
                      <a:pPr algn="r" fontAlgn="ctr"/>
                      <a:r>
                        <a:rPr lang="en-IN" sz="1600" dirty="0">
                          <a:effectLst/>
                        </a:rPr>
                        <a:t>0.25</a:t>
                      </a:r>
                    </a:p>
                  </a:txBody>
                  <a:tcPr anchor="ctr"/>
                </a:tc>
                <a:tc>
                  <a:txBody>
                    <a:bodyPr/>
                    <a:lstStyle/>
                    <a:p>
                      <a:pPr algn="r" fontAlgn="ctr"/>
                      <a:r>
                        <a:rPr lang="en-IN" sz="1600">
                          <a:effectLst/>
                        </a:rPr>
                        <a:t>0.11</a:t>
                      </a:r>
                    </a:p>
                  </a:txBody>
                  <a:tcPr anchor="ctr"/>
                </a:tc>
                <a:tc>
                  <a:txBody>
                    <a:bodyPr/>
                    <a:lstStyle/>
                    <a:p>
                      <a:pPr algn="r" fontAlgn="ctr"/>
                      <a:r>
                        <a:rPr lang="en-IN" sz="1600" dirty="0">
                          <a:effectLst/>
                        </a:rPr>
                        <a:t>0.33</a:t>
                      </a:r>
                    </a:p>
                  </a:txBody>
                  <a:tcPr anchor="ctr"/>
                </a:tc>
                <a:tc>
                  <a:txBody>
                    <a:bodyPr/>
                    <a:lstStyle/>
                    <a:p>
                      <a:pPr algn="r" fontAlgn="ctr"/>
                      <a:r>
                        <a:rPr lang="en-IN" sz="1600" dirty="0">
                          <a:effectLst/>
                        </a:rPr>
                        <a:t>0.73</a:t>
                      </a:r>
                    </a:p>
                  </a:txBody>
                  <a:tcPr anchor="ctr"/>
                </a:tc>
                <a:extLst>
                  <a:ext uri="{0D108BD9-81ED-4DB2-BD59-A6C34878D82A}">
                    <a16:rowId xmlns:a16="http://schemas.microsoft.com/office/drawing/2014/main" val="299526981"/>
                  </a:ext>
                </a:extLst>
              </a:tr>
              <a:tr h="370840">
                <a:tc>
                  <a:txBody>
                    <a:bodyPr/>
                    <a:lstStyle/>
                    <a:p>
                      <a:pPr algn="r" fontAlgn="ctr"/>
                      <a:r>
                        <a:rPr lang="en-IN" sz="1600" b="1">
                          <a:effectLst/>
                        </a:rPr>
                        <a:t>6</a:t>
                      </a:r>
                    </a:p>
                  </a:txBody>
                  <a:tcPr anchor="ctr"/>
                </a:tc>
                <a:tc>
                  <a:txBody>
                    <a:bodyPr/>
                    <a:lstStyle/>
                    <a:p>
                      <a:pPr algn="r" fontAlgn="ctr"/>
                      <a:r>
                        <a:rPr lang="en-IN" sz="1600" dirty="0">
                          <a:effectLst/>
                        </a:rPr>
                        <a:t>Linear Regression</a:t>
                      </a:r>
                    </a:p>
                  </a:txBody>
                  <a:tcPr anchor="ctr"/>
                </a:tc>
                <a:tc>
                  <a:txBody>
                    <a:bodyPr/>
                    <a:lstStyle/>
                    <a:p>
                      <a:pPr algn="r" fontAlgn="ctr"/>
                      <a:r>
                        <a:rPr lang="en-IN" sz="1600">
                          <a:effectLst/>
                        </a:rPr>
                        <a:t>0.25</a:t>
                      </a:r>
                    </a:p>
                  </a:txBody>
                  <a:tcPr anchor="ctr"/>
                </a:tc>
                <a:tc>
                  <a:txBody>
                    <a:bodyPr/>
                    <a:lstStyle/>
                    <a:p>
                      <a:pPr algn="r" fontAlgn="ctr"/>
                      <a:r>
                        <a:rPr lang="en-IN" sz="1600">
                          <a:effectLst/>
                        </a:rPr>
                        <a:t>0.11</a:t>
                      </a:r>
                    </a:p>
                  </a:txBody>
                  <a:tcPr anchor="ctr"/>
                </a:tc>
                <a:tc>
                  <a:txBody>
                    <a:bodyPr/>
                    <a:lstStyle/>
                    <a:p>
                      <a:pPr algn="r" fontAlgn="ctr"/>
                      <a:r>
                        <a:rPr lang="en-IN" sz="1600">
                          <a:effectLst/>
                        </a:rPr>
                        <a:t>0.33</a:t>
                      </a:r>
                    </a:p>
                  </a:txBody>
                  <a:tcPr anchor="ctr"/>
                </a:tc>
                <a:tc>
                  <a:txBody>
                    <a:bodyPr/>
                    <a:lstStyle/>
                    <a:p>
                      <a:pPr algn="r" fontAlgn="ctr"/>
                      <a:r>
                        <a:rPr lang="en-IN" sz="1600">
                          <a:effectLst/>
                        </a:rPr>
                        <a:t>0.73</a:t>
                      </a:r>
                    </a:p>
                  </a:txBody>
                  <a:tcPr anchor="ctr"/>
                </a:tc>
                <a:extLst>
                  <a:ext uri="{0D108BD9-81ED-4DB2-BD59-A6C34878D82A}">
                    <a16:rowId xmlns:a16="http://schemas.microsoft.com/office/drawing/2014/main" val="2054140627"/>
                  </a:ext>
                </a:extLst>
              </a:tr>
              <a:tr h="370840">
                <a:tc>
                  <a:txBody>
                    <a:bodyPr/>
                    <a:lstStyle/>
                    <a:p>
                      <a:pPr algn="r" fontAlgn="ctr"/>
                      <a:r>
                        <a:rPr lang="en-IN" sz="1600" b="1" dirty="0">
                          <a:effectLst/>
                        </a:rPr>
                        <a:t>7</a:t>
                      </a:r>
                    </a:p>
                  </a:txBody>
                  <a:tcPr anchor="ctr"/>
                </a:tc>
                <a:tc>
                  <a:txBody>
                    <a:bodyPr/>
                    <a:lstStyle/>
                    <a:p>
                      <a:pPr algn="r" fontAlgn="ctr"/>
                      <a:r>
                        <a:rPr lang="en-IN" sz="1600">
                          <a:effectLst/>
                        </a:rPr>
                        <a:t>AdaBoost</a:t>
                      </a:r>
                    </a:p>
                  </a:txBody>
                  <a:tcPr anchor="ctr"/>
                </a:tc>
                <a:tc>
                  <a:txBody>
                    <a:bodyPr/>
                    <a:lstStyle/>
                    <a:p>
                      <a:pPr algn="r" fontAlgn="ctr"/>
                      <a:r>
                        <a:rPr lang="en-IN" sz="1600">
                          <a:effectLst/>
                        </a:rPr>
                        <a:t>0.27</a:t>
                      </a:r>
                    </a:p>
                  </a:txBody>
                  <a:tcPr anchor="ctr"/>
                </a:tc>
                <a:tc>
                  <a:txBody>
                    <a:bodyPr/>
                    <a:lstStyle/>
                    <a:p>
                      <a:pPr algn="r" fontAlgn="ctr"/>
                      <a:r>
                        <a:rPr lang="en-IN" sz="1600">
                          <a:effectLst/>
                        </a:rPr>
                        <a:t>0.12</a:t>
                      </a:r>
                    </a:p>
                  </a:txBody>
                  <a:tcPr anchor="ctr"/>
                </a:tc>
                <a:tc>
                  <a:txBody>
                    <a:bodyPr/>
                    <a:lstStyle/>
                    <a:p>
                      <a:pPr algn="r" fontAlgn="ctr"/>
                      <a:r>
                        <a:rPr lang="en-IN" sz="1600">
                          <a:effectLst/>
                        </a:rPr>
                        <a:t>0.35</a:t>
                      </a:r>
                    </a:p>
                  </a:txBody>
                  <a:tcPr anchor="ctr"/>
                </a:tc>
                <a:tc>
                  <a:txBody>
                    <a:bodyPr/>
                    <a:lstStyle/>
                    <a:p>
                      <a:pPr algn="r" fontAlgn="ctr"/>
                      <a:r>
                        <a:rPr lang="en-IN" sz="1600" dirty="0">
                          <a:effectLst/>
                        </a:rPr>
                        <a:t>0.70</a:t>
                      </a:r>
                    </a:p>
                  </a:txBody>
                  <a:tcPr anchor="ctr"/>
                </a:tc>
                <a:extLst>
                  <a:ext uri="{0D108BD9-81ED-4DB2-BD59-A6C34878D82A}">
                    <a16:rowId xmlns:a16="http://schemas.microsoft.com/office/drawing/2014/main" val="41592928"/>
                  </a:ext>
                </a:extLst>
              </a:tr>
            </a:tbl>
          </a:graphicData>
        </a:graphic>
      </p:graphicFrame>
    </p:spTree>
    <p:extLst>
      <p:ext uri="{BB962C8B-B14F-4D97-AF65-F5344CB8AC3E}">
        <p14:creationId xmlns:p14="http://schemas.microsoft.com/office/powerpoint/2010/main" val="350053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F7AB-9B90-FC3A-5F78-48E0D05CD396}"/>
              </a:ext>
            </a:extLst>
          </p:cNvPr>
          <p:cNvSpPr>
            <a:spLocks noGrp="1"/>
          </p:cNvSpPr>
          <p:nvPr>
            <p:ph type="title"/>
          </p:nvPr>
        </p:nvSpPr>
        <p:spPr/>
        <p:txBody>
          <a:bodyPr/>
          <a:lstStyle/>
          <a:p>
            <a:r>
              <a:rPr lang="en-IN" dirty="0" err="1"/>
              <a:t>XGBoost</a:t>
            </a:r>
            <a:r>
              <a:rPr lang="en-IN" dirty="0"/>
              <a:t> – Predictions vs Actual </a:t>
            </a:r>
          </a:p>
        </p:txBody>
      </p:sp>
      <p:pic>
        <p:nvPicPr>
          <p:cNvPr id="4098" name="Picture 2">
            <a:extLst>
              <a:ext uri="{FF2B5EF4-FFF2-40B4-BE49-F238E27FC236}">
                <a16:creationId xmlns:a16="http://schemas.microsoft.com/office/drawing/2014/main" id="{EB9C225A-CCA9-9FF2-1E8C-8018782B18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96957" y="2259200"/>
            <a:ext cx="6798086" cy="4395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72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0E4D-D7C1-AFDF-84B8-1A8D4E30E94F}"/>
              </a:ext>
            </a:extLst>
          </p:cNvPr>
          <p:cNvSpPr>
            <a:spLocks noGrp="1"/>
          </p:cNvSpPr>
          <p:nvPr>
            <p:ph type="title"/>
          </p:nvPr>
        </p:nvSpPr>
        <p:spPr/>
        <p:txBody>
          <a:bodyPr/>
          <a:lstStyle/>
          <a:p>
            <a:r>
              <a:rPr lang="en-IN" dirty="0"/>
              <a:t>Future Improvements</a:t>
            </a:r>
          </a:p>
        </p:txBody>
      </p:sp>
      <p:sp>
        <p:nvSpPr>
          <p:cNvPr id="3" name="Content Placeholder 2">
            <a:extLst>
              <a:ext uri="{FF2B5EF4-FFF2-40B4-BE49-F238E27FC236}">
                <a16:creationId xmlns:a16="http://schemas.microsoft.com/office/drawing/2014/main" id="{752A9EE0-F824-AA4A-34C0-5D4E297E0E04}"/>
              </a:ext>
            </a:extLst>
          </p:cNvPr>
          <p:cNvSpPr>
            <a:spLocks noGrp="1"/>
          </p:cNvSpPr>
          <p:nvPr>
            <p:ph idx="1"/>
          </p:nvPr>
        </p:nvSpPr>
        <p:spPr/>
        <p:txBody>
          <a:bodyPr/>
          <a:lstStyle/>
          <a:p>
            <a:pPr algn="just"/>
            <a:r>
              <a:rPr lang="en-IN" dirty="0"/>
              <a:t>Dimensionality Reduction techniques like PCA to further improve the models performance.</a:t>
            </a:r>
          </a:p>
          <a:p>
            <a:pPr algn="just"/>
            <a:r>
              <a:rPr lang="en-IN" dirty="0"/>
              <a:t>Deploying the model using web application tools like Flask.</a:t>
            </a:r>
          </a:p>
          <a:p>
            <a:pPr algn="just"/>
            <a:r>
              <a:rPr lang="en-IN" dirty="0"/>
              <a:t>Handling missing data more effectively.</a:t>
            </a:r>
          </a:p>
          <a:p>
            <a:pPr algn="just"/>
            <a:r>
              <a:rPr lang="en-IN" dirty="0"/>
              <a:t>Further Hyperparameter tuning</a:t>
            </a:r>
          </a:p>
        </p:txBody>
      </p:sp>
    </p:spTree>
    <p:extLst>
      <p:ext uri="{BB962C8B-B14F-4D97-AF65-F5344CB8AC3E}">
        <p14:creationId xmlns:p14="http://schemas.microsoft.com/office/powerpoint/2010/main" val="123208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E479-0006-B5B9-C28A-DB433A718ED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684B781-898F-F49A-22EB-4C1E0986D32A}"/>
              </a:ext>
            </a:extLst>
          </p:cNvPr>
          <p:cNvSpPr>
            <a:spLocks noGrp="1"/>
          </p:cNvSpPr>
          <p:nvPr>
            <p:ph idx="1"/>
          </p:nvPr>
        </p:nvSpPr>
        <p:spPr/>
        <p:txBody>
          <a:bodyPr/>
          <a:lstStyle/>
          <a:p>
            <a:pPr algn="just"/>
            <a:r>
              <a:rPr lang="en-IN" dirty="0"/>
              <a:t>The </a:t>
            </a:r>
            <a:r>
              <a:rPr lang="en-IN" dirty="0" err="1"/>
              <a:t>XGBoost</a:t>
            </a:r>
            <a:r>
              <a:rPr lang="en-IN" dirty="0"/>
              <a:t> algorithm performed the best, achieving an R2 score of 0.86. </a:t>
            </a:r>
            <a:r>
              <a:rPr lang="en-GB" dirty="0"/>
              <a:t>This suggests that the model captures a significant portion of the variance in house prices but still leaves room for improvement.</a:t>
            </a:r>
          </a:p>
          <a:p>
            <a:pPr algn="just"/>
            <a:r>
              <a:rPr lang="en-GB" dirty="0"/>
              <a:t>Through careful data preprocessing, feature engineering, and the handling of outliers and missing values, the model demonstrated strong predictive power. The use of multiple models and cross-validation ensured the model's robustness. Further improvements could be achieved by incorporating additional features and exploring advanced algorithms for better accuracy.</a:t>
            </a:r>
            <a:endParaRPr lang="en-IN" dirty="0"/>
          </a:p>
        </p:txBody>
      </p:sp>
    </p:spTree>
    <p:extLst>
      <p:ext uri="{BB962C8B-B14F-4D97-AF65-F5344CB8AC3E}">
        <p14:creationId xmlns:p14="http://schemas.microsoft.com/office/powerpoint/2010/main" val="279437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9891-F5D2-2D2F-E9C1-2D42B9192454}"/>
              </a:ext>
            </a:extLst>
          </p:cNvPr>
          <p:cNvSpPr>
            <a:spLocks noGrp="1"/>
          </p:cNvSpPr>
          <p:nvPr>
            <p:ph type="ctrTitle"/>
          </p:nvPr>
        </p:nvSpPr>
        <p:spPr/>
        <p:txBody>
          <a:bodyPr/>
          <a:lstStyle/>
          <a:p>
            <a:r>
              <a:rPr lang="en-IN" sz="8000" dirty="0"/>
              <a:t>Thank You.</a:t>
            </a:r>
          </a:p>
        </p:txBody>
      </p:sp>
    </p:spTree>
    <p:extLst>
      <p:ext uri="{BB962C8B-B14F-4D97-AF65-F5344CB8AC3E}">
        <p14:creationId xmlns:p14="http://schemas.microsoft.com/office/powerpoint/2010/main" val="59293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0D12-145A-BC2C-DD7F-FDEA2A3AB3C2}"/>
              </a:ext>
            </a:extLst>
          </p:cNvPr>
          <p:cNvSpPr>
            <a:spLocks noGrp="1"/>
          </p:cNvSpPr>
          <p:nvPr>
            <p:ph type="title"/>
          </p:nvPr>
        </p:nvSpPr>
        <p:spPr/>
        <p:txBody>
          <a:bodyPr/>
          <a:lstStyle/>
          <a:p>
            <a:r>
              <a:rPr lang="en-IN" dirty="0"/>
              <a:t>Introduction – Problem Statement</a:t>
            </a:r>
          </a:p>
        </p:txBody>
      </p:sp>
      <p:sp>
        <p:nvSpPr>
          <p:cNvPr id="3" name="Content Placeholder 2">
            <a:extLst>
              <a:ext uri="{FF2B5EF4-FFF2-40B4-BE49-F238E27FC236}">
                <a16:creationId xmlns:a16="http://schemas.microsoft.com/office/drawing/2014/main" id="{2BC0B224-098B-6B1C-4EBB-C1EC68220FEE}"/>
              </a:ext>
            </a:extLst>
          </p:cNvPr>
          <p:cNvSpPr>
            <a:spLocks noGrp="1"/>
          </p:cNvSpPr>
          <p:nvPr>
            <p:ph idx="1"/>
          </p:nvPr>
        </p:nvSpPr>
        <p:spPr/>
        <p:txBody>
          <a:bodyPr/>
          <a:lstStyle/>
          <a:p>
            <a:pPr marL="0" indent="0" algn="just">
              <a:buNone/>
            </a:pPr>
            <a:r>
              <a:rPr lang="en-GB" dirty="0"/>
              <a:t>Buying a home is a major financial decision, and understanding its potential cost is crucial. The real estate market is highly dynamic, with property prices fluctuating due to various factors. Accurately predicting real estate prices is crucial for homebuyers. Traditional methods of property valuation often rely on expert opinions, which may lack consistency. Key factors like location, size, etc, play a big role in determining house prices. </a:t>
            </a:r>
            <a:endParaRPr lang="en-IN" dirty="0"/>
          </a:p>
        </p:txBody>
      </p:sp>
    </p:spTree>
    <p:extLst>
      <p:ext uri="{BB962C8B-B14F-4D97-AF65-F5344CB8AC3E}">
        <p14:creationId xmlns:p14="http://schemas.microsoft.com/office/powerpoint/2010/main" val="67855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515C-1817-146C-DC67-099C1674FE2B}"/>
              </a:ext>
            </a:extLst>
          </p:cNvPr>
          <p:cNvSpPr>
            <a:spLocks noGrp="1"/>
          </p:cNvSpPr>
          <p:nvPr>
            <p:ph type="title"/>
          </p:nvPr>
        </p:nvSpPr>
        <p:spPr/>
        <p:txBody>
          <a:bodyPr/>
          <a:lstStyle/>
          <a:p>
            <a:r>
              <a:rPr lang="en-IN" dirty="0"/>
              <a:t>Introduction - Objective</a:t>
            </a:r>
          </a:p>
        </p:txBody>
      </p:sp>
      <p:sp>
        <p:nvSpPr>
          <p:cNvPr id="3" name="Content Placeholder 2">
            <a:extLst>
              <a:ext uri="{FF2B5EF4-FFF2-40B4-BE49-F238E27FC236}">
                <a16:creationId xmlns:a16="http://schemas.microsoft.com/office/drawing/2014/main" id="{A6B80E71-8551-A02B-B8AD-681C6A7467E6}"/>
              </a:ext>
            </a:extLst>
          </p:cNvPr>
          <p:cNvSpPr>
            <a:spLocks noGrp="1"/>
          </p:cNvSpPr>
          <p:nvPr>
            <p:ph idx="1"/>
          </p:nvPr>
        </p:nvSpPr>
        <p:spPr/>
        <p:txBody>
          <a:bodyPr/>
          <a:lstStyle/>
          <a:p>
            <a:pPr marL="0" indent="0" algn="just">
              <a:buNone/>
            </a:pPr>
            <a:r>
              <a:rPr lang="en-GB" dirty="0"/>
              <a:t>The primary objective of this project is to use various machine learning models capable of forecasting real estate property values based on historical data and relevant features. The models will aim to provide accurate price predictions that can help make informed decisions in real-time.</a:t>
            </a:r>
            <a:endParaRPr lang="en-IN" dirty="0"/>
          </a:p>
        </p:txBody>
      </p:sp>
    </p:spTree>
    <p:extLst>
      <p:ext uri="{BB962C8B-B14F-4D97-AF65-F5344CB8AC3E}">
        <p14:creationId xmlns:p14="http://schemas.microsoft.com/office/powerpoint/2010/main" val="291039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A769-DCAC-CBCE-198A-1FD21551B9D3}"/>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A1DBCD46-5844-D0B7-9D54-BC73412BAF6E}"/>
              </a:ext>
            </a:extLst>
          </p:cNvPr>
          <p:cNvSpPr>
            <a:spLocks noGrp="1"/>
          </p:cNvSpPr>
          <p:nvPr>
            <p:ph idx="1"/>
          </p:nvPr>
        </p:nvSpPr>
        <p:spPr/>
        <p:txBody>
          <a:bodyPr/>
          <a:lstStyle/>
          <a:p>
            <a:pPr algn="just"/>
            <a:r>
              <a:rPr lang="en-IN" dirty="0"/>
              <a:t>The dataset has been obtained from Kaggle.</a:t>
            </a:r>
          </a:p>
          <a:p>
            <a:pPr algn="just"/>
            <a:r>
              <a:rPr lang="en-IN" dirty="0"/>
              <a:t>It contains features like, Area Type, Location, Size, Total Square Feet, Price, etc.</a:t>
            </a:r>
          </a:p>
          <a:p>
            <a:pPr algn="just"/>
            <a:r>
              <a:rPr lang="en-IN" dirty="0"/>
              <a:t>The dataset contains a total of 13320 rows and 9 columns before data preprocessing.</a:t>
            </a:r>
          </a:p>
          <a:p>
            <a:pPr algn="just"/>
            <a:r>
              <a:rPr lang="en-IN" dirty="0"/>
              <a:t>The dataset also contains missing values, duplicates and other inconsistencies that have been rectified before model building</a:t>
            </a:r>
          </a:p>
        </p:txBody>
      </p:sp>
    </p:spTree>
    <p:extLst>
      <p:ext uri="{BB962C8B-B14F-4D97-AF65-F5344CB8AC3E}">
        <p14:creationId xmlns:p14="http://schemas.microsoft.com/office/powerpoint/2010/main" val="261320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523D-F81D-E03E-127F-8DAAFE9D9FF7}"/>
              </a:ext>
            </a:extLst>
          </p:cNvPr>
          <p:cNvSpPr>
            <a:spLocks noGrp="1"/>
          </p:cNvSpPr>
          <p:nvPr>
            <p:ph type="title"/>
          </p:nvPr>
        </p:nvSpPr>
        <p:spPr/>
        <p:txBody>
          <a:bodyPr/>
          <a:lstStyle/>
          <a:p>
            <a:r>
              <a:rPr lang="en-IN" dirty="0"/>
              <a:t>Data Preprocessing - Duplicates</a:t>
            </a:r>
          </a:p>
        </p:txBody>
      </p:sp>
      <p:sp>
        <p:nvSpPr>
          <p:cNvPr id="3" name="Content Placeholder 2">
            <a:extLst>
              <a:ext uri="{FF2B5EF4-FFF2-40B4-BE49-F238E27FC236}">
                <a16:creationId xmlns:a16="http://schemas.microsoft.com/office/drawing/2014/main" id="{DB27D1CB-7FE9-DA93-4962-902C210784E5}"/>
              </a:ext>
            </a:extLst>
          </p:cNvPr>
          <p:cNvSpPr>
            <a:spLocks noGrp="1"/>
          </p:cNvSpPr>
          <p:nvPr>
            <p:ph idx="1"/>
          </p:nvPr>
        </p:nvSpPr>
        <p:spPr/>
        <p:txBody>
          <a:bodyPr/>
          <a:lstStyle/>
          <a:p>
            <a:pPr algn="just"/>
            <a:r>
              <a:rPr lang="en-GB" dirty="0"/>
              <a:t>The dataset contains 529 duplicate rows.</a:t>
            </a:r>
          </a:p>
          <a:p>
            <a:pPr algn="just"/>
            <a:r>
              <a:rPr lang="en-GB" dirty="0"/>
              <a:t>All duplicate records have been dropped</a:t>
            </a:r>
            <a:endParaRPr lang="en-IN" dirty="0"/>
          </a:p>
        </p:txBody>
      </p:sp>
    </p:spTree>
    <p:extLst>
      <p:ext uri="{BB962C8B-B14F-4D97-AF65-F5344CB8AC3E}">
        <p14:creationId xmlns:p14="http://schemas.microsoft.com/office/powerpoint/2010/main" val="59510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ADCF-265F-0158-687B-037ED7A11548}"/>
              </a:ext>
            </a:extLst>
          </p:cNvPr>
          <p:cNvSpPr>
            <a:spLocks noGrp="1"/>
          </p:cNvSpPr>
          <p:nvPr>
            <p:ph type="title"/>
          </p:nvPr>
        </p:nvSpPr>
        <p:spPr/>
        <p:txBody>
          <a:bodyPr/>
          <a:lstStyle/>
          <a:p>
            <a:r>
              <a:rPr lang="en-IN" dirty="0"/>
              <a:t>Data Preprocessing – Missing Values</a:t>
            </a:r>
          </a:p>
        </p:txBody>
      </p:sp>
      <p:sp>
        <p:nvSpPr>
          <p:cNvPr id="3" name="Content Placeholder 2">
            <a:extLst>
              <a:ext uri="{FF2B5EF4-FFF2-40B4-BE49-F238E27FC236}">
                <a16:creationId xmlns:a16="http://schemas.microsoft.com/office/drawing/2014/main" id="{556872DA-DE20-5F9E-4041-562DDEBA2014}"/>
              </a:ext>
            </a:extLst>
          </p:cNvPr>
          <p:cNvSpPr>
            <a:spLocks noGrp="1"/>
          </p:cNvSpPr>
          <p:nvPr>
            <p:ph idx="1"/>
          </p:nvPr>
        </p:nvSpPr>
        <p:spPr/>
        <p:txBody>
          <a:bodyPr/>
          <a:lstStyle/>
          <a:p>
            <a:pPr algn="just"/>
            <a:r>
              <a:rPr lang="en-IN" dirty="0"/>
              <a:t>The dataset contains 6023 missing values. The values from each column with missing columns are as follows</a:t>
            </a:r>
          </a:p>
          <a:p>
            <a:pPr lvl="1" algn="just"/>
            <a:r>
              <a:rPr lang="en-IN" dirty="0"/>
              <a:t>Location: 1</a:t>
            </a:r>
          </a:p>
          <a:p>
            <a:pPr lvl="1" algn="just"/>
            <a:r>
              <a:rPr lang="en-IN" dirty="0"/>
              <a:t>Size: 16</a:t>
            </a:r>
          </a:p>
          <a:p>
            <a:pPr lvl="1" algn="just"/>
            <a:r>
              <a:rPr lang="en-IN" dirty="0"/>
              <a:t>Society: 5328</a:t>
            </a:r>
          </a:p>
          <a:p>
            <a:pPr lvl="1" algn="just"/>
            <a:r>
              <a:rPr lang="en-IN" dirty="0"/>
              <a:t>Bath: 73</a:t>
            </a:r>
          </a:p>
          <a:p>
            <a:pPr lvl="1" algn="just"/>
            <a:r>
              <a:rPr lang="en-IN" dirty="0"/>
              <a:t>Balcony: 605</a:t>
            </a:r>
          </a:p>
        </p:txBody>
      </p:sp>
    </p:spTree>
    <p:extLst>
      <p:ext uri="{BB962C8B-B14F-4D97-AF65-F5344CB8AC3E}">
        <p14:creationId xmlns:p14="http://schemas.microsoft.com/office/powerpoint/2010/main" val="122822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ADCF-265F-0158-687B-037ED7A11548}"/>
              </a:ext>
            </a:extLst>
          </p:cNvPr>
          <p:cNvSpPr>
            <a:spLocks noGrp="1"/>
          </p:cNvSpPr>
          <p:nvPr>
            <p:ph type="title"/>
          </p:nvPr>
        </p:nvSpPr>
        <p:spPr/>
        <p:txBody>
          <a:bodyPr/>
          <a:lstStyle/>
          <a:p>
            <a:r>
              <a:rPr lang="en-IN" dirty="0"/>
              <a:t>Data Preprocessing – Missing Values</a:t>
            </a:r>
          </a:p>
        </p:txBody>
      </p:sp>
      <p:sp>
        <p:nvSpPr>
          <p:cNvPr id="3" name="Content Placeholder 2">
            <a:extLst>
              <a:ext uri="{FF2B5EF4-FFF2-40B4-BE49-F238E27FC236}">
                <a16:creationId xmlns:a16="http://schemas.microsoft.com/office/drawing/2014/main" id="{556872DA-DE20-5F9E-4041-562DDEBA2014}"/>
              </a:ext>
            </a:extLst>
          </p:cNvPr>
          <p:cNvSpPr>
            <a:spLocks noGrp="1"/>
          </p:cNvSpPr>
          <p:nvPr>
            <p:ph idx="1"/>
          </p:nvPr>
        </p:nvSpPr>
        <p:spPr/>
        <p:txBody>
          <a:bodyPr>
            <a:noAutofit/>
          </a:bodyPr>
          <a:lstStyle/>
          <a:p>
            <a:pPr algn="just"/>
            <a:endParaRPr lang="en-IN" sz="1600" dirty="0"/>
          </a:p>
          <a:p>
            <a:pPr algn="just"/>
            <a:endParaRPr lang="en-IN" sz="1600" dirty="0"/>
          </a:p>
          <a:p>
            <a:pPr algn="just"/>
            <a:endParaRPr lang="en-IN" sz="1600" dirty="0"/>
          </a:p>
          <a:p>
            <a:pPr algn="just"/>
            <a:endParaRPr lang="en-IN" sz="1600" dirty="0"/>
          </a:p>
          <a:p>
            <a:pPr marL="0" indent="0" algn="just">
              <a:buNone/>
            </a:pPr>
            <a:endParaRPr lang="en-IN" sz="1600" dirty="0"/>
          </a:p>
          <a:p>
            <a:pPr algn="just"/>
            <a:r>
              <a:rPr lang="en-IN" dirty="0"/>
              <a:t>Location:</a:t>
            </a:r>
          </a:p>
          <a:p>
            <a:pPr lvl="1" algn="just"/>
            <a:r>
              <a:rPr lang="en-IN" dirty="0"/>
              <a:t> Dropped the record since only 1 null value</a:t>
            </a:r>
          </a:p>
          <a:p>
            <a:pPr algn="just"/>
            <a:r>
              <a:rPr lang="en-IN" dirty="0"/>
              <a:t>Society</a:t>
            </a:r>
            <a:r>
              <a:rPr lang="en-IN" sz="1600" dirty="0"/>
              <a:t>: </a:t>
            </a:r>
          </a:p>
          <a:p>
            <a:pPr lvl="1" algn="just"/>
            <a:r>
              <a:rPr lang="en-GB" dirty="0"/>
              <a:t>Fill the missing values with 'independent’. This step may increase bias, but removing 42% of the data is out of the question.</a:t>
            </a:r>
          </a:p>
          <a:p>
            <a:pPr algn="just"/>
            <a:r>
              <a:rPr lang="en-GB" dirty="0"/>
              <a:t>Balcony</a:t>
            </a:r>
            <a:r>
              <a:rPr lang="en-GB" sz="1600" dirty="0"/>
              <a:t>:</a:t>
            </a:r>
          </a:p>
          <a:p>
            <a:pPr lvl="1" algn="just"/>
            <a:r>
              <a:rPr lang="en-GB" dirty="0"/>
              <a:t>Assume the missing values in 'balcony' indicates that there's no balcony.</a:t>
            </a:r>
          </a:p>
          <a:p>
            <a:pPr algn="just"/>
            <a:r>
              <a:rPr lang="en-GB" dirty="0"/>
              <a:t>Total Square Feet</a:t>
            </a:r>
            <a:r>
              <a:rPr lang="en-GB" sz="1600" dirty="0"/>
              <a:t>:</a:t>
            </a:r>
          </a:p>
          <a:p>
            <a:pPr lvl="1" algn="just"/>
            <a:r>
              <a:rPr lang="en-GB" dirty="0"/>
              <a:t>Feature Engineering carried out</a:t>
            </a:r>
          </a:p>
          <a:p>
            <a:pPr algn="just"/>
            <a:r>
              <a:rPr lang="en-GB" dirty="0"/>
              <a:t>Size</a:t>
            </a:r>
            <a:r>
              <a:rPr lang="en-GB" sz="1600" dirty="0"/>
              <a:t>: </a:t>
            </a:r>
          </a:p>
          <a:p>
            <a:pPr lvl="1" algn="just"/>
            <a:r>
              <a:rPr lang="en-GB" dirty="0"/>
              <a:t>Feature Engineering carried out</a:t>
            </a:r>
            <a:endParaRPr lang="en-GB" sz="1600" dirty="0"/>
          </a:p>
          <a:p>
            <a:pPr algn="just"/>
            <a:endParaRPr lang="en-IN" sz="1600" dirty="0"/>
          </a:p>
          <a:p>
            <a:pPr algn="just"/>
            <a:endParaRPr lang="en-IN" sz="1600" dirty="0"/>
          </a:p>
          <a:p>
            <a:pPr algn="just"/>
            <a:endParaRPr lang="en-IN" sz="1600" dirty="0"/>
          </a:p>
        </p:txBody>
      </p:sp>
    </p:spTree>
    <p:extLst>
      <p:ext uri="{BB962C8B-B14F-4D97-AF65-F5344CB8AC3E}">
        <p14:creationId xmlns:p14="http://schemas.microsoft.com/office/powerpoint/2010/main" val="835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CFE1-4D68-ADF6-AFCD-F34C592E9AEB}"/>
              </a:ext>
            </a:extLst>
          </p:cNvPr>
          <p:cNvSpPr>
            <a:spLocks noGrp="1"/>
          </p:cNvSpPr>
          <p:nvPr>
            <p:ph type="title"/>
          </p:nvPr>
        </p:nvSpPr>
        <p:spPr/>
        <p:txBody>
          <a:bodyPr/>
          <a:lstStyle/>
          <a:p>
            <a:r>
              <a:rPr lang="en-IN" dirty="0"/>
              <a:t>Data Preprocessing – Feature Extraction</a:t>
            </a:r>
          </a:p>
        </p:txBody>
      </p:sp>
      <p:sp>
        <p:nvSpPr>
          <p:cNvPr id="3" name="Content Placeholder 2">
            <a:extLst>
              <a:ext uri="{FF2B5EF4-FFF2-40B4-BE49-F238E27FC236}">
                <a16:creationId xmlns:a16="http://schemas.microsoft.com/office/drawing/2014/main" id="{D61936D6-5A65-92E8-EBE8-3F6B2D1CC623}"/>
              </a:ext>
            </a:extLst>
          </p:cNvPr>
          <p:cNvSpPr>
            <a:spLocks noGrp="1"/>
          </p:cNvSpPr>
          <p:nvPr>
            <p:ph idx="1"/>
          </p:nvPr>
        </p:nvSpPr>
        <p:spPr/>
        <p:txBody>
          <a:bodyPr/>
          <a:lstStyle/>
          <a:p>
            <a:pPr algn="just"/>
            <a:r>
              <a:rPr lang="en-IN" dirty="0"/>
              <a:t>The size feature contains many inconsistencies.</a:t>
            </a:r>
          </a:p>
          <a:p>
            <a:pPr algn="just"/>
            <a:r>
              <a:rPr lang="en-IN" dirty="0"/>
              <a:t>This feature is broken down into two new features, namely, </a:t>
            </a:r>
            <a:r>
              <a:rPr lang="en-IN" dirty="0" err="1"/>
              <a:t>house_size</a:t>
            </a:r>
            <a:r>
              <a:rPr lang="en-IN" dirty="0"/>
              <a:t> and </a:t>
            </a:r>
            <a:r>
              <a:rPr lang="en-IN" dirty="0" err="1"/>
              <a:t>house_type</a:t>
            </a:r>
            <a:r>
              <a:rPr lang="en-IN" dirty="0"/>
              <a:t>.</a:t>
            </a:r>
          </a:p>
          <a:p>
            <a:pPr algn="just"/>
            <a:r>
              <a:rPr lang="en-IN" dirty="0"/>
              <a:t>The </a:t>
            </a:r>
            <a:r>
              <a:rPr lang="en-IN" dirty="0" err="1"/>
              <a:t>house_type</a:t>
            </a:r>
            <a:r>
              <a:rPr lang="en-IN" dirty="0"/>
              <a:t> feature represents either BHK, RK or Bedroom</a:t>
            </a:r>
          </a:p>
          <a:p>
            <a:pPr algn="just"/>
            <a:r>
              <a:rPr lang="en-IN" dirty="0"/>
              <a:t>The </a:t>
            </a:r>
            <a:r>
              <a:rPr lang="en-IN" dirty="0" err="1"/>
              <a:t>house_size</a:t>
            </a:r>
            <a:r>
              <a:rPr lang="en-IN" dirty="0"/>
              <a:t> feature represents the number of rooms</a:t>
            </a:r>
          </a:p>
        </p:txBody>
      </p:sp>
    </p:spTree>
    <p:extLst>
      <p:ext uri="{BB962C8B-B14F-4D97-AF65-F5344CB8AC3E}">
        <p14:creationId xmlns:p14="http://schemas.microsoft.com/office/powerpoint/2010/main" val="125333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691E-F389-32F2-564E-4FF660AC1D13}"/>
              </a:ext>
            </a:extLst>
          </p:cNvPr>
          <p:cNvSpPr>
            <a:spLocks noGrp="1"/>
          </p:cNvSpPr>
          <p:nvPr>
            <p:ph type="title"/>
          </p:nvPr>
        </p:nvSpPr>
        <p:spPr/>
        <p:txBody>
          <a:bodyPr/>
          <a:lstStyle/>
          <a:p>
            <a:r>
              <a:rPr lang="en-IN" dirty="0"/>
              <a:t>Data Preprocessing - Outliers</a:t>
            </a:r>
          </a:p>
        </p:txBody>
      </p:sp>
      <p:sp>
        <p:nvSpPr>
          <p:cNvPr id="3" name="Content Placeholder 2">
            <a:extLst>
              <a:ext uri="{FF2B5EF4-FFF2-40B4-BE49-F238E27FC236}">
                <a16:creationId xmlns:a16="http://schemas.microsoft.com/office/drawing/2014/main" id="{4321E36F-31F0-5251-60E6-A78D092F4BDF}"/>
              </a:ext>
            </a:extLst>
          </p:cNvPr>
          <p:cNvSpPr>
            <a:spLocks noGrp="1"/>
          </p:cNvSpPr>
          <p:nvPr>
            <p:ph idx="1"/>
          </p:nvPr>
        </p:nvSpPr>
        <p:spPr/>
        <p:txBody>
          <a:bodyPr/>
          <a:lstStyle/>
          <a:p>
            <a:pPr algn="just"/>
            <a:r>
              <a:rPr lang="en-IN" dirty="0"/>
              <a:t>The features, price, bath, </a:t>
            </a:r>
            <a:r>
              <a:rPr lang="en-IN" dirty="0" err="1"/>
              <a:t>total_sqft</a:t>
            </a:r>
            <a:r>
              <a:rPr lang="en-IN" dirty="0"/>
              <a:t> contain outliers.</a:t>
            </a:r>
          </a:p>
          <a:p>
            <a:pPr algn="just"/>
            <a:r>
              <a:rPr lang="en-IN" dirty="0"/>
              <a:t>The outliers are treated using IQR and given some leeway in order to reduce excessive data loss.</a:t>
            </a:r>
          </a:p>
        </p:txBody>
      </p:sp>
    </p:spTree>
    <p:extLst>
      <p:ext uri="{BB962C8B-B14F-4D97-AF65-F5344CB8AC3E}">
        <p14:creationId xmlns:p14="http://schemas.microsoft.com/office/powerpoint/2010/main" val="31853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140</TotalTime>
  <Words>759</Words>
  <Application>Microsoft Office PowerPoint</Application>
  <PresentationFormat>Widescreen</PresentationFormat>
  <Paragraphs>129</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2</vt:lpstr>
      <vt:lpstr>Quotable</vt:lpstr>
      <vt:lpstr>Real Estate Value Forecasting</vt:lpstr>
      <vt:lpstr>Introduction – Problem Statement</vt:lpstr>
      <vt:lpstr>Introduction - Objective</vt:lpstr>
      <vt:lpstr>Dataset Overview</vt:lpstr>
      <vt:lpstr>Data Preprocessing - Duplicates</vt:lpstr>
      <vt:lpstr>Data Preprocessing – Missing Values</vt:lpstr>
      <vt:lpstr>Data Preprocessing – Missing Values</vt:lpstr>
      <vt:lpstr>Data Preprocessing – Feature Extraction</vt:lpstr>
      <vt:lpstr>Data Preprocessing - Outliers</vt:lpstr>
      <vt:lpstr> Data Preprocessing – Encoding</vt:lpstr>
      <vt:lpstr>Model Building</vt:lpstr>
      <vt:lpstr>Model Results</vt:lpstr>
      <vt:lpstr>XGBoost – Predictions vs Actual </vt:lpstr>
      <vt:lpstr>Future 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Maanish</dc:creator>
  <cp:lastModifiedBy>Mohammed Maanish</cp:lastModifiedBy>
  <cp:revision>7</cp:revision>
  <dcterms:created xsi:type="dcterms:W3CDTF">2024-10-02T18:50:42Z</dcterms:created>
  <dcterms:modified xsi:type="dcterms:W3CDTF">2024-10-03T02:50:15Z</dcterms:modified>
</cp:coreProperties>
</file>