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folie">
  <p:cSld name="Titelfoli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685800" y="170081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1371600" y="3886200"/>
            <a:ext cx="6400800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/>
        </p:nvSpPr>
        <p:spPr>
          <a:xfrm>
            <a:off x="1381033" y="4214056"/>
            <a:ext cx="6400800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1413920" y="5003393"/>
            <a:ext cx="6400800" cy="330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3" type="body"/>
          </p:nvPr>
        </p:nvSpPr>
        <p:spPr>
          <a:xfrm>
            <a:off x="1381033" y="4260912"/>
            <a:ext cx="64008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Inhal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575B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0575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755577" y="1403631"/>
            <a:ext cx="7931223" cy="4132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575B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0575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6082402"/>
            <a:ext cx="9144000" cy="775598"/>
          </a:xfrm>
          <a:prstGeom prst="rect">
            <a:avLst/>
          </a:prstGeom>
          <a:solidFill>
            <a:srgbClr val="0033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575B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0575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755577" y="1403631"/>
            <a:ext cx="7931223" cy="4132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9" name="Shape 9"/>
          <p:cNvGrpSpPr/>
          <p:nvPr/>
        </p:nvGrpSpPr>
        <p:grpSpPr>
          <a:xfrm>
            <a:off x="0" y="0"/>
            <a:ext cx="457200" cy="6082402"/>
            <a:chOff x="0" y="0"/>
            <a:chExt cx="457200" cy="5943600"/>
          </a:xfrm>
        </p:grpSpPr>
        <p:sp>
          <p:nvSpPr>
            <p:cNvPr id="10" name="Shape 10"/>
            <p:cNvSpPr/>
            <p:nvPr/>
          </p:nvSpPr>
          <p:spPr>
            <a:xfrm>
              <a:off x="0" y="0"/>
              <a:ext cx="457200" cy="5181600"/>
            </a:xfrm>
            <a:prstGeom prst="rect">
              <a:avLst/>
            </a:prstGeom>
            <a:solidFill>
              <a:srgbClr val="FF7900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Shape 11"/>
            <p:cNvSpPr/>
            <p:nvPr/>
          </p:nvSpPr>
          <p:spPr>
            <a:xfrm>
              <a:off x="0" y="1905000"/>
              <a:ext cx="457200" cy="914400"/>
            </a:xfrm>
            <a:prstGeom prst="rect">
              <a:avLst/>
            </a:prstGeom>
            <a:solidFill>
              <a:srgbClr val="FF7900">
                <a:alpha val="9882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2819400"/>
              <a:ext cx="457200" cy="3124200"/>
            </a:xfrm>
            <a:prstGeom prst="rect">
              <a:avLst/>
            </a:prstGeom>
            <a:solidFill>
              <a:srgbClr val="FF7900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0" y="1524000"/>
              <a:ext cx="457200" cy="3657600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3124200"/>
              <a:ext cx="457200" cy="76200"/>
            </a:xfrm>
            <a:prstGeom prst="rect">
              <a:avLst/>
            </a:prstGeom>
            <a:solidFill>
              <a:srgbClr val="FF7900">
                <a:alpha val="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381000"/>
              <a:ext cx="457200" cy="76200"/>
            </a:xfrm>
            <a:prstGeom prst="rect">
              <a:avLst/>
            </a:prstGeom>
            <a:solidFill>
              <a:srgbClr val="FF7900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5867400"/>
              <a:ext cx="457200" cy="76200"/>
            </a:xfrm>
            <a:prstGeom prst="rect">
              <a:avLst/>
            </a:prstGeom>
            <a:solidFill>
              <a:schemeClr val="lt1">
                <a:alpha val="4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0" y="1219200"/>
              <a:ext cx="457200" cy="152400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0" y="5257800"/>
              <a:ext cx="457200" cy="152400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Shape 20"/>
          <p:cNvSpPr txBox="1"/>
          <p:nvPr/>
        </p:nvSpPr>
        <p:spPr>
          <a:xfrm>
            <a:off x="3595907" y="6082401"/>
            <a:ext cx="2952751" cy="699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Good-Light Bad-USB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 </a:t>
            </a:r>
            <a:fld id="{00000000-1234-1234-1234-123412341234}" type="slidenum">
              <a:rPr b="0" i="0" lang="en-I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Z:\IHS PR Material and Information\ICS logo\ICS-dark-background.png" id="21" name="Shape 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1238" y="6186316"/>
            <a:ext cx="614339" cy="496993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/>
          <p:nvPr/>
        </p:nvSpPr>
        <p:spPr>
          <a:xfrm>
            <a:off x="941208" y="6082403"/>
            <a:ext cx="2952750" cy="699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 Training Embedded Systems SS2018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RCSE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Informatik und Automatisierung</a:t>
            </a:r>
            <a:endParaRPr/>
          </a:p>
        </p:txBody>
      </p:sp>
      <p:pic>
        <p:nvPicPr>
          <p:cNvPr descr="ENGLogoWeiss" id="23" name="Shape 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88060" y="6234387"/>
            <a:ext cx="1295400" cy="4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ctrTitle"/>
          </p:nvPr>
        </p:nvSpPr>
        <p:spPr>
          <a:xfrm>
            <a:off x="683568" y="126876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b="1" i="0" lang="en-IN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Good-Light Bad-USB</a:t>
            </a:r>
            <a:endParaRPr/>
          </a:p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1403648" y="2780928"/>
            <a:ext cx="6400800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IN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 Training Embedded Systems SS2018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5004048" y="4725144"/>
            <a:ext cx="2800400" cy="108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By:</a:t>
            </a: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Rachit Gupta</a:t>
            </a:r>
            <a:endParaRPr/>
          </a:p>
          <a:p>
            <a:pPr indent="0" lvl="0" marL="0" marR="0" rtl="0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Bidisha Bera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Iresh Dudeja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1413081" y="3155640"/>
            <a:ext cx="64008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 July, 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575B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575B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755577" y="1403631"/>
            <a:ext cx="7931223" cy="4132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purpose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 Requirements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Demonstration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575B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575B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endParaRPr/>
          </a:p>
        </p:txBody>
      </p:sp>
      <p:pic>
        <p:nvPicPr>
          <p:cNvPr descr="depositphotos_123469836-stock-illustration-people-work-in-office-design.jpg" id="60" name="Shape 6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2080" y="1412776"/>
            <a:ext cx="3672408" cy="367240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683568" y="1484784"/>
            <a:ext cx="4248472" cy="2973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9875" lvl="0" marL="2698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Light intensity in room.</a:t>
            </a:r>
            <a:endParaRPr/>
          </a:p>
          <a:p>
            <a:pPr indent="-117475" lvl="0" marL="269875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9875" lvl="0" marL="269875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Light Sensor detects the light intensity.</a:t>
            </a:r>
            <a:endParaRPr/>
          </a:p>
          <a:p>
            <a:pPr indent="-117475" lvl="0" marL="269875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9875" lvl="0" marL="269875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Prompt user to increase the light intensity.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575B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575B"/>
                </a:solidFill>
                <a:latin typeface="Arial"/>
                <a:ea typeface="Arial"/>
                <a:cs typeface="Arial"/>
                <a:sym typeface="Arial"/>
              </a:rPr>
              <a:t>Hardware Requirements 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755576" y="1340768"/>
            <a:ext cx="7931223" cy="4132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Arduino Board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Breadboard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LCD screen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LDR(Light-Dependent Resistor)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220 ohm resistor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Jumper wires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575B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575B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/>
          </a:p>
        </p:txBody>
      </p:sp>
      <p:pic>
        <p:nvPicPr>
          <p:cNvPr descr="GoodLight_BadUSB_schematic.png" id="73" name="Shape 7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696" y="908721"/>
            <a:ext cx="5691689" cy="5112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122238"/>
            <a:ext cx="82296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575B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00575B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425" y="689138"/>
            <a:ext cx="4019550" cy="53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575B"/>
              </a:buClr>
              <a:buSzPts val="4800"/>
              <a:buFont typeface="Arial"/>
              <a:buNone/>
            </a:pPr>
            <a:r>
              <a:rPr b="1" i="0" lang="en-IN" sz="4800" u="none" cap="none" strike="noStrike">
                <a:solidFill>
                  <a:srgbClr val="00575B"/>
                </a:solidFill>
                <a:latin typeface="Arial"/>
                <a:ea typeface="Arial"/>
                <a:cs typeface="Arial"/>
                <a:sym typeface="Arial"/>
              </a:rPr>
              <a:t>Demonstration</a:t>
            </a:r>
            <a:endParaRPr b="1" i="0" sz="4800" u="none" cap="none" strike="noStrike">
              <a:solidFill>
                <a:srgbClr val="0057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575B"/>
              </a:buClr>
              <a:buSzPts val="4800"/>
              <a:buFont typeface="Arial"/>
              <a:buNone/>
            </a:pPr>
            <a:r>
              <a:rPr b="1" i="0" lang="en-IN" sz="4800" u="none" cap="none" strike="noStrike">
                <a:solidFill>
                  <a:srgbClr val="00575B"/>
                </a:solidFill>
                <a:latin typeface="Arial"/>
                <a:ea typeface="Arial"/>
                <a:cs typeface="Arial"/>
                <a:sym typeface="Arial"/>
              </a:rPr>
              <a:t>Thank you!!!</a:t>
            </a:r>
            <a:endParaRPr b="1" i="0" sz="4800" u="none" cap="none" strike="noStrike">
              <a:solidFill>
                <a:srgbClr val="0057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1475656" y="5661248"/>
            <a:ext cx="6400800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https://github.com/ireshdudeja/GoodLight_BadUSB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lmenau Theme">
  <a:themeElements>
    <a:clrScheme name="ICS">
      <a:dk1>
        <a:srgbClr val="000000"/>
      </a:dk1>
      <a:lt1>
        <a:srgbClr val="FFFFFF"/>
      </a:lt1>
      <a:dk2>
        <a:srgbClr val="FFFFFF"/>
      </a:dk2>
      <a:lt2>
        <a:srgbClr val="003359"/>
      </a:lt2>
      <a:accent1>
        <a:srgbClr val="FF7900"/>
      </a:accent1>
      <a:accent2>
        <a:srgbClr val="FFC000"/>
      </a:accent2>
      <a:accent3>
        <a:srgbClr val="FFBC7F"/>
      </a:accent3>
      <a:accent4>
        <a:srgbClr val="9E6422"/>
      </a:accent4>
      <a:accent5>
        <a:srgbClr val="B4DCDC"/>
      </a:accent5>
      <a:accent6>
        <a:srgbClr val="00747A"/>
      </a:accent6>
      <a:hlink>
        <a:srgbClr val="00747A"/>
      </a:hlink>
      <a:folHlink>
        <a:srgbClr val="78B6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