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  <p:embeddedFont>
      <p:font typeface="Corbel" panose="020B0503020204020204" pitchFamily="3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26" d="100"/>
          <a:sy n="26" d="100"/>
        </p:scale>
        <p:origin x="10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project\Reactions_cleaned_merged_data_d(AutoRecovered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project\Reactions_cleaned_merged_data_d(AutoRecovered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Categories by popularity aggregate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'Highest category'!$C$5:$C$9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'Highest category'!$D$5:$D$9</c:f>
              <c:numCache>
                <c:formatCode>General</c:formatCode>
                <c:ptCount val="5"/>
                <c:pt idx="0">
                  <c:v>66676</c:v>
                </c:pt>
                <c:pt idx="1">
                  <c:v>68738</c:v>
                </c:pt>
                <c:pt idx="2">
                  <c:v>69339</c:v>
                </c:pt>
                <c:pt idx="3">
                  <c:v>71168</c:v>
                </c:pt>
                <c:pt idx="4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3B-4B32-8557-DB32D4AD2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40724392"/>
        <c:axId val="640729072"/>
      </c:barChart>
      <c:catAx>
        <c:axId val="6407243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640729072"/>
        <c:crosses val="autoZero"/>
        <c:auto val="1"/>
        <c:lblAlgn val="ctr"/>
        <c:lblOffset val="100"/>
        <c:noMultiLvlLbl val="0"/>
      </c:catAx>
      <c:valAx>
        <c:axId val="640729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popularity</a:t>
                </a:r>
                <a:r>
                  <a:rPr lang="en-US" baseline="0"/>
                  <a:t> score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640724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60-49C2-914B-5AEDC680CD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60-49C2-914B-5AEDC680CDD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B60-49C2-914B-5AEDC680CDD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B60-49C2-914B-5AEDC680CDD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B60-49C2-914B-5AEDC680CDD8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'Highest category'!$K$35:$K$39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'Highest category'!$L$35:$L$39</c:f>
              <c:numCache>
                <c:formatCode>General</c:formatCode>
                <c:ptCount val="5"/>
                <c:pt idx="0">
                  <c:v>66676</c:v>
                </c:pt>
                <c:pt idx="1">
                  <c:v>68738</c:v>
                </c:pt>
                <c:pt idx="2">
                  <c:v>69339</c:v>
                </c:pt>
                <c:pt idx="3">
                  <c:v>71168</c:v>
                </c:pt>
                <c:pt idx="4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B60-49C2-914B-5AEDC680C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7.jpe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9CD7FF1-9DF6-D518-B84E-E8307B54DBBD}"/>
              </a:ext>
            </a:extLst>
          </p:cNvPr>
          <p:cNvSpPr txBox="1"/>
          <p:nvPr/>
        </p:nvSpPr>
        <p:spPr>
          <a:xfrm>
            <a:off x="10610252" y="252699"/>
            <a:ext cx="77104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ANALYYSIS</a:t>
            </a:r>
          </a:p>
          <a:p>
            <a:endParaRPr lang="en-US" sz="3200" dirty="0"/>
          </a:p>
          <a:p>
            <a:r>
              <a:rPr lang="en-US" sz="3200" dirty="0"/>
              <a:t>Animals and Science are the two most </a:t>
            </a:r>
          </a:p>
          <a:p>
            <a:r>
              <a:rPr lang="en-US" sz="3200" dirty="0"/>
              <a:t>Popular categories of contents people relates</a:t>
            </a:r>
          </a:p>
          <a:p>
            <a:r>
              <a:rPr lang="en-US" sz="3200" dirty="0"/>
              <a:t>the most with.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1E7DDB-2737-CC4D-1771-25B1E362F7AF}"/>
              </a:ext>
            </a:extLst>
          </p:cNvPr>
          <p:cNvSpPr txBox="1"/>
          <p:nvPr/>
        </p:nvSpPr>
        <p:spPr>
          <a:xfrm>
            <a:off x="10519353" y="3380552"/>
            <a:ext cx="769197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INSIGHT</a:t>
            </a:r>
          </a:p>
          <a:p>
            <a:endParaRPr lang="en-US" sz="3200" dirty="0"/>
          </a:p>
          <a:p>
            <a:r>
              <a:rPr lang="en-US" sz="3200" dirty="0"/>
              <a:t>Food is one of the top 5 categories  with </a:t>
            </a:r>
          </a:p>
          <a:p>
            <a:r>
              <a:rPr lang="en-US" sz="3200" dirty="0"/>
              <a:t>Healthy eating ranking the highest. A </a:t>
            </a:r>
          </a:p>
          <a:p>
            <a:r>
              <a:rPr lang="en-US" sz="3200" dirty="0"/>
              <a:t>Campaign on heathy eating brands can boost</a:t>
            </a:r>
          </a:p>
          <a:p>
            <a:r>
              <a:rPr lang="en-US" sz="3200" dirty="0"/>
              <a:t>User management and increase audience</a:t>
            </a:r>
          </a:p>
          <a:p>
            <a:r>
              <a:rPr lang="en-US" sz="3200" dirty="0"/>
              <a:t>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87823A-D1DB-F15B-E933-F8F8EAF927CD}"/>
              </a:ext>
            </a:extLst>
          </p:cNvPr>
          <p:cNvSpPr txBox="1"/>
          <p:nvPr/>
        </p:nvSpPr>
        <p:spPr>
          <a:xfrm>
            <a:off x="10596023" y="7134257"/>
            <a:ext cx="724076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NEXT STEP</a:t>
            </a:r>
          </a:p>
          <a:p>
            <a:r>
              <a:rPr lang="en-US" sz="3200" dirty="0"/>
              <a:t>This ad-hoc analysis is insightful, but its </a:t>
            </a:r>
          </a:p>
          <a:p>
            <a:r>
              <a:rPr lang="en-US" sz="3200" dirty="0"/>
              <a:t>time to take the analysis into large scale </a:t>
            </a:r>
          </a:p>
          <a:p>
            <a:r>
              <a:rPr lang="en-US" sz="3200" dirty="0"/>
              <a:t>production for real-time understanding of </a:t>
            </a:r>
          </a:p>
          <a:p>
            <a:r>
              <a:rPr lang="en-US" sz="3200" dirty="0"/>
              <a:t> your business. We can show you how to </a:t>
            </a:r>
          </a:p>
          <a:p>
            <a:r>
              <a:rPr lang="en-US" sz="3200" dirty="0"/>
              <a:t>do this.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A</a:t>
            </a:r>
            <a:endParaRPr lang="en-NG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ADD8DB-5051-74C7-CD15-CD6BD8A0E36E}"/>
              </a:ext>
            </a:extLst>
          </p:cNvPr>
          <p:cNvSpPr txBox="1"/>
          <p:nvPr/>
        </p:nvSpPr>
        <p:spPr>
          <a:xfrm>
            <a:off x="8782194" y="2949598"/>
            <a:ext cx="122355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effectLst/>
                <a:latin typeface="Corbel" panose="020B0503020204020204" pitchFamily="34" charset="0"/>
              </a:rPr>
              <a:t>Social Buzz is a  fast growing technology </a:t>
            </a:r>
          </a:p>
          <a:p>
            <a:r>
              <a:rPr lang="en-US" sz="2800" dirty="0">
                <a:latin typeface="Corbel" panose="020B0503020204020204" pitchFamily="34" charset="0"/>
              </a:rPr>
              <a:t>Unicorn that needs to adapt quickly to its </a:t>
            </a:r>
          </a:p>
          <a:p>
            <a:r>
              <a:rPr lang="en-US" sz="2800" dirty="0">
                <a:latin typeface="Corbel" panose="020B0503020204020204" pitchFamily="34" charset="0"/>
              </a:rPr>
              <a:t>Global scale. </a:t>
            </a:r>
          </a:p>
          <a:p>
            <a:r>
              <a:rPr lang="en-US" sz="2800" dirty="0">
                <a:latin typeface="Corbel" panose="020B0503020204020204" pitchFamily="34" charset="0"/>
              </a:rPr>
              <a:t>Accenture has begun a 3 month POC focusing</a:t>
            </a:r>
          </a:p>
          <a:p>
            <a:r>
              <a:rPr lang="en-US" sz="2800" dirty="0">
                <a:latin typeface="Corbel" panose="020B0503020204020204" pitchFamily="34" charset="0"/>
              </a:rPr>
              <a:t>On these tasks.</a:t>
            </a:r>
          </a:p>
          <a:p>
            <a:endParaRPr lang="en-US" sz="2800" dirty="0">
              <a:latin typeface="Corbel" panose="020B05030202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rbel" panose="020B0503020204020204" pitchFamily="34" charset="0"/>
              </a:rPr>
              <a:t>An audit of Social Buzz’s big data practice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rbel" panose="020B0503020204020204" pitchFamily="34" charset="0"/>
              </a:rPr>
              <a:t>Recommendations for a successful IPO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rbel" panose="020B0503020204020204" pitchFamily="34" charset="0"/>
              </a:rPr>
              <a:t>Analysis to find Social Buzz’s top 5 most </a:t>
            </a:r>
          </a:p>
          <a:p>
            <a:r>
              <a:rPr lang="en-US" sz="2800" dirty="0">
                <a:latin typeface="Corbel" panose="020B0503020204020204" pitchFamily="34" charset="0"/>
              </a:rPr>
              <a:t>       popular categories of content</a:t>
            </a:r>
            <a:endParaRPr lang="en-NG" sz="2800"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-40763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r>
              <a:rPr lang="en-AU" dirty="0"/>
              <a:t>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D952E-A892-CC33-D5A1-368B7F190FB7}"/>
              </a:ext>
            </a:extLst>
          </p:cNvPr>
          <p:cNvSpPr txBox="1"/>
          <p:nvPr/>
        </p:nvSpPr>
        <p:spPr>
          <a:xfrm>
            <a:off x="2253799" y="4696635"/>
            <a:ext cx="68227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Over 100000 posts per day</a:t>
            </a:r>
          </a:p>
          <a:p>
            <a:endParaRPr lang="en-US" sz="32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sz="3200" b="0" i="0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36,500,000 pieces of contents </a:t>
            </a:r>
            <a:r>
              <a:rPr lang="en-US" sz="3200" dirty="0">
                <a:solidFill>
                  <a:schemeClr val="bg1"/>
                </a:solidFill>
                <a:latin typeface="Corbel" panose="020B0503020204020204" pitchFamily="34" charset="0"/>
              </a:rPr>
              <a:t>p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er year</a:t>
            </a:r>
            <a:r>
              <a:rPr lang="en-US" sz="4400" b="0" i="0" dirty="0">
                <a:solidFill>
                  <a:srgbClr val="3F3F3F"/>
                </a:solidFill>
                <a:effectLst/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61D311-2FB6-C6DE-BAEB-EFABE09D8504}"/>
              </a:ext>
            </a:extLst>
          </p:cNvPr>
          <p:cNvSpPr txBox="1"/>
          <p:nvPr/>
        </p:nvSpPr>
        <p:spPr>
          <a:xfrm>
            <a:off x="2214409" y="6876873"/>
            <a:ext cx="732283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How to capitalize on the above mentioned</a:t>
            </a:r>
          </a:p>
          <a:p>
            <a:endParaRPr lang="en-US" sz="32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r>
              <a:rPr lang="en-US" sz="3200" b="0" i="0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Analysis to find Social Buzz’s top 5 most</a:t>
            </a:r>
          </a:p>
          <a:p>
            <a:r>
              <a:rPr lang="en-US" sz="3200" dirty="0">
                <a:solidFill>
                  <a:schemeClr val="bg1"/>
                </a:solidFill>
                <a:latin typeface="Corbel" panose="020B0503020204020204" pitchFamily="34" charset="0"/>
              </a:rPr>
              <a:t>Popular categories of content</a:t>
            </a:r>
            <a:endParaRPr lang="en-US" sz="4400" b="0" i="0" dirty="0">
              <a:solidFill>
                <a:srgbClr val="3F3F3F"/>
              </a:solidFill>
              <a:effectLst/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97936" y="7096024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79EE5D-12D5-A83C-258E-FBC6DEB654D7}"/>
              </a:ext>
            </a:extLst>
          </p:cNvPr>
          <p:cNvSpPr txBox="1"/>
          <p:nvPr/>
        </p:nvSpPr>
        <p:spPr>
          <a:xfrm>
            <a:off x="14293092" y="7631527"/>
            <a:ext cx="29574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Analyst</a:t>
            </a:r>
          </a:p>
          <a:p>
            <a:r>
              <a:rPr lang="en-US" sz="2800" b="1" dirty="0"/>
              <a:t>Akinfenwa Samuel</a:t>
            </a:r>
            <a:endParaRPr lang="en-NG" sz="28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341AA3-1FD7-A679-F32F-DB4F9DDA5B19}"/>
              </a:ext>
            </a:extLst>
          </p:cNvPr>
          <p:cNvSpPr txBox="1"/>
          <p:nvPr/>
        </p:nvSpPr>
        <p:spPr>
          <a:xfrm>
            <a:off x="14305156" y="4849016"/>
            <a:ext cx="2378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Principal</a:t>
            </a:r>
          </a:p>
          <a:p>
            <a:r>
              <a:rPr lang="en-US" sz="2400" b="1" dirty="0"/>
              <a:t>Marcus </a:t>
            </a:r>
            <a:r>
              <a:rPr lang="en-US" sz="2400" b="1" dirty="0" err="1"/>
              <a:t>Rompton</a:t>
            </a:r>
            <a:endParaRPr lang="en-NG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99862B-4146-EAB8-5C19-0590B0673DAD}"/>
              </a:ext>
            </a:extLst>
          </p:cNvPr>
          <p:cNvSpPr txBox="1"/>
          <p:nvPr/>
        </p:nvSpPr>
        <p:spPr>
          <a:xfrm>
            <a:off x="14156562" y="1824477"/>
            <a:ext cx="3669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Chief Technical Architect</a:t>
            </a:r>
          </a:p>
          <a:p>
            <a:r>
              <a:rPr lang="en-US" sz="24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Andrew Fleming</a:t>
            </a:r>
            <a:endParaRPr lang="en-NG" sz="2400" b="1" dirty="0"/>
          </a:p>
        </p:txBody>
      </p:sp>
      <p:grpSp>
        <p:nvGrpSpPr>
          <p:cNvPr id="35" name="Group 28">
            <a:extLst>
              <a:ext uri="{FF2B5EF4-FFF2-40B4-BE49-F238E27FC236}">
                <a16:creationId xmlns:a16="http://schemas.microsoft.com/office/drawing/2014/main" id="{2B901CC7-EF3D-5BDE-399B-8344A6E11D7A}"/>
              </a:ext>
            </a:extLst>
          </p:cNvPr>
          <p:cNvGrpSpPr>
            <a:grpSpLocks noChangeAspect="1"/>
          </p:cNvGrpSpPr>
          <p:nvPr/>
        </p:nvGrpSpPr>
        <p:grpSpPr>
          <a:xfrm>
            <a:off x="11473516" y="1222347"/>
            <a:ext cx="2174041" cy="2165548"/>
            <a:chOff x="0" y="0"/>
            <a:chExt cx="6502400" cy="6477000"/>
          </a:xfrm>
        </p:grpSpPr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365192C0-25F9-F981-AD3B-64AD2644A8C8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3AC34AF8-FF42-76F1-5194-0EB32DD7A11A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15B48A-B0F5-88B2-4B1A-ED6C55603D14}"/>
              </a:ext>
            </a:extLst>
          </p:cNvPr>
          <p:cNvSpPr txBox="1"/>
          <p:nvPr/>
        </p:nvSpPr>
        <p:spPr>
          <a:xfrm>
            <a:off x="5917893" y="2919003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Data cleaning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3D057-7E6E-C7FA-584B-10034564E1DF}"/>
              </a:ext>
            </a:extLst>
          </p:cNvPr>
          <p:cNvSpPr txBox="1"/>
          <p:nvPr/>
        </p:nvSpPr>
        <p:spPr>
          <a:xfrm>
            <a:off x="9531036" y="6016853"/>
            <a:ext cx="2105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Data Analysis</a:t>
            </a:r>
            <a:endParaRPr lang="en-NG" sz="24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B8EF78-CF3F-F450-0B94-4BCDB0727CCE}"/>
              </a:ext>
            </a:extLst>
          </p:cNvPr>
          <p:cNvSpPr txBox="1"/>
          <p:nvPr/>
        </p:nvSpPr>
        <p:spPr>
          <a:xfrm>
            <a:off x="7809024" y="4421228"/>
            <a:ext cx="2369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07DF4B-29AF-EABF-A9B7-F5CA96E56C1C}"/>
              </a:ext>
            </a:extLst>
          </p:cNvPr>
          <p:cNvSpPr txBox="1"/>
          <p:nvPr/>
        </p:nvSpPr>
        <p:spPr>
          <a:xfrm>
            <a:off x="3936421" y="1297276"/>
            <a:ext cx="3049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Data understanding</a:t>
            </a:r>
            <a:endParaRPr lang="en-NG" sz="2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B048FB-391B-7B14-073E-A5D4CB8B5ADC}"/>
              </a:ext>
            </a:extLst>
          </p:cNvPr>
          <p:cNvSpPr txBox="1"/>
          <p:nvPr/>
        </p:nvSpPr>
        <p:spPr>
          <a:xfrm>
            <a:off x="11456654" y="7840721"/>
            <a:ext cx="2571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Uncover Insights</a:t>
            </a:r>
            <a:endParaRPr lang="en-NG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96DFB4-CC0E-452D-573D-9ED02666CCA2}"/>
              </a:ext>
            </a:extLst>
          </p:cNvPr>
          <p:cNvSpPr txBox="1"/>
          <p:nvPr/>
        </p:nvSpPr>
        <p:spPr>
          <a:xfrm>
            <a:off x="2127095" y="4358670"/>
            <a:ext cx="34183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	   16</a:t>
            </a:r>
          </a:p>
          <a:p>
            <a:endParaRPr lang="en-US" sz="3200" dirty="0"/>
          </a:p>
          <a:p>
            <a:r>
              <a:rPr lang="en-US" sz="3200" dirty="0"/>
              <a:t>UNIQUE CATEGORY</a:t>
            </a:r>
            <a:endParaRPr lang="en-NG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0FDA8E-A9E1-10E3-CEC2-16000CDB5461}"/>
              </a:ext>
            </a:extLst>
          </p:cNvPr>
          <p:cNvSpPr txBox="1"/>
          <p:nvPr/>
        </p:nvSpPr>
        <p:spPr>
          <a:xfrm>
            <a:off x="6589770" y="4462216"/>
            <a:ext cx="50683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	   	1897</a:t>
            </a:r>
          </a:p>
          <a:p>
            <a:endParaRPr lang="en-US" sz="3200" dirty="0"/>
          </a:p>
          <a:p>
            <a:r>
              <a:rPr lang="en-US" sz="3200" dirty="0"/>
              <a:t>REACTIONS TO ANIMAL POST</a:t>
            </a:r>
            <a:endParaRPr lang="en-NG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F3A26-D6B0-018D-4CD6-32EF5C498108}"/>
              </a:ext>
            </a:extLst>
          </p:cNvPr>
          <p:cNvSpPr txBox="1"/>
          <p:nvPr/>
        </p:nvSpPr>
        <p:spPr>
          <a:xfrm>
            <a:off x="13093465" y="4418206"/>
            <a:ext cx="25490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   JANUARY</a:t>
            </a:r>
          </a:p>
          <a:p>
            <a:endParaRPr lang="en-US" sz="3200" dirty="0"/>
          </a:p>
          <a:p>
            <a:r>
              <a:rPr lang="en-US" sz="3200" dirty="0"/>
              <a:t>MONTH WITH</a:t>
            </a:r>
          </a:p>
          <a:p>
            <a:r>
              <a:rPr lang="en-US" sz="3200" dirty="0"/>
              <a:t>MOST POSTS</a:t>
            </a:r>
            <a:endParaRPr lang="en-NG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7B7F4BFA-E8ED-5042-83B4-94D57CE29E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8634553"/>
              </p:ext>
            </p:extLst>
          </p:nvPr>
        </p:nvGraphicFramePr>
        <p:xfrm>
          <a:off x="3169897" y="2023500"/>
          <a:ext cx="11689103" cy="6744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396CBAA-B7BA-C796-6CBA-8548220476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515118"/>
              </p:ext>
            </p:extLst>
          </p:nvPr>
        </p:nvGraphicFramePr>
        <p:xfrm>
          <a:off x="3169898" y="1685151"/>
          <a:ext cx="11384302" cy="6366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4098</TotalTime>
  <Words>281</Words>
  <Application>Microsoft Office PowerPoint</Application>
  <PresentationFormat>Custom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Open Sans</vt:lpstr>
      <vt:lpstr>Calibri</vt:lpstr>
      <vt:lpstr>Arial</vt:lpstr>
      <vt:lpstr>Corbel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samuel A</cp:lastModifiedBy>
  <cp:revision>13</cp:revision>
  <dcterms:created xsi:type="dcterms:W3CDTF">2006-08-16T00:00:00Z</dcterms:created>
  <dcterms:modified xsi:type="dcterms:W3CDTF">2023-07-13T14:13:31Z</dcterms:modified>
  <dc:identifier>DAEhDyfaYKE</dc:identifier>
</cp:coreProperties>
</file>