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1"/>
  </p:notesMasterIdLst>
  <p:handoutMasterIdLst>
    <p:handoutMasterId r:id="rId22"/>
  </p:handoutMasterIdLst>
  <p:sldIdLst>
    <p:sldId id="289" r:id="rId5"/>
    <p:sldId id="288" r:id="rId6"/>
    <p:sldId id="290" r:id="rId7"/>
    <p:sldId id="291" r:id="rId8"/>
    <p:sldId id="292" r:id="rId9"/>
    <p:sldId id="261" r:id="rId10"/>
    <p:sldId id="264" r:id="rId11"/>
    <p:sldId id="293" r:id="rId12"/>
    <p:sldId id="294" r:id="rId13"/>
    <p:sldId id="263" r:id="rId14"/>
    <p:sldId id="266" r:id="rId15"/>
    <p:sldId id="295" r:id="rId16"/>
    <p:sldId id="296" r:id="rId17"/>
    <p:sldId id="297" r:id="rId18"/>
    <p:sldId id="298"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65" autoAdjust="0"/>
  </p:normalViewPr>
  <p:slideViewPr>
    <p:cSldViewPr snapToGrid="0">
      <p:cViewPr varScale="1">
        <p:scale>
          <a:sx n="105" d="100"/>
          <a:sy n="105" d="100"/>
        </p:scale>
        <p:origin x="83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5/16/2024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206508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16</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201471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121763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1410408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1529706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238778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5/16/2024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5/16/2024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5/16/2024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5/16/2024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5/16/2024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5/16/2024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5/16/2024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5/16/2024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5/16/2024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5/16/2024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5/16/2024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5/16/2024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5/16/2024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3" r:id="rId14"/>
    <p:sldLayoutId id="2147483685" r:id="rId15"/>
    <p:sldLayoutId id="2147483687" r:id="rId16"/>
    <p:sldLayoutId id="2147483689" r:id="rId17"/>
    <p:sldLayoutId id="2147483691" r:id="rId18"/>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hyperlink" Target="https://trends.google.com/" TargetMode="External"/><Relationship Id="rId4" Type="http://schemas.openxmlformats.org/officeDocument/2006/relationships/hyperlink" Target="https://www.visualcrossin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1115568" y="905256"/>
            <a:ext cx="5480380" cy="3877056"/>
          </a:xfrm>
        </p:spPr>
        <p:txBody>
          <a:bodyPr/>
          <a:lstStyle/>
          <a:p>
            <a:r>
              <a:rPr lang="en-US" b="1" dirty="0">
                <a:latin typeface="Agency FB" panose="020B0503020202020204" pitchFamily="34" charset="0"/>
                <a:ea typeface="ADLaM Display" panose="020F0502020204030204" pitchFamily="2" charset="0"/>
                <a:cs typeface="ADLaM Display" panose="020F0502020204030204" pitchFamily="2" charset="0"/>
              </a:rPr>
              <a:t>Forecasting Disney : </a:t>
            </a:r>
            <a:r>
              <a:rPr lang="en-US" sz="3600" b="1" dirty="0">
                <a:latin typeface="Agency FB" panose="020B0503020202020204" pitchFamily="34" charset="0"/>
              </a:rPr>
              <a:t>Weather patterns vs Disney searches </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616278" y="27500"/>
            <a:ext cx="6645965" cy="1325563"/>
          </a:xfrm>
          <a:noFill/>
        </p:spPr>
        <p:txBody>
          <a:bodyPr/>
          <a:lstStyle/>
          <a:p>
            <a:r>
              <a:rPr lang="en-US" dirty="0"/>
              <a:t>Data Conclusion </a:t>
            </a:r>
          </a:p>
        </p:txBody>
      </p:sp>
      <p:pic>
        <p:nvPicPr>
          <p:cNvPr id="8" name="Picture 7" descr="A graph of different colored lines&#10;&#10;Description automatically generated">
            <a:extLst>
              <a:ext uri="{FF2B5EF4-FFF2-40B4-BE49-F238E27FC236}">
                <a16:creationId xmlns:a16="http://schemas.microsoft.com/office/drawing/2014/main" id="{DAB934DE-7D89-E249-B7EF-3889A6CB5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34696"/>
            <a:ext cx="6645965" cy="5594619"/>
          </a:xfrm>
          <a:prstGeom prst="rect">
            <a:avLst/>
          </a:prstGeom>
        </p:spPr>
      </p:pic>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63268" y="2055812"/>
            <a:ext cx="5781261" cy="4067492"/>
          </a:xfrm>
          <a:noFill/>
        </p:spPr>
        <p:txBody>
          <a:bodyPr vert="horz" lIns="91440" tIns="45720" rIns="91440" bIns="45720" rtlCol="0" anchor="t">
            <a:normAutofit/>
          </a:bodyPr>
          <a:lstStyle/>
          <a:p>
            <a:r>
              <a:rPr lang="en-US" dirty="0"/>
              <a:t>June, July, and August saw the most number of rainy days with a combined average of 19.5 days of rain</a:t>
            </a:r>
          </a:p>
          <a:p>
            <a:endParaRPr lang="en-US" dirty="0"/>
          </a:p>
          <a:p>
            <a:r>
              <a:rPr lang="en-US" dirty="0"/>
              <a:t>November, February, and August  saw the most number of clear days with a combined average of 13 clear days </a:t>
            </a:r>
          </a:p>
        </p:txBody>
      </p:sp>
    </p:spTree>
    <p:extLst>
      <p:ext uri="{BB962C8B-B14F-4D97-AF65-F5344CB8AC3E}">
        <p14:creationId xmlns:p14="http://schemas.microsoft.com/office/powerpoint/2010/main" val="273724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a:lstStyle/>
          <a:p>
            <a:r>
              <a:rPr lang="en-US" dirty="0"/>
              <a:t>	question 2 </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4"/>
          </p:nvPr>
        </p:nvSpPr>
        <p:spPr>
          <a:noFill/>
        </p:spPr>
        <p:txBody>
          <a:bodyPr vert="horz" lIns="91440" tIns="45720" rIns="91440" bIns="45720" rtlCol="0" anchor="t">
            <a:normAutofit/>
          </a:bodyPr>
          <a:lstStyle/>
          <a:p>
            <a:pPr lvl="1"/>
            <a:r>
              <a:rPr lang="en-US" sz="1800" b="1" dirty="0"/>
              <a:t>2. Are there more searches for indoor attractions or activities at Disney parks during rainy conditions? </a:t>
            </a:r>
          </a:p>
          <a:p>
            <a:pPr lvl="1"/>
            <a:r>
              <a:rPr lang="en-US" dirty="0"/>
              <a:t>We will be comparing Indoor attractions in Orlando vs Disney parks during raining seasons.</a:t>
            </a:r>
          </a:p>
          <a:p>
            <a:pPr lvl="1"/>
            <a:r>
              <a:rPr lang="en-US" dirty="0"/>
              <a:t>We will show graphs and Bar charts </a:t>
            </a:r>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2"/>
          </p:nvPr>
        </p:nvSpPr>
        <p:spPr>
          <a:xfrm>
            <a:off x="8026813" y="1987669"/>
            <a:ext cx="3436716" cy="4297680"/>
          </a:xfrm>
          <a:noFill/>
        </p:spPr>
        <p:txBody>
          <a:bodyPr>
            <a:normAutofit/>
          </a:bodyPr>
          <a:lstStyle/>
          <a:p>
            <a:endParaRPr lang="en-US" dirty="0"/>
          </a:p>
        </p:txBody>
      </p:sp>
    </p:spTree>
    <p:extLst>
      <p:ext uri="{BB962C8B-B14F-4D97-AF65-F5344CB8AC3E}">
        <p14:creationId xmlns:p14="http://schemas.microsoft.com/office/powerpoint/2010/main" val="64377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7" name="Rectangle 66">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040D3-ACB0-E6FE-3A45-1BD286731228}"/>
              </a:ext>
            </a:extLst>
          </p:cNvPr>
          <p:cNvSpPr>
            <a:spLocks noGrp="1"/>
          </p:cNvSpPr>
          <p:nvPr>
            <p:ph type="title"/>
          </p:nvPr>
        </p:nvSpPr>
        <p:spPr>
          <a:xfrm>
            <a:off x="1114426" y="533400"/>
            <a:ext cx="4529138" cy="1671639"/>
          </a:xfrm>
        </p:spPr>
        <p:txBody>
          <a:bodyPr vert="horz" lIns="91440" tIns="45720" rIns="91440" bIns="45720" rtlCol="0" anchor="ctr">
            <a:normAutofit/>
          </a:bodyPr>
          <a:lstStyle/>
          <a:p>
            <a:r>
              <a:rPr lang="en-US" sz="4400"/>
              <a:t>Question Two Graph </a:t>
            </a:r>
          </a:p>
        </p:txBody>
      </p:sp>
      <p:sp>
        <p:nvSpPr>
          <p:cNvPr id="50" name="Content Placeholder 49">
            <a:extLst>
              <a:ext uri="{FF2B5EF4-FFF2-40B4-BE49-F238E27FC236}">
                <a16:creationId xmlns:a16="http://schemas.microsoft.com/office/drawing/2014/main" id="{E47CE943-B7A0-BAEB-83AD-8FBDB95AE198}"/>
              </a:ext>
            </a:extLst>
          </p:cNvPr>
          <p:cNvSpPr>
            <a:spLocks noGrp="1"/>
          </p:cNvSpPr>
          <p:nvPr>
            <p:ph sz="half" idx="2"/>
          </p:nvPr>
        </p:nvSpPr>
        <p:spPr>
          <a:xfrm>
            <a:off x="1104900" y="2205038"/>
            <a:ext cx="4405314" cy="4119561"/>
          </a:xfrm>
        </p:spPr>
        <p:txBody>
          <a:bodyPr vert="horz" lIns="91440" tIns="45720" rIns="91440" bIns="45720" rtlCol="0">
            <a:normAutofit/>
          </a:bodyPr>
          <a:lstStyle/>
          <a:p>
            <a:pPr indent="-228600">
              <a:buFont typeface="Arial" panose="020B0604020202020204" pitchFamily="34" charset="0"/>
              <a:buChar char="•"/>
            </a:pPr>
            <a:r>
              <a:rPr lang="en-US" dirty="0"/>
              <a:t>This The Monthly Precipitation Average </a:t>
            </a:r>
          </a:p>
          <a:p>
            <a:pPr indent="-228600">
              <a:buFont typeface="Arial" panose="020B0604020202020204" pitchFamily="34" charset="0"/>
              <a:buChar char="•"/>
            </a:pPr>
            <a:r>
              <a:rPr lang="en-US" dirty="0"/>
              <a:t>Y axis is representing the inches average during the precipitation time, ( Months that has a larger volume in precipitation). We are showing the Average monthly temperature, this is also an factor during rainy days, it showing that during hotter days more rain occurs.</a:t>
            </a:r>
          </a:p>
          <a:p>
            <a:pPr indent="-228600">
              <a:buFont typeface="Arial" panose="020B0604020202020204" pitchFamily="34" charset="0"/>
              <a:buChar char="•"/>
            </a:pPr>
            <a:r>
              <a:rPr lang="en-US" dirty="0"/>
              <a:t>We can see that during the moth of June, July, and August is showing the Months that rained the most and the next slide that we are going to present, we will be showing how precipitation can affect the amount of searches on Google comparing to indoor activities.</a:t>
            </a:r>
          </a:p>
          <a:p>
            <a:pPr indent="-228600">
              <a:buFont typeface="Arial" panose="020B0604020202020204" pitchFamily="34" charset="0"/>
              <a:buChar char="•"/>
            </a:pPr>
            <a:endParaRPr lang="en-US" dirty="0"/>
          </a:p>
        </p:txBody>
      </p:sp>
      <p:cxnSp>
        <p:nvCxnSpPr>
          <p:cNvPr id="69" name="Straight Connector 68">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graph with orange lines and numbers&#10;&#10;Description automatically generated">
            <a:extLst>
              <a:ext uri="{FF2B5EF4-FFF2-40B4-BE49-F238E27FC236}">
                <a16:creationId xmlns:a16="http://schemas.microsoft.com/office/drawing/2014/main" id="{339CC034-61C9-CC42-9B7C-57ABA5EE9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584" y="461224"/>
            <a:ext cx="5562600" cy="3184587"/>
          </a:xfrm>
          <a:prstGeom prst="rect">
            <a:avLst/>
          </a:prstGeom>
        </p:spPr>
      </p:pic>
      <p:pic>
        <p:nvPicPr>
          <p:cNvPr id="10" name="Picture 9" descr="A graph of the average temperature">
            <a:extLst>
              <a:ext uri="{FF2B5EF4-FFF2-40B4-BE49-F238E27FC236}">
                <a16:creationId xmlns:a16="http://schemas.microsoft.com/office/drawing/2014/main" id="{2E4D5610-13DC-A145-0B4D-0F057B0EF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2023" y="3645811"/>
            <a:ext cx="5909161" cy="3000221"/>
          </a:xfrm>
          <a:prstGeom prst="rect">
            <a:avLst/>
          </a:prstGeom>
        </p:spPr>
      </p:pic>
    </p:spTree>
    <p:extLst>
      <p:ext uri="{BB962C8B-B14F-4D97-AF65-F5344CB8AC3E}">
        <p14:creationId xmlns:p14="http://schemas.microsoft.com/office/powerpoint/2010/main" val="24503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42C2-4438-0DDE-9E80-5AB2578FABC7}"/>
              </a:ext>
            </a:extLst>
          </p:cNvPr>
          <p:cNvSpPr>
            <a:spLocks noGrp="1"/>
          </p:cNvSpPr>
          <p:nvPr>
            <p:ph type="title"/>
          </p:nvPr>
        </p:nvSpPr>
        <p:spPr>
          <a:xfrm>
            <a:off x="1143000" y="950977"/>
            <a:ext cx="9906000" cy="1252728"/>
          </a:xfrm>
        </p:spPr>
        <p:txBody>
          <a:bodyPr/>
          <a:lstStyle/>
          <a:p>
            <a:r>
              <a:rPr lang="en-US" dirty="0"/>
              <a:t>Now let’s compare The number of searches indoor attractions vs Disney Parks </a:t>
            </a:r>
          </a:p>
        </p:txBody>
      </p:sp>
      <p:pic>
        <p:nvPicPr>
          <p:cNvPr id="10" name="Content Placeholder 9" descr="A graph of blue bars">
            <a:extLst>
              <a:ext uri="{FF2B5EF4-FFF2-40B4-BE49-F238E27FC236}">
                <a16:creationId xmlns:a16="http://schemas.microsoft.com/office/drawing/2014/main" id="{8EA95473-5C54-8829-6DF9-0F05E8603F31}"/>
              </a:ext>
            </a:extLst>
          </p:cNvPr>
          <p:cNvPicPr>
            <a:picLocks noGrp="1" noChangeAspect="1"/>
          </p:cNvPicPr>
          <p:nvPr>
            <p:ph sz="half" idx="14"/>
          </p:nvPr>
        </p:nvPicPr>
        <p:blipFill>
          <a:blip r:embed="rId2">
            <a:extLst>
              <a:ext uri="{28A0092B-C50C-407E-A947-70E740481C1C}">
                <a14:useLocalDpi xmlns:a14="http://schemas.microsoft.com/office/drawing/2010/main" val="0"/>
              </a:ext>
            </a:extLst>
          </a:blip>
          <a:stretch>
            <a:fillRect/>
          </a:stretch>
        </p:blipFill>
        <p:spPr>
          <a:xfrm>
            <a:off x="1022194" y="2414016"/>
            <a:ext cx="6004874" cy="3611880"/>
          </a:xfrm>
        </p:spPr>
      </p:pic>
      <p:sp>
        <p:nvSpPr>
          <p:cNvPr id="18" name="Content Placeholder 17">
            <a:extLst>
              <a:ext uri="{FF2B5EF4-FFF2-40B4-BE49-F238E27FC236}">
                <a16:creationId xmlns:a16="http://schemas.microsoft.com/office/drawing/2014/main" id="{65868E50-9909-BED6-EBCD-9BBA7274EB59}"/>
              </a:ext>
            </a:extLst>
          </p:cNvPr>
          <p:cNvSpPr>
            <a:spLocks noGrp="1"/>
          </p:cNvSpPr>
          <p:nvPr>
            <p:ph sz="half" idx="2"/>
          </p:nvPr>
        </p:nvSpPr>
        <p:spPr>
          <a:xfrm>
            <a:off x="7423309" y="2005958"/>
            <a:ext cx="3436716" cy="4297680"/>
          </a:xfrm>
        </p:spPr>
        <p:txBody>
          <a:bodyPr/>
          <a:lstStyle/>
          <a:p>
            <a:r>
              <a:rPr lang="en-US" dirty="0"/>
              <a:t>We can analyze and see the number of searches in The Mall at Millenia, which is an indoor attraction, that most </a:t>
            </a:r>
            <a:r>
              <a:rPr lang="en-US" dirty="0" err="1"/>
              <a:t>turists</a:t>
            </a:r>
            <a:r>
              <a:rPr lang="en-US" dirty="0"/>
              <a:t> stop by to shop around and eat in good restaurants.</a:t>
            </a:r>
          </a:p>
          <a:p>
            <a:r>
              <a:rPr lang="en-US" dirty="0"/>
              <a:t>There was a higher number of searches during November, July, and December of 2023.</a:t>
            </a:r>
          </a:p>
          <a:p>
            <a:endParaRPr lang="en-US" dirty="0"/>
          </a:p>
        </p:txBody>
      </p:sp>
    </p:spTree>
    <p:extLst>
      <p:ext uri="{BB962C8B-B14F-4D97-AF65-F5344CB8AC3E}">
        <p14:creationId xmlns:p14="http://schemas.microsoft.com/office/powerpoint/2010/main" val="144344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3DB4-0221-88F7-845A-A38BC3923B46}"/>
              </a:ext>
            </a:extLst>
          </p:cNvPr>
          <p:cNvSpPr>
            <a:spLocks noGrp="1"/>
          </p:cNvSpPr>
          <p:nvPr>
            <p:ph type="title"/>
          </p:nvPr>
        </p:nvSpPr>
        <p:spPr/>
        <p:txBody>
          <a:bodyPr/>
          <a:lstStyle/>
          <a:p>
            <a:r>
              <a:rPr lang="en-US" dirty="0"/>
              <a:t>Disney Parks bar graph </a:t>
            </a:r>
          </a:p>
        </p:txBody>
      </p:sp>
      <p:sp>
        <p:nvSpPr>
          <p:cNvPr id="4" name="Content Placeholder 3">
            <a:extLst>
              <a:ext uri="{FF2B5EF4-FFF2-40B4-BE49-F238E27FC236}">
                <a16:creationId xmlns:a16="http://schemas.microsoft.com/office/drawing/2014/main" id="{6D831AF3-B539-B3E4-CCBA-3374A5CF1F5E}"/>
              </a:ext>
            </a:extLst>
          </p:cNvPr>
          <p:cNvSpPr>
            <a:spLocks noGrp="1"/>
          </p:cNvSpPr>
          <p:nvPr>
            <p:ph sz="half" idx="2"/>
          </p:nvPr>
        </p:nvSpPr>
        <p:spPr/>
        <p:txBody>
          <a:bodyPr/>
          <a:lstStyle/>
          <a:p>
            <a:r>
              <a:rPr lang="en-US" dirty="0"/>
              <a:t>Disney Parks number of searches was high during the months of the year where it rained the most, which was May, June, and July. However, August had high precipitation, but the number of searches decreased dramatically.</a:t>
            </a:r>
          </a:p>
        </p:txBody>
      </p:sp>
      <p:pic>
        <p:nvPicPr>
          <p:cNvPr id="14" name="Content Placeholder 13" descr="A graph of a graph">
            <a:extLst>
              <a:ext uri="{FF2B5EF4-FFF2-40B4-BE49-F238E27FC236}">
                <a16:creationId xmlns:a16="http://schemas.microsoft.com/office/drawing/2014/main" id="{257CD58E-6AFA-06B8-BEA3-8C4B7F020C8E}"/>
              </a:ext>
            </a:extLst>
          </p:cNvPr>
          <p:cNvPicPr>
            <a:picLocks noGrp="1" noChangeAspect="1"/>
          </p:cNvPicPr>
          <p:nvPr>
            <p:ph sz="half" idx="14"/>
          </p:nvPr>
        </p:nvPicPr>
        <p:blipFill>
          <a:blip r:embed="rId2">
            <a:extLst>
              <a:ext uri="{28A0092B-C50C-407E-A947-70E740481C1C}">
                <a14:useLocalDpi xmlns:a14="http://schemas.microsoft.com/office/drawing/2010/main" val="0"/>
              </a:ext>
            </a:extLst>
          </a:blip>
          <a:stretch>
            <a:fillRect/>
          </a:stretch>
        </p:blipFill>
        <p:spPr>
          <a:xfrm>
            <a:off x="838200" y="2334526"/>
            <a:ext cx="6975475" cy="3603410"/>
          </a:xfrm>
        </p:spPr>
      </p:pic>
    </p:spTree>
    <p:extLst>
      <p:ext uri="{BB962C8B-B14F-4D97-AF65-F5344CB8AC3E}">
        <p14:creationId xmlns:p14="http://schemas.microsoft.com/office/powerpoint/2010/main" val="75977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FB04-85D1-0993-C788-B565E0FEDDFF}"/>
              </a:ext>
            </a:extLst>
          </p:cNvPr>
          <p:cNvSpPr>
            <a:spLocks noGrp="1"/>
          </p:cNvSpPr>
          <p:nvPr>
            <p:ph type="title"/>
          </p:nvPr>
        </p:nvSpPr>
        <p:spPr/>
        <p:txBody>
          <a:bodyPr/>
          <a:lstStyle/>
          <a:p>
            <a:r>
              <a:rPr lang="en-US" dirty="0"/>
              <a:t>Florida mall searches on google trends </a:t>
            </a:r>
          </a:p>
        </p:txBody>
      </p:sp>
      <p:sp>
        <p:nvSpPr>
          <p:cNvPr id="4" name="Content Placeholder 3">
            <a:extLst>
              <a:ext uri="{FF2B5EF4-FFF2-40B4-BE49-F238E27FC236}">
                <a16:creationId xmlns:a16="http://schemas.microsoft.com/office/drawing/2014/main" id="{C8DBE425-FBAC-0CE6-F6DD-837FEAE57284}"/>
              </a:ext>
            </a:extLst>
          </p:cNvPr>
          <p:cNvSpPr>
            <a:spLocks noGrp="1"/>
          </p:cNvSpPr>
          <p:nvPr>
            <p:ph sz="half" idx="2"/>
          </p:nvPr>
        </p:nvSpPr>
        <p:spPr/>
        <p:txBody>
          <a:bodyPr/>
          <a:lstStyle/>
          <a:p>
            <a:r>
              <a:rPr lang="en-US" dirty="0"/>
              <a:t>Florida Mall, had a decent number of searches, but it surpasses Disney Parks, during the period in November and December, however, during the raining season, it does not pass the number of searches comparing to Disney Parks.</a:t>
            </a:r>
          </a:p>
        </p:txBody>
      </p:sp>
      <p:pic>
        <p:nvPicPr>
          <p:cNvPr id="10" name="Content Placeholder 9" descr="A graph of blue bars">
            <a:extLst>
              <a:ext uri="{FF2B5EF4-FFF2-40B4-BE49-F238E27FC236}">
                <a16:creationId xmlns:a16="http://schemas.microsoft.com/office/drawing/2014/main" id="{4B903125-5F16-CA50-3323-548B082CBBB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3879" y="1993392"/>
            <a:ext cx="5455921" cy="3850599"/>
          </a:xfrm>
        </p:spPr>
      </p:pic>
    </p:spTree>
    <p:extLst>
      <p:ext uri="{BB962C8B-B14F-4D97-AF65-F5344CB8AC3E}">
        <p14:creationId xmlns:p14="http://schemas.microsoft.com/office/powerpoint/2010/main" val="2385288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chor="t">
            <a:normAutofit/>
          </a:bodyPr>
          <a:lstStyle/>
          <a:p>
            <a:r>
              <a:rPr lang="en-US" dirty="0"/>
              <a:t>Daniel Gomes </a:t>
            </a:r>
          </a:p>
          <a:p>
            <a:r>
              <a:rPr lang="en-US" dirty="0"/>
              <a:t>Andrew Bullard </a:t>
            </a:r>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224529" y="-1368970"/>
            <a:ext cx="5324284" cy="7060557"/>
          </a:xfrm>
          <a:noFill/>
        </p:spPr>
        <p:txBody>
          <a:bodyPr anchor="ctr">
            <a:normAutofit/>
          </a:bodyPr>
          <a:lstStyle/>
          <a:p>
            <a:endParaRPr lang="en-US" sz="3600" dirty="0"/>
          </a:p>
          <a:p>
            <a:endParaRPr lang="en-US" dirty="0"/>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sp>
        <p:nvSpPr>
          <p:cNvPr id="4" name="TextBox 3">
            <a:extLst>
              <a:ext uri="{FF2B5EF4-FFF2-40B4-BE49-F238E27FC236}">
                <a16:creationId xmlns:a16="http://schemas.microsoft.com/office/drawing/2014/main" id="{A7E38BA2-E875-FC4E-AE65-78CF055D96F0}"/>
              </a:ext>
            </a:extLst>
          </p:cNvPr>
          <p:cNvSpPr txBox="1"/>
          <p:nvPr/>
        </p:nvSpPr>
        <p:spPr>
          <a:xfrm>
            <a:off x="4224529" y="1484548"/>
            <a:ext cx="4999751" cy="4093428"/>
          </a:xfrm>
          <a:prstGeom prst="rect">
            <a:avLst/>
          </a:prstGeom>
          <a:noFill/>
        </p:spPr>
        <p:txBody>
          <a:bodyPr wrap="square" rtlCol="0">
            <a:spAutoFit/>
          </a:bodyPr>
          <a:lstStyle/>
          <a:p>
            <a:r>
              <a:rPr lang="en-US" sz="2000" b="1" dirty="0"/>
              <a:t>1.Are there noticeable differences in Disney Orlando-related search trends between Clear days, rainy days, and cloudy days?</a:t>
            </a:r>
          </a:p>
          <a:p>
            <a:endParaRPr lang="en-US" sz="2000" b="1" dirty="0"/>
          </a:p>
          <a:p>
            <a:endParaRPr lang="en-US" sz="2000" b="1" dirty="0"/>
          </a:p>
          <a:p>
            <a:r>
              <a:rPr lang="en-US" sz="2000" b="1" dirty="0"/>
              <a:t>2. Are there more searches for indoor attractions or activities at Disney parks during rainy conditions? </a:t>
            </a:r>
          </a:p>
          <a:p>
            <a:endParaRPr lang="en-US" sz="2000" b="1" dirty="0"/>
          </a:p>
          <a:p>
            <a:br>
              <a:rPr lang="en-US" sz="2000" b="1" dirty="0"/>
            </a:br>
            <a:r>
              <a:rPr lang="en-US" sz="2000" b="1" dirty="0"/>
              <a:t>3. How does overall weather patterns, such as seasonal changes or weeks with heavy rain, affect the volume of Disney Orlando-related searches on Google? </a:t>
            </a:r>
          </a:p>
        </p:txBody>
      </p:sp>
      <p:sp>
        <p:nvSpPr>
          <p:cNvPr id="9" name="Title 8">
            <a:extLst>
              <a:ext uri="{FF2B5EF4-FFF2-40B4-BE49-F238E27FC236}">
                <a16:creationId xmlns:a16="http://schemas.microsoft.com/office/drawing/2014/main" id="{65C33DFB-0FE4-5E44-9F4B-D773EEC43E99}"/>
              </a:ext>
            </a:extLst>
          </p:cNvPr>
          <p:cNvSpPr txBox="1">
            <a:spLocks/>
          </p:cNvSpPr>
          <p:nvPr/>
        </p:nvSpPr>
        <p:spPr>
          <a:xfrm>
            <a:off x="4474900" y="42736"/>
            <a:ext cx="7067916" cy="9330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b="1" dirty="0">
                <a:latin typeface="Agency FB" panose="020B0503020202020204" pitchFamily="34" charset="0"/>
              </a:rPr>
              <a:t>Introduction</a:t>
            </a:r>
          </a:p>
        </p:txBody>
      </p:sp>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440479" y="62912"/>
            <a:ext cx="8751521" cy="1212140"/>
          </a:xfrm>
          <a:noFill/>
        </p:spPr>
        <p:txBody>
          <a:bodyPr/>
          <a:lstStyle/>
          <a:p>
            <a:r>
              <a:rPr lang="en-US" dirty="0"/>
              <a:t>Acquiring Data </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4" name="Content Placeholder 3">
            <a:extLst>
              <a:ext uri="{FF2B5EF4-FFF2-40B4-BE49-F238E27FC236}">
                <a16:creationId xmlns:a16="http://schemas.microsoft.com/office/drawing/2014/main" id="{EB0D1C41-E29C-9E48-AEFE-76C14B76522C}"/>
              </a:ext>
            </a:extLst>
          </p:cNvPr>
          <p:cNvSpPr>
            <a:spLocks noGrp="1"/>
          </p:cNvSpPr>
          <p:nvPr>
            <p:ph sz="half" idx="2"/>
          </p:nvPr>
        </p:nvSpPr>
        <p:spPr>
          <a:xfrm>
            <a:off x="3573194" y="1547446"/>
            <a:ext cx="7338625" cy="4772629"/>
          </a:xfrm>
        </p:spPr>
        <p:txBody>
          <a:bodyPr/>
          <a:lstStyle/>
          <a:p>
            <a:r>
              <a:rPr lang="en-US" b="1" dirty="0">
                <a:latin typeface="+mj-lt"/>
              </a:rPr>
              <a:t>Weather Data was acquired through Visual Crossing </a:t>
            </a:r>
          </a:p>
          <a:p>
            <a:r>
              <a:rPr lang="en-US" b="0" i="0" u="none" strike="noStrike" dirty="0">
                <a:effectLst/>
                <a:latin typeface="+mj-lt"/>
                <a:hlinkClick r:id="rId4"/>
              </a:rPr>
              <a:t>https://www.visualcrossing.com/</a:t>
            </a:r>
            <a:endParaRPr lang="en-US" b="0" i="0" u="none" strike="noStrike" dirty="0">
              <a:effectLst/>
              <a:latin typeface="+mj-lt"/>
            </a:endParaRPr>
          </a:p>
          <a:p>
            <a:endParaRPr lang="en-US" dirty="0">
              <a:latin typeface="+mj-lt"/>
            </a:endParaRPr>
          </a:p>
          <a:p>
            <a:r>
              <a:rPr lang="en-US" b="1" dirty="0">
                <a:latin typeface="+mj-lt"/>
              </a:rPr>
              <a:t>Google search data acquired through Google Trends</a:t>
            </a:r>
          </a:p>
          <a:p>
            <a:r>
              <a:rPr lang="en-US" dirty="0">
                <a:latin typeface="+mj-lt"/>
                <a:hlinkClick r:id="rId5"/>
              </a:rPr>
              <a:t>https://</a:t>
            </a:r>
            <a:r>
              <a:rPr lang="en-US" dirty="0" err="1">
                <a:latin typeface="+mj-lt"/>
                <a:hlinkClick r:id="rId5"/>
              </a:rPr>
              <a:t>trends.google.com</a:t>
            </a:r>
            <a:r>
              <a:rPr lang="en-US" dirty="0">
                <a:latin typeface="+mj-lt"/>
                <a:hlinkClick r:id="rId5"/>
              </a:rPr>
              <a:t>/</a:t>
            </a:r>
            <a:endParaRPr lang="en-US" dirty="0">
              <a:latin typeface="+mj-lt"/>
            </a:endParaRPr>
          </a:p>
          <a:p>
            <a:endParaRPr lang="en-US" dirty="0"/>
          </a:p>
          <a:p>
            <a:endParaRPr lang="en-US" dirty="0"/>
          </a:p>
          <a:p>
            <a:endParaRPr lang="en-US" dirty="0"/>
          </a:p>
        </p:txBody>
      </p:sp>
    </p:spTree>
    <p:extLst>
      <p:ext uri="{BB962C8B-B14F-4D97-AF65-F5344CB8AC3E}">
        <p14:creationId xmlns:p14="http://schemas.microsoft.com/office/powerpoint/2010/main" val="318723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440479" y="62912"/>
            <a:ext cx="8751521" cy="1212140"/>
          </a:xfrm>
          <a:noFill/>
        </p:spPr>
        <p:txBody>
          <a:bodyPr/>
          <a:lstStyle/>
          <a:p>
            <a:r>
              <a:rPr lang="en-US" dirty="0"/>
              <a:t>Cleaning  Weather  Data </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4" name="Content Placeholder 3">
            <a:extLst>
              <a:ext uri="{FF2B5EF4-FFF2-40B4-BE49-F238E27FC236}">
                <a16:creationId xmlns:a16="http://schemas.microsoft.com/office/drawing/2014/main" id="{EB0D1C41-E29C-9E48-AEFE-76C14B76522C}"/>
              </a:ext>
            </a:extLst>
          </p:cNvPr>
          <p:cNvSpPr>
            <a:spLocks noGrp="1"/>
          </p:cNvSpPr>
          <p:nvPr>
            <p:ph sz="half" idx="2"/>
          </p:nvPr>
        </p:nvSpPr>
        <p:spPr>
          <a:xfrm>
            <a:off x="3970116" y="1547446"/>
            <a:ext cx="6941703" cy="4772629"/>
          </a:xfrm>
        </p:spPr>
        <p:txBody>
          <a:bodyPr/>
          <a:lstStyle/>
          <a:p>
            <a:r>
              <a:rPr lang="en-US" dirty="0"/>
              <a:t>Weather Data was downloaded as a CSV file.</a:t>
            </a:r>
          </a:p>
          <a:p>
            <a:r>
              <a:rPr lang="en-US" dirty="0"/>
              <a:t>CSV file contained multiple column of information that we did not need</a:t>
            </a:r>
          </a:p>
          <a:p>
            <a:r>
              <a:rPr lang="en-US" dirty="0"/>
              <a:t>We created a new </a:t>
            </a:r>
            <a:r>
              <a:rPr lang="en-US" dirty="0" err="1"/>
              <a:t>DataFrame</a:t>
            </a:r>
            <a:r>
              <a:rPr lang="en-US" dirty="0"/>
              <a:t> called </a:t>
            </a:r>
            <a:r>
              <a:rPr lang="en-US" dirty="0" err="1"/>
              <a:t>weather_reduced_columns</a:t>
            </a:r>
            <a:r>
              <a:rPr lang="en-US" dirty="0"/>
              <a:t> that is a subset of our </a:t>
            </a:r>
            <a:r>
              <a:rPr lang="en-US" dirty="0" err="1"/>
              <a:t>weather_df</a:t>
            </a:r>
            <a:r>
              <a:rPr lang="en-US" dirty="0"/>
              <a:t> </a:t>
            </a:r>
            <a:r>
              <a:rPr lang="en-US" dirty="0" err="1"/>
              <a:t>DataFrame</a:t>
            </a:r>
            <a:r>
              <a:rPr lang="en-US" dirty="0"/>
              <a:t>. The new </a:t>
            </a:r>
            <a:r>
              <a:rPr lang="en-US" dirty="0" err="1"/>
              <a:t>DataFrame</a:t>
            </a:r>
            <a:r>
              <a:rPr lang="en-US" dirty="0"/>
              <a:t> contains only three columns: name, datetime, and conditions.</a:t>
            </a:r>
          </a:p>
        </p:txBody>
      </p:sp>
      <p:pic>
        <p:nvPicPr>
          <p:cNvPr id="5" name="Picture 4">
            <a:extLst>
              <a:ext uri="{FF2B5EF4-FFF2-40B4-BE49-F238E27FC236}">
                <a16:creationId xmlns:a16="http://schemas.microsoft.com/office/drawing/2014/main" id="{E973A4C6-767F-BC45-99F8-E8CD1EC265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1767" y="4928044"/>
            <a:ext cx="7518400" cy="584200"/>
          </a:xfrm>
          <a:prstGeom prst="rect">
            <a:avLst/>
          </a:prstGeom>
        </p:spPr>
      </p:pic>
    </p:spTree>
    <p:extLst>
      <p:ext uri="{BB962C8B-B14F-4D97-AF65-F5344CB8AC3E}">
        <p14:creationId xmlns:p14="http://schemas.microsoft.com/office/powerpoint/2010/main" val="38440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440479" y="62912"/>
            <a:ext cx="8751521" cy="1212140"/>
          </a:xfrm>
          <a:noFill/>
        </p:spPr>
        <p:txBody>
          <a:bodyPr/>
          <a:lstStyle/>
          <a:p>
            <a:r>
              <a:rPr lang="en-US" dirty="0"/>
              <a:t>Cleaning Disney Data </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4" name="Content Placeholder 3">
            <a:extLst>
              <a:ext uri="{FF2B5EF4-FFF2-40B4-BE49-F238E27FC236}">
                <a16:creationId xmlns:a16="http://schemas.microsoft.com/office/drawing/2014/main" id="{EB0D1C41-E29C-9E48-AEFE-76C14B76522C}"/>
              </a:ext>
            </a:extLst>
          </p:cNvPr>
          <p:cNvSpPr>
            <a:spLocks noGrp="1"/>
          </p:cNvSpPr>
          <p:nvPr>
            <p:ph sz="half" idx="2"/>
          </p:nvPr>
        </p:nvSpPr>
        <p:spPr>
          <a:xfrm>
            <a:off x="3970116" y="1547446"/>
            <a:ext cx="6941703" cy="4772629"/>
          </a:xfrm>
        </p:spPr>
        <p:txBody>
          <a:bodyPr/>
          <a:lstStyle/>
          <a:p>
            <a:r>
              <a:rPr lang="en-US" dirty="0"/>
              <a:t>Disney Data was downloaded as a CSV file from Google trends.</a:t>
            </a:r>
          </a:p>
          <a:p>
            <a:r>
              <a:rPr lang="en-US" dirty="0"/>
              <a:t>CSV file contained two columns that were grouped together through the .</a:t>
            </a:r>
            <a:r>
              <a:rPr lang="en-US" dirty="0" err="1"/>
              <a:t>groupby</a:t>
            </a:r>
            <a:r>
              <a:rPr lang="en-US" dirty="0"/>
              <a:t> function to group into separate categories. </a:t>
            </a:r>
          </a:p>
          <a:p>
            <a:endParaRPr lang="en-US" dirty="0"/>
          </a:p>
        </p:txBody>
      </p:sp>
      <p:pic>
        <p:nvPicPr>
          <p:cNvPr id="6" name="Picture 5" descr="A screenshot of a computer&#10;&#10;Description automatically generated">
            <a:extLst>
              <a:ext uri="{FF2B5EF4-FFF2-40B4-BE49-F238E27FC236}">
                <a16:creationId xmlns:a16="http://schemas.microsoft.com/office/drawing/2014/main" id="{4DF5A427-158B-C449-80B5-8F87CE4880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0116" y="2930235"/>
            <a:ext cx="6787233" cy="3519729"/>
          </a:xfrm>
          <a:prstGeom prst="rect">
            <a:avLst/>
          </a:prstGeom>
        </p:spPr>
      </p:pic>
    </p:spTree>
    <p:extLst>
      <p:ext uri="{BB962C8B-B14F-4D97-AF65-F5344CB8AC3E}">
        <p14:creationId xmlns:p14="http://schemas.microsoft.com/office/powerpoint/2010/main" val="374373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440479" y="62912"/>
            <a:ext cx="8751521" cy="898989"/>
          </a:xfrm>
          <a:noFill/>
        </p:spPr>
        <p:txBody>
          <a:bodyPr/>
          <a:lstStyle/>
          <a:p>
            <a:r>
              <a:rPr lang="en-US" dirty="0"/>
              <a:t>Question 1 Code</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7" name="Content Placeholder 6">
            <a:extLst>
              <a:ext uri="{FF2B5EF4-FFF2-40B4-BE49-F238E27FC236}">
                <a16:creationId xmlns:a16="http://schemas.microsoft.com/office/drawing/2014/main" id="{66AC6DF1-87A2-8F4E-AB70-4DFD108075CF}"/>
              </a:ext>
            </a:extLst>
          </p:cNvPr>
          <p:cNvSpPr>
            <a:spLocks noGrp="1"/>
          </p:cNvSpPr>
          <p:nvPr>
            <p:ph sz="half" idx="2"/>
          </p:nvPr>
        </p:nvSpPr>
        <p:spPr>
          <a:xfrm>
            <a:off x="3705102" y="1460664"/>
            <a:ext cx="7206718" cy="5334423"/>
          </a:xfrm>
        </p:spPr>
        <p:txBody>
          <a:bodyPr>
            <a:normAutofit/>
          </a:bodyPr>
          <a:lstStyle/>
          <a:p>
            <a:r>
              <a:rPr lang="en-US" sz="1800" b="1" dirty="0"/>
              <a:t>Are there noticeable differences in Disney Orlando-related search trends between sunny days, rainy days, and cloudy days?</a:t>
            </a:r>
          </a:p>
          <a:p>
            <a:r>
              <a:rPr lang="en-US" b="1" dirty="0">
                <a:solidFill>
                  <a:srgbClr val="00B050"/>
                </a:solidFill>
              </a:rPr>
              <a:t>#Grouped the </a:t>
            </a:r>
            <a:r>
              <a:rPr lang="en-US" b="1" dirty="0" err="1">
                <a:solidFill>
                  <a:srgbClr val="00B050"/>
                </a:solidFill>
              </a:rPr>
              <a:t>DataFrame</a:t>
            </a:r>
            <a:r>
              <a:rPr lang="en-US" b="1" dirty="0">
                <a:solidFill>
                  <a:srgbClr val="00B050"/>
                </a:solidFill>
              </a:rPr>
              <a:t> by month and condition</a:t>
            </a:r>
          </a:p>
          <a:p>
            <a:r>
              <a:rPr lang="en-US" b="1" dirty="0">
                <a:solidFill>
                  <a:srgbClr val="00B050"/>
                </a:solidFill>
              </a:rPr>
              <a:t>#Counted the number of occurrences for each month and condition</a:t>
            </a:r>
          </a:p>
          <a:p>
            <a:r>
              <a:rPr lang="en-US" b="1" dirty="0">
                <a:solidFill>
                  <a:srgbClr val="00B050"/>
                </a:solidFill>
              </a:rPr>
              <a:t>#Plotted the data as a bar graph</a:t>
            </a:r>
          </a:p>
          <a:p>
            <a:r>
              <a:rPr lang="en-US" b="1" dirty="0">
                <a:solidFill>
                  <a:srgbClr val="00B050"/>
                </a:solidFill>
              </a:rPr>
              <a:t>#Set Titles and labels</a:t>
            </a:r>
          </a:p>
          <a:p>
            <a:endParaRPr lang="en-US" dirty="0"/>
          </a:p>
          <a:p>
            <a:r>
              <a:rPr lang="en-US" b="1" dirty="0">
                <a:solidFill>
                  <a:srgbClr val="00B050"/>
                </a:solidFill>
              </a:rPr>
              <a:t>#Show the plot</a:t>
            </a:r>
          </a:p>
        </p:txBody>
      </p:sp>
      <p:pic>
        <p:nvPicPr>
          <p:cNvPr id="9" name="Picture 8">
            <a:extLst>
              <a:ext uri="{FF2B5EF4-FFF2-40B4-BE49-F238E27FC236}">
                <a16:creationId xmlns:a16="http://schemas.microsoft.com/office/drawing/2014/main" id="{7B079EE6-300C-CE4B-9E35-CA2BD2CD2E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0086" y="5596192"/>
            <a:ext cx="1054100" cy="254000"/>
          </a:xfrm>
          <a:prstGeom prst="rect">
            <a:avLst/>
          </a:prstGeom>
        </p:spPr>
      </p:pic>
      <p:pic>
        <p:nvPicPr>
          <p:cNvPr id="13" name="Picture 12" descr="A close-up of a sign&#10;&#10;Description automatically generated">
            <a:extLst>
              <a:ext uri="{FF2B5EF4-FFF2-40B4-BE49-F238E27FC236}">
                <a16:creationId xmlns:a16="http://schemas.microsoft.com/office/drawing/2014/main" id="{0168B8F9-5D92-A143-87E8-CEDDCD92C3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6959" y="4494587"/>
            <a:ext cx="4610100" cy="723900"/>
          </a:xfrm>
          <a:prstGeom prst="rect">
            <a:avLst/>
          </a:prstGeom>
        </p:spPr>
      </p:pic>
      <p:pic>
        <p:nvPicPr>
          <p:cNvPr id="15" name="Picture 14">
            <a:extLst>
              <a:ext uri="{FF2B5EF4-FFF2-40B4-BE49-F238E27FC236}">
                <a16:creationId xmlns:a16="http://schemas.microsoft.com/office/drawing/2014/main" id="{FB98F110-F69D-1948-B135-174B481148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0500" y="3837482"/>
            <a:ext cx="4191000" cy="279400"/>
          </a:xfrm>
          <a:prstGeom prst="rect">
            <a:avLst/>
          </a:prstGeom>
        </p:spPr>
      </p:pic>
      <p:pic>
        <p:nvPicPr>
          <p:cNvPr id="17" name="Picture 16">
            <a:extLst>
              <a:ext uri="{FF2B5EF4-FFF2-40B4-BE49-F238E27FC236}">
                <a16:creationId xmlns:a16="http://schemas.microsoft.com/office/drawing/2014/main" id="{ECFAF044-CF57-1544-B822-33E3370257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46959" y="3241878"/>
            <a:ext cx="6832600" cy="317500"/>
          </a:xfrm>
          <a:prstGeom prst="rect">
            <a:avLst/>
          </a:prstGeom>
        </p:spPr>
      </p:pic>
      <p:pic>
        <p:nvPicPr>
          <p:cNvPr id="19" name="Picture 18">
            <a:extLst>
              <a:ext uri="{FF2B5EF4-FFF2-40B4-BE49-F238E27FC236}">
                <a16:creationId xmlns:a16="http://schemas.microsoft.com/office/drawing/2014/main" id="{43938C22-26D5-1546-B45E-7EEEEE3629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6959" y="2641018"/>
            <a:ext cx="8763000" cy="304800"/>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561109" y="-556821"/>
            <a:ext cx="9906000" cy="1382156"/>
          </a:xfrm>
          <a:noFill/>
        </p:spPr>
        <p:txBody>
          <a:bodyPr/>
          <a:lstStyle/>
          <a:p>
            <a:pPr algn="ctr"/>
            <a:r>
              <a:rPr lang="en-US" dirty="0"/>
              <a:t>Question 1 Graph</a:t>
            </a:r>
          </a:p>
        </p:txBody>
      </p:sp>
      <p:pic>
        <p:nvPicPr>
          <p:cNvPr id="14" name="Picture 13" descr="A graph of different conditions&#10;&#10;Description automatically generated">
            <a:extLst>
              <a:ext uri="{FF2B5EF4-FFF2-40B4-BE49-F238E27FC236}">
                <a16:creationId xmlns:a16="http://schemas.microsoft.com/office/drawing/2014/main" id="{5C1D27E0-6BA3-9D47-9742-63F6CA58F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681" y="825335"/>
            <a:ext cx="6118637" cy="5721323"/>
          </a:xfrm>
          <a:prstGeom prst="rect">
            <a:avLst/>
          </a:prstGeom>
        </p:spPr>
      </p:pic>
    </p:spTree>
    <p:extLst>
      <p:ext uri="{BB962C8B-B14F-4D97-AF65-F5344CB8AC3E}">
        <p14:creationId xmlns:p14="http://schemas.microsoft.com/office/powerpoint/2010/main" val="83740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440479" y="62912"/>
            <a:ext cx="8751521" cy="898989"/>
          </a:xfrm>
          <a:noFill/>
        </p:spPr>
        <p:txBody>
          <a:bodyPr/>
          <a:lstStyle/>
          <a:p>
            <a:r>
              <a:rPr lang="en-US" dirty="0"/>
              <a:t>Question 1 Modification </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7" name="Content Placeholder 6">
            <a:extLst>
              <a:ext uri="{FF2B5EF4-FFF2-40B4-BE49-F238E27FC236}">
                <a16:creationId xmlns:a16="http://schemas.microsoft.com/office/drawing/2014/main" id="{66AC6DF1-87A2-8F4E-AB70-4DFD108075CF}"/>
              </a:ext>
            </a:extLst>
          </p:cNvPr>
          <p:cNvSpPr>
            <a:spLocks noGrp="1"/>
          </p:cNvSpPr>
          <p:nvPr>
            <p:ph sz="half" idx="2"/>
          </p:nvPr>
        </p:nvSpPr>
        <p:spPr>
          <a:xfrm>
            <a:off x="3705102" y="1460664"/>
            <a:ext cx="7206718" cy="5334423"/>
          </a:xfrm>
        </p:spPr>
        <p:txBody>
          <a:bodyPr>
            <a:normAutofit/>
          </a:bodyPr>
          <a:lstStyle/>
          <a:p>
            <a:r>
              <a:rPr lang="en-US" b="1" dirty="0"/>
              <a:t>Two main changes to the code</a:t>
            </a:r>
            <a:endParaRPr lang="en-US" sz="1800" b="1" dirty="0"/>
          </a:p>
          <a:p>
            <a:r>
              <a:rPr lang="en-US" b="1" dirty="0">
                <a:solidFill>
                  <a:srgbClr val="00B050"/>
                </a:solidFill>
              </a:rPr>
              <a:t>Group the </a:t>
            </a:r>
            <a:r>
              <a:rPr lang="en-US" b="1" dirty="0" err="1">
                <a:solidFill>
                  <a:srgbClr val="00B050"/>
                </a:solidFill>
              </a:rPr>
              <a:t>DataFrame</a:t>
            </a:r>
            <a:r>
              <a:rPr lang="en-US" b="1" dirty="0">
                <a:solidFill>
                  <a:srgbClr val="00B050"/>
                </a:solidFill>
              </a:rPr>
              <a:t> by month and condition, and count occurrences</a:t>
            </a:r>
          </a:p>
          <a:p>
            <a:endParaRPr lang="en-US" b="1" dirty="0">
              <a:solidFill>
                <a:srgbClr val="00B050"/>
              </a:solidFill>
            </a:endParaRPr>
          </a:p>
          <a:p>
            <a:r>
              <a:rPr lang="en-US" b="1" dirty="0">
                <a:solidFill>
                  <a:srgbClr val="00B050"/>
                </a:solidFill>
              </a:rPr>
              <a:t>#Set the x-axis tick labels to display the month names</a:t>
            </a:r>
            <a:endParaRPr lang="en-US" dirty="0"/>
          </a:p>
        </p:txBody>
      </p:sp>
      <p:pic>
        <p:nvPicPr>
          <p:cNvPr id="5" name="Picture 4">
            <a:extLst>
              <a:ext uri="{FF2B5EF4-FFF2-40B4-BE49-F238E27FC236}">
                <a16:creationId xmlns:a16="http://schemas.microsoft.com/office/drawing/2014/main" id="{C23B102A-915A-3141-BCFB-316341B31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558" y="3801278"/>
            <a:ext cx="6364142" cy="639077"/>
          </a:xfrm>
          <a:prstGeom prst="rect">
            <a:avLst/>
          </a:prstGeom>
        </p:spPr>
      </p:pic>
      <p:pic>
        <p:nvPicPr>
          <p:cNvPr id="8" name="Picture 7">
            <a:extLst>
              <a:ext uri="{FF2B5EF4-FFF2-40B4-BE49-F238E27FC236}">
                <a16:creationId xmlns:a16="http://schemas.microsoft.com/office/drawing/2014/main" id="{ED570202-AEE8-A748-8111-8F66A87242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5102" y="2643276"/>
            <a:ext cx="8259565" cy="408681"/>
          </a:xfrm>
          <a:prstGeom prst="rect">
            <a:avLst/>
          </a:prstGeom>
        </p:spPr>
      </p:pic>
    </p:spTree>
    <p:extLst>
      <p:ext uri="{BB962C8B-B14F-4D97-AF65-F5344CB8AC3E}">
        <p14:creationId xmlns:p14="http://schemas.microsoft.com/office/powerpoint/2010/main" val="417151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561109" y="-556821"/>
            <a:ext cx="9906000" cy="1382156"/>
          </a:xfrm>
          <a:noFill/>
        </p:spPr>
        <p:txBody>
          <a:bodyPr/>
          <a:lstStyle/>
          <a:p>
            <a:pPr algn="ctr"/>
            <a:r>
              <a:rPr lang="en-US" dirty="0"/>
              <a:t>Question 1 Graph</a:t>
            </a:r>
          </a:p>
        </p:txBody>
      </p:sp>
      <p:pic>
        <p:nvPicPr>
          <p:cNvPr id="4" name="Picture 3" descr="A graph of different colored lines&#10;&#10;Description automatically generated">
            <a:extLst>
              <a:ext uri="{FF2B5EF4-FFF2-40B4-BE49-F238E27FC236}">
                <a16:creationId xmlns:a16="http://schemas.microsoft.com/office/drawing/2014/main" id="{47AED3C6-C2EB-B44E-914F-A575E88A8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119" y="718457"/>
            <a:ext cx="9373762" cy="5931529"/>
          </a:xfrm>
          <a:prstGeom prst="rect">
            <a:avLst/>
          </a:prstGeom>
        </p:spPr>
      </p:pic>
    </p:spTree>
    <p:extLst>
      <p:ext uri="{BB962C8B-B14F-4D97-AF65-F5344CB8AC3E}">
        <p14:creationId xmlns:p14="http://schemas.microsoft.com/office/powerpoint/2010/main" val="345958009"/>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{59DF9D55-2BB8-4BC3-90DF-3033DEE74920}tf22797433_win32</Template>
  <TotalTime>1233</TotalTime>
  <Words>679</Words>
  <Application>Microsoft Office PowerPoint</Application>
  <PresentationFormat>Widescreen</PresentationFormat>
  <Paragraphs>72</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Agency FB</vt:lpstr>
      <vt:lpstr>Aptos</vt:lpstr>
      <vt:lpstr>Arial</vt:lpstr>
      <vt:lpstr>Calibri</vt:lpstr>
      <vt:lpstr>Univers Condensed Light</vt:lpstr>
      <vt:lpstr>Walbaum Display Light</vt:lpstr>
      <vt:lpstr>AngleLinesVTI</vt:lpstr>
      <vt:lpstr>Forecasting Disney : Weather patterns vs Disney searches </vt:lpstr>
      <vt:lpstr>AGENDA</vt:lpstr>
      <vt:lpstr>Acquiring Data </vt:lpstr>
      <vt:lpstr>Cleaning  Weather  Data </vt:lpstr>
      <vt:lpstr>Cleaning Disney Data </vt:lpstr>
      <vt:lpstr>Question 1 Code</vt:lpstr>
      <vt:lpstr>Question 1 Graph</vt:lpstr>
      <vt:lpstr>Question 1 Modification </vt:lpstr>
      <vt:lpstr>Question 1 Graph</vt:lpstr>
      <vt:lpstr>Data Conclusion </vt:lpstr>
      <vt:lpstr> question 2 </vt:lpstr>
      <vt:lpstr>Question Two Graph </vt:lpstr>
      <vt:lpstr>Now let’s compare The number of searches indoor attractions vs Disney Parks </vt:lpstr>
      <vt:lpstr>Disney Parks bar graph </vt:lpstr>
      <vt:lpstr>Florida mall searches on google trends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Disney : Weather patterns vs Disney searches </dc:title>
  <dc:creator>Daniel Gomes</dc:creator>
  <cp:lastModifiedBy>Daniel Gomes</cp:lastModifiedBy>
  <cp:revision>3</cp:revision>
  <dcterms:created xsi:type="dcterms:W3CDTF">2024-05-15T23:35:11Z</dcterms:created>
  <dcterms:modified xsi:type="dcterms:W3CDTF">2024-05-16T20:35:47Z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