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4FC6DDE-AE14-4FBA-B737-C98CD75A0BE2}" type="datetimeFigureOut">
              <a:rPr lang="en-US" smtClean="0"/>
              <a:t>5/21/2024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49D7BD4-3BA7-4E22-9704-0A2DEB5177F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4FC6DDE-AE14-4FBA-B737-C98CD75A0BE2}" type="datetimeFigureOut">
              <a:rPr lang="en-US" smtClean="0"/>
              <a:t>5/21/2024</a:t>
            </a:fld>
            <a:endParaRPr lang="en-US"/>
          </a:p>
        </p:txBody>
      </p:sp>
      <p:sp>
        <p:nvSpPr>
          <p:cNvPr id="9" name="Slide Number Placeholder 8"/>
          <p:cNvSpPr>
            <a:spLocks noGrp="1"/>
          </p:cNvSpPr>
          <p:nvPr>
            <p:ph type="sldNum" sz="quarter" idx="15"/>
          </p:nvPr>
        </p:nvSpPr>
        <p:spPr/>
        <p:txBody>
          <a:bodyPr rtlCol="0"/>
          <a:lstStyle/>
          <a:p>
            <a:fld id="{A49D7BD4-3BA7-4E22-9704-0A2DEB5177F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FC6DDE-AE14-4FBA-B737-C98CD75A0BE2}" type="datetimeFigureOut">
              <a:rPr lang="en-US" smtClean="0"/>
              <a:t>5/21/2024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49D7BD4-3BA7-4E22-9704-0A2DEB5177F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4FC6DDE-AE14-4FBA-B737-C98CD75A0BE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D7BD4-3BA7-4E22-9704-0A2DEB5177F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4FC6DDE-AE14-4FBA-B737-C98CD75A0BE2}"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D7BD4-3BA7-4E22-9704-0A2DEB5177F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4FC6DDE-AE14-4FBA-B737-C98CD75A0BE2}" type="datetimeFigureOut">
              <a:rPr lang="en-US" smtClean="0"/>
              <a:t>5/21/2024</a:t>
            </a:fld>
            <a:endParaRPr lang="en-US"/>
          </a:p>
        </p:txBody>
      </p:sp>
      <p:sp>
        <p:nvSpPr>
          <p:cNvPr id="7" name="Slide Number Placeholder 6"/>
          <p:cNvSpPr>
            <a:spLocks noGrp="1"/>
          </p:cNvSpPr>
          <p:nvPr>
            <p:ph type="sldNum" sz="quarter" idx="11"/>
          </p:nvPr>
        </p:nvSpPr>
        <p:spPr/>
        <p:txBody>
          <a:bodyPr rtlCol="0"/>
          <a:lstStyle/>
          <a:p>
            <a:fld id="{A49D7BD4-3BA7-4E22-9704-0A2DEB5177F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C6DDE-AE14-4FBA-B737-C98CD75A0BE2}"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D7BD4-3BA7-4E22-9704-0A2DEB5177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4FC6DDE-AE14-4FBA-B737-C98CD75A0BE2}" type="datetimeFigureOut">
              <a:rPr lang="en-US" smtClean="0"/>
              <a:t>5/21/2024</a:t>
            </a:fld>
            <a:endParaRPr lang="en-US"/>
          </a:p>
        </p:txBody>
      </p:sp>
      <p:sp>
        <p:nvSpPr>
          <p:cNvPr id="22" name="Slide Number Placeholder 21"/>
          <p:cNvSpPr>
            <a:spLocks noGrp="1"/>
          </p:cNvSpPr>
          <p:nvPr>
            <p:ph type="sldNum" sz="quarter" idx="15"/>
          </p:nvPr>
        </p:nvSpPr>
        <p:spPr/>
        <p:txBody>
          <a:bodyPr rtlCol="0"/>
          <a:lstStyle/>
          <a:p>
            <a:fld id="{A49D7BD4-3BA7-4E22-9704-0A2DEB5177F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FC6DDE-AE14-4FBA-B737-C98CD75A0BE2}" type="datetimeFigureOut">
              <a:rPr lang="en-US" smtClean="0"/>
              <a:t>5/21/2024</a:t>
            </a:fld>
            <a:endParaRPr lang="en-US"/>
          </a:p>
        </p:txBody>
      </p:sp>
      <p:sp>
        <p:nvSpPr>
          <p:cNvPr id="18" name="Slide Number Placeholder 17"/>
          <p:cNvSpPr>
            <a:spLocks noGrp="1"/>
          </p:cNvSpPr>
          <p:nvPr>
            <p:ph type="sldNum" sz="quarter" idx="11"/>
          </p:nvPr>
        </p:nvSpPr>
        <p:spPr/>
        <p:txBody>
          <a:bodyPr rtlCol="0"/>
          <a:lstStyle/>
          <a:p>
            <a:fld id="{A49D7BD4-3BA7-4E22-9704-0A2DEB5177F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FC6DDE-AE14-4FBA-B737-C98CD75A0BE2}" type="datetimeFigureOut">
              <a:rPr lang="en-US" smtClean="0"/>
              <a:t>5/21/2024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9D7BD4-3BA7-4E22-9704-0A2DEB5177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685800"/>
            <a:ext cx="6858000" cy="2305050"/>
          </a:xfrm>
        </p:spPr>
        <p:txBody>
          <a:bodyPr>
            <a:normAutofit fontScale="90000"/>
          </a:bodyPr>
          <a:lstStyle/>
          <a:p>
            <a:r>
              <a:rPr lang="en-US" sz="3300" dirty="0">
                <a:latin typeface="Gill Sans MT" pitchFamily="34" charset="0"/>
                <a:cs typeface="Times New Roman" pitchFamily="18" charset="0"/>
              </a:rPr>
              <a:t>AIR QUALITY AND ACOUSTIC POLLUTION MONITORING WITH ESP32 AND SENSOR ARRAY</a:t>
            </a:r>
            <a:br>
              <a:rPr lang="en-US" dirty="0">
                <a:latin typeface="Gill Sans MT" pitchFamily="34" charset="0"/>
                <a:cs typeface="Times New Roman" pitchFamily="18" charset="0"/>
              </a:rPr>
            </a:br>
            <a:endParaRPr lang="en-US" dirty="0">
              <a:latin typeface="Gill Sans MT" pitchFamily="34" charset="0"/>
              <a:cs typeface="Times New Roman" pitchFamily="18" charset="0"/>
            </a:endParaRPr>
          </a:p>
        </p:txBody>
      </p:sp>
      <p:sp>
        <p:nvSpPr>
          <p:cNvPr id="3" name="Subtitle 2"/>
          <p:cNvSpPr>
            <a:spLocks noGrp="1"/>
          </p:cNvSpPr>
          <p:nvPr>
            <p:ph type="subTitle" idx="1"/>
          </p:nvPr>
        </p:nvSpPr>
        <p:spPr/>
        <p:txBody>
          <a:bodyPr>
            <a:noAutofit/>
          </a:bodyPr>
          <a:lstStyle/>
          <a:p>
            <a:r>
              <a:rPr lang="en-IN" sz="2000" b="1" dirty="0">
                <a:latin typeface="Gill Sans MT" pitchFamily="34" charset="0"/>
              </a:rPr>
              <a:t>RESHMA R      			2116210701212</a:t>
            </a:r>
            <a:endParaRPr lang="en-US" sz="2000" dirty="0">
              <a:latin typeface="Gill Sans MT" pitchFamily="34" charset="0"/>
            </a:endParaRPr>
          </a:p>
          <a:p>
            <a:r>
              <a:rPr lang="en-IN" sz="2000" b="1" dirty="0">
                <a:latin typeface="Gill Sans MT" pitchFamily="34" charset="0"/>
              </a:rPr>
              <a:t>SOWMIYA S                       	2116210701255</a:t>
            </a:r>
            <a:endParaRPr lang="en-US" sz="2000" dirty="0">
              <a:latin typeface="Gill Sans MT" pitchFamily="34" charset="0"/>
            </a:endParaRPr>
          </a:p>
          <a:p>
            <a:endParaRPr lang="en-US" sz="2000" dirty="0">
              <a:latin typeface="Gill Sans MT" pitchFamily="34" charset="0"/>
            </a:endParaRPr>
          </a:p>
        </p:txBody>
      </p:sp>
      <p:sp>
        <p:nvSpPr>
          <p:cNvPr id="4" name="TextBox 3"/>
          <p:cNvSpPr txBox="1"/>
          <p:nvPr/>
        </p:nvSpPr>
        <p:spPr>
          <a:xfrm>
            <a:off x="2819400" y="4343400"/>
            <a:ext cx="4419600" cy="369332"/>
          </a:xfrm>
          <a:prstGeom prst="rect">
            <a:avLst/>
          </a:prstGeom>
          <a:noFill/>
        </p:spPr>
        <p:txBody>
          <a:bodyPr wrap="square" rtlCol="0">
            <a:spAutoFit/>
          </a:bodyPr>
          <a:lstStyle/>
          <a:p>
            <a:pPr lvl="3"/>
            <a:r>
              <a:rPr lang="en-US" b="1" dirty="0"/>
              <a:t>Project Done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579438"/>
          </a:xfrm>
        </p:spPr>
        <p:txBody>
          <a:bodyPr>
            <a:normAutofit/>
          </a:bodyPr>
          <a:lstStyle/>
          <a:p>
            <a:r>
              <a:rPr lang="en-US" b="1" dirty="0">
                <a:solidFill>
                  <a:schemeClr val="accent1"/>
                </a:solidFill>
                <a:latin typeface="Gill Sans MT" pitchFamily="34" charset="0"/>
              </a:rPr>
              <a:t>architecture diagram:</a:t>
            </a:r>
          </a:p>
        </p:txBody>
      </p:sp>
      <p:sp>
        <p:nvSpPr>
          <p:cNvPr id="7" name="Content Placeholder 6">
            <a:extLst>
              <a:ext uri="{FF2B5EF4-FFF2-40B4-BE49-F238E27FC236}">
                <a16:creationId xmlns:a16="http://schemas.microsoft.com/office/drawing/2014/main" id="{A025B276-27BD-FACF-A3E2-6E5EF9134FDC}"/>
              </a:ext>
            </a:extLst>
          </p:cNvPr>
          <p:cNvSpPr>
            <a:spLocks noGrp="1"/>
          </p:cNvSpPr>
          <p:nvPr>
            <p:ph sz="quarter" idx="1"/>
          </p:nvPr>
        </p:nvSpPr>
        <p:spPr>
          <a:xfrm>
            <a:off x="609600" y="1371600"/>
            <a:ext cx="7467600" cy="4873752"/>
          </a:xfrm>
        </p:spPr>
        <p:txBody>
          <a:bodyPr/>
          <a:lstStyle/>
          <a:p>
            <a:pPr marL="0" indent="0">
              <a:buNone/>
            </a:pPr>
            <a:endParaRPr lang="en-IN" dirty="0"/>
          </a:p>
        </p:txBody>
      </p:sp>
      <p:pic>
        <p:nvPicPr>
          <p:cNvPr id="9" name="Picture 8">
            <a:extLst>
              <a:ext uri="{FF2B5EF4-FFF2-40B4-BE49-F238E27FC236}">
                <a16:creationId xmlns:a16="http://schemas.microsoft.com/office/drawing/2014/main" id="{DD0AF45C-A68D-1A94-48D6-1771440ED771}"/>
              </a:ext>
            </a:extLst>
          </p:cNvPr>
          <p:cNvPicPr>
            <a:picLocks noChangeAspect="1"/>
          </p:cNvPicPr>
          <p:nvPr/>
        </p:nvPicPr>
        <p:blipFill>
          <a:blip r:embed="rId2"/>
          <a:stretch>
            <a:fillRect/>
          </a:stretch>
        </p:blipFill>
        <p:spPr>
          <a:xfrm>
            <a:off x="609600" y="1300837"/>
            <a:ext cx="7467600" cy="50152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a:solidFill>
                  <a:schemeClr val="accent1"/>
                </a:solidFill>
                <a:latin typeface="Gill Sans MT" panose="020B0502020104020203" pitchFamily="34" charset="0"/>
              </a:rPr>
              <a:t>circuit diagram:</a:t>
            </a:r>
          </a:p>
        </p:txBody>
      </p:sp>
      <p:pic>
        <p:nvPicPr>
          <p:cNvPr id="4" name="Content Placeholder 3" descr="WhatsApp Image 2024-05-21 at 12.07.20 AM.jpeg"/>
          <p:cNvPicPr>
            <a:picLocks noGrp="1" noChangeAspect="1"/>
          </p:cNvPicPr>
          <p:nvPr>
            <p:ph sz="quarter" idx="1"/>
          </p:nvPr>
        </p:nvPicPr>
        <p:blipFill>
          <a:blip r:embed="rId2"/>
          <a:stretch>
            <a:fillRect/>
          </a:stretch>
        </p:blipFill>
        <p:spPr>
          <a:xfrm>
            <a:off x="762000" y="1558128"/>
            <a:ext cx="7467600" cy="374174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685800"/>
          </a:xfrm>
        </p:spPr>
        <p:txBody>
          <a:bodyPr>
            <a:normAutofit/>
          </a:bodyPr>
          <a:lstStyle/>
          <a:p>
            <a:r>
              <a:rPr lang="en-US" b="1" dirty="0">
                <a:solidFill>
                  <a:schemeClr val="accent1"/>
                </a:solidFill>
                <a:latin typeface="Gill Sans MT" pitchFamily="34" charset="0"/>
              </a:rPr>
              <a:t>results:</a:t>
            </a:r>
          </a:p>
        </p:txBody>
      </p:sp>
      <p:pic>
        <p:nvPicPr>
          <p:cNvPr id="4" name="Content Placeholder 3" descr="op1.jpg"/>
          <p:cNvPicPr>
            <a:picLocks noGrp="1" noChangeAspect="1"/>
          </p:cNvPicPr>
          <p:nvPr>
            <p:ph sz="quarter" idx="1"/>
          </p:nvPr>
        </p:nvPicPr>
        <p:blipFill>
          <a:blip r:embed="rId2" cstate="print"/>
          <a:stretch>
            <a:fillRect/>
          </a:stretch>
        </p:blipFill>
        <p:spPr>
          <a:xfrm>
            <a:off x="1591333" y="1219200"/>
            <a:ext cx="2193131" cy="4873625"/>
          </a:xfrm>
        </p:spPr>
      </p:pic>
      <p:pic>
        <p:nvPicPr>
          <p:cNvPr id="5" name="Picture 4" descr="op2.jpg"/>
          <p:cNvPicPr>
            <a:picLocks noChangeAspect="1"/>
          </p:cNvPicPr>
          <p:nvPr/>
        </p:nvPicPr>
        <p:blipFill>
          <a:blip r:embed="rId3" cstate="print"/>
          <a:stretch>
            <a:fillRect/>
          </a:stretch>
        </p:blipFill>
        <p:spPr>
          <a:xfrm>
            <a:off x="5105400" y="1194752"/>
            <a:ext cx="2349731" cy="4922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4.jpg"/>
          <p:cNvPicPr>
            <a:picLocks noGrp="1" noChangeAspect="1"/>
          </p:cNvPicPr>
          <p:nvPr>
            <p:ph sz="quarter" idx="1"/>
          </p:nvPr>
        </p:nvPicPr>
        <p:blipFill>
          <a:blip r:embed="rId2"/>
          <a:stretch>
            <a:fillRect/>
          </a:stretch>
        </p:blipFill>
        <p:spPr>
          <a:xfrm>
            <a:off x="5243988" y="1219200"/>
            <a:ext cx="2330291" cy="5102225"/>
          </a:xfrm>
        </p:spPr>
      </p:pic>
      <p:pic>
        <p:nvPicPr>
          <p:cNvPr id="5" name="Picture 4" descr="op3.jpg"/>
          <p:cNvPicPr>
            <a:picLocks noChangeAspect="1"/>
          </p:cNvPicPr>
          <p:nvPr/>
        </p:nvPicPr>
        <p:blipFill>
          <a:blip r:embed="rId3" cstate="print"/>
          <a:stretch>
            <a:fillRect/>
          </a:stretch>
        </p:blipFill>
        <p:spPr>
          <a:xfrm>
            <a:off x="1600201" y="1219200"/>
            <a:ext cx="2286000" cy="5159376"/>
          </a:xfrm>
          <a:prstGeom prst="rect">
            <a:avLst/>
          </a:prstGeom>
        </p:spPr>
      </p:pic>
      <p:sp>
        <p:nvSpPr>
          <p:cNvPr id="7" name="TextBox 6">
            <a:extLst>
              <a:ext uri="{FF2B5EF4-FFF2-40B4-BE49-F238E27FC236}">
                <a16:creationId xmlns:a16="http://schemas.microsoft.com/office/drawing/2014/main" id="{304C342A-72F3-86CD-D329-27EFE02989FA}"/>
              </a:ext>
            </a:extLst>
          </p:cNvPr>
          <p:cNvSpPr txBox="1"/>
          <p:nvPr/>
        </p:nvSpPr>
        <p:spPr>
          <a:xfrm>
            <a:off x="914400" y="467232"/>
            <a:ext cx="4572000" cy="492443"/>
          </a:xfrm>
          <a:prstGeom prst="rect">
            <a:avLst/>
          </a:prstGeom>
          <a:noFill/>
        </p:spPr>
        <p:txBody>
          <a:bodyPr wrap="square">
            <a:spAutoFit/>
          </a:bodyPr>
          <a:lstStyle/>
          <a:p>
            <a:r>
              <a:rPr lang="en-US" sz="2600" b="1" dirty="0">
                <a:solidFill>
                  <a:schemeClr val="accent1"/>
                </a:solidFill>
                <a:latin typeface="Gill Sans MT" pitchFamily="34" charset="0"/>
              </a:rPr>
              <a:t>RESULTS:</a:t>
            </a:r>
            <a:endParaRPr lang="en-IN"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85800"/>
          </a:xfrm>
        </p:spPr>
        <p:txBody>
          <a:bodyPr>
            <a:noAutofit/>
          </a:bodyPr>
          <a:lstStyle/>
          <a:p>
            <a:r>
              <a:rPr lang="en-US" b="1" dirty="0">
                <a:solidFill>
                  <a:schemeClr val="accent1"/>
                </a:solidFill>
                <a:latin typeface="Gill Sans MT" pitchFamily="34" charset="0"/>
              </a:rPr>
              <a:t>conclusion and future enhancements:</a:t>
            </a:r>
          </a:p>
        </p:txBody>
      </p:sp>
      <p:sp>
        <p:nvSpPr>
          <p:cNvPr id="3" name="Content Placeholder 2"/>
          <p:cNvSpPr>
            <a:spLocks noGrp="1"/>
          </p:cNvSpPr>
          <p:nvPr>
            <p:ph sz="quarter" idx="1"/>
          </p:nvPr>
        </p:nvSpPr>
        <p:spPr>
          <a:xfrm>
            <a:off x="457200" y="990600"/>
            <a:ext cx="7467600" cy="4873752"/>
          </a:xfrm>
        </p:spPr>
        <p:txBody>
          <a:bodyPr>
            <a:noAutofit/>
          </a:bodyPr>
          <a:lstStyle/>
          <a:p>
            <a:pPr algn="just">
              <a:lnSpc>
                <a:spcPct val="160000"/>
              </a:lnSpc>
              <a:buFont typeface="Wingdings" pitchFamily="2" charset="2"/>
              <a:buChar char="Ø"/>
            </a:pPr>
            <a:r>
              <a:rPr lang="en-US" sz="2200" dirty="0">
                <a:latin typeface="Gill Sans MT" pitchFamily="34" charset="0"/>
              </a:rPr>
              <a:t>Our system effectively observes and evaluates air quality and sound pollution in real-time through </a:t>
            </a:r>
            <a:r>
              <a:rPr lang="en-US" sz="2200" dirty="0" err="1">
                <a:latin typeface="Gill Sans MT" pitchFamily="34" charset="0"/>
              </a:rPr>
              <a:t>IoT</a:t>
            </a:r>
            <a:r>
              <a:rPr lang="en-US" sz="2200" dirty="0">
                <a:latin typeface="Gill Sans MT" pitchFamily="34" charset="0"/>
              </a:rPr>
              <a:t> integration, facilitated by the </a:t>
            </a:r>
            <a:r>
              <a:rPr lang="en-US" sz="2200" dirty="0" err="1">
                <a:latin typeface="Gill Sans MT" pitchFamily="34" charset="0"/>
              </a:rPr>
              <a:t>Blynk</a:t>
            </a:r>
            <a:r>
              <a:rPr lang="en-US" sz="2200" dirty="0">
                <a:latin typeface="Gill Sans MT" pitchFamily="34" charset="0"/>
              </a:rPr>
              <a:t> application. </a:t>
            </a:r>
          </a:p>
          <a:p>
            <a:pPr algn="just">
              <a:lnSpc>
                <a:spcPct val="160000"/>
              </a:lnSpc>
              <a:buFont typeface="Wingdings" pitchFamily="2" charset="2"/>
              <a:buChar char="Ø"/>
            </a:pPr>
            <a:r>
              <a:rPr lang="en-IN" sz="2200" dirty="0">
                <a:latin typeface="Gill Sans MT" pitchFamily="34" charset="0"/>
              </a:rPr>
              <a:t>Incorporating GPS trackers, could help visualize the level of pollution within specific geographical boundaries.</a:t>
            </a:r>
          </a:p>
          <a:p>
            <a:pPr algn="just">
              <a:lnSpc>
                <a:spcPct val="160000"/>
              </a:lnSpc>
              <a:buFont typeface="Wingdings" pitchFamily="2" charset="2"/>
              <a:buChar char="Ø"/>
            </a:pPr>
            <a:r>
              <a:rPr lang="en-IN" sz="2200" dirty="0">
                <a:latin typeface="Gill Sans MT" pitchFamily="34" charset="0"/>
              </a:rPr>
              <a:t>Machine learning algorithms can be introduced to conduct predictive analysis on historical data and other environmental parameters to predict future incidences of pollution for efficient planning in pollution mitigation.</a:t>
            </a:r>
            <a:endParaRPr lang="en-US" sz="2200" dirty="0">
              <a:latin typeface="Gill Sans M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667000"/>
            <a:ext cx="7467600" cy="1143000"/>
          </a:xfrm>
        </p:spPr>
        <p:txBody>
          <a:bodyPr>
            <a:normAutofit/>
          </a:bodyPr>
          <a:lstStyle/>
          <a:p>
            <a:r>
              <a:rPr lang="en-US" sz="4500" dirty="0">
                <a:solidFill>
                  <a:schemeClr val="accent1"/>
                </a:solidFill>
                <a:latin typeface="Gill Sans MT"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85800"/>
          </a:xfrm>
        </p:spPr>
        <p:txBody>
          <a:bodyPr/>
          <a:lstStyle/>
          <a:p>
            <a:r>
              <a:rPr lang="en-US" b="1" dirty="0">
                <a:solidFill>
                  <a:schemeClr val="accent1"/>
                </a:solidFill>
                <a:latin typeface="Gill Sans MT" pitchFamily="34" charset="0"/>
              </a:rPr>
              <a:t>INTRODUCTION:</a:t>
            </a:r>
          </a:p>
        </p:txBody>
      </p:sp>
      <p:sp>
        <p:nvSpPr>
          <p:cNvPr id="3" name="Content Placeholder 2"/>
          <p:cNvSpPr>
            <a:spLocks noGrp="1"/>
          </p:cNvSpPr>
          <p:nvPr>
            <p:ph sz="quarter" idx="1"/>
          </p:nvPr>
        </p:nvSpPr>
        <p:spPr>
          <a:xfrm>
            <a:off x="457200" y="1219200"/>
            <a:ext cx="7772400" cy="5254752"/>
          </a:xfrm>
        </p:spPr>
        <p:txBody>
          <a:bodyPr>
            <a:normAutofit fontScale="92500" lnSpcReduction="20000"/>
          </a:bodyPr>
          <a:lstStyle/>
          <a:p>
            <a:pPr algn="just">
              <a:lnSpc>
                <a:spcPct val="150000"/>
              </a:lnSpc>
              <a:buFont typeface="Wingdings" pitchFamily="2" charset="2"/>
              <a:buChar char="Ø"/>
            </a:pPr>
            <a:r>
              <a:rPr lang="en-US" dirty="0">
                <a:latin typeface="Gill Sans MT" pitchFamily="34" charset="0"/>
              </a:rPr>
              <a:t>Technological advancements are increasingly focused on efficient monitoring and control to meet human needs, driven by the Internet of Things (IOT). </a:t>
            </a:r>
          </a:p>
          <a:p>
            <a:pPr algn="just">
              <a:lnSpc>
                <a:spcPct val="150000"/>
              </a:lnSpc>
              <a:buFont typeface="Wingdings" pitchFamily="2" charset="2"/>
              <a:buChar char="Ø"/>
            </a:pPr>
            <a:r>
              <a:rPr lang="en-US" dirty="0">
                <a:latin typeface="Gill Sans MT" pitchFamily="34" charset="0"/>
              </a:rPr>
              <a:t>As a human we need fresh air to survive.  Air is the most important factor in human life</a:t>
            </a:r>
          </a:p>
          <a:p>
            <a:pPr algn="just">
              <a:lnSpc>
                <a:spcPct val="150000"/>
              </a:lnSpc>
              <a:buFont typeface="Wingdings" pitchFamily="2" charset="2"/>
              <a:buChar char="Ø"/>
            </a:pPr>
            <a:r>
              <a:rPr lang="en-US" dirty="0">
                <a:latin typeface="Gill Sans MT" pitchFamily="34" charset="0"/>
              </a:rPr>
              <a:t>The “IOT Air and Noise Monitoring System" addresses air and noise pollution in urban and industrial areas which pose significant threats to public health and overall quality of life. </a:t>
            </a:r>
          </a:p>
          <a:p>
            <a:pPr algn="just">
              <a:lnSpc>
                <a:spcPct val="150000"/>
              </a:lnSpc>
              <a:buFont typeface="Wingdings" pitchFamily="2" charset="2"/>
              <a:buChar char="Ø"/>
            </a:pPr>
            <a:r>
              <a:rPr lang="en-US" dirty="0">
                <a:latin typeface="Gill Sans MT" pitchFamily="34" charset="0"/>
              </a:rPr>
              <a:t>Traditional methods of monitoring these pollutants are often inadequate due to their manual nature, lack of real-time data, and limited accuracy.</a:t>
            </a:r>
          </a:p>
          <a:p>
            <a:pPr algn="just">
              <a:lnSpc>
                <a:spcPct val="150000"/>
              </a:lnSpc>
              <a:buNone/>
            </a:pPr>
            <a:endParaRPr lang="en-US" dirty="0">
              <a:latin typeface="Gill Sans M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762000"/>
          </a:xfrm>
        </p:spPr>
        <p:txBody>
          <a:bodyPr/>
          <a:lstStyle/>
          <a:p>
            <a:r>
              <a:rPr lang="en-US" b="1" dirty="0">
                <a:solidFill>
                  <a:schemeClr val="accent1"/>
                </a:solidFill>
                <a:latin typeface="Gill Sans MT" pitchFamily="34" charset="0"/>
              </a:rPr>
              <a:t>PURPOSE OF THE PROJECT:</a:t>
            </a:r>
          </a:p>
        </p:txBody>
      </p:sp>
      <p:sp>
        <p:nvSpPr>
          <p:cNvPr id="3" name="Content Placeholder 2"/>
          <p:cNvSpPr>
            <a:spLocks noGrp="1"/>
          </p:cNvSpPr>
          <p:nvPr>
            <p:ph sz="quarter" idx="1"/>
          </p:nvPr>
        </p:nvSpPr>
        <p:spPr>
          <a:xfrm>
            <a:off x="381000" y="1219200"/>
            <a:ext cx="8001000" cy="4873752"/>
          </a:xfrm>
        </p:spPr>
        <p:txBody>
          <a:bodyPr>
            <a:noAutofit/>
          </a:bodyPr>
          <a:lstStyle/>
          <a:p>
            <a:pPr algn="just">
              <a:lnSpc>
                <a:spcPct val="160000"/>
              </a:lnSpc>
            </a:pPr>
            <a:r>
              <a:rPr lang="en-US" sz="2200" dirty="0">
                <a:latin typeface="Gill Sans MT" pitchFamily="34" charset="0"/>
              </a:rPr>
              <a:t>The </a:t>
            </a:r>
            <a:r>
              <a:rPr lang="en-US" sz="2200" dirty="0" err="1">
                <a:latin typeface="Gill Sans MT" pitchFamily="34" charset="0"/>
              </a:rPr>
              <a:t>IoT</a:t>
            </a:r>
            <a:r>
              <a:rPr lang="en-US" sz="2200" dirty="0">
                <a:latin typeface="Gill Sans MT" pitchFamily="34" charset="0"/>
              </a:rPr>
              <a:t> Air and Noise Monitoring System project aims to provide real-time environmental monitoring in urban and industrial areas. </a:t>
            </a:r>
          </a:p>
          <a:p>
            <a:pPr algn="just">
              <a:lnSpc>
                <a:spcPct val="160000"/>
              </a:lnSpc>
            </a:pPr>
            <a:r>
              <a:rPr lang="en-US" sz="2200" dirty="0">
                <a:latin typeface="Gill Sans MT" pitchFamily="34" charset="0"/>
              </a:rPr>
              <a:t>It integrates air quality and noise sensors with wireless communication, processes data through cloud or edge computing, and offers user-friendly dashboards and alerts for stakeholders.</a:t>
            </a:r>
          </a:p>
          <a:p>
            <a:pPr algn="just">
              <a:lnSpc>
                <a:spcPct val="160000"/>
              </a:lnSpc>
            </a:pPr>
            <a:r>
              <a:rPr lang="en-US" sz="2200" dirty="0">
                <a:latin typeface="Gill Sans MT" pitchFamily="34" charset="0"/>
              </a:rPr>
              <a:t>Strategic sensor placement ensures accurate monitoring, meeting regulatory standards and raising public awareness. </a:t>
            </a:r>
          </a:p>
          <a:p>
            <a:pPr algn="just">
              <a:lnSpc>
                <a:spcPct val="160000"/>
              </a:lnSpc>
            </a:pPr>
            <a:r>
              <a:rPr lang="en-US" sz="2200" dirty="0">
                <a:latin typeface="Gill Sans MT" pitchFamily="34" charset="0"/>
              </a:rPr>
              <a:t>Scalable and expandable, the system supports better public health, environmental management, and informed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838200"/>
          </a:xfrm>
        </p:spPr>
        <p:txBody>
          <a:bodyPr/>
          <a:lstStyle/>
          <a:p>
            <a:r>
              <a:rPr lang="en-US" b="1" dirty="0">
                <a:solidFill>
                  <a:schemeClr val="accent1"/>
                </a:solidFill>
                <a:latin typeface="Gill Sans MT" pitchFamily="34" charset="0"/>
              </a:rPr>
              <a:t>COMPONENTS USED:</a:t>
            </a:r>
          </a:p>
        </p:txBody>
      </p:sp>
      <p:sp>
        <p:nvSpPr>
          <p:cNvPr id="3" name="Content Placeholder 2"/>
          <p:cNvSpPr>
            <a:spLocks noGrp="1"/>
          </p:cNvSpPr>
          <p:nvPr>
            <p:ph sz="quarter" idx="1"/>
          </p:nvPr>
        </p:nvSpPr>
        <p:spPr>
          <a:xfrm>
            <a:off x="457200" y="1295400"/>
            <a:ext cx="7467600" cy="4873752"/>
          </a:xfrm>
        </p:spPr>
        <p:txBody>
          <a:bodyPr>
            <a:normAutofit/>
          </a:bodyPr>
          <a:lstStyle/>
          <a:p>
            <a:pPr>
              <a:lnSpc>
                <a:spcPct val="150000"/>
              </a:lnSpc>
              <a:buFont typeface="Wingdings" pitchFamily="2" charset="2"/>
              <a:buChar char="Ø"/>
            </a:pPr>
            <a:r>
              <a:rPr lang="en-US" dirty="0">
                <a:solidFill>
                  <a:schemeClr val="accent1"/>
                </a:solidFill>
                <a:latin typeface="Gill Sans MT" pitchFamily="34" charset="0"/>
              </a:rPr>
              <a:t>ESP32 : </a:t>
            </a:r>
          </a:p>
          <a:p>
            <a:pPr algn="just">
              <a:lnSpc>
                <a:spcPct val="150000"/>
              </a:lnSpc>
              <a:buNone/>
            </a:pPr>
            <a:r>
              <a:rPr lang="en-US" sz="2200" dirty="0">
                <a:latin typeface="Gill Sans MT" pitchFamily="34" charset="0"/>
              </a:rPr>
              <a:t>		The ESP32 is a low-cost, dual-core microcontroller with built-in Wi-Fi and Bluetooth, ideal for IOT applications. It offers versatile connectivity and robust performance for developing smart, connected devices.</a:t>
            </a:r>
          </a:p>
          <a:p>
            <a:pPr algn="just">
              <a:lnSpc>
                <a:spcPct val="150000"/>
              </a:lnSpc>
              <a:buNone/>
            </a:pPr>
            <a:endParaRPr lang="en-US" dirty="0">
              <a:latin typeface="Gill Sans MT" pitchFamily="34" charset="0"/>
            </a:endParaRPr>
          </a:p>
        </p:txBody>
      </p:sp>
      <p:pic>
        <p:nvPicPr>
          <p:cNvPr id="4" name="Picture 3" descr="WhatsApp Image 2024-05-20 at 10.09.23 PM.jpeg"/>
          <p:cNvPicPr>
            <a:picLocks noChangeAspect="1"/>
          </p:cNvPicPr>
          <p:nvPr/>
        </p:nvPicPr>
        <p:blipFill>
          <a:blip r:embed="rId2"/>
          <a:stretch>
            <a:fillRect/>
          </a:stretch>
        </p:blipFill>
        <p:spPr>
          <a:xfrm>
            <a:off x="3048000" y="4168414"/>
            <a:ext cx="2819400" cy="2460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algn="just">
              <a:lnSpc>
                <a:spcPct val="150000"/>
              </a:lnSpc>
              <a:buFont typeface="Wingdings" pitchFamily="2" charset="2"/>
              <a:buChar char="Ø"/>
            </a:pPr>
            <a:r>
              <a:rPr lang="en-US" dirty="0">
                <a:solidFill>
                  <a:schemeClr val="accent1"/>
                </a:solidFill>
                <a:latin typeface="Gill Sans MT" pitchFamily="34" charset="0"/>
              </a:rPr>
              <a:t>DHT11 Sensor:</a:t>
            </a:r>
          </a:p>
          <a:p>
            <a:pPr algn="just">
              <a:lnSpc>
                <a:spcPct val="150000"/>
              </a:lnSpc>
              <a:buNone/>
            </a:pPr>
            <a:r>
              <a:rPr lang="en-US" sz="2200" dirty="0">
                <a:solidFill>
                  <a:schemeClr val="accent1"/>
                </a:solidFill>
                <a:latin typeface="Gill Sans MT" pitchFamily="34" charset="0"/>
              </a:rPr>
              <a:t>		</a:t>
            </a:r>
            <a:r>
              <a:rPr lang="en-US" sz="2200" dirty="0">
                <a:latin typeface="Gill Sans MT" pitchFamily="34" charset="0"/>
              </a:rPr>
              <a:t>The DHT11 is a basic, low-cost digital sensor used for measuring temperature and humidity. It features a capacitive humidity sensor and a </a:t>
            </a:r>
            <a:r>
              <a:rPr lang="en-US" sz="2200" dirty="0" err="1">
                <a:latin typeface="Gill Sans MT" pitchFamily="34" charset="0"/>
              </a:rPr>
              <a:t>thermistor</a:t>
            </a:r>
            <a:r>
              <a:rPr lang="en-US" sz="2200" dirty="0">
                <a:latin typeface="Gill Sans MT" pitchFamily="34" charset="0"/>
              </a:rPr>
              <a:t>, providing reliable readings with a simple interface, making it popular for DIY electronics and IOT projects.</a:t>
            </a:r>
          </a:p>
          <a:p>
            <a:pPr algn="just">
              <a:lnSpc>
                <a:spcPct val="150000"/>
              </a:lnSpc>
              <a:buNone/>
            </a:pPr>
            <a:endParaRPr lang="en-US" sz="2000" dirty="0">
              <a:latin typeface="Gill Sans MT" pitchFamily="34" charset="0"/>
            </a:endParaRPr>
          </a:p>
          <a:p>
            <a:pPr algn="just">
              <a:lnSpc>
                <a:spcPct val="150000"/>
              </a:lnSpc>
              <a:buNone/>
            </a:pPr>
            <a:endParaRPr lang="en-US" sz="2000" dirty="0">
              <a:latin typeface="Gill Sans MT" pitchFamily="34" charset="0"/>
            </a:endParaRPr>
          </a:p>
        </p:txBody>
      </p:sp>
      <p:pic>
        <p:nvPicPr>
          <p:cNvPr id="5" name="Picture 4" descr="dht11.png"/>
          <p:cNvPicPr>
            <a:picLocks noChangeAspect="1"/>
          </p:cNvPicPr>
          <p:nvPr/>
        </p:nvPicPr>
        <p:blipFill>
          <a:blip r:embed="rId2"/>
          <a:stretch>
            <a:fillRect/>
          </a:stretch>
        </p:blipFill>
        <p:spPr>
          <a:xfrm>
            <a:off x="2286000" y="3810000"/>
            <a:ext cx="3733799" cy="2328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lnSpc>
                <a:spcPct val="150000"/>
              </a:lnSpc>
              <a:buFont typeface="Wingdings" pitchFamily="2" charset="2"/>
              <a:buChar char="Ø"/>
            </a:pPr>
            <a:r>
              <a:rPr lang="en-US" dirty="0">
                <a:solidFill>
                  <a:schemeClr val="accent1"/>
                </a:solidFill>
                <a:latin typeface="Gill Sans MT" pitchFamily="34" charset="0"/>
              </a:rPr>
              <a:t>Sound Sensor – KY038:</a:t>
            </a:r>
          </a:p>
          <a:p>
            <a:pPr algn="just">
              <a:lnSpc>
                <a:spcPct val="150000"/>
              </a:lnSpc>
              <a:buNone/>
            </a:pPr>
            <a:r>
              <a:rPr lang="en-US" sz="2200" dirty="0">
                <a:latin typeface="Gill Sans MT" pitchFamily="34" charset="0"/>
              </a:rPr>
              <a:t>		A sound sensor is a device that converts sound waves into an electrical signal that can be processed by an electronic circuit. They can be used to detect and measure the amplitude, frequency, and duration of sound waves.</a:t>
            </a:r>
          </a:p>
          <a:p>
            <a:pPr>
              <a:buNone/>
            </a:pPr>
            <a:br>
              <a:rPr lang="en-US" dirty="0">
                <a:latin typeface="Gill Sans MT" pitchFamily="34" charset="0"/>
              </a:rPr>
            </a:br>
            <a:endParaRPr lang="en-US" dirty="0">
              <a:latin typeface="Gill Sans MT" pitchFamily="34" charset="0"/>
            </a:endParaRPr>
          </a:p>
        </p:txBody>
      </p:sp>
      <p:pic>
        <p:nvPicPr>
          <p:cNvPr id="4" name="Picture 3" descr="WhatsApp Image 2024-05-20 at 11.54.15 PM.jpeg"/>
          <p:cNvPicPr>
            <a:picLocks noChangeAspect="1"/>
          </p:cNvPicPr>
          <p:nvPr/>
        </p:nvPicPr>
        <p:blipFill>
          <a:blip r:embed="rId2"/>
          <a:stretch>
            <a:fillRect/>
          </a:stretch>
        </p:blipFill>
        <p:spPr>
          <a:xfrm>
            <a:off x="2895600" y="3447288"/>
            <a:ext cx="2981325" cy="2600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normAutofit/>
          </a:bodyPr>
          <a:lstStyle/>
          <a:p>
            <a:pPr>
              <a:buFont typeface="Wingdings" pitchFamily="2" charset="2"/>
              <a:buChar char="Ø"/>
            </a:pPr>
            <a:r>
              <a:rPr lang="en-US" sz="2400" dirty="0">
                <a:solidFill>
                  <a:schemeClr val="accent1"/>
                </a:solidFill>
                <a:latin typeface="Gill Sans MT" pitchFamily="34" charset="0"/>
              </a:rPr>
              <a:t> MQ135 Sensor:</a:t>
            </a:r>
          </a:p>
        </p:txBody>
      </p:sp>
      <p:sp>
        <p:nvSpPr>
          <p:cNvPr id="3" name="Content Placeholder 2"/>
          <p:cNvSpPr>
            <a:spLocks noGrp="1"/>
          </p:cNvSpPr>
          <p:nvPr>
            <p:ph sz="quarter" idx="1"/>
          </p:nvPr>
        </p:nvSpPr>
        <p:spPr>
          <a:xfrm>
            <a:off x="457200" y="1295400"/>
            <a:ext cx="7467600" cy="4873752"/>
          </a:xfrm>
        </p:spPr>
        <p:txBody>
          <a:bodyPr/>
          <a:lstStyle/>
          <a:p>
            <a:pPr algn="just">
              <a:lnSpc>
                <a:spcPct val="150000"/>
              </a:lnSpc>
              <a:buNone/>
            </a:pPr>
            <a:r>
              <a:rPr lang="en-US" dirty="0"/>
              <a:t>		</a:t>
            </a:r>
            <a:r>
              <a:rPr lang="en-US" sz="2200" dirty="0"/>
              <a:t>The MQ135 is a gas sensor commonly used to detect pollutants like ammonia, nitrogen oxides, benzene, and carbon monoxide. It offers analog output based on the concentration of gases.</a:t>
            </a:r>
          </a:p>
          <a:p>
            <a:pPr algn="just">
              <a:lnSpc>
                <a:spcPct val="150000"/>
              </a:lnSpc>
              <a:buNone/>
            </a:pPr>
            <a:endParaRPr lang="en-US" dirty="0"/>
          </a:p>
        </p:txBody>
      </p:sp>
      <p:pic>
        <p:nvPicPr>
          <p:cNvPr id="4" name="Picture 3" descr="WhatsApp Image 2024-05-21 at 12.07.03 AM.jpeg"/>
          <p:cNvPicPr>
            <a:picLocks noChangeAspect="1"/>
          </p:cNvPicPr>
          <p:nvPr/>
        </p:nvPicPr>
        <p:blipFill>
          <a:blip r:embed="rId2"/>
          <a:stretch>
            <a:fillRect/>
          </a:stretch>
        </p:blipFill>
        <p:spPr>
          <a:xfrm>
            <a:off x="3276600" y="3657600"/>
            <a:ext cx="2409825" cy="2019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09600"/>
          </a:xfrm>
        </p:spPr>
        <p:txBody>
          <a:bodyPr>
            <a:normAutofit/>
          </a:bodyPr>
          <a:lstStyle/>
          <a:p>
            <a:pPr>
              <a:buFont typeface="Wingdings" pitchFamily="2" charset="2"/>
              <a:buChar char="Ø"/>
            </a:pPr>
            <a:r>
              <a:rPr lang="en-US" sz="2400" dirty="0" err="1">
                <a:solidFill>
                  <a:schemeClr val="accent1"/>
                </a:solidFill>
                <a:latin typeface="Gill Sans MT" pitchFamily="34" charset="0"/>
              </a:rPr>
              <a:t>Arduino</a:t>
            </a:r>
            <a:r>
              <a:rPr lang="en-US" sz="2400" dirty="0">
                <a:solidFill>
                  <a:schemeClr val="accent1"/>
                </a:solidFill>
                <a:latin typeface="Gill Sans MT" pitchFamily="34" charset="0"/>
              </a:rPr>
              <a:t> IDE:</a:t>
            </a:r>
          </a:p>
        </p:txBody>
      </p:sp>
      <p:sp>
        <p:nvSpPr>
          <p:cNvPr id="3" name="Content Placeholder 2"/>
          <p:cNvSpPr>
            <a:spLocks noGrp="1"/>
          </p:cNvSpPr>
          <p:nvPr>
            <p:ph sz="quarter" idx="1"/>
          </p:nvPr>
        </p:nvSpPr>
        <p:spPr>
          <a:xfrm>
            <a:off x="457200" y="1143000"/>
            <a:ext cx="7467600" cy="5330952"/>
          </a:xfrm>
        </p:spPr>
        <p:txBody>
          <a:bodyPr/>
          <a:lstStyle/>
          <a:p>
            <a:pPr algn="just">
              <a:lnSpc>
                <a:spcPct val="150000"/>
              </a:lnSpc>
              <a:buNone/>
            </a:pPr>
            <a:r>
              <a:rPr lang="en-US" dirty="0">
                <a:latin typeface="Gill Sans MT" pitchFamily="34" charset="0"/>
              </a:rPr>
              <a:t>		</a:t>
            </a:r>
            <a:r>
              <a:rPr lang="en-US" sz="2200" dirty="0">
                <a:latin typeface="Gill Sans MT" pitchFamily="34" charset="0"/>
              </a:rPr>
              <a:t>The </a:t>
            </a:r>
            <a:r>
              <a:rPr lang="en-US" sz="2200" dirty="0" err="1">
                <a:latin typeface="Gill Sans MT" pitchFamily="34" charset="0"/>
              </a:rPr>
              <a:t>Arduino</a:t>
            </a:r>
            <a:r>
              <a:rPr lang="en-US" sz="2200" dirty="0">
                <a:latin typeface="Gill Sans MT" pitchFamily="34" charset="0"/>
              </a:rPr>
              <a:t> IDE (Integrated Development Environment) is used to write the computer code and upload this code to the physical board.  The programming language used here is C/C++.</a:t>
            </a:r>
          </a:p>
          <a:p>
            <a:pPr algn="just">
              <a:lnSpc>
                <a:spcPct val="150000"/>
              </a:lnSpc>
              <a:buNone/>
            </a:pPr>
            <a:r>
              <a:rPr lang="en-US" dirty="0">
                <a:latin typeface="Gill Sans MT" pitchFamily="34" charset="0"/>
              </a:rPr>
              <a:t> </a:t>
            </a:r>
          </a:p>
          <a:p>
            <a:pPr algn="just">
              <a:lnSpc>
                <a:spcPct val="150000"/>
              </a:lnSpc>
              <a:buNone/>
            </a:pPr>
            <a:endParaRPr lang="en-US" dirty="0">
              <a:latin typeface="Gill Sans MT" pitchFamily="34" charset="0"/>
            </a:endParaRPr>
          </a:p>
        </p:txBody>
      </p:sp>
      <p:pic>
        <p:nvPicPr>
          <p:cNvPr id="4" name="Picture 3" descr="Arduino_Logo.svg_.jpg"/>
          <p:cNvPicPr>
            <a:picLocks noChangeAspect="1"/>
          </p:cNvPicPr>
          <p:nvPr/>
        </p:nvPicPr>
        <p:blipFill>
          <a:blip r:embed="rId2"/>
          <a:stretch>
            <a:fillRect/>
          </a:stretch>
        </p:blipFill>
        <p:spPr>
          <a:xfrm>
            <a:off x="3048000" y="3425952"/>
            <a:ext cx="2857500" cy="238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09600"/>
          </a:xfrm>
        </p:spPr>
        <p:txBody>
          <a:bodyPr>
            <a:normAutofit/>
          </a:bodyPr>
          <a:lstStyle/>
          <a:p>
            <a:pPr>
              <a:buFont typeface="Wingdings" pitchFamily="2" charset="2"/>
              <a:buChar char="Ø"/>
            </a:pPr>
            <a:r>
              <a:rPr lang="en-US" sz="2400" dirty="0" err="1">
                <a:solidFill>
                  <a:schemeClr val="accent1"/>
                </a:solidFill>
                <a:latin typeface="Gill Sans MT" panose="020B0502020104020203" pitchFamily="34" charset="0"/>
              </a:rPr>
              <a:t>Blynk</a:t>
            </a:r>
            <a:r>
              <a:rPr lang="en-US" sz="2400" dirty="0">
                <a:solidFill>
                  <a:schemeClr val="accent1"/>
                </a:solidFill>
                <a:latin typeface="Gill Sans MT" panose="020B0502020104020203" pitchFamily="34" charset="0"/>
              </a:rPr>
              <a:t> IOT:</a:t>
            </a:r>
          </a:p>
        </p:txBody>
      </p:sp>
      <p:sp>
        <p:nvSpPr>
          <p:cNvPr id="3" name="Content Placeholder 2"/>
          <p:cNvSpPr>
            <a:spLocks noGrp="1"/>
          </p:cNvSpPr>
          <p:nvPr>
            <p:ph sz="quarter" idx="1"/>
          </p:nvPr>
        </p:nvSpPr>
        <p:spPr>
          <a:xfrm>
            <a:off x="533400" y="1371600"/>
            <a:ext cx="7467600" cy="4873752"/>
          </a:xfrm>
        </p:spPr>
        <p:txBody>
          <a:bodyPr>
            <a:normAutofit/>
          </a:bodyPr>
          <a:lstStyle/>
          <a:p>
            <a:pPr algn="just">
              <a:lnSpc>
                <a:spcPct val="150000"/>
              </a:lnSpc>
            </a:pPr>
            <a:r>
              <a:rPr lang="en-US" sz="2200" dirty="0"/>
              <a:t>Blynk is a platform that allows to quickly build interfaces for controlling and monitoring the hardware projects from iOS and Android devices.</a:t>
            </a:r>
          </a:p>
          <a:p>
            <a:pPr algn="just">
              <a:lnSpc>
                <a:spcPct val="150000"/>
              </a:lnSpc>
            </a:pPr>
            <a:r>
              <a:rPr lang="en-US" sz="2200" dirty="0"/>
              <a:t>Users can access the Blynk mobile app or web dashboard to view real-time sensor data, receive notifications/alerts, and remotely monitor the system.</a:t>
            </a:r>
          </a:p>
          <a:p>
            <a:pPr algn="just">
              <a:lnSpc>
                <a:spcPct val="150000"/>
              </a:lnSpc>
            </a:pPr>
            <a:r>
              <a:rPr lang="en-US" sz="2200"/>
              <a:t>Blynk is an IoT platform with drag-and-drop interface, library support for hardware, and cloud-based connectivity for seamless data management.</a:t>
            </a:r>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217</TotalTime>
  <Words>592</Words>
  <Application>Microsoft Office PowerPoint</Application>
  <PresentationFormat>On-screen Show (4:3)</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Schoolbook</vt:lpstr>
      <vt:lpstr>Gill Sans MT</vt:lpstr>
      <vt:lpstr>Wingdings</vt:lpstr>
      <vt:lpstr>Wingdings 2</vt:lpstr>
      <vt:lpstr>Oriel</vt:lpstr>
      <vt:lpstr>AIR QUALITY AND ACOUSTIC POLLUTION MONITORING WITH ESP32 AND SENSOR ARRAY </vt:lpstr>
      <vt:lpstr>INTRODUCTION:</vt:lpstr>
      <vt:lpstr>PURPOSE OF THE PROJECT:</vt:lpstr>
      <vt:lpstr>COMPONENTS USED:</vt:lpstr>
      <vt:lpstr>PowerPoint Presentation</vt:lpstr>
      <vt:lpstr>PowerPoint Presentation</vt:lpstr>
      <vt:lpstr> MQ135 Sensor:</vt:lpstr>
      <vt:lpstr>Arduino IDE:</vt:lpstr>
      <vt:lpstr>Blynk IOT:</vt:lpstr>
      <vt:lpstr>architecture diagram:</vt:lpstr>
      <vt:lpstr>circuit diagram:</vt:lpstr>
      <vt:lpstr>results:</vt:lpstr>
      <vt:lpstr>PowerPoint Presentation</vt:lpstr>
      <vt:lpstr>conclusion and 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AND ACOUSTIC POLLUTION MONITORING WITH ESP32 AND SENSOR ARRAY </dc:title>
  <dc:creator>GOD</dc:creator>
  <cp:lastModifiedBy>RESHMA R</cp:lastModifiedBy>
  <cp:revision>5</cp:revision>
  <dcterms:created xsi:type="dcterms:W3CDTF">2024-05-20T17:07:43Z</dcterms:created>
  <dcterms:modified xsi:type="dcterms:W3CDTF">2024-05-21T04:48:15Z</dcterms:modified>
</cp:coreProperties>
</file>