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7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7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728d27c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728d27c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728d27c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728d27c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728d27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1728d27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1728d27c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1728d27c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728d27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728d27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728d27c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728d27c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1728d27c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1728d27c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728d27c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728d27c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1728d27c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1728d27c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1728d27c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1728d27c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1728d27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1728d27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547fe8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3547fe8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547fe8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547fe8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3547fe8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3547fe8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3547fe8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3547fe8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3547fe8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3547fe8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3547fe8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3547fe8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3547fe87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3547fe87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1728d27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1728d27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1728d27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1728d27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728d27c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1728d27c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728d27c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728d27c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1728d27c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1728d27c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728d27c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728d27c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728d27c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728d27c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14.png"/><Relationship Id="rId6"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raw.githubusercontent.com/coreos/flannel/master/Documentation/kube-flannel.yml" TargetMode="External"/><Relationship Id="rId4" Type="http://schemas.openxmlformats.org/officeDocument/2006/relationships/image" Target="../media/image5.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9.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52100" y="1764449"/>
            <a:ext cx="7039800" cy="2145900"/>
          </a:xfrm>
          <a:prstGeom prst="rect">
            <a:avLst/>
          </a:prstGeom>
          <a:noFill/>
          <a:ln>
            <a:noFill/>
          </a:ln>
        </p:spPr>
        <p:txBody>
          <a:bodyPr anchorCtr="0" anchor="b" bIns="45700" lIns="91425" spcFirstLastPara="1" rIns="91425" wrap="square" tIns="45700">
            <a:normAutofit lnSpcReduction="20000"/>
          </a:bodyPr>
          <a:lstStyle/>
          <a:p>
            <a:pPr indent="0" lvl="0" marL="0" rtl="0" algn="ctr">
              <a:lnSpc>
                <a:spcPct val="90000"/>
              </a:lnSpc>
              <a:spcBef>
                <a:spcPts val="0"/>
              </a:spcBef>
              <a:spcAft>
                <a:spcPts val="0"/>
              </a:spcAft>
              <a:buNone/>
            </a:pPr>
            <a:r>
              <a:rPr lang="en" sz="5000">
                <a:latin typeface="Calibri"/>
                <a:ea typeface="Calibri"/>
                <a:cs typeface="Calibri"/>
                <a:sym typeface="Calibri"/>
              </a:rPr>
              <a:t>Container Orchestration using</a:t>
            </a:r>
            <a:r>
              <a:rPr lang="en" sz="6000">
                <a:latin typeface="Calibri"/>
                <a:ea typeface="Calibri"/>
                <a:cs typeface="Calibri"/>
                <a:sym typeface="Calibri"/>
              </a:rPr>
              <a:t> </a:t>
            </a:r>
            <a:endParaRPr sz="6000">
              <a:latin typeface="Calibri"/>
              <a:ea typeface="Calibri"/>
              <a:cs typeface="Calibri"/>
              <a:sym typeface="Calibri"/>
            </a:endParaRPr>
          </a:p>
          <a:p>
            <a:pPr indent="0" lvl="0" marL="0" rtl="0" algn="ctr">
              <a:lnSpc>
                <a:spcPct val="90000"/>
              </a:lnSpc>
              <a:spcBef>
                <a:spcPts val="0"/>
              </a:spcBef>
              <a:spcAft>
                <a:spcPts val="0"/>
              </a:spcAft>
              <a:buNone/>
            </a:pPr>
            <a:r>
              <a:rPr lang="en" sz="6000">
                <a:latin typeface="Calibri"/>
                <a:ea typeface="Calibri"/>
                <a:cs typeface="Calibri"/>
                <a:sym typeface="Calibri"/>
              </a:rPr>
              <a:t>Kubernetes Part - 1</a:t>
            </a:r>
            <a:endParaRPr sz="6000">
              <a:solidFill>
                <a:srgbClr val="000000"/>
              </a:solidFill>
              <a:latin typeface="Calibri"/>
              <a:ea typeface="Calibri"/>
              <a:cs typeface="Calibri"/>
              <a:sym typeface="Calibri"/>
            </a:endParaRPr>
          </a:p>
        </p:txBody>
      </p:sp>
      <p:sp>
        <p:nvSpPr>
          <p:cNvPr id="55" name="Google Shape;55;p13"/>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57" name="Google Shape;57;p13"/>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
        <p:nvSpPr>
          <p:cNvPr id="59" name="Google Shape;59;p13"/>
          <p:cNvSpPr txBox="1"/>
          <p:nvPr/>
        </p:nvSpPr>
        <p:spPr>
          <a:xfrm>
            <a:off x="379050" y="3910343"/>
            <a:ext cx="8385900" cy="751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 sz="2400">
                <a:solidFill>
                  <a:srgbClr val="000000"/>
                </a:solidFill>
                <a:latin typeface="Calibri"/>
                <a:ea typeface="Calibri"/>
                <a:cs typeface="Calibri"/>
                <a:sym typeface="Calibri"/>
              </a:rPr>
              <a:t>Week </a:t>
            </a:r>
            <a:r>
              <a:rPr lang="en" sz="2400">
                <a:latin typeface="Calibri"/>
                <a:ea typeface="Calibri"/>
                <a:cs typeface="Calibri"/>
                <a:sym typeface="Calibri"/>
              </a:rPr>
              <a:t>4</a:t>
            </a:r>
            <a:endParaRPr sz="2400">
              <a:solidFill>
                <a:srgbClr val="000000"/>
              </a:solidFill>
              <a:latin typeface="Calibri"/>
              <a:ea typeface="Calibri"/>
              <a:cs typeface="Calibri"/>
              <a:sym typeface="Calibri"/>
            </a:endParaRPr>
          </a:p>
        </p:txBody>
      </p:sp>
      <p:pic>
        <p:nvPicPr>
          <p:cNvPr id="60" name="Google Shape;60;p13"/>
          <p:cNvPicPr preferRelativeResize="0"/>
          <p:nvPr/>
        </p:nvPicPr>
        <p:blipFill>
          <a:blip r:embed="rId4">
            <a:alphaModFix/>
          </a:blip>
          <a:stretch>
            <a:fillRect/>
          </a:stretch>
        </p:blipFill>
        <p:spPr>
          <a:xfrm>
            <a:off x="3740263" y="328623"/>
            <a:ext cx="1663475" cy="162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Kubernetes</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Kubernetes is an open source orchestration system which is used for:</a:t>
            </a:r>
            <a:endParaRPr b="1" sz="1400"/>
          </a:p>
          <a:p>
            <a:pPr indent="-317500" lvl="0" marL="457200" rtl="0" algn="l">
              <a:lnSpc>
                <a:spcPct val="150000"/>
              </a:lnSpc>
              <a:spcBef>
                <a:spcPts val="1200"/>
              </a:spcBef>
              <a:spcAft>
                <a:spcPts val="0"/>
              </a:spcAft>
              <a:buSzPts val="1400"/>
              <a:buChar char="●"/>
            </a:pPr>
            <a:r>
              <a:rPr lang="en" sz="1400"/>
              <a:t>Deployment of containerized application</a:t>
            </a:r>
            <a:endParaRPr sz="1400"/>
          </a:p>
          <a:p>
            <a:pPr indent="-317500" lvl="0" marL="457200" rtl="0" algn="l">
              <a:lnSpc>
                <a:spcPct val="150000"/>
              </a:lnSpc>
              <a:spcBef>
                <a:spcPts val="0"/>
              </a:spcBef>
              <a:spcAft>
                <a:spcPts val="0"/>
              </a:spcAft>
              <a:buSzPts val="1400"/>
              <a:buChar char="●"/>
            </a:pPr>
            <a:r>
              <a:rPr lang="en" sz="1400"/>
              <a:t>Scaling of containerized application</a:t>
            </a:r>
            <a:endParaRPr sz="1400"/>
          </a:p>
          <a:p>
            <a:pPr indent="-317500" lvl="0" marL="457200" rtl="0" algn="l">
              <a:lnSpc>
                <a:spcPct val="150000"/>
              </a:lnSpc>
              <a:spcBef>
                <a:spcPts val="0"/>
              </a:spcBef>
              <a:spcAft>
                <a:spcPts val="0"/>
              </a:spcAft>
              <a:buSzPts val="1400"/>
              <a:buChar char="●"/>
            </a:pPr>
            <a:r>
              <a:rPr lang="en" sz="1400"/>
              <a:t>Management of containerized application</a:t>
            </a:r>
            <a:endParaRPr sz="1400"/>
          </a:p>
          <a:p>
            <a:pPr indent="0" lvl="0" marL="0" rtl="0" algn="l">
              <a:spcBef>
                <a:spcPts val="1200"/>
              </a:spcBef>
              <a:spcAft>
                <a:spcPts val="0"/>
              </a:spcAft>
              <a:buNone/>
            </a:pPr>
            <a:r>
              <a:rPr b="1" lang="en" sz="1400"/>
              <a:t>Kubernetes enables to:</a:t>
            </a:r>
            <a:endParaRPr b="1" sz="1400"/>
          </a:p>
          <a:p>
            <a:pPr indent="-317500" lvl="0" marL="457200" rtl="0" algn="l">
              <a:lnSpc>
                <a:spcPct val="150000"/>
              </a:lnSpc>
              <a:spcBef>
                <a:spcPts val="1200"/>
              </a:spcBef>
              <a:spcAft>
                <a:spcPts val="0"/>
              </a:spcAft>
              <a:buSzPts val="1400"/>
              <a:buChar char="●"/>
            </a:pPr>
            <a:r>
              <a:rPr lang="en" sz="1400"/>
              <a:t>Run multiple containers on a single machine</a:t>
            </a:r>
            <a:endParaRPr sz="1400"/>
          </a:p>
          <a:p>
            <a:pPr indent="-317500" lvl="0" marL="457200" rtl="0" algn="l">
              <a:lnSpc>
                <a:spcPct val="150000"/>
              </a:lnSpc>
              <a:spcBef>
                <a:spcPts val="0"/>
              </a:spcBef>
              <a:spcAft>
                <a:spcPts val="0"/>
              </a:spcAft>
              <a:buSzPts val="1400"/>
              <a:buChar char="●"/>
            </a:pPr>
            <a:r>
              <a:rPr lang="en" sz="1400"/>
              <a:t>Schedule containers on cluster of machines</a:t>
            </a:r>
            <a:endParaRPr sz="1400"/>
          </a:p>
          <a:p>
            <a:pPr indent="-317500" lvl="0" marL="457200" rtl="0" algn="l">
              <a:lnSpc>
                <a:spcPct val="150000"/>
              </a:lnSpc>
              <a:spcBef>
                <a:spcPts val="0"/>
              </a:spcBef>
              <a:spcAft>
                <a:spcPts val="0"/>
              </a:spcAft>
              <a:buSzPts val="1400"/>
              <a:buChar char="●"/>
            </a:pPr>
            <a:r>
              <a:rPr lang="en" sz="1400"/>
              <a:t>Run log running </a:t>
            </a:r>
            <a:r>
              <a:rPr lang="en" sz="1400"/>
              <a:t>services</a:t>
            </a:r>
            <a:r>
              <a:rPr lang="en" sz="1400"/>
              <a:t> such as web applications</a:t>
            </a:r>
            <a:endParaRPr sz="1400"/>
          </a:p>
        </p:txBody>
      </p:sp>
      <p:sp>
        <p:nvSpPr>
          <p:cNvPr id="148" name="Google Shape;148;p22"/>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49" name="Google Shape;149;p22"/>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50" name="Google Shape;150;p22"/>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52" name="Google Shape;152;p22"/>
          <p:cNvPicPr preferRelativeResize="0"/>
          <p:nvPr/>
        </p:nvPicPr>
        <p:blipFill>
          <a:blip r:embed="rId4">
            <a:alphaModFix/>
          </a:blip>
          <a:stretch>
            <a:fillRect/>
          </a:stretch>
        </p:blipFill>
        <p:spPr>
          <a:xfrm>
            <a:off x="6413050" y="1152474"/>
            <a:ext cx="1628200" cy="1589450"/>
          </a:xfrm>
          <a:prstGeom prst="rect">
            <a:avLst/>
          </a:prstGeom>
          <a:noFill/>
          <a:ln>
            <a:noFill/>
          </a:ln>
        </p:spPr>
      </p:pic>
      <p:pic>
        <p:nvPicPr>
          <p:cNvPr id="153" name="Google Shape;153;p22"/>
          <p:cNvPicPr preferRelativeResize="0"/>
          <p:nvPr/>
        </p:nvPicPr>
        <p:blipFill>
          <a:blip r:embed="rId5">
            <a:alphaModFix/>
          </a:blip>
          <a:stretch>
            <a:fillRect/>
          </a:stretch>
        </p:blipFill>
        <p:spPr>
          <a:xfrm>
            <a:off x="5534825" y="2851543"/>
            <a:ext cx="3384650" cy="141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Kubernetes</a:t>
            </a:r>
            <a:endParaRPr/>
          </a:p>
        </p:txBody>
      </p:sp>
      <p:sp>
        <p:nvSpPr>
          <p:cNvPr id="159" name="Google Shape;159;p23"/>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60" name="Google Shape;160;p23"/>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61" name="Google Shape;161;p23"/>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63" name="Google Shape;163;p23"/>
          <p:cNvPicPr preferRelativeResize="0"/>
          <p:nvPr/>
        </p:nvPicPr>
        <p:blipFill>
          <a:blip r:embed="rId4">
            <a:alphaModFix/>
          </a:blip>
          <a:stretch>
            <a:fillRect/>
          </a:stretch>
        </p:blipFill>
        <p:spPr>
          <a:xfrm>
            <a:off x="152400" y="1166225"/>
            <a:ext cx="8839198" cy="3430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Kubernetes</a:t>
            </a:r>
            <a:endParaRPr/>
          </a:p>
        </p:txBody>
      </p:sp>
      <p:sp>
        <p:nvSpPr>
          <p:cNvPr id="169" name="Google Shape;169;p24"/>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70" name="Google Shape;170;p24"/>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71" name="Google Shape;171;p24"/>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73" name="Google Shape;173;p24"/>
          <p:cNvPicPr preferRelativeResize="0"/>
          <p:nvPr/>
        </p:nvPicPr>
        <p:blipFill>
          <a:blip r:embed="rId4">
            <a:alphaModFix/>
          </a:blip>
          <a:stretch>
            <a:fillRect/>
          </a:stretch>
        </p:blipFill>
        <p:spPr>
          <a:xfrm>
            <a:off x="152400" y="1170125"/>
            <a:ext cx="8785595" cy="346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Cluster Architecture</a:t>
            </a:r>
            <a:endParaRPr/>
          </a:p>
        </p:txBody>
      </p:sp>
      <p:sp>
        <p:nvSpPr>
          <p:cNvPr id="179" name="Google Shape;179;p25"/>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80" name="Google Shape;180;p25"/>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81" name="Google Shape;181;p25"/>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83" name="Google Shape;183;p25"/>
          <p:cNvPicPr preferRelativeResize="0"/>
          <p:nvPr/>
        </p:nvPicPr>
        <p:blipFill>
          <a:blip r:embed="rId4">
            <a:alphaModFix/>
          </a:blip>
          <a:stretch>
            <a:fillRect/>
          </a:stretch>
        </p:blipFill>
        <p:spPr>
          <a:xfrm>
            <a:off x="850513" y="1170125"/>
            <a:ext cx="7442975" cy="3467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Cluster Components</a:t>
            </a:r>
            <a:endParaRPr/>
          </a:p>
        </p:txBody>
      </p:sp>
      <p:sp>
        <p:nvSpPr>
          <p:cNvPr id="189" name="Google Shape;189;p26"/>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90" name="Google Shape;190;p26"/>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91" name="Google Shape;191;p26"/>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93" name="Google Shape;193;p26"/>
          <p:cNvPicPr preferRelativeResize="0"/>
          <p:nvPr/>
        </p:nvPicPr>
        <p:blipFill>
          <a:blip r:embed="rId4">
            <a:alphaModFix/>
          </a:blip>
          <a:stretch>
            <a:fillRect/>
          </a:stretch>
        </p:blipFill>
        <p:spPr>
          <a:xfrm>
            <a:off x="418250" y="1170125"/>
            <a:ext cx="8307495" cy="346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Master</a:t>
            </a:r>
            <a:endParaRPr/>
          </a:p>
        </p:txBody>
      </p:sp>
      <p:sp>
        <p:nvSpPr>
          <p:cNvPr id="199" name="Google Shape;199;p27"/>
          <p:cNvSpPr txBox="1"/>
          <p:nvPr>
            <p:ph idx="1" type="body"/>
          </p:nvPr>
        </p:nvSpPr>
        <p:spPr>
          <a:xfrm>
            <a:off x="3251300" y="1152475"/>
            <a:ext cx="5580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t>Kubernetes</a:t>
            </a:r>
            <a:r>
              <a:rPr lang="en" sz="1000"/>
              <a:t> master is a collection of four processes:</a:t>
            </a:r>
            <a:endParaRPr sz="1000"/>
          </a:p>
          <a:p>
            <a:pPr indent="-292100" lvl="0" marL="457200" rtl="0" algn="l">
              <a:spcBef>
                <a:spcPts val="1200"/>
              </a:spcBef>
              <a:spcAft>
                <a:spcPts val="0"/>
              </a:spcAft>
              <a:buSzPts val="1000"/>
              <a:buChar char="●"/>
            </a:pPr>
            <a:r>
              <a:rPr b="1" lang="en" sz="1000"/>
              <a:t>Kube API Server</a:t>
            </a:r>
            <a:r>
              <a:rPr lang="en" sz="1000"/>
              <a:t>: It validates and configures all the data for the API objects which include pods, servies, replica controllers and others</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b="1" lang="en" sz="1000"/>
              <a:t>Kube controller manager</a:t>
            </a:r>
            <a:r>
              <a:rPr lang="en" sz="1000"/>
              <a:t>: It’s a daemon that includes the non terminal loops (that regulates the state of the system) shipped with Kubernetes</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b="1" lang="en" sz="1000"/>
              <a:t>Etcd</a:t>
            </a:r>
            <a:r>
              <a:rPr lang="en" sz="1000"/>
              <a:t>: It is a distributed key-value store designed to reliably and quickly preserve and provide access to critical data</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b="1" lang="en" sz="1000"/>
              <a:t>Kube scheduler</a:t>
            </a:r>
            <a:r>
              <a:rPr lang="en" sz="1000"/>
              <a:t>: The Kubernetes Scheduler is a workload-specific function that significantly impacts availability, performance, and capacity. Workload-specific requirements will be exposed through the API as required</a:t>
            </a:r>
            <a:endParaRPr sz="1000"/>
          </a:p>
        </p:txBody>
      </p:sp>
      <p:sp>
        <p:nvSpPr>
          <p:cNvPr id="200" name="Google Shape;200;p27"/>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01" name="Google Shape;201;p27"/>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02" name="Google Shape;202;p27"/>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04" name="Google Shape;204;p27"/>
          <p:cNvPicPr preferRelativeResize="0"/>
          <p:nvPr/>
        </p:nvPicPr>
        <p:blipFill>
          <a:blip r:embed="rId4">
            <a:alphaModFix/>
          </a:blip>
          <a:stretch>
            <a:fillRect/>
          </a:stretch>
        </p:blipFill>
        <p:spPr>
          <a:xfrm>
            <a:off x="152400" y="1170125"/>
            <a:ext cx="2501045" cy="346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Worker Node</a:t>
            </a:r>
            <a:endParaRPr/>
          </a:p>
        </p:txBody>
      </p:sp>
      <p:sp>
        <p:nvSpPr>
          <p:cNvPr id="210" name="Google Shape;210;p28"/>
          <p:cNvSpPr txBox="1"/>
          <p:nvPr>
            <p:ph idx="1" type="body"/>
          </p:nvPr>
        </p:nvSpPr>
        <p:spPr>
          <a:xfrm>
            <a:off x="3251300" y="1152475"/>
            <a:ext cx="558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Worker node in the </a:t>
            </a:r>
            <a:r>
              <a:rPr lang="en" sz="1000"/>
              <a:t>cluster</a:t>
            </a:r>
            <a:r>
              <a:rPr lang="en" sz="1000"/>
              <a:t> runs three processes</a:t>
            </a:r>
            <a:r>
              <a:rPr lang="en" sz="1000"/>
              <a:t>:</a:t>
            </a:r>
            <a:endParaRPr sz="1000"/>
          </a:p>
          <a:p>
            <a:pPr indent="-292100" lvl="0" marL="457200" rtl="0" algn="l">
              <a:spcBef>
                <a:spcPts val="1200"/>
              </a:spcBef>
              <a:spcAft>
                <a:spcPts val="0"/>
              </a:spcAft>
              <a:buSzPts val="1000"/>
              <a:buChar char="●"/>
            </a:pPr>
            <a:r>
              <a:rPr b="1" lang="en" sz="1000"/>
              <a:t>Kubelet</a:t>
            </a:r>
            <a:r>
              <a:rPr lang="en" sz="1000"/>
              <a:t>: It’s a foremost node agent running on each node works under the terms of PodSpec. A PodSpec is a YAML or JSON object that describes a pod</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b="1" lang="en" sz="1000"/>
              <a:t>Kube Proxy</a:t>
            </a:r>
            <a:r>
              <a:rPr lang="en" sz="1000"/>
              <a:t>: Kubernetes network proxy runs on each node</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b="1" lang="en" sz="1000"/>
              <a:t>Container Runtime</a:t>
            </a:r>
            <a:r>
              <a:rPr lang="en" sz="1000"/>
              <a:t>: The container runtime is the software that is responsible for running containers. Kubernetes supports several runtimes: Docker, rkt, runc and OCI runtime spec implementation</a:t>
            </a:r>
            <a:endParaRPr sz="1000"/>
          </a:p>
          <a:p>
            <a:pPr indent="0" lvl="0" marL="0" rtl="0" algn="l">
              <a:spcBef>
                <a:spcPts val="1200"/>
              </a:spcBef>
              <a:spcAft>
                <a:spcPts val="1200"/>
              </a:spcAft>
              <a:buNone/>
            </a:pPr>
            <a:r>
              <a:t/>
            </a:r>
            <a:endParaRPr sz="1000"/>
          </a:p>
        </p:txBody>
      </p:sp>
      <p:sp>
        <p:nvSpPr>
          <p:cNvPr id="211" name="Google Shape;211;p28"/>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12" name="Google Shape;212;p28"/>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13" name="Google Shape;213;p28"/>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15" name="Google Shape;215;p28"/>
          <p:cNvPicPr preferRelativeResize="0"/>
          <p:nvPr/>
        </p:nvPicPr>
        <p:blipFill>
          <a:blip r:embed="rId4">
            <a:alphaModFix/>
          </a:blip>
          <a:stretch>
            <a:fillRect/>
          </a:stretch>
        </p:blipFill>
        <p:spPr>
          <a:xfrm>
            <a:off x="152400" y="1170125"/>
            <a:ext cx="2562286" cy="346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Pods</a:t>
            </a:r>
            <a:endParaRPr/>
          </a:p>
        </p:txBody>
      </p:sp>
      <p:sp>
        <p:nvSpPr>
          <p:cNvPr id="221" name="Google Shape;221;p29"/>
          <p:cNvSpPr txBox="1"/>
          <p:nvPr>
            <p:ph idx="1" type="body"/>
          </p:nvPr>
        </p:nvSpPr>
        <p:spPr>
          <a:xfrm>
            <a:off x="3251300" y="1152475"/>
            <a:ext cx="5580900" cy="1946100"/>
          </a:xfrm>
          <a:prstGeom prst="rect">
            <a:avLst/>
          </a:prstGeom>
        </p:spPr>
        <p:txBody>
          <a:bodyPr anchorCtr="0" anchor="t" bIns="91425" lIns="91425" spcFirstLastPara="1" rIns="91425" wrap="square" tIns="91425">
            <a:normAutofit fontScale="62500" lnSpcReduction="10000"/>
          </a:bodyPr>
          <a:lstStyle/>
          <a:p>
            <a:pPr indent="-283747" lvl="0" marL="457200" rtl="0" algn="l">
              <a:spcBef>
                <a:spcPts val="0"/>
              </a:spcBef>
              <a:spcAft>
                <a:spcPts val="0"/>
              </a:spcAft>
              <a:buSzPct val="100000"/>
              <a:buChar char="●"/>
            </a:pPr>
            <a:r>
              <a:rPr lang="en" sz="1389"/>
              <a:t>Containers are deployed and scheduled through Kubernetes in a group called pods</a:t>
            </a:r>
            <a:endParaRPr sz="1389"/>
          </a:p>
          <a:p>
            <a:pPr indent="0" lvl="0" marL="457200" rtl="0" algn="l">
              <a:spcBef>
                <a:spcPts val="1200"/>
              </a:spcBef>
              <a:spcAft>
                <a:spcPts val="0"/>
              </a:spcAft>
              <a:buNone/>
            </a:pPr>
            <a:r>
              <a:t/>
            </a:r>
            <a:endParaRPr sz="1389"/>
          </a:p>
          <a:p>
            <a:pPr indent="-283747" lvl="0" marL="457200" rtl="0" algn="l">
              <a:spcBef>
                <a:spcPts val="1200"/>
              </a:spcBef>
              <a:spcAft>
                <a:spcPts val="0"/>
              </a:spcAft>
              <a:buSzPct val="100000"/>
              <a:buChar char="●"/>
            </a:pPr>
            <a:r>
              <a:rPr lang="en" sz="1389"/>
              <a:t>These are tightly coupled containers i.e the application running on them are dependent on each other</a:t>
            </a:r>
            <a:endParaRPr sz="1389"/>
          </a:p>
          <a:p>
            <a:pPr indent="0" lvl="0" marL="457200" rtl="0" algn="l">
              <a:spcBef>
                <a:spcPts val="1200"/>
              </a:spcBef>
              <a:spcAft>
                <a:spcPts val="0"/>
              </a:spcAft>
              <a:buNone/>
            </a:pPr>
            <a:r>
              <a:t/>
            </a:r>
            <a:endParaRPr sz="1389"/>
          </a:p>
          <a:p>
            <a:pPr indent="-283747" lvl="0" marL="457200" rtl="0" algn="l">
              <a:spcBef>
                <a:spcPts val="1200"/>
              </a:spcBef>
              <a:spcAft>
                <a:spcPts val="0"/>
              </a:spcAft>
              <a:buSzPct val="100000"/>
              <a:buChar char="●"/>
            </a:pPr>
            <a:r>
              <a:rPr lang="en" sz="1389"/>
              <a:t>1 to 5 tightly coupled containers can be stored in a pod that collaborate to provide a service. This is called micro service</a:t>
            </a:r>
            <a:endParaRPr sz="1389"/>
          </a:p>
          <a:p>
            <a:pPr indent="0" lvl="0" marL="0" rtl="0" algn="l">
              <a:spcBef>
                <a:spcPts val="1200"/>
              </a:spcBef>
              <a:spcAft>
                <a:spcPts val="1200"/>
              </a:spcAft>
              <a:buNone/>
            </a:pPr>
            <a:r>
              <a:t/>
            </a:r>
            <a:endParaRPr sz="1000"/>
          </a:p>
        </p:txBody>
      </p:sp>
      <p:sp>
        <p:nvSpPr>
          <p:cNvPr id="222" name="Google Shape;222;p29"/>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23" name="Google Shape;223;p29"/>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24" name="Google Shape;224;p29"/>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26" name="Google Shape;226;p29"/>
          <p:cNvPicPr preferRelativeResize="0"/>
          <p:nvPr/>
        </p:nvPicPr>
        <p:blipFill>
          <a:blip r:embed="rId4">
            <a:alphaModFix/>
          </a:blip>
          <a:stretch>
            <a:fillRect/>
          </a:stretch>
        </p:blipFill>
        <p:spPr>
          <a:xfrm>
            <a:off x="152400" y="1170125"/>
            <a:ext cx="2693453" cy="3467525"/>
          </a:xfrm>
          <a:prstGeom prst="rect">
            <a:avLst/>
          </a:prstGeom>
          <a:noFill/>
          <a:ln>
            <a:noFill/>
          </a:ln>
        </p:spPr>
      </p:pic>
      <p:pic>
        <p:nvPicPr>
          <p:cNvPr id="227" name="Google Shape;227;p29"/>
          <p:cNvPicPr preferRelativeResize="0"/>
          <p:nvPr/>
        </p:nvPicPr>
        <p:blipFill>
          <a:blip r:embed="rId5">
            <a:alphaModFix/>
          </a:blip>
          <a:stretch>
            <a:fillRect/>
          </a:stretch>
        </p:blipFill>
        <p:spPr>
          <a:xfrm>
            <a:off x="4424013" y="2869369"/>
            <a:ext cx="3235474" cy="167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Inside a Kubernetes Cluster</a:t>
            </a:r>
            <a:endParaRPr/>
          </a:p>
        </p:txBody>
      </p:sp>
      <p:sp>
        <p:nvSpPr>
          <p:cNvPr id="233" name="Google Shape;233;p30"/>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34" name="Google Shape;234;p30"/>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35" name="Google Shape;235;p30"/>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37" name="Google Shape;237;p30"/>
          <p:cNvPicPr preferRelativeResize="0"/>
          <p:nvPr/>
        </p:nvPicPr>
        <p:blipFill>
          <a:blip r:embed="rId4">
            <a:alphaModFix/>
          </a:blip>
          <a:stretch>
            <a:fillRect/>
          </a:stretch>
        </p:blipFill>
        <p:spPr>
          <a:xfrm>
            <a:off x="1290700" y="1048650"/>
            <a:ext cx="4666152" cy="351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Plane and Cluster Node</a:t>
            </a:r>
            <a:endParaRPr/>
          </a:p>
        </p:txBody>
      </p:sp>
      <p:sp>
        <p:nvSpPr>
          <p:cNvPr id="243" name="Google Shape;243;p31"/>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44" name="Google Shape;244;p31"/>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45" name="Google Shape;245;p31"/>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47" name="Google Shape;247;p31"/>
          <p:cNvPicPr preferRelativeResize="0"/>
          <p:nvPr/>
        </p:nvPicPr>
        <p:blipFill>
          <a:blip r:embed="rId4">
            <a:alphaModFix/>
          </a:blip>
          <a:stretch>
            <a:fillRect/>
          </a:stretch>
        </p:blipFill>
        <p:spPr>
          <a:xfrm>
            <a:off x="594500" y="1109375"/>
            <a:ext cx="2683450" cy="3518026"/>
          </a:xfrm>
          <a:prstGeom prst="rect">
            <a:avLst/>
          </a:prstGeom>
          <a:noFill/>
          <a:ln>
            <a:noFill/>
          </a:ln>
        </p:spPr>
      </p:pic>
      <p:pic>
        <p:nvPicPr>
          <p:cNvPr id="248" name="Google Shape;248;p31"/>
          <p:cNvPicPr preferRelativeResize="0"/>
          <p:nvPr/>
        </p:nvPicPr>
        <p:blipFill>
          <a:blip r:embed="rId5">
            <a:alphaModFix/>
          </a:blip>
          <a:stretch>
            <a:fillRect/>
          </a:stretch>
        </p:blipFill>
        <p:spPr>
          <a:xfrm>
            <a:off x="3682675" y="1453500"/>
            <a:ext cx="2623025" cy="311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67" name="Google Shape;67;p14"/>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69" name="Google Shape;69;p14"/>
          <p:cNvPicPr preferRelativeResize="0"/>
          <p:nvPr/>
        </p:nvPicPr>
        <p:blipFill>
          <a:blip r:embed="rId4">
            <a:alphaModFix/>
          </a:blip>
          <a:stretch>
            <a:fillRect/>
          </a:stretch>
        </p:blipFill>
        <p:spPr>
          <a:xfrm>
            <a:off x="657688" y="575925"/>
            <a:ext cx="7828626" cy="408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a Cluster</a:t>
            </a:r>
            <a:endParaRPr/>
          </a:p>
        </p:txBody>
      </p:sp>
      <p:sp>
        <p:nvSpPr>
          <p:cNvPr id="254" name="Google Shape;25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First need to spin up 3 VMs using any cloud service such as AWS or using VirtualBox</a:t>
            </a:r>
            <a:endParaRPr sz="1500"/>
          </a:p>
          <a:p>
            <a:pPr indent="-323850" lvl="0" marL="457200" rtl="0" algn="l">
              <a:lnSpc>
                <a:spcPct val="150000"/>
              </a:lnSpc>
              <a:spcBef>
                <a:spcPts val="0"/>
              </a:spcBef>
              <a:spcAft>
                <a:spcPts val="0"/>
              </a:spcAft>
              <a:buSzPts val="1500"/>
              <a:buChar char="●"/>
            </a:pPr>
            <a:r>
              <a:rPr lang="en" sz="1500"/>
              <a:t>Need to install docker on all 3 machines which provides the container runtime environment</a:t>
            </a:r>
            <a:endParaRPr sz="1500"/>
          </a:p>
          <a:p>
            <a:pPr indent="-323850" lvl="0" marL="457200" rtl="0" algn="l">
              <a:lnSpc>
                <a:spcPct val="150000"/>
              </a:lnSpc>
              <a:spcBef>
                <a:spcPts val="0"/>
              </a:spcBef>
              <a:spcAft>
                <a:spcPts val="0"/>
              </a:spcAft>
              <a:buSzPts val="1500"/>
              <a:buChar char="●"/>
            </a:pPr>
            <a:r>
              <a:rPr lang="en" sz="1500"/>
              <a:t>Install Kubeadm which bootstrap a new cluster</a:t>
            </a:r>
            <a:endParaRPr sz="1500"/>
          </a:p>
          <a:p>
            <a:pPr indent="-323850" lvl="0" marL="457200" rtl="0" algn="l">
              <a:lnSpc>
                <a:spcPct val="150000"/>
              </a:lnSpc>
              <a:spcBef>
                <a:spcPts val="0"/>
              </a:spcBef>
              <a:spcAft>
                <a:spcPts val="0"/>
              </a:spcAft>
              <a:buSzPts val="1500"/>
              <a:buChar char="●"/>
            </a:pPr>
            <a:r>
              <a:rPr lang="en" sz="1500"/>
              <a:t>Once Kubeadm is installed initialize the master</a:t>
            </a:r>
            <a:endParaRPr sz="1500"/>
          </a:p>
          <a:p>
            <a:pPr indent="-323850" lvl="0" marL="457200" rtl="0" algn="l">
              <a:lnSpc>
                <a:spcPct val="150000"/>
              </a:lnSpc>
              <a:spcBef>
                <a:spcPts val="0"/>
              </a:spcBef>
              <a:spcAft>
                <a:spcPts val="0"/>
              </a:spcAft>
              <a:buSzPts val="1500"/>
              <a:buChar char="●"/>
            </a:pPr>
            <a:r>
              <a:rPr lang="en" sz="1500"/>
              <a:t>Install a Pod network configuration, for this demo we will install flannel</a:t>
            </a:r>
            <a:endParaRPr sz="1500"/>
          </a:p>
          <a:p>
            <a:pPr indent="-323850" lvl="0" marL="457200" rtl="0" algn="l">
              <a:lnSpc>
                <a:spcPct val="150000"/>
              </a:lnSpc>
              <a:spcBef>
                <a:spcPts val="0"/>
              </a:spcBef>
              <a:spcAft>
                <a:spcPts val="0"/>
              </a:spcAft>
              <a:buSzPts val="1500"/>
              <a:buChar char="●"/>
            </a:pPr>
            <a:r>
              <a:rPr lang="en" sz="1500"/>
              <a:t>Once Pod is running join the node to the master</a:t>
            </a:r>
            <a:endParaRPr sz="1500"/>
          </a:p>
        </p:txBody>
      </p:sp>
      <p:sp>
        <p:nvSpPr>
          <p:cNvPr id="255" name="Google Shape;255;p32"/>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56" name="Google Shape;256;p32"/>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57" name="Google Shape;257;p32"/>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4666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nstalling Docker on all 3 Machines</a:t>
            </a:r>
            <a:endParaRPr/>
          </a:p>
        </p:txBody>
      </p:sp>
      <p:sp>
        <p:nvSpPr>
          <p:cNvPr id="264" name="Google Shape;26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50000"/>
              </a:lnSpc>
              <a:spcBef>
                <a:spcPts val="0"/>
              </a:spcBef>
              <a:spcAft>
                <a:spcPts val="0"/>
              </a:spcAft>
              <a:buSzPct val="100000"/>
              <a:buChar char="●"/>
            </a:pPr>
            <a:r>
              <a:rPr lang="en" sz="1500"/>
              <a:t>First need to update the package list in all 3 machines</a:t>
            </a:r>
            <a:endParaRPr sz="1500"/>
          </a:p>
          <a:p>
            <a:pPr indent="-316706" lvl="1" marL="91440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apt-get update</a:t>
            </a:r>
            <a:endParaRPr b="1" sz="1500"/>
          </a:p>
          <a:p>
            <a:pPr indent="-316706" lvl="0" marL="457200" rtl="0" algn="l">
              <a:lnSpc>
                <a:spcPct val="150000"/>
              </a:lnSpc>
              <a:spcBef>
                <a:spcPts val="0"/>
              </a:spcBef>
              <a:spcAft>
                <a:spcPts val="0"/>
              </a:spcAft>
              <a:buSzPct val="100000"/>
              <a:buChar char="●"/>
            </a:pPr>
            <a:r>
              <a:rPr lang="en" sz="1500"/>
              <a:t>Next install Docker on all 3 machines</a:t>
            </a:r>
            <a:endParaRPr sz="1500"/>
          </a:p>
          <a:p>
            <a:pPr indent="-316706" lvl="1" marL="91440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apt-get install docker.io</a:t>
            </a:r>
            <a:endParaRPr sz="1500"/>
          </a:p>
          <a:p>
            <a:pPr indent="-316706" lvl="0" marL="457200" rtl="0" algn="l">
              <a:lnSpc>
                <a:spcPct val="150000"/>
              </a:lnSpc>
              <a:spcBef>
                <a:spcPts val="0"/>
              </a:spcBef>
              <a:spcAft>
                <a:spcPts val="0"/>
              </a:spcAft>
              <a:buSzPct val="100000"/>
              <a:buChar char="●"/>
            </a:pPr>
            <a:r>
              <a:rPr lang="en" sz="1500"/>
              <a:t>Next check the version of Docker on all 3 machines</a:t>
            </a:r>
            <a:endParaRPr sz="1500"/>
          </a:p>
          <a:p>
            <a:pPr indent="-316706" lvl="1" marL="91440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docker ––version</a:t>
            </a:r>
            <a:endParaRPr b="1" sz="1200">
              <a:solidFill>
                <a:srgbClr val="404040"/>
              </a:solidFill>
              <a:highlight>
                <a:srgbClr val="F7F7F7"/>
              </a:highlight>
              <a:latin typeface="Courier New"/>
              <a:ea typeface="Courier New"/>
              <a:cs typeface="Courier New"/>
              <a:sym typeface="Courier New"/>
            </a:endParaRPr>
          </a:p>
          <a:p>
            <a:pPr indent="-316706" lvl="0" marL="457200" marR="0" rtl="0" algn="l">
              <a:lnSpc>
                <a:spcPct val="150000"/>
              </a:lnSpc>
              <a:spcBef>
                <a:spcPts val="0"/>
              </a:spcBef>
              <a:spcAft>
                <a:spcPts val="0"/>
              </a:spcAft>
              <a:buSzPct val="100000"/>
              <a:buChar char="●"/>
            </a:pPr>
            <a:r>
              <a:rPr lang="en" sz="1500"/>
              <a:t>Next set Docker to launch at boot in all 3 machines</a:t>
            </a:r>
            <a:endParaRPr sz="1500"/>
          </a:p>
          <a:p>
            <a:pPr indent="-316706"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systemctl enable docker</a:t>
            </a:r>
            <a:endParaRPr b="1" sz="1200">
              <a:solidFill>
                <a:srgbClr val="404040"/>
              </a:solidFill>
              <a:highlight>
                <a:srgbClr val="F7F7F7"/>
              </a:highlight>
              <a:latin typeface="Courier New"/>
              <a:ea typeface="Courier New"/>
              <a:cs typeface="Courier New"/>
              <a:sym typeface="Courier New"/>
            </a:endParaRPr>
          </a:p>
          <a:p>
            <a:pPr indent="-316706" lvl="0" marL="457200" marR="0" rtl="0" algn="l">
              <a:lnSpc>
                <a:spcPct val="150000"/>
              </a:lnSpc>
              <a:spcBef>
                <a:spcPts val="0"/>
              </a:spcBef>
              <a:spcAft>
                <a:spcPts val="0"/>
              </a:spcAft>
              <a:buSzPct val="100000"/>
              <a:buChar char="●"/>
            </a:pPr>
            <a:r>
              <a:rPr lang="en" sz="1500"/>
              <a:t>Next verify if Docker is running on all 3 machines</a:t>
            </a:r>
            <a:endParaRPr sz="1500"/>
          </a:p>
          <a:p>
            <a:pPr indent="-316706"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systemctl status docker </a:t>
            </a:r>
            <a:endParaRPr b="1" sz="1200">
              <a:solidFill>
                <a:srgbClr val="404040"/>
              </a:solidFill>
              <a:highlight>
                <a:srgbClr val="F7F7F7"/>
              </a:highlight>
              <a:latin typeface="Courier New"/>
              <a:ea typeface="Courier New"/>
              <a:cs typeface="Courier New"/>
              <a:sym typeface="Courier New"/>
            </a:endParaRPr>
          </a:p>
          <a:p>
            <a:pPr indent="0" lvl="0" marL="914400" marR="0" rtl="0" algn="l">
              <a:lnSpc>
                <a:spcPct val="150000"/>
              </a:lnSpc>
              <a:spcBef>
                <a:spcPts val="1200"/>
              </a:spcBef>
              <a:spcAft>
                <a:spcPts val="1200"/>
              </a:spcAft>
              <a:buNone/>
            </a:pPr>
            <a:r>
              <a:t/>
            </a:r>
            <a:endParaRPr b="1" sz="1200">
              <a:solidFill>
                <a:srgbClr val="404040"/>
              </a:solidFill>
              <a:highlight>
                <a:srgbClr val="F7F7F7"/>
              </a:highlight>
              <a:latin typeface="Courier New"/>
              <a:ea typeface="Courier New"/>
              <a:cs typeface="Courier New"/>
              <a:sym typeface="Courier New"/>
            </a:endParaRPr>
          </a:p>
        </p:txBody>
      </p:sp>
      <p:sp>
        <p:nvSpPr>
          <p:cNvPr id="265" name="Google Shape;265;p33"/>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66" name="Google Shape;266;p33"/>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67" name="Google Shape;267;p33"/>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69" name="Google Shape;269;p33"/>
          <p:cNvPicPr preferRelativeResize="0"/>
          <p:nvPr/>
        </p:nvPicPr>
        <p:blipFill>
          <a:blip r:embed="rId4">
            <a:alphaModFix/>
          </a:blip>
          <a:stretch>
            <a:fillRect/>
          </a:stretch>
        </p:blipFill>
        <p:spPr>
          <a:xfrm>
            <a:off x="3511725" y="2663425"/>
            <a:ext cx="3829895" cy="140225"/>
          </a:xfrm>
          <a:prstGeom prst="rect">
            <a:avLst/>
          </a:prstGeom>
          <a:noFill/>
          <a:ln>
            <a:noFill/>
          </a:ln>
        </p:spPr>
      </p:pic>
      <p:sp>
        <p:nvSpPr>
          <p:cNvPr id="270" name="Google Shape;270;p33"/>
          <p:cNvSpPr/>
          <p:nvPr/>
        </p:nvSpPr>
        <p:spPr>
          <a:xfrm>
            <a:off x="2875150" y="2664675"/>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33"/>
          <p:cNvPicPr preferRelativeResize="0"/>
          <p:nvPr/>
        </p:nvPicPr>
        <p:blipFill>
          <a:blip r:embed="rId5">
            <a:alphaModFix/>
          </a:blip>
          <a:stretch>
            <a:fillRect/>
          </a:stretch>
        </p:blipFill>
        <p:spPr>
          <a:xfrm>
            <a:off x="468250" y="4082388"/>
            <a:ext cx="6819900" cy="447675"/>
          </a:xfrm>
          <a:prstGeom prst="rect">
            <a:avLst/>
          </a:prstGeom>
          <a:noFill/>
          <a:ln>
            <a:noFill/>
          </a:ln>
        </p:spPr>
      </p:pic>
      <p:sp>
        <p:nvSpPr>
          <p:cNvPr id="272" name="Google Shape;272;p33"/>
          <p:cNvSpPr/>
          <p:nvPr/>
        </p:nvSpPr>
        <p:spPr>
          <a:xfrm>
            <a:off x="3797300" y="3785625"/>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Kubernetes in all 3 Machines</a:t>
            </a:r>
            <a:endParaRPr/>
          </a:p>
        </p:txBody>
      </p:sp>
      <p:sp>
        <p:nvSpPr>
          <p:cNvPr id="278" name="Google Shape;278;p34"/>
          <p:cNvSpPr txBox="1"/>
          <p:nvPr>
            <p:ph idx="1" type="body"/>
          </p:nvPr>
        </p:nvSpPr>
        <p:spPr>
          <a:xfrm>
            <a:off x="311700" y="976425"/>
            <a:ext cx="8520600" cy="37923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Char char="●"/>
            </a:pPr>
            <a:r>
              <a:rPr lang="en" sz="1500"/>
              <a:t>Since you are downloading Kubernetes from a non-standard repository, it is essential to ensure that the software is authentic. This is done by adding a signing key</a:t>
            </a:r>
            <a:endParaRPr sz="1500"/>
          </a:p>
          <a:p>
            <a:pPr indent="-323850" lvl="1" marL="914400" marR="152400" rtl="0" algn="l">
              <a:lnSpc>
                <a:spcPct val="145000"/>
              </a:lnSpc>
              <a:spcBef>
                <a:spcPts val="0"/>
              </a:spcBef>
              <a:spcAft>
                <a:spcPts val="0"/>
              </a:spcAft>
              <a:buSzPts val="1500"/>
              <a:buChar char="○"/>
            </a:pPr>
            <a:r>
              <a:rPr b="1" lang="en" sz="1000">
                <a:solidFill>
                  <a:srgbClr val="24292E"/>
                </a:solidFill>
                <a:latin typeface="Courier New"/>
                <a:ea typeface="Courier New"/>
                <a:cs typeface="Courier New"/>
                <a:sym typeface="Courier New"/>
              </a:rPr>
              <a:t>echo "deb http://apt.kubernetes.io/ kubernetes-xenial main"</a:t>
            </a:r>
            <a:r>
              <a:rPr b="1" lang="en" sz="1000">
                <a:solidFill>
                  <a:srgbClr val="24292E"/>
                </a:solidFill>
                <a:latin typeface="Courier New"/>
                <a:ea typeface="Courier New"/>
                <a:cs typeface="Courier New"/>
                <a:sym typeface="Courier New"/>
              </a:rPr>
              <a:t> | sudo tee /etc/apt/sources.list.d/kubernetes.list</a:t>
            </a:r>
            <a:endParaRPr b="1" sz="1000">
              <a:solidFill>
                <a:srgbClr val="24292E"/>
              </a:solidFill>
              <a:latin typeface="Courier New"/>
              <a:ea typeface="Courier New"/>
              <a:cs typeface="Courier New"/>
              <a:sym typeface="Courier New"/>
            </a:endParaRPr>
          </a:p>
          <a:p>
            <a:pPr indent="-323850" lvl="1" marL="914400" marR="152400" rtl="0" algn="l">
              <a:lnSpc>
                <a:spcPct val="145000"/>
              </a:lnSpc>
              <a:spcBef>
                <a:spcPts val="0"/>
              </a:spcBef>
              <a:spcAft>
                <a:spcPts val="0"/>
              </a:spcAft>
              <a:buSzPts val="1500"/>
              <a:buChar char="○"/>
            </a:pPr>
            <a:r>
              <a:rPr b="1" lang="en" sz="1000">
                <a:solidFill>
                  <a:srgbClr val="404040"/>
                </a:solidFill>
                <a:highlight>
                  <a:srgbClr val="F7F7F7"/>
                </a:highlight>
                <a:latin typeface="Courier New"/>
                <a:ea typeface="Courier New"/>
                <a:cs typeface="Courier New"/>
                <a:sym typeface="Courier New"/>
              </a:rPr>
              <a:t>curl -s</a:t>
            </a:r>
            <a:r>
              <a:rPr b="1" lang="en" sz="800">
                <a:solidFill>
                  <a:srgbClr val="24292E"/>
                </a:solidFill>
                <a:latin typeface="Courier New"/>
                <a:ea typeface="Courier New"/>
                <a:cs typeface="Courier New"/>
                <a:sym typeface="Courier New"/>
              </a:rPr>
              <a:t> </a:t>
            </a:r>
            <a:r>
              <a:rPr b="1" lang="en" sz="1000">
                <a:solidFill>
                  <a:srgbClr val="404040"/>
                </a:solidFill>
                <a:highlight>
                  <a:srgbClr val="F7F7F7"/>
                </a:highlight>
                <a:latin typeface="Courier New"/>
                <a:ea typeface="Courier New"/>
                <a:cs typeface="Courier New"/>
                <a:sym typeface="Courier New"/>
              </a:rPr>
              <a:t>https://packages.cloud.google.com/apt/doc/apt-key.gpg | sudo apt-key add</a:t>
            </a:r>
            <a:endParaRPr b="1" sz="10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Since Kubernetes is not included in the default repo, add software repo:</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sudo apt-add-repository "deb http://apt.kubernetes.io/ kubernetes-xenial main"</a:t>
            </a:r>
            <a:endParaRPr b="1" sz="1200">
              <a:solidFill>
                <a:srgbClr val="404040"/>
              </a:solidFill>
              <a:highlight>
                <a:srgbClr val="F7F7F7"/>
              </a:highlight>
              <a:latin typeface="Courier New"/>
              <a:ea typeface="Courier New"/>
              <a:cs typeface="Courier New"/>
              <a:sym typeface="Courier New"/>
            </a:endParaRPr>
          </a:p>
          <a:p>
            <a:pPr indent="-323850" lvl="0" marL="457200" rtl="0" algn="l">
              <a:lnSpc>
                <a:spcPct val="150000"/>
              </a:lnSpc>
              <a:spcBef>
                <a:spcPts val="0"/>
              </a:spcBef>
              <a:spcAft>
                <a:spcPts val="0"/>
              </a:spcAft>
              <a:buSzPts val="1500"/>
              <a:buChar char="●"/>
            </a:pPr>
            <a:r>
              <a:rPr lang="en" sz="1500"/>
              <a:t>Enter the following commands to install KUBEADM, KUBELET, KUBECTL:</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sudo apt-get install kubeadm kubelet kubectl</a:t>
            </a:r>
            <a:endParaRPr b="1" sz="1200">
              <a:solidFill>
                <a:srgbClr val="404040"/>
              </a:solidFill>
              <a:highlight>
                <a:srgbClr val="F7F7F7"/>
              </a:highlight>
              <a:latin typeface="Courier New"/>
              <a:ea typeface="Courier New"/>
              <a:cs typeface="Courier New"/>
              <a:sym typeface="Courier New"/>
            </a:endParaRPr>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sudo apt-mark hold kubeadm kubelet kubectl</a:t>
            </a:r>
            <a:endParaRPr b="1" sz="12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Verify the installation: </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kubeadm version</a:t>
            </a:r>
            <a:endParaRPr b="1" sz="1500"/>
          </a:p>
        </p:txBody>
      </p:sp>
      <p:sp>
        <p:nvSpPr>
          <p:cNvPr id="279" name="Google Shape;279;p34"/>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80" name="Google Shape;280;p34"/>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81" name="Google Shape;281;p34"/>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83" name="Google Shape;283;p34"/>
          <p:cNvPicPr preferRelativeResize="0"/>
          <p:nvPr/>
        </p:nvPicPr>
        <p:blipFill>
          <a:blip r:embed="rId4">
            <a:alphaModFix/>
          </a:blip>
          <a:stretch>
            <a:fillRect/>
          </a:stretch>
        </p:blipFill>
        <p:spPr>
          <a:xfrm>
            <a:off x="4975400" y="1970125"/>
            <a:ext cx="3464383" cy="140225"/>
          </a:xfrm>
          <a:prstGeom prst="rect">
            <a:avLst/>
          </a:prstGeom>
          <a:noFill/>
          <a:ln>
            <a:noFill/>
          </a:ln>
        </p:spPr>
      </p:pic>
      <p:sp>
        <p:nvSpPr>
          <p:cNvPr id="284" name="Google Shape;284;p34"/>
          <p:cNvSpPr/>
          <p:nvPr/>
        </p:nvSpPr>
        <p:spPr>
          <a:xfrm>
            <a:off x="4378925" y="1971400"/>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34"/>
          <p:cNvSpPr/>
          <p:nvPr/>
        </p:nvSpPr>
        <p:spPr>
          <a:xfrm>
            <a:off x="7518550" y="2213175"/>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286" name="Google Shape;286;p34"/>
          <p:cNvPicPr preferRelativeResize="0"/>
          <p:nvPr/>
        </p:nvPicPr>
        <p:blipFill>
          <a:blip r:embed="rId5">
            <a:alphaModFix/>
          </a:blip>
          <a:stretch>
            <a:fillRect/>
          </a:stretch>
        </p:blipFill>
        <p:spPr>
          <a:xfrm>
            <a:off x="8074375" y="2211913"/>
            <a:ext cx="243057" cy="140225"/>
          </a:xfrm>
          <a:prstGeom prst="rect">
            <a:avLst/>
          </a:prstGeom>
          <a:noFill/>
          <a:ln>
            <a:noFill/>
          </a:ln>
        </p:spPr>
      </p:pic>
      <p:pic>
        <p:nvPicPr>
          <p:cNvPr id="287" name="Google Shape;287;p34"/>
          <p:cNvPicPr preferRelativeResize="0"/>
          <p:nvPr/>
        </p:nvPicPr>
        <p:blipFill>
          <a:blip r:embed="rId6">
            <a:alphaModFix/>
          </a:blip>
          <a:stretch>
            <a:fillRect/>
          </a:stretch>
        </p:blipFill>
        <p:spPr>
          <a:xfrm>
            <a:off x="3265425" y="4163850"/>
            <a:ext cx="5798225" cy="367025"/>
          </a:xfrm>
          <a:prstGeom prst="rect">
            <a:avLst/>
          </a:prstGeom>
          <a:noFill/>
          <a:ln>
            <a:noFill/>
          </a:ln>
        </p:spPr>
      </p:pic>
      <p:sp>
        <p:nvSpPr>
          <p:cNvPr id="288" name="Google Shape;288;p34"/>
          <p:cNvSpPr/>
          <p:nvPr/>
        </p:nvSpPr>
        <p:spPr>
          <a:xfrm>
            <a:off x="2772150" y="4274888"/>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Kubernetes </a:t>
            </a:r>
            <a:r>
              <a:rPr lang="en"/>
              <a:t>Deployment</a:t>
            </a:r>
            <a:endParaRPr/>
          </a:p>
        </p:txBody>
      </p:sp>
      <p:sp>
        <p:nvSpPr>
          <p:cNvPr id="294" name="Google Shape;294;p35"/>
          <p:cNvSpPr txBox="1"/>
          <p:nvPr>
            <p:ph idx="1" type="body"/>
          </p:nvPr>
        </p:nvSpPr>
        <p:spPr>
          <a:xfrm>
            <a:off x="311700" y="945850"/>
            <a:ext cx="8520600" cy="3844200"/>
          </a:xfrm>
          <a:prstGeom prst="rect">
            <a:avLst/>
          </a:prstGeom>
        </p:spPr>
        <p:txBody>
          <a:bodyPr anchorCtr="0" anchor="t" bIns="91425" lIns="91425" spcFirstLastPara="1" rIns="91425" wrap="square" tIns="91425">
            <a:normAutofit fontScale="85000" lnSpcReduction="20000"/>
          </a:bodyPr>
          <a:lstStyle/>
          <a:p>
            <a:pPr indent="-309562" lvl="0" marL="457200" rtl="0" algn="l">
              <a:lnSpc>
                <a:spcPct val="150000"/>
              </a:lnSpc>
              <a:spcBef>
                <a:spcPts val="0"/>
              </a:spcBef>
              <a:spcAft>
                <a:spcPts val="0"/>
              </a:spcAft>
              <a:buSzPct val="100000"/>
              <a:buChar char="●"/>
            </a:pPr>
            <a:r>
              <a:rPr lang="en" sz="1500"/>
              <a:t>In order to start Kubernetes deployment start by disabling swap memory for each server:</a:t>
            </a:r>
            <a:endParaRPr sz="1500"/>
          </a:p>
          <a:p>
            <a:pPr indent="-309562" lvl="1" marL="91440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swapoff –a</a:t>
            </a:r>
            <a:endParaRPr b="1" sz="1200">
              <a:solidFill>
                <a:srgbClr val="404040"/>
              </a:solidFill>
              <a:highlight>
                <a:srgbClr val="F7F7F7"/>
              </a:highlight>
              <a:latin typeface="Courier New"/>
              <a:ea typeface="Courier New"/>
              <a:cs typeface="Courier New"/>
              <a:sym typeface="Courier New"/>
            </a:endParaRPr>
          </a:p>
          <a:p>
            <a:pPr indent="-309562" lvl="0" marL="457200" marR="0" rtl="0" algn="l">
              <a:lnSpc>
                <a:spcPct val="150000"/>
              </a:lnSpc>
              <a:spcBef>
                <a:spcPts val="0"/>
              </a:spcBef>
              <a:spcAft>
                <a:spcPts val="0"/>
              </a:spcAft>
              <a:buSzPct val="100000"/>
              <a:buChar char="●"/>
            </a:pPr>
            <a:r>
              <a:rPr lang="en" sz="1500"/>
              <a:t>Assign unique hostname for each server node or machine:</a:t>
            </a:r>
            <a:endParaRPr sz="1500"/>
          </a:p>
          <a:p>
            <a:pPr indent="-309562"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hostnamectl set-hostname master-node</a:t>
            </a:r>
            <a:endParaRPr b="1" sz="1200">
              <a:solidFill>
                <a:srgbClr val="404040"/>
              </a:solidFill>
              <a:highlight>
                <a:srgbClr val="F7F7F7"/>
              </a:highlight>
              <a:latin typeface="Courier New"/>
              <a:ea typeface="Courier New"/>
              <a:cs typeface="Courier New"/>
              <a:sym typeface="Courier New"/>
            </a:endParaRPr>
          </a:p>
          <a:p>
            <a:pPr indent="-309562"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hostnamectl set-hostname worker01</a:t>
            </a:r>
            <a:endParaRPr b="1" sz="1200">
              <a:solidFill>
                <a:srgbClr val="404040"/>
              </a:solidFill>
              <a:highlight>
                <a:srgbClr val="F7F7F7"/>
              </a:highlight>
              <a:latin typeface="Courier New"/>
              <a:ea typeface="Courier New"/>
              <a:cs typeface="Courier New"/>
              <a:sym typeface="Courier New"/>
            </a:endParaRPr>
          </a:p>
          <a:p>
            <a:pPr indent="-309562"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hostnamectl set-hostname worker02</a:t>
            </a:r>
            <a:endParaRPr b="1" sz="1200">
              <a:solidFill>
                <a:srgbClr val="404040"/>
              </a:solidFill>
              <a:highlight>
                <a:srgbClr val="F7F7F7"/>
              </a:highlight>
              <a:latin typeface="Courier New"/>
              <a:ea typeface="Courier New"/>
              <a:cs typeface="Courier New"/>
              <a:sym typeface="Courier New"/>
            </a:endParaRPr>
          </a:p>
          <a:p>
            <a:pPr indent="-309562" lvl="0" marL="457200" marR="0" rtl="0" algn="l">
              <a:lnSpc>
                <a:spcPct val="150000"/>
              </a:lnSpc>
              <a:spcBef>
                <a:spcPts val="0"/>
              </a:spcBef>
              <a:spcAft>
                <a:spcPts val="0"/>
              </a:spcAft>
              <a:buSzPct val="100000"/>
              <a:buChar char="●"/>
            </a:pPr>
            <a:r>
              <a:rPr lang="en" sz="1500"/>
              <a:t>Initialize Kubernetes on Master Node ONLY. Please note cidr 10.244.0.0/16 is designated for Flannel network. This network is required for Pods to communicate with each other. </a:t>
            </a:r>
            <a:endParaRPr sz="1500"/>
          </a:p>
          <a:p>
            <a:pPr indent="-309562" lvl="1" marL="914400" marR="0" rtl="0" algn="l">
              <a:lnSpc>
                <a:spcPct val="150000"/>
              </a:lnSpc>
              <a:spcBef>
                <a:spcPts val="0"/>
              </a:spcBef>
              <a:spcAft>
                <a:spcPts val="0"/>
              </a:spcAft>
              <a:buSzPct val="125000"/>
              <a:buChar char="○"/>
            </a:pPr>
            <a:r>
              <a:rPr b="1" lang="en" sz="1200">
                <a:solidFill>
                  <a:srgbClr val="404040"/>
                </a:solidFill>
                <a:highlight>
                  <a:srgbClr val="F7F7F7"/>
                </a:highlight>
                <a:latin typeface="Courier New"/>
                <a:ea typeface="Courier New"/>
                <a:cs typeface="Courier New"/>
                <a:sym typeface="Courier New"/>
              </a:rPr>
              <a:t>sudo kubeadm init --pod-network-cidr=10.244.0.0/16 --ignore-preflight-errors=all</a:t>
            </a:r>
            <a:endParaRPr b="1" sz="1200">
              <a:solidFill>
                <a:srgbClr val="404040"/>
              </a:solidFill>
              <a:highlight>
                <a:srgbClr val="F7F7F7"/>
              </a:highlight>
              <a:latin typeface="Courier New"/>
              <a:ea typeface="Courier New"/>
              <a:cs typeface="Courier New"/>
              <a:sym typeface="Courier New"/>
            </a:endParaRPr>
          </a:p>
          <a:p>
            <a:pPr indent="-309562" lvl="0" marL="457200" marR="0" rtl="0" algn="l">
              <a:lnSpc>
                <a:spcPct val="150000"/>
              </a:lnSpc>
              <a:spcBef>
                <a:spcPts val="0"/>
              </a:spcBef>
              <a:spcAft>
                <a:spcPts val="0"/>
              </a:spcAft>
              <a:buSzPct val="100000"/>
              <a:buChar char="●"/>
            </a:pPr>
            <a:r>
              <a:rPr lang="en" sz="1500"/>
              <a:t>Please copy the printout kubeadm join command (at the end of the printout) for later use. This </a:t>
            </a:r>
            <a:r>
              <a:rPr lang="en" sz="1500"/>
              <a:t>command is unique to each cluster and will be used for joining other nodes to the cluster. Need to run the following commands to complete deployment on Master node: </a:t>
            </a:r>
            <a:endParaRPr sz="1500"/>
          </a:p>
          <a:p>
            <a:pPr indent="-293369" lvl="1" marL="914400" marR="0" rtl="0" algn="l">
              <a:lnSpc>
                <a:spcPct val="150000"/>
              </a:lnSpc>
              <a:spcBef>
                <a:spcPts val="0"/>
              </a:spcBef>
              <a:spcAft>
                <a:spcPts val="0"/>
              </a:spcAft>
              <a:buClr>
                <a:srgbClr val="404040"/>
              </a:buClr>
              <a:buSzPct val="100000"/>
              <a:buFont typeface="Courier New"/>
              <a:buChar char="○"/>
            </a:pPr>
            <a:r>
              <a:rPr b="1" lang="en" sz="1200">
                <a:solidFill>
                  <a:srgbClr val="404040"/>
                </a:solidFill>
                <a:highlight>
                  <a:srgbClr val="F7F7F7"/>
                </a:highlight>
                <a:latin typeface="Courier New"/>
                <a:ea typeface="Courier New"/>
                <a:cs typeface="Courier New"/>
                <a:sym typeface="Courier New"/>
              </a:rPr>
              <a:t>mkdir -p $HOME/.kube</a:t>
            </a:r>
            <a:endParaRPr b="1" sz="1200">
              <a:solidFill>
                <a:srgbClr val="404040"/>
              </a:solidFill>
              <a:highlight>
                <a:srgbClr val="F7F7F7"/>
              </a:highlight>
              <a:latin typeface="Courier New"/>
              <a:ea typeface="Courier New"/>
              <a:cs typeface="Courier New"/>
              <a:sym typeface="Courier New"/>
            </a:endParaRPr>
          </a:p>
          <a:p>
            <a:pPr indent="-293369" lvl="1" marL="914400" marR="0" rtl="0" algn="l">
              <a:lnSpc>
                <a:spcPct val="150000"/>
              </a:lnSpc>
              <a:spcBef>
                <a:spcPts val="0"/>
              </a:spcBef>
              <a:spcAft>
                <a:spcPts val="0"/>
              </a:spcAft>
              <a:buClr>
                <a:srgbClr val="404040"/>
              </a:buClr>
              <a:buSzPct val="100000"/>
              <a:buFont typeface="Courier New"/>
              <a:buChar char="○"/>
            </a:pPr>
            <a:r>
              <a:rPr b="1" lang="en" sz="1200">
                <a:solidFill>
                  <a:srgbClr val="404040"/>
                </a:solidFill>
                <a:highlight>
                  <a:srgbClr val="F7F7F7"/>
                </a:highlight>
                <a:latin typeface="Courier New"/>
                <a:ea typeface="Courier New"/>
                <a:cs typeface="Courier New"/>
                <a:sym typeface="Courier New"/>
              </a:rPr>
              <a:t>sudo cp -i /etc/kubernetes/admin.conf $HOME/.kube/config</a:t>
            </a:r>
            <a:endParaRPr b="1" sz="1200">
              <a:solidFill>
                <a:srgbClr val="404040"/>
              </a:solidFill>
              <a:highlight>
                <a:srgbClr val="F7F7F7"/>
              </a:highlight>
              <a:latin typeface="Courier New"/>
              <a:ea typeface="Courier New"/>
              <a:cs typeface="Courier New"/>
              <a:sym typeface="Courier New"/>
            </a:endParaRPr>
          </a:p>
          <a:p>
            <a:pPr indent="-293369" lvl="1" marL="914400" marR="0" rtl="0" algn="l">
              <a:lnSpc>
                <a:spcPct val="150000"/>
              </a:lnSpc>
              <a:spcBef>
                <a:spcPts val="0"/>
              </a:spcBef>
              <a:spcAft>
                <a:spcPts val="0"/>
              </a:spcAft>
              <a:buClr>
                <a:srgbClr val="404040"/>
              </a:buClr>
              <a:buSzPct val="100000"/>
              <a:buFont typeface="Courier New"/>
              <a:buChar char="○"/>
            </a:pPr>
            <a:r>
              <a:rPr b="1" lang="en" sz="1200">
                <a:solidFill>
                  <a:srgbClr val="404040"/>
                </a:solidFill>
                <a:highlight>
                  <a:srgbClr val="F7F7F7"/>
                </a:highlight>
                <a:latin typeface="Courier New"/>
                <a:ea typeface="Courier New"/>
                <a:cs typeface="Courier New"/>
                <a:sym typeface="Courier New"/>
              </a:rPr>
              <a:t>sudo chown $(id -u):$(id -g) $HOME/.kube/config</a:t>
            </a:r>
            <a:endParaRPr b="1" sz="1200">
              <a:solidFill>
                <a:srgbClr val="404040"/>
              </a:solidFill>
              <a:highlight>
                <a:srgbClr val="F7F7F7"/>
              </a:highlight>
              <a:latin typeface="Courier New"/>
              <a:ea typeface="Courier New"/>
              <a:cs typeface="Courier New"/>
              <a:sym typeface="Courier New"/>
            </a:endParaRPr>
          </a:p>
        </p:txBody>
      </p:sp>
      <p:sp>
        <p:nvSpPr>
          <p:cNvPr id="295" name="Google Shape;295;p35"/>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296" name="Google Shape;296;p35"/>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297" name="Google Shape;297;p35"/>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299" name="Google Shape;299;p35"/>
          <p:cNvPicPr preferRelativeResize="0"/>
          <p:nvPr/>
        </p:nvPicPr>
        <p:blipFill>
          <a:blip r:embed="rId4">
            <a:alphaModFix/>
          </a:blip>
          <a:stretch>
            <a:fillRect/>
          </a:stretch>
        </p:blipFill>
        <p:spPr>
          <a:xfrm>
            <a:off x="5780175" y="2857100"/>
            <a:ext cx="3151723" cy="140225"/>
          </a:xfrm>
          <a:prstGeom prst="rect">
            <a:avLst/>
          </a:prstGeom>
          <a:noFill/>
          <a:ln>
            <a:noFill/>
          </a:ln>
        </p:spPr>
      </p:pic>
      <p:sp>
        <p:nvSpPr>
          <p:cNvPr id="300" name="Google Shape;300;p35"/>
          <p:cNvSpPr/>
          <p:nvPr/>
        </p:nvSpPr>
        <p:spPr>
          <a:xfrm>
            <a:off x="7733175" y="3040975"/>
            <a:ext cx="158100" cy="183600"/>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 Pod Network to Cluster</a:t>
            </a:r>
            <a:endParaRPr/>
          </a:p>
        </p:txBody>
      </p:sp>
      <p:sp>
        <p:nvSpPr>
          <p:cNvPr id="306" name="Google Shape;3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 Pod Network is a way to allow communication between different nodes in the cluster. This tutorial uses the </a:t>
            </a:r>
            <a:r>
              <a:rPr b="1" lang="en" sz="1500"/>
              <a:t>flannel </a:t>
            </a:r>
            <a:r>
              <a:rPr lang="en" sz="1500"/>
              <a:t>virtual network. Enter the following command on Master node:</a:t>
            </a:r>
            <a:endParaRPr sz="1500"/>
          </a:p>
          <a:p>
            <a:pPr indent="-323850" lvl="1" marL="91440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kubectl apply -f </a:t>
            </a:r>
            <a:r>
              <a:rPr b="1" lang="en" sz="1200" u="sng">
                <a:solidFill>
                  <a:schemeClr val="hlink"/>
                </a:solidFill>
                <a:highlight>
                  <a:srgbClr val="F7F7F7"/>
                </a:highlight>
                <a:latin typeface="Courier New"/>
                <a:ea typeface="Courier New"/>
                <a:cs typeface="Courier New"/>
                <a:sym typeface="Courier New"/>
                <a:hlinkClick r:id="rId3"/>
              </a:rPr>
              <a:t>https://raw.githubusercontent.com/coreos/flannel/master/Documentation/kube-flannel.yml</a:t>
            </a:r>
            <a:endParaRPr b="1" sz="12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Allow the process to complete and verify that everything is running and communicating:</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kubectl get pods --all-namespaces</a:t>
            </a:r>
            <a:endParaRPr b="1" sz="12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The coredns should be up and running</a:t>
            </a:r>
            <a:endParaRPr sz="1500"/>
          </a:p>
        </p:txBody>
      </p:sp>
      <p:sp>
        <p:nvSpPr>
          <p:cNvPr id="307" name="Google Shape;307;p36"/>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308" name="Google Shape;308;p36"/>
          <p:cNvPicPr preferRelativeResize="0"/>
          <p:nvPr/>
        </p:nvPicPr>
        <p:blipFill>
          <a:blip r:embed="rId4">
            <a:alphaModFix/>
          </a:blip>
          <a:stretch>
            <a:fillRect/>
          </a:stretch>
        </p:blipFill>
        <p:spPr>
          <a:xfrm>
            <a:off x="7012300" y="46700"/>
            <a:ext cx="306800" cy="306800"/>
          </a:xfrm>
          <a:prstGeom prst="rect">
            <a:avLst/>
          </a:prstGeom>
          <a:noFill/>
          <a:ln>
            <a:noFill/>
          </a:ln>
        </p:spPr>
      </p:pic>
      <p:sp>
        <p:nvSpPr>
          <p:cNvPr id="309" name="Google Shape;309;p36"/>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311" name="Google Shape;311;p36"/>
          <p:cNvPicPr preferRelativeResize="0"/>
          <p:nvPr/>
        </p:nvPicPr>
        <p:blipFill>
          <a:blip r:embed="rId5">
            <a:alphaModFix/>
          </a:blip>
          <a:stretch>
            <a:fillRect/>
          </a:stretch>
        </p:blipFill>
        <p:spPr>
          <a:xfrm>
            <a:off x="874175" y="3934088"/>
            <a:ext cx="6477000" cy="485775"/>
          </a:xfrm>
          <a:prstGeom prst="rect">
            <a:avLst/>
          </a:prstGeom>
          <a:noFill/>
          <a:ln>
            <a:noFill/>
          </a:ln>
        </p:spPr>
      </p:pic>
      <p:sp>
        <p:nvSpPr>
          <p:cNvPr id="312" name="Google Shape;312;p36"/>
          <p:cNvSpPr/>
          <p:nvPr/>
        </p:nvSpPr>
        <p:spPr>
          <a:xfrm>
            <a:off x="4270850" y="3581613"/>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 Worker Node to Cluster</a:t>
            </a:r>
            <a:endParaRPr/>
          </a:p>
        </p:txBody>
      </p:sp>
      <p:sp>
        <p:nvSpPr>
          <p:cNvPr id="318" name="Google Shape;3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Char char="●"/>
            </a:pPr>
            <a:r>
              <a:rPr lang="en" sz="1500"/>
              <a:t>Check the nodes on the current cluster by running the following command in Master node:</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kubectl get nodes</a:t>
            </a:r>
            <a:endParaRPr b="1" sz="12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As mentioned in the earlier steps (see Kubernetes deployment), now kubeadm join command can be used in each worker node to connect them to the cluster. Run the command on each Worker node (the token part is excluded, since your token and IP should be unique):</a:t>
            </a:r>
            <a:endParaRPr sz="1500"/>
          </a:p>
          <a:p>
            <a:pPr indent="-323850" lvl="1" marL="914400" marR="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sudo kubeadm join 172.31.x.x:6443 --token</a:t>
            </a:r>
            <a:endParaRPr b="1" sz="1200">
              <a:solidFill>
                <a:srgbClr val="404040"/>
              </a:solidFill>
              <a:highlight>
                <a:srgbClr val="F7F7F7"/>
              </a:highlight>
              <a:latin typeface="Courier New"/>
              <a:ea typeface="Courier New"/>
              <a:cs typeface="Courier New"/>
              <a:sym typeface="Courier New"/>
            </a:endParaRPr>
          </a:p>
          <a:p>
            <a:pPr indent="-323850" lvl="0" marL="457200" marR="0" rtl="0" algn="l">
              <a:lnSpc>
                <a:spcPct val="150000"/>
              </a:lnSpc>
              <a:spcBef>
                <a:spcPts val="0"/>
              </a:spcBef>
              <a:spcAft>
                <a:spcPts val="0"/>
              </a:spcAft>
              <a:buSzPts val="1500"/>
              <a:buChar char="●"/>
            </a:pPr>
            <a:r>
              <a:rPr lang="en" sz="1500"/>
              <a:t>Now run the “kubectl get nodes” on the Master node to check node status</a:t>
            </a:r>
            <a:endParaRPr sz="1500"/>
          </a:p>
          <a:p>
            <a:pPr indent="-323850" lvl="1" marL="914400" rtl="0" algn="l">
              <a:lnSpc>
                <a:spcPct val="150000"/>
              </a:lnSpc>
              <a:spcBef>
                <a:spcPts val="0"/>
              </a:spcBef>
              <a:spcAft>
                <a:spcPts val="0"/>
              </a:spcAft>
              <a:buSzPts val="1500"/>
              <a:buChar char="○"/>
            </a:pPr>
            <a:r>
              <a:rPr b="1" lang="en" sz="1200">
                <a:solidFill>
                  <a:srgbClr val="404040"/>
                </a:solidFill>
                <a:highlight>
                  <a:srgbClr val="F7F7F7"/>
                </a:highlight>
                <a:latin typeface="Courier New"/>
                <a:ea typeface="Courier New"/>
                <a:cs typeface="Courier New"/>
                <a:sym typeface="Courier New"/>
              </a:rPr>
              <a:t>kubectl get nodes</a:t>
            </a:r>
            <a:endParaRPr b="1" sz="1200">
              <a:solidFill>
                <a:srgbClr val="404040"/>
              </a:solidFill>
              <a:highlight>
                <a:srgbClr val="F7F7F7"/>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b="1" sz="1200">
              <a:solidFill>
                <a:srgbClr val="404040"/>
              </a:solidFill>
              <a:highlight>
                <a:srgbClr val="F7F7F7"/>
              </a:highlight>
              <a:latin typeface="Courier New"/>
              <a:ea typeface="Courier New"/>
              <a:cs typeface="Courier New"/>
              <a:sym typeface="Courier New"/>
            </a:endParaRPr>
          </a:p>
          <a:p>
            <a:pPr indent="0" lvl="0" marL="0" rtl="0" algn="l">
              <a:lnSpc>
                <a:spcPct val="150000"/>
              </a:lnSpc>
              <a:spcBef>
                <a:spcPts val="1200"/>
              </a:spcBef>
              <a:spcAft>
                <a:spcPts val="1200"/>
              </a:spcAft>
              <a:buNone/>
            </a:pPr>
            <a:r>
              <a:t/>
            </a:r>
            <a:endParaRPr b="1" sz="1200">
              <a:solidFill>
                <a:srgbClr val="404040"/>
              </a:solidFill>
              <a:highlight>
                <a:srgbClr val="F7F7F7"/>
              </a:highlight>
              <a:latin typeface="Courier New"/>
              <a:ea typeface="Courier New"/>
              <a:cs typeface="Courier New"/>
              <a:sym typeface="Courier New"/>
            </a:endParaRPr>
          </a:p>
        </p:txBody>
      </p:sp>
      <p:sp>
        <p:nvSpPr>
          <p:cNvPr id="319" name="Google Shape;319;p37"/>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320" name="Google Shape;320;p37"/>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321" name="Google Shape;321;p37"/>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323" name="Google Shape;323;p37"/>
          <p:cNvPicPr preferRelativeResize="0"/>
          <p:nvPr/>
        </p:nvPicPr>
        <p:blipFill>
          <a:blip r:embed="rId4">
            <a:alphaModFix/>
          </a:blip>
          <a:stretch>
            <a:fillRect/>
          </a:stretch>
        </p:blipFill>
        <p:spPr>
          <a:xfrm>
            <a:off x="3542325" y="1549150"/>
            <a:ext cx="3589367" cy="247800"/>
          </a:xfrm>
          <a:prstGeom prst="rect">
            <a:avLst/>
          </a:prstGeom>
          <a:noFill/>
          <a:ln>
            <a:noFill/>
          </a:ln>
        </p:spPr>
      </p:pic>
      <p:sp>
        <p:nvSpPr>
          <p:cNvPr id="324" name="Google Shape;324;p37"/>
          <p:cNvSpPr/>
          <p:nvPr/>
        </p:nvSpPr>
        <p:spPr>
          <a:xfrm>
            <a:off x="2977100" y="1604200"/>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325" name="Google Shape;325;p37"/>
          <p:cNvPicPr preferRelativeResize="0"/>
          <p:nvPr/>
        </p:nvPicPr>
        <p:blipFill>
          <a:blip r:embed="rId5">
            <a:alphaModFix/>
          </a:blip>
          <a:stretch>
            <a:fillRect/>
          </a:stretch>
        </p:blipFill>
        <p:spPr>
          <a:xfrm>
            <a:off x="1264325" y="3740763"/>
            <a:ext cx="4686300" cy="657225"/>
          </a:xfrm>
          <a:prstGeom prst="rect">
            <a:avLst/>
          </a:prstGeom>
          <a:noFill/>
          <a:ln>
            <a:noFill/>
          </a:ln>
        </p:spPr>
      </p:pic>
      <p:sp>
        <p:nvSpPr>
          <p:cNvPr id="326" name="Google Shape;326;p37"/>
          <p:cNvSpPr/>
          <p:nvPr/>
        </p:nvSpPr>
        <p:spPr>
          <a:xfrm>
            <a:off x="2977100" y="3387825"/>
            <a:ext cx="443400" cy="1377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332" name="Google Shape;332;p38"/>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333" name="Google Shape;333;p38"/>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
        <p:nvSpPr>
          <p:cNvPr id="335" name="Google Shape;335;p38"/>
          <p:cNvSpPr txBox="1"/>
          <p:nvPr>
            <p:ph type="title"/>
          </p:nvPr>
        </p:nvSpPr>
        <p:spPr>
          <a:xfrm>
            <a:off x="2589300" y="1724525"/>
            <a:ext cx="3965400" cy="15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20"/>
              <a:t>End of Part 1</a:t>
            </a:r>
            <a:endParaRPr sz="4820"/>
          </a:p>
        </p:txBody>
      </p:sp>
      <p:sp>
        <p:nvSpPr>
          <p:cNvPr id="336" name="Google Shape;336;p38"/>
          <p:cNvSpPr txBox="1"/>
          <p:nvPr/>
        </p:nvSpPr>
        <p:spPr>
          <a:xfrm>
            <a:off x="715650" y="3012675"/>
            <a:ext cx="7712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Practice creating a Kubernetes Cluster on your Linux Environment</a:t>
            </a:r>
            <a:endParaRPr/>
          </a:p>
          <a:p>
            <a:pPr indent="-317500" lvl="0" marL="457200" rtl="0" algn="l">
              <a:spcBef>
                <a:spcPts val="0"/>
              </a:spcBef>
              <a:spcAft>
                <a:spcPts val="0"/>
              </a:spcAft>
              <a:buSzPts val="1400"/>
              <a:buChar char="●"/>
            </a:pPr>
            <a:r>
              <a:rPr lang="en"/>
              <a:t>Go through the following link for a better understanding of concept</a:t>
            </a:r>
            <a:endParaRPr/>
          </a:p>
          <a:p>
            <a:pPr indent="0" lvl="0" marL="0" rtl="0" algn="l">
              <a:spcBef>
                <a:spcPts val="0"/>
              </a:spcBef>
              <a:spcAft>
                <a:spcPts val="0"/>
              </a:spcAft>
              <a:buNone/>
            </a:pPr>
            <a:r>
              <a:rPr lang="en"/>
              <a:t>https://platform9.com/blog/kubernetes-enterprise-chapter-2-kubernetes-architecture-concepts/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Part - 1</a:t>
            </a:r>
            <a:endParaRPr b="1"/>
          </a:p>
          <a:p>
            <a:pPr indent="-342900" lvl="0" marL="457200" rtl="0" algn="l">
              <a:spcBef>
                <a:spcPts val="0"/>
              </a:spcBef>
              <a:spcAft>
                <a:spcPts val="0"/>
              </a:spcAft>
              <a:buSzPts val="1800"/>
              <a:buChar char="●"/>
            </a:pPr>
            <a:r>
              <a:rPr lang="en"/>
              <a:t>Container Orchestration Concept</a:t>
            </a:r>
            <a:endParaRPr/>
          </a:p>
          <a:p>
            <a:pPr indent="-342900" lvl="0" marL="457200" rtl="0" algn="l">
              <a:spcBef>
                <a:spcPts val="0"/>
              </a:spcBef>
              <a:spcAft>
                <a:spcPts val="0"/>
              </a:spcAft>
              <a:buSzPts val="1800"/>
              <a:buChar char="●"/>
            </a:pPr>
            <a:r>
              <a:rPr lang="en"/>
              <a:t>Introduction to Kubernetes</a:t>
            </a:r>
            <a:endParaRPr/>
          </a:p>
          <a:p>
            <a:pPr indent="-342900" lvl="0" marL="457200" rtl="0" algn="l">
              <a:spcBef>
                <a:spcPts val="0"/>
              </a:spcBef>
              <a:spcAft>
                <a:spcPts val="0"/>
              </a:spcAft>
              <a:buSzPts val="1800"/>
              <a:buChar char="●"/>
            </a:pPr>
            <a:r>
              <a:rPr lang="en"/>
              <a:t>Features and Advantages of Kubernetes</a:t>
            </a:r>
            <a:endParaRPr/>
          </a:p>
          <a:p>
            <a:pPr indent="-342900" lvl="0" marL="457200" rtl="0" algn="l">
              <a:spcBef>
                <a:spcPts val="0"/>
              </a:spcBef>
              <a:spcAft>
                <a:spcPts val="0"/>
              </a:spcAft>
              <a:buSzPts val="1800"/>
              <a:buChar char="●"/>
            </a:pPr>
            <a:r>
              <a:rPr lang="en"/>
              <a:t>Creating a Kubernetes Cluster</a:t>
            </a:r>
            <a:endParaRPr/>
          </a:p>
          <a:p>
            <a:pPr indent="-342900" lvl="0" marL="457200" rtl="0" algn="l">
              <a:spcBef>
                <a:spcPts val="0"/>
              </a:spcBef>
              <a:spcAft>
                <a:spcPts val="0"/>
              </a:spcAft>
              <a:buSzPts val="1800"/>
              <a:buChar char="●"/>
            </a:pPr>
            <a:r>
              <a:rPr b="1" lang="en"/>
              <a:t>Part - 2</a:t>
            </a:r>
            <a:endParaRPr b="1"/>
          </a:p>
          <a:p>
            <a:pPr indent="-342900" lvl="0" marL="457200" rtl="0" algn="l">
              <a:spcBef>
                <a:spcPts val="0"/>
              </a:spcBef>
              <a:spcAft>
                <a:spcPts val="0"/>
              </a:spcAft>
              <a:buSzPts val="1800"/>
              <a:buChar char="●"/>
            </a:pPr>
            <a:r>
              <a:rPr lang="en"/>
              <a:t>Deployment in Kubernetes</a:t>
            </a:r>
            <a:endParaRPr/>
          </a:p>
          <a:p>
            <a:pPr indent="-342900" lvl="0" marL="457200" rtl="0" algn="l">
              <a:spcBef>
                <a:spcPts val="0"/>
              </a:spcBef>
              <a:spcAft>
                <a:spcPts val="0"/>
              </a:spcAft>
              <a:buSzPts val="1800"/>
              <a:buChar char="●"/>
            </a:pPr>
            <a:r>
              <a:rPr lang="en"/>
              <a:t>Services in Kubernetes</a:t>
            </a:r>
            <a:endParaRPr/>
          </a:p>
          <a:p>
            <a:pPr indent="-342900" lvl="0" marL="457200" rtl="0" algn="l">
              <a:spcBef>
                <a:spcPts val="0"/>
              </a:spcBef>
              <a:spcAft>
                <a:spcPts val="0"/>
              </a:spcAft>
              <a:buSzPts val="1800"/>
              <a:buChar char="●"/>
            </a:pPr>
            <a:r>
              <a:rPr lang="en"/>
              <a:t>Rolling updates in Kubernetes</a:t>
            </a:r>
            <a:endParaRPr/>
          </a:p>
          <a:p>
            <a:pPr indent="-342900" lvl="0" marL="457200" rtl="0" algn="l">
              <a:spcBef>
                <a:spcPts val="0"/>
              </a:spcBef>
              <a:spcAft>
                <a:spcPts val="0"/>
              </a:spcAft>
              <a:buSzPts val="1800"/>
              <a:buChar char="●"/>
            </a:pPr>
            <a:r>
              <a:rPr lang="en"/>
              <a:t>Kubernetes Dashboard</a:t>
            </a:r>
            <a:endParaRPr/>
          </a:p>
        </p:txBody>
      </p:sp>
      <p:sp>
        <p:nvSpPr>
          <p:cNvPr id="76" name="Google Shape;76;p15"/>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77" name="Google Shape;77;p15"/>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78" name="Google Shape;78;p15"/>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80" name="Google Shape;80;p15"/>
          <p:cNvPicPr preferRelativeResize="0"/>
          <p:nvPr/>
        </p:nvPicPr>
        <p:blipFill rotWithShape="1">
          <a:blip r:embed="rId4">
            <a:alphaModFix/>
          </a:blip>
          <a:srcRect b="0" l="0" r="0" t="0"/>
          <a:stretch/>
        </p:blipFill>
        <p:spPr>
          <a:xfrm>
            <a:off x="5922805" y="1017725"/>
            <a:ext cx="2780575" cy="146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Understand the basics of Kubernetes</a:t>
            </a:r>
            <a:endParaRPr/>
          </a:p>
          <a:p>
            <a:pPr indent="-342900" lvl="0" marL="457200" rtl="0" algn="l">
              <a:lnSpc>
                <a:spcPct val="200000"/>
              </a:lnSpc>
              <a:spcBef>
                <a:spcPts val="0"/>
              </a:spcBef>
              <a:spcAft>
                <a:spcPts val="0"/>
              </a:spcAft>
              <a:buSzPts val="1800"/>
              <a:buChar char="●"/>
            </a:pPr>
            <a:r>
              <a:rPr lang="en"/>
              <a:t>Understand Kubernetes Architecture</a:t>
            </a:r>
            <a:endParaRPr/>
          </a:p>
          <a:p>
            <a:pPr indent="-342900" lvl="0" marL="457200" rtl="0" algn="l">
              <a:lnSpc>
                <a:spcPct val="200000"/>
              </a:lnSpc>
              <a:spcBef>
                <a:spcPts val="0"/>
              </a:spcBef>
              <a:spcAft>
                <a:spcPts val="0"/>
              </a:spcAft>
              <a:buSzPts val="1800"/>
              <a:buChar char="●"/>
            </a:pPr>
            <a:r>
              <a:rPr lang="en"/>
              <a:t>Set up a Kubernetes Cluster on Ubuntu VMs</a:t>
            </a:r>
            <a:endParaRPr/>
          </a:p>
          <a:p>
            <a:pPr indent="-342900" lvl="0" marL="457200" rtl="0" algn="l">
              <a:lnSpc>
                <a:spcPct val="200000"/>
              </a:lnSpc>
              <a:spcBef>
                <a:spcPts val="0"/>
              </a:spcBef>
              <a:spcAft>
                <a:spcPts val="0"/>
              </a:spcAft>
              <a:buSzPts val="1800"/>
              <a:buChar char="●"/>
            </a:pPr>
            <a:r>
              <a:rPr lang="en"/>
              <a:t>Deploy your first app on Kubernetes using YAML file</a:t>
            </a:r>
            <a:endParaRPr/>
          </a:p>
          <a:p>
            <a:pPr indent="-342900" lvl="0" marL="457200" rtl="0" algn="l">
              <a:lnSpc>
                <a:spcPct val="200000"/>
              </a:lnSpc>
              <a:spcBef>
                <a:spcPts val="0"/>
              </a:spcBef>
              <a:spcAft>
                <a:spcPts val="0"/>
              </a:spcAft>
              <a:buSzPts val="1800"/>
              <a:buChar char="●"/>
            </a:pPr>
            <a:r>
              <a:rPr lang="en"/>
              <a:t>Deploying an On-Prem application on Kubernetes using Dashboard</a:t>
            </a:r>
            <a:endParaRPr/>
          </a:p>
          <a:p>
            <a:pPr indent="-342900" lvl="0" marL="457200" rtl="0" algn="l">
              <a:lnSpc>
                <a:spcPct val="200000"/>
              </a:lnSpc>
              <a:spcBef>
                <a:spcPts val="0"/>
              </a:spcBef>
              <a:spcAft>
                <a:spcPts val="0"/>
              </a:spcAft>
              <a:buSzPts val="1800"/>
              <a:buChar char="●"/>
            </a:pPr>
            <a:r>
              <a:rPr lang="en"/>
              <a:t>Update your application Pod using a Blue Green Deployment on Kubernetes</a:t>
            </a:r>
            <a:endParaRPr/>
          </a:p>
        </p:txBody>
      </p:sp>
      <p:sp>
        <p:nvSpPr>
          <p:cNvPr id="87" name="Google Shape;87;p16"/>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88" name="Google Shape;88;p16"/>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89" name="Google Shape;89;p16"/>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91" name="Google Shape;91;p16"/>
          <p:cNvPicPr preferRelativeResize="0"/>
          <p:nvPr/>
        </p:nvPicPr>
        <p:blipFill rotWithShape="1">
          <a:blip r:embed="rId4">
            <a:alphaModFix/>
          </a:blip>
          <a:srcRect b="0" l="0" r="0" t="0"/>
          <a:stretch/>
        </p:blipFill>
        <p:spPr>
          <a:xfrm>
            <a:off x="5922805" y="1017725"/>
            <a:ext cx="2780575" cy="146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Revisiting</a:t>
            </a:r>
            <a:r>
              <a:rPr lang="en"/>
              <a:t> Containers</a:t>
            </a:r>
            <a:endParaRPr/>
          </a:p>
        </p:txBody>
      </p:sp>
      <p:sp>
        <p:nvSpPr>
          <p:cNvPr id="97" name="Google Shape;97;p17"/>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98" name="Google Shape;98;p17"/>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99" name="Google Shape;99;p17"/>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01" name="Google Shape;101;p17"/>
          <p:cNvPicPr preferRelativeResize="0"/>
          <p:nvPr/>
        </p:nvPicPr>
        <p:blipFill>
          <a:blip r:embed="rId4">
            <a:alphaModFix/>
          </a:blip>
          <a:stretch>
            <a:fillRect/>
          </a:stretch>
        </p:blipFill>
        <p:spPr>
          <a:xfrm>
            <a:off x="746763" y="1219014"/>
            <a:ext cx="765047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Container Orchestration?</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Container</a:t>
            </a:r>
            <a:r>
              <a:rPr lang="en"/>
              <a:t> orchestration manages the </a:t>
            </a:r>
            <a:r>
              <a:rPr b="1" lang="en"/>
              <a:t>availability</a:t>
            </a:r>
            <a:r>
              <a:rPr lang="en"/>
              <a:t>, </a:t>
            </a:r>
            <a:r>
              <a:rPr b="1" lang="en"/>
              <a:t>scaling </a:t>
            </a:r>
            <a:r>
              <a:rPr lang="en"/>
              <a:t>and </a:t>
            </a:r>
            <a:r>
              <a:rPr b="1" lang="en"/>
              <a:t>networking </a:t>
            </a:r>
            <a:r>
              <a:rPr lang="en"/>
              <a:t>of containers</a:t>
            </a:r>
            <a:endParaRPr/>
          </a:p>
          <a:p>
            <a:pPr indent="-342900" lvl="0" marL="457200" rtl="0" algn="l">
              <a:lnSpc>
                <a:spcPct val="200000"/>
              </a:lnSpc>
              <a:spcBef>
                <a:spcPts val="0"/>
              </a:spcBef>
              <a:spcAft>
                <a:spcPts val="0"/>
              </a:spcAft>
              <a:buSzPts val="1800"/>
              <a:buChar char="●"/>
            </a:pPr>
            <a:r>
              <a:rPr lang="en"/>
              <a:t>It helps in monitoring the cluster i.e., group of hosts</a:t>
            </a:r>
            <a:endParaRPr/>
          </a:p>
          <a:p>
            <a:pPr indent="-342900" lvl="0" marL="457200" rtl="0" algn="l">
              <a:lnSpc>
                <a:spcPct val="200000"/>
              </a:lnSpc>
              <a:spcBef>
                <a:spcPts val="0"/>
              </a:spcBef>
              <a:spcAft>
                <a:spcPts val="0"/>
              </a:spcAft>
              <a:buSzPts val="1800"/>
              <a:buChar char="●"/>
            </a:pPr>
            <a:r>
              <a:rPr lang="en"/>
              <a:t>It helps in managing the timing of container creations</a:t>
            </a:r>
            <a:endParaRPr/>
          </a:p>
          <a:p>
            <a:pPr indent="-342900" lvl="0" marL="457200" rtl="0" algn="l">
              <a:lnSpc>
                <a:spcPct val="150000"/>
              </a:lnSpc>
              <a:spcBef>
                <a:spcPts val="0"/>
              </a:spcBef>
              <a:spcAft>
                <a:spcPts val="0"/>
              </a:spcAft>
              <a:buSzPts val="1800"/>
              <a:buChar char="●"/>
            </a:pPr>
            <a:r>
              <a:rPr lang="en"/>
              <a:t>It helps in container configuration in order to allow containers to communicate with one another</a:t>
            </a:r>
            <a:endParaRPr/>
          </a:p>
        </p:txBody>
      </p:sp>
      <p:sp>
        <p:nvSpPr>
          <p:cNvPr id="108" name="Google Shape;108;p18"/>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10" name="Google Shape;110;p18"/>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Container </a:t>
            </a:r>
            <a:r>
              <a:rPr lang="en"/>
              <a:t>Orchestration</a:t>
            </a:r>
            <a:endParaRPr/>
          </a:p>
        </p:txBody>
      </p:sp>
      <p:sp>
        <p:nvSpPr>
          <p:cNvPr id="117" name="Google Shape;117;p19"/>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18" name="Google Shape;118;p19"/>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19" name="Google Shape;119;p19"/>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21" name="Google Shape;121;p19"/>
          <p:cNvPicPr preferRelativeResize="0"/>
          <p:nvPr/>
        </p:nvPicPr>
        <p:blipFill>
          <a:blip r:embed="rId4">
            <a:alphaModFix/>
          </a:blip>
          <a:stretch>
            <a:fillRect/>
          </a:stretch>
        </p:blipFill>
        <p:spPr>
          <a:xfrm>
            <a:off x="963988" y="1217150"/>
            <a:ext cx="7216027" cy="346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Container Orchestrators</a:t>
            </a:r>
            <a:endParaRPr/>
          </a:p>
        </p:txBody>
      </p:sp>
      <p:sp>
        <p:nvSpPr>
          <p:cNvPr id="127" name="Google Shape;127;p20"/>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28" name="Google Shape;128;p20"/>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29" name="Google Shape;129;p20"/>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31" name="Google Shape;131;p20"/>
          <p:cNvPicPr preferRelativeResize="0"/>
          <p:nvPr/>
        </p:nvPicPr>
        <p:blipFill>
          <a:blip r:embed="rId4">
            <a:alphaModFix/>
          </a:blip>
          <a:stretch>
            <a:fillRect/>
          </a:stretch>
        </p:blipFill>
        <p:spPr>
          <a:xfrm>
            <a:off x="152400" y="1170125"/>
            <a:ext cx="8839201" cy="2898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Swarm Vs Kubernetes</a:t>
            </a:r>
            <a:endParaRPr/>
          </a:p>
        </p:txBody>
      </p:sp>
      <p:sp>
        <p:nvSpPr>
          <p:cNvPr id="137" name="Google Shape;137;p21"/>
          <p:cNvSpPr txBox="1"/>
          <p:nvPr/>
        </p:nvSpPr>
        <p:spPr>
          <a:xfrm>
            <a:off x="7319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MASTER-ACADEMY</a:t>
            </a:r>
            <a:endParaRPr>
              <a:latin typeface="Lato"/>
              <a:ea typeface="Lato"/>
              <a:cs typeface="Lato"/>
              <a:sym typeface="Lato"/>
            </a:endParaRPr>
          </a:p>
        </p:txBody>
      </p:sp>
      <p:pic>
        <p:nvPicPr>
          <p:cNvPr id="138" name="Google Shape;138;p21"/>
          <p:cNvPicPr preferRelativeResize="0"/>
          <p:nvPr/>
        </p:nvPicPr>
        <p:blipFill>
          <a:blip r:embed="rId3">
            <a:alphaModFix/>
          </a:blip>
          <a:stretch>
            <a:fillRect/>
          </a:stretch>
        </p:blipFill>
        <p:spPr>
          <a:xfrm>
            <a:off x="7012300" y="46700"/>
            <a:ext cx="306800" cy="306800"/>
          </a:xfrm>
          <a:prstGeom prst="rect">
            <a:avLst/>
          </a:prstGeom>
          <a:noFill/>
          <a:ln>
            <a:noFill/>
          </a:ln>
        </p:spPr>
      </p:pic>
      <p:sp>
        <p:nvSpPr>
          <p:cNvPr id="139" name="Google Shape;139;p21"/>
          <p:cNvSpPr/>
          <p:nvPr/>
        </p:nvSpPr>
        <p:spPr>
          <a:xfrm>
            <a:off x="0" y="4836700"/>
            <a:ext cx="9144000" cy="3069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0" y="479005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pic>
        <p:nvPicPr>
          <p:cNvPr id="141" name="Google Shape;141;p21"/>
          <p:cNvPicPr preferRelativeResize="0"/>
          <p:nvPr/>
        </p:nvPicPr>
        <p:blipFill>
          <a:blip r:embed="rId4">
            <a:alphaModFix/>
          </a:blip>
          <a:stretch>
            <a:fillRect/>
          </a:stretch>
        </p:blipFill>
        <p:spPr>
          <a:xfrm>
            <a:off x="761388" y="1170125"/>
            <a:ext cx="7621221" cy="346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