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ato-regular.fntdata"/><Relationship Id="rId21" Type="http://schemas.openxmlformats.org/officeDocument/2006/relationships/slide" Target="slides/slide16.xml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381a2e5d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381a2e5d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80383f53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80383f53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381a2e5d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381a2e5d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80383f53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80383f53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80383f53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80383f53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80383f53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b80383f53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3a69794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e3a69794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381a2e5d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381a2e5d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80383f53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80383f53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381a2e5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381a2e5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381a2e5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381a2e5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381a2e5d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381a2e5d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80383f53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80383f53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80383f53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80383f53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80383f53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80383f53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52100" y="1764449"/>
            <a:ext cx="7039800" cy="21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Calibri"/>
                <a:ea typeface="Calibri"/>
                <a:cs typeface="Calibri"/>
                <a:sym typeface="Calibri"/>
              </a:rPr>
              <a:t>Container Orchestration using</a:t>
            </a:r>
            <a:r>
              <a:rPr lang="en" sz="6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alibri"/>
                <a:ea typeface="Calibri"/>
                <a:cs typeface="Calibri"/>
                <a:sym typeface="Calibri"/>
              </a:rPr>
              <a:t>Kubernetes Part - 2</a:t>
            </a:r>
            <a:endParaRPr sz="6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0" y="48367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0" y="479005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79050" y="3910343"/>
            <a:ext cx="83859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0263" y="328623"/>
            <a:ext cx="1663475" cy="16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in Kubernetes (cont)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deployment using the following command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kubectl create deployment nginx --image=nginx --dry-run -o yaml &gt; deployment.yaml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kubectl create -f deployment.yaml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kubectl get deployments.apps nginx -o wide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kubectl get pods</a:t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/>
          <p:nvPr/>
        </p:nvSpPr>
        <p:spPr>
          <a:xfrm>
            <a:off x="0" y="48354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0" y="483540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775" y="1872925"/>
            <a:ext cx="1882900" cy="279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1450" y="2653400"/>
            <a:ext cx="3684424" cy="1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in Kubernetes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that we have created a deployment or launched an application inside our cluster, how do we access the application?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kubectl expose deployment nginx --port=80 --target-port=80 --type=NodePort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</a:t>
            </a:r>
            <a:r>
              <a:rPr lang="en"/>
              <a:t>kubectl</a:t>
            </a:r>
            <a:r>
              <a:rPr lang="en"/>
              <a:t> create service NodePort --tcp=80:80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kubectl get 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kubectl get pods -o wide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the application from a browser, type: ip:port “ex: 10.50.1.30:32136”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3"/>
          <p:cNvSpPr/>
          <p:nvPr/>
        </p:nvSpPr>
        <p:spPr>
          <a:xfrm>
            <a:off x="0" y="48354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 txBox="1"/>
          <p:nvPr/>
        </p:nvSpPr>
        <p:spPr>
          <a:xfrm>
            <a:off x="0" y="483540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7225" y="2782775"/>
            <a:ext cx="6526299" cy="13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in Kubernetes (cont)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311700" y="1152475"/>
            <a:ext cx="453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NodePort is not the ideal way for launching an application on the Kubernetes cluster.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user needs to know the IP address of each node inside the cluster which is not practical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solution is to use LoadBalancer instead of NodePort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However Nodeport solves the problem of availability. How can we test it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k</a:t>
            </a:r>
            <a:r>
              <a:rPr lang="en" sz="1200"/>
              <a:t>ubectl delete pod nginx-7848d4b86f-9vb5h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kubectl get pods</a:t>
            </a:r>
            <a:endParaRPr sz="1200"/>
          </a:p>
        </p:txBody>
      </p:sp>
      <p:sp>
        <p:nvSpPr>
          <p:cNvPr id="214" name="Google Shape;214;p24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/>
          <p:nvPr/>
        </p:nvSpPr>
        <p:spPr>
          <a:xfrm>
            <a:off x="0" y="48354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0" y="483540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297" y="3291622"/>
            <a:ext cx="3942700" cy="10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3425" y="929075"/>
            <a:ext cx="3753905" cy="35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Using Replica Sets</a:t>
            </a:r>
            <a:endParaRPr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scale up instances/pods we use the following command: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kubectl scale deployment --replicas=3 nginx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</a:t>
            </a:r>
            <a:r>
              <a:rPr lang="en"/>
              <a:t>ubectl</a:t>
            </a:r>
            <a:r>
              <a:rPr lang="en"/>
              <a:t> get deployments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kubectl get pods</a:t>
            </a:r>
            <a:endParaRPr/>
          </a:p>
        </p:txBody>
      </p:sp>
      <p:sp>
        <p:nvSpPr>
          <p:cNvPr id="226" name="Google Shape;226;p25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/>
          <p:nvPr/>
        </p:nvSpPr>
        <p:spPr>
          <a:xfrm>
            <a:off x="0" y="48354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"/>
          <p:cNvSpPr txBox="1"/>
          <p:nvPr/>
        </p:nvSpPr>
        <p:spPr>
          <a:xfrm>
            <a:off x="0" y="483540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0" name="Google Shape;2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9962" y="2437000"/>
            <a:ext cx="4504075" cy="213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5"/>
          <p:cNvSpPr/>
          <p:nvPr/>
        </p:nvSpPr>
        <p:spPr>
          <a:xfrm>
            <a:off x="2112025" y="4061375"/>
            <a:ext cx="2062200" cy="572700"/>
          </a:xfrm>
          <a:prstGeom prst="ellipse">
            <a:avLst/>
          </a:prstGeom>
          <a:solidFill>
            <a:srgbClr val="F5F0F0">
              <a:alpha val="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2876575" y="3382975"/>
            <a:ext cx="283800" cy="169500"/>
          </a:xfrm>
          <a:prstGeom prst="ellipse">
            <a:avLst/>
          </a:prstGeom>
          <a:solidFill>
            <a:srgbClr val="F5F0F0">
              <a:alpha val="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5"/>
          <p:cNvSpPr/>
          <p:nvPr/>
        </p:nvSpPr>
        <p:spPr>
          <a:xfrm>
            <a:off x="2876575" y="2678375"/>
            <a:ext cx="283800" cy="169500"/>
          </a:xfrm>
          <a:prstGeom prst="ellipse">
            <a:avLst/>
          </a:prstGeom>
          <a:solidFill>
            <a:srgbClr val="F5F0F0">
              <a:alpha val="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4" name="Google Shape;234;p25"/>
          <p:cNvCxnSpPr>
            <a:stCxn id="233" idx="4"/>
            <a:endCxn id="232" idx="0"/>
          </p:cNvCxnSpPr>
          <p:nvPr/>
        </p:nvCxnSpPr>
        <p:spPr>
          <a:xfrm>
            <a:off x="3018475" y="2847875"/>
            <a:ext cx="0" cy="535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5"/>
          <p:cNvCxnSpPr>
            <a:stCxn id="232" idx="4"/>
          </p:cNvCxnSpPr>
          <p:nvPr/>
        </p:nvCxnSpPr>
        <p:spPr>
          <a:xfrm>
            <a:off x="3018475" y="3552475"/>
            <a:ext cx="4200" cy="52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Rolling Update</a:t>
            </a:r>
            <a:endParaRPr/>
          </a:p>
        </p:txBody>
      </p:sp>
      <p:sp>
        <p:nvSpPr>
          <p:cNvPr id="241" name="Google Shape;241;p26"/>
          <p:cNvSpPr txBox="1"/>
          <p:nvPr>
            <p:ph idx="1" type="body"/>
          </p:nvPr>
        </p:nvSpPr>
        <p:spPr>
          <a:xfrm>
            <a:off x="311700" y="1152475"/>
            <a:ext cx="444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we have a new version of our application “nginx”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update the application without any service disruption?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Kubernetes does this automatically by using the following command: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kubectl set image deploy/nginx nginx=nginx:1.9.1</a:t>
            </a:r>
            <a:endParaRPr/>
          </a:p>
        </p:txBody>
      </p:sp>
      <p:sp>
        <p:nvSpPr>
          <p:cNvPr id="242" name="Google Shape;242;p26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3" name="Google Shape;2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6"/>
          <p:cNvSpPr/>
          <p:nvPr/>
        </p:nvSpPr>
        <p:spPr>
          <a:xfrm>
            <a:off x="0" y="48354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"/>
          <p:cNvSpPr txBox="1"/>
          <p:nvPr/>
        </p:nvSpPr>
        <p:spPr>
          <a:xfrm>
            <a:off x="0" y="483540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6" name="Google Shape;2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900" y="1170125"/>
            <a:ext cx="3712938" cy="35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Green Deployment Model</a:t>
            </a:r>
            <a:endParaRPr/>
          </a:p>
        </p:txBody>
      </p:sp>
      <p:sp>
        <p:nvSpPr>
          <p:cNvPr id="252" name="Google Shape;252;p27"/>
          <p:cNvSpPr txBox="1"/>
          <p:nvPr>
            <p:ph idx="1" type="body"/>
          </p:nvPr>
        </p:nvSpPr>
        <p:spPr>
          <a:xfrm>
            <a:off x="311700" y="1062550"/>
            <a:ext cx="8520600" cy="34164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Blue-green deployment is a technique that reduces downtime and risk by running two identical production environments called Blue and Green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The updated application gets setup in the new environment (Green), while old application remains in its own environment (Blue) untouched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Traffic stays with the blue environment until the green environment is ready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As soon as the new application is ready, the traffic is routed to the new application in the green environment, therefore there is no downtime</a:t>
            </a:r>
            <a:endParaRPr sz="900"/>
          </a:p>
        </p:txBody>
      </p:sp>
      <p:sp>
        <p:nvSpPr>
          <p:cNvPr id="253" name="Google Shape;253;p27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4" name="Google Shape;2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/>
          <p:nvPr/>
        </p:nvSpPr>
        <p:spPr>
          <a:xfrm>
            <a:off x="0" y="48354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"/>
          <p:cNvSpPr txBox="1"/>
          <p:nvPr/>
        </p:nvSpPr>
        <p:spPr>
          <a:xfrm>
            <a:off x="0" y="483540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7" name="Google Shape;2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375" y="2339675"/>
            <a:ext cx="3858275" cy="163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3500" y="2339675"/>
            <a:ext cx="3909025" cy="17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4" name="Google Shape;2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8"/>
          <p:cNvSpPr/>
          <p:nvPr/>
        </p:nvSpPr>
        <p:spPr>
          <a:xfrm>
            <a:off x="0" y="48354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8"/>
          <p:cNvSpPr txBox="1"/>
          <p:nvPr/>
        </p:nvSpPr>
        <p:spPr>
          <a:xfrm>
            <a:off x="0" y="483540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2621700" y="1237275"/>
            <a:ext cx="3965400" cy="15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20">
                <a:solidFill>
                  <a:srgbClr val="000000"/>
                </a:solidFill>
              </a:rPr>
              <a:t>End of Part </a:t>
            </a:r>
            <a:r>
              <a:rPr lang="en" sz="4820"/>
              <a:t>2</a:t>
            </a:r>
            <a:endParaRPr sz="4820">
              <a:solidFill>
                <a:srgbClr val="000000"/>
              </a:solidFill>
            </a:endParaRPr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0263" y="2520148"/>
            <a:ext cx="1663475" cy="16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0" y="48354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0" y="483540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800">
                <a:solidFill>
                  <a:srgbClr val="595959"/>
                </a:solidFill>
              </a:rPr>
              <a:t>Part - 1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Container Orchestration Concept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Introduction to Kubernetes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Features and Advantages of Kubernetes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Creating a Kubernetes Cluster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800">
                <a:solidFill>
                  <a:srgbClr val="595959"/>
                </a:solidFill>
              </a:rPr>
              <a:t>Part - 2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Deployment in Kubernetes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Services in Kubernetes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Rolling updates in Kubernetes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Kubernetes Dashboard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2805" y="1017725"/>
            <a:ext cx="2780575" cy="14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Cluster Concept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0" y="48354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0" y="483540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9000" y="1208725"/>
            <a:ext cx="6271893" cy="351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3375" y="2945100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1175" y="3514525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450" y="2900650"/>
            <a:ext cx="758375" cy="758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5"/>
          <p:cNvCxnSpPr/>
          <p:nvPr/>
        </p:nvCxnSpPr>
        <p:spPr>
          <a:xfrm>
            <a:off x="1427200" y="1788750"/>
            <a:ext cx="15036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6" name="Google Shape;8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675" y="1323725"/>
            <a:ext cx="758375" cy="75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1607025" y="1518263"/>
            <a:ext cx="89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Kubectl</a:t>
            </a:r>
            <a:endParaRPr sz="1200"/>
          </a:p>
        </p:txBody>
      </p:sp>
      <p:sp>
        <p:nvSpPr>
          <p:cNvPr id="88" name="Google Shape;88;p15"/>
          <p:cNvSpPr txBox="1"/>
          <p:nvPr/>
        </p:nvSpPr>
        <p:spPr>
          <a:xfrm>
            <a:off x="5447200" y="2062613"/>
            <a:ext cx="255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Nginx v1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Nginx v2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Deploying an Application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/>
          <p:nvPr/>
        </p:nvSpPr>
        <p:spPr>
          <a:xfrm>
            <a:off x="0" y="48354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0" y="483540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650" y="1051525"/>
            <a:ext cx="4412630" cy="35128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4977675" y="1666325"/>
            <a:ext cx="365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order to deploy an application we can use “kubectl” command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4977675" y="2166875"/>
            <a:ext cx="3650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proxy is an agent that helps pods to communicate with each other and other components inside a cluster.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need to install a network for proxy to work. We can use Calico or Flannel. 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4977675" y="3472200"/>
            <a:ext cx="3650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Kublet is an agent that runs on every node in a cluster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responsible for managing pods and their containers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Deals with pod specs YAML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New Pod - Imperative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1055700"/>
            <a:ext cx="8520600" cy="3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Pods using imperative commands: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kubectl run master-ac-demo --image=nginx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kubectl get pods -o wide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 what is inside a pod: kubectl describe pod master-ac-demo 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/>
          <p:nvPr/>
        </p:nvSpPr>
        <p:spPr>
          <a:xfrm>
            <a:off x="0" y="48354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0" y="483540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5025" y="1705650"/>
            <a:ext cx="4482574" cy="13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425" y="3652002"/>
            <a:ext cx="7372701" cy="5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7050" y="2733750"/>
            <a:ext cx="1626600" cy="830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7"/>
          <p:cNvCxnSpPr/>
          <p:nvPr/>
        </p:nvCxnSpPr>
        <p:spPr>
          <a:xfrm flipH="1" rot="10800000">
            <a:off x="5712250" y="3475800"/>
            <a:ext cx="1411800" cy="4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namespace in Kubernetes?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152475"/>
            <a:ext cx="4260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namespace is an </a:t>
            </a:r>
            <a:r>
              <a:rPr lang="en"/>
              <a:t>abstracted domain where different teams can deploy their own pods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team cannot see other team’s Pods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 rot="10800000">
            <a:off x="5341050" y="1383150"/>
            <a:ext cx="1151700" cy="252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 rot="10800000">
            <a:off x="6568525" y="1383150"/>
            <a:ext cx="1151700" cy="252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 rot="10800000">
            <a:off x="7826625" y="1383150"/>
            <a:ext cx="1151700" cy="252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6666175" y="2304625"/>
            <a:ext cx="98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namespace= Sales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6" name="Google Shape;126;p18"/>
          <p:cNvSpPr txBox="1"/>
          <p:nvPr/>
        </p:nvSpPr>
        <p:spPr>
          <a:xfrm>
            <a:off x="5475125" y="2304625"/>
            <a:ext cx="98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namespace= HR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7" name="Google Shape;127;p18"/>
          <p:cNvSpPr txBox="1"/>
          <p:nvPr/>
        </p:nvSpPr>
        <p:spPr>
          <a:xfrm>
            <a:off x="7908975" y="2304625"/>
            <a:ext cx="98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namespace= marketing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8" name="Google Shape;128;p18"/>
          <p:cNvSpPr/>
          <p:nvPr/>
        </p:nvSpPr>
        <p:spPr>
          <a:xfrm>
            <a:off x="5639550" y="1815525"/>
            <a:ext cx="313800" cy="2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5953350" y="2120950"/>
            <a:ext cx="313800" cy="2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5479575" y="2850625"/>
            <a:ext cx="313800" cy="2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6024050" y="2850625"/>
            <a:ext cx="313800" cy="2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5760000" y="3295325"/>
            <a:ext cx="313800" cy="2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6948100" y="1815525"/>
            <a:ext cx="313800" cy="2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7203800" y="2948825"/>
            <a:ext cx="313800" cy="2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6858825" y="3334600"/>
            <a:ext cx="313800" cy="2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8245575" y="1991050"/>
            <a:ext cx="313800" cy="2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8269325" y="3087925"/>
            <a:ext cx="313800" cy="2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75" y="2756050"/>
            <a:ext cx="3983424" cy="232324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5402350" y="4145525"/>
            <a:ext cx="268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Cluster </a:t>
            </a:r>
            <a:r>
              <a:rPr lang="en"/>
              <a:t>components</a:t>
            </a:r>
            <a:r>
              <a:rPr lang="en"/>
              <a:t> are inside kube-system namespace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4736575" y="4317425"/>
            <a:ext cx="543300" cy="271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Pod from Configuration - Declarative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311700" y="1144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</a:t>
            </a:r>
            <a:r>
              <a:rPr lang="en"/>
              <a:t> Pod using YAML file is called </a:t>
            </a:r>
            <a:r>
              <a:rPr lang="en"/>
              <a:t>declarative</a:t>
            </a:r>
            <a:r>
              <a:rPr lang="en"/>
              <a:t> way of </a:t>
            </a:r>
            <a:r>
              <a:rPr lang="en"/>
              <a:t>defining</a:t>
            </a:r>
            <a:r>
              <a:rPr lang="en"/>
              <a:t>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production it is NOT advised to run imperative commands to deploy a pod using the “kubectl run” command. Instead we use YAML or JSON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 Pod specifications should be written in a YAML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Vim podSpec.yaml</a:t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/>
          <p:nvPr/>
        </p:nvSpPr>
        <p:spPr>
          <a:xfrm>
            <a:off x="0" y="48354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0" y="483540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538" y="2917075"/>
            <a:ext cx="273367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772950" y="2860000"/>
            <a:ext cx="1824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define: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API version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Resource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Information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Specification</a:t>
            </a:r>
            <a:endParaRPr/>
          </a:p>
        </p:txBody>
      </p:sp>
      <p:cxnSp>
        <p:nvCxnSpPr>
          <p:cNvPr id="153" name="Google Shape;153;p19"/>
          <p:cNvCxnSpPr/>
          <p:nvPr/>
        </p:nvCxnSpPr>
        <p:spPr>
          <a:xfrm flipH="1" rot="10800000">
            <a:off x="1970475" y="3005375"/>
            <a:ext cx="780600" cy="2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9"/>
          <p:cNvCxnSpPr/>
          <p:nvPr/>
        </p:nvCxnSpPr>
        <p:spPr>
          <a:xfrm flipH="1" rot="10800000">
            <a:off x="1874825" y="3200375"/>
            <a:ext cx="8610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9"/>
          <p:cNvCxnSpPr/>
          <p:nvPr/>
        </p:nvCxnSpPr>
        <p:spPr>
          <a:xfrm flipH="1" rot="10800000">
            <a:off x="2035525" y="3376675"/>
            <a:ext cx="726900" cy="3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9"/>
          <p:cNvCxnSpPr/>
          <p:nvPr/>
        </p:nvCxnSpPr>
        <p:spPr>
          <a:xfrm flipH="1" rot="10800000">
            <a:off x="2142650" y="3732225"/>
            <a:ext cx="593100" cy="1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9"/>
          <p:cNvSpPr/>
          <p:nvPr/>
        </p:nvSpPr>
        <p:spPr>
          <a:xfrm>
            <a:off x="3294250" y="3403375"/>
            <a:ext cx="1216800" cy="264000"/>
          </a:xfrm>
          <a:prstGeom prst="ellipse">
            <a:avLst/>
          </a:prstGeom>
          <a:solidFill>
            <a:srgbClr val="F5F0F0">
              <a:alpha val="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4250100" y="4119388"/>
            <a:ext cx="1216800" cy="264000"/>
          </a:xfrm>
          <a:prstGeom prst="ellipse">
            <a:avLst/>
          </a:prstGeom>
          <a:solidFill>
            <a:srgbClr val="F5F0F0">
              <a:alpha val="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6029800" y="3284700"/>
            <a:ext cx="220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different names for Pod and container inside the Pod</a:t>
            </a:r>
            <a:endParaRPr/>
          </a:p>
        </p:txBody>
      </p:sp>
      <p:cxnSp>
        <p:nvCxnSpPr>
          <p:cNvPr id="160" name="Google Shape;160;p19"/>
          <p:cNvCxnSpPr/>
          <p:nvPr/>
        </p:nvCxnSpPr>
        <p:spPr>
          <a:xfrm flipH="1">
            <a:off x="4575925" y="3521900"/>
            <a:ext cx="13965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9"/>
          <p:cNvCxnSpPr>
            <a:endCxn id="158" idx="6"/>
          </p:cNvCxnSpPr>
          <p:nvPr/>
        </p:nvCxnSpPr>
        <p:spPr>
          <a:xfrm flipH="1">
            <a:off x="5466900" y="3915988"/>
            <a:ext cx="578100" cy="3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9"/>
          <p:cNvSpPr txBox="1"/>
          <p:nvPr/>
        </p:nvSpPr>
        <p:spPr>
          <a:xfrm>
            <a:off x="6075725" y="4057525"/>
            <a:ext cx="287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 YAML file: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kubectl create -f podSpec.yaml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kubectl describe pod mypod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Pod from Template</a:t>
            </a:r>
            <a:endParaRPr/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Template for Pods from imperative commands </a:t>
            </a:r>
            <a:r>
              <a:rPr lang="en"/>
              <a:t>with</a:t>
            </a:r>
            <a:r>
              <a:rPr lang="en"/>
              <a:t> dry run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kubectl run newpod --image=nginx --dry-run -o yaml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the printout in a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kubectl run newpod --image=nginx --dry-run -o yaml &gt; newpodspec.yaml</a:t>
            </a:r>
            <a:endParaRPr/>
          </a:p>
        </p:txBody>
      </p:sp>
      <p:sp>
        <p:nvSpPr>
          <p:cNvPr id="169" name="Google Shape;169;p20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/>
          <p:nvPr/>
        </p:nvSpPr>
        <p:spPr>
          <a:xfrm>
            <a:off x="0" y="48354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0" y="483540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0925" y="1868403"/>
            <a:ext cx="5562151" cy="16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in Kubernetes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There is a problem with just running the yaml file. There is a possibility that someone can delete that pod and it will not run again. High availability is not yet established. We use </a:t>
            </a:r>
            <a:r>
              <a:rPr lang="en" sz="1200"/>
              <a:t>deployment</a:t>
            </a:r>
            <a:r>
              <a:rPr lang="en" sz="1200"/>
              <a:t> to solve this problem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Deployment can be defined to create new replica sets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 can be defined to remove the existing deployment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 use all their resources with new deployments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Selector field defines how the pods management sequence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determined by deployment</a:t>
            </a:r>
            <a:endParaRPr sz="1200"/>
          </a:p>
        </p:txBody>
      </p:sp>
      <p:sp>
        <p:nvSpPr>
          <p:cNvPr id="180" name="Google Shape;180;p21"/>
          <p:cNvSpPr txBox="1"/>
          <p:nvPr/>
        </p:nvSpPr>
        <p:spPr>
          <a:xfrm>
            <a:off x="7319100" y="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MASTER-ACADEMY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300" y="46700"/>
            <a:ext cx="306800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/>
          <p:nvPr/>
        </p:nvSpPr>
        <p:spPr>
          <a:xfrm>
            <a:off x="0" y="4835400"/>
            <a:ext cx="9144000" cy="3069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0" y="4835400"/>
            <a:ext cx="24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DevOps Boot Camp 2021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2523" y="1890850"/>
            <a:ext cx="2606350" cy="267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