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4094e26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4094e26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094e26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4094e26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Annotation #4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975c88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975c88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975c884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975c884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975c884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975c884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975c884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975c884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094e26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4094e26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975c88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4975c88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975c88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975c88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4975c88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4975c88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f4d362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f4d362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43fe8f2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43fe8f2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43fe8f2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43fe8f2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975c88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975c88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4975c88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4975c88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# 5  Required in this Slide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43fe8f26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43fe8f26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4975c884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4975c884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43fe8f26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43fe8f26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43fe8f26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43fe8f26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43fe8f26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43fe8f26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43fe8f2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43fe8f2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f4d362f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f4d362f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43fe8f26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e43fe8f26e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3f4d362f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3f4d362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Annotation #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94e2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094e2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Annotation #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094e26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4094e26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094e26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094e26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094e26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094e26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Annotation # 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094e260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094e26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8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8" y="16019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Continuous Monitoring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With Nagios</a:t>
            </a:r>
            <a:endParaRPr sz="5200"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691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Week 5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625" y="314825"/>
            <a:ext cx="4310750" cy="15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Features of Nagios</a:t>
            </a:r>
            <a:endParaRPr sz="2500"/>
          </a:p>
        </p:txBody>
      </p:sp>
      <p:sp>
        <p:nvSpPr>
          <p:cNvPr id="171" name="Google Shape;171;p23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613" y="1182250"/>
            <a:ext cx="5567722" cy="34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Architecture</a:t>
            </a:r>
            <a:endParaRPr sz="2500"/>
          </a:p>
        </p:txBody>
      </p:sp>
      <p:sp>
        <p:nvSpPr>
          <p:cNvPr id="181" name="Google Shape;181;p24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1205575"/>
            <a:ext cx="7781504" cy="34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Plugins</a:t>
            </a:r>
            <a:endParaRPr sz="2500"/>
          </a:p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11700" y="1951950"/>
            <a:ext cx="8520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Plugins</a:t>
            </a:r>
            <a:r>
              <a:rPr lang="en" sz="1800"/>
              <a:t> are compiled executables or scrips (Perl or non-Perl) that extends Nagios functionality to monitor servers and hosts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will execute Plugin to check the status of a service or host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can be compiled with support for an embedded Perl interpreter to execute Perl plugins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Without it, Nagios executes Perl and non-Perl plugins by forking and executing the plugins as an external command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comes with 50 plugins as default installation, these are binary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plugins in directory: /usr/local/nagios/libexec</a:t>
            </a:r>
            <a:endParaRPr sz="1800"/>
          </a:p>
        </p:txBody>
      </p:sp>
      <p:sp>
        <p:nvSpPr>
          <p:cNvPr id="192" name="Google Shape;192;p25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438" y="1166476"/>
            <a:ext cx="7427124" cy="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Types of Plugins</a:t>
            </a:r>
            <a:endParaRPr sz="2500"/>
          </a:p>
        </p:txBody>
      </p:sp>
      <p:sp>
        <p:nvSpPr>
          <p:cNvPr id="202" name="Google Shape;202;p26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74" y="1144750"/>
            <a:ext cx="5735449" cy="34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Objects</a:t>
            </a:r>
            <a:endParaRPr sz="2500"/>
          </a:p>
        </p:txBody>
      </p:sp>
      <p:sp>
        <p:nvSpPr>
          <p:cNvPr id="212" name="Google Shape;212;p27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875" y="1098050"/>
            <a:ext cx="6918249" cy="3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Object Types and Definitions</a:t>
            </a:r>
            <a:endParaRPr sz="2500"/>
          </a:p>
        </p:txBody>
      </p:sp>
      <p:sp>
        <p:nvSpPr>
          <p:cNvPr id="222" name="Google Shape;222;p28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5575"/>
            <a:ext cx="8769687" cy="3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Installation</a:t>
            </a:r>
            <a:endParaRPr sz="2500"/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Need to spin up 2 EC2 VMs if using AWS or open 2 virtual box VMs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Nagios is not available as a binary package hence it require manual installation. Nagios needs to be installed from source. Here are the steps:</a:t>
            </a:r>
            <a:endParaRPr sz="1800"/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600"/>
              <a:t>Change to root user:</a:t>
            </a:r>
            <a:r>
              <a:rPr lang="en" sz="1800"/>
              <a:t> </a:t>
            </a:r>
            <a:r>
              <a:rPr i="1" lang="en" sz="1400">
                <a:highlight>
                  <a:srgbClr val="9FC5E8"/>
                </a:highlight>
              </a:rPr>
              <a:t>sudo -i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600"/>
              <a:t>Download and Install Apache (All Nagios dependencies):</a:t>
            </a:r>
            <a:endParaRPr sz="1400"/>
          </a:p>
          <a:p>
            <a:pPr indent="-31718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apt-get update &amp;&amp; apt-get install build-essential apache2 php openssl perl make php-gd libgd-dev libapache2-mod-php libperl-dev libssl-dev daemon wget apache2-utils unzip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600"/>
              <a:t>For VMbox use command: </a:t>
            </a:r>
            <a:r>
              <a:rPr i="1" lang="en" sz="1400">
                <a:highlight>
                  <a:srgbClr val="9FC5E8"/>
                </a:highlight>
              </a:rPr>
              <a:t>apt-get update &amp;&amp; apt install -y autoconf bc gawk dc build-essential gcc libc6 make wget unzip apache2 php libapache2-mod-php libgd-dev libmcrcd ypt-dev make libssl-dev snmp libnet-snmp-perl gettext</a:t>
            </a:r>
            <a:endParaRPr sz="16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600"/>
              <a:t>Check if Apache is installed in Nagios Server by pasting public IP or static IP into the web browser</a:t>
            </a:r>
            <a:endParaRPr sz="1800"/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600"/>
              <a:t>Create nagios user and nagcmd group and add the nagios and apache user to the part of the nagcmd group</a:t>
            </a:r>
            <a:endParaRPr sz="1600"/>
          </a:p>
          <a:p>
            <a:pPr indent="-31718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useradd nagios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groupadd nagcmd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usermod -a -G nagcmd nagios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usermod -a -G nagcmd www-data</a:t>
            </a:r>
            <a:endParaRPr sz="1600"/>
          </a:p>
        </p:txBody>
      </p:sp>
      <p:sp>
        <p:nvSpPr>
          <p:cNvPr id="233" name="Google Shape;233;p29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Installation (cont)</a:t>
            </a:r>
            <a:endParaRPr sz="2500"/>
          </a:p>
        </p:txBody>
      </p:sp>
      <p:sp>
        <p:nvSpPr>
          <p:cNvPr id="242" name="Google Shape;242;p30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Install Nagios Core</a:t>
            </a:r>
            <a:endParaRPr sz="1800"/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cd /tmp 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wget https://assets.nagios.com/downloads/nagioscore/releases/nagios-4.4.6.tar.gz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tar -zxvf /tmp/nagios-4.4.6.tar.gz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cd /tmp/nagios-4.4.6/</a:t>
            </a:r>
            <a:endParaRPr i="1" sz="1400">
              <a:highlight>
                <a:srgbClr val="9FC5E8"/>
              </a:highlight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Perform the below steps to compile the Nagios from the source code</a:t>
            </a:r>
            <a:endParaRPr sz="1800"/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./configure --with-nagios-group=nagios --with-command-group=nagcmd --with-httpd_conf=/etc/apache2/sites-enabled/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all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install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install-init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install-config</a:t>
            </a:r>
            <a:endParaRPr i="1" sz="1400">
              <a:highlight>
                <a:srgbClr val="9FC5E8"/>
              </a:highlight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install-commandmode</a:t>
            </a:r>
            <a:endParaRPr i="1" sz="1400">
              <a:highlight>
                <a:srgbClr val="9FC5E8"/>
              </a:highlight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Execute the below command in the terminal to install Nagios web interface</a:t>
            </a:r>
            <a:endParaRPr sz="1600"/>
          </a:p>
          <a:p>
            <a:pPr indent="-30734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14285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install-webconf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Create Nagios Login and Password (use “nagios” as password)</a:t>
            </a:r>
            <a:endParaRPr sz="16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htpasswd -c /usr/local/nagios/etc/htpasswd.users nagiosadmin</a:t>
            </a:r>
            <a:endParaRPr i="1" sz="1400">
              <a:highlight>
                <a:srgbClr val="9FC5E8"/>
              </a:highlight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Run the following command: </a:t>
            </a:r>
            <a:r>
              <a:rPr i="1" lang="en" sz="1400">
                <a:highlight>
                  <a:srgbClr val="9FC5E8"/>
                </a:highlight>
              </a:rPr>
              <a:t>a2enmod cgi</a:t>
            </a:r>
            <a:endParaRPr sz="16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sz="1600"/>
              <a:t>Restart Apache Service to make the new settings take effect</a:t>
            </a:r>
            <a:endParaRPr sz="1800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systemctl restart apache2.service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</a:t>
            </a:r>
            <a:r>
              <a:rPr lang="en" sz="2500"/>
              <a:t>Installation</a:t>
            </a:r>
            <a:r>
              <a:rPr lang="en" sz="2500"/>
              <a:t> (cont)</a:t>
            </a:r>
            <a:endParaRPr sz="2500"/>
          </a:p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sz="1600"/>
              <a:t>In web </a:t>
            </a:r>
            <a:r>
              <a:rPr lang="en" sz="1600"/>
              <a:t>browser type: &lt;server public-ip/nagios&gt;. Click Hosts and you will see an error. This is because Nagios plugins has not been installed yet. Install Nagios plugins:</a:t>
            </a:r>
            <a:endParaRPr sz="1600"/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cd /tmp</a:t>
            </a:r>
            <a:endParaRPr i="1" sz="1400">
              <a:highlight>
                <a:srgbClr val="9FC5E8"/>
              </a:highlight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wget https://nagios-plugins.org/download/nagios-plugins-2.3.3.tar.gz</a:t>
            </a:r>
            <a:endParaRPr i="1" sz="1400">
              <a:highlight>
                <a:srgbClr val="9FC5E8"/>
              </a:highlight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tar -zxvf /tmp/nagios-plugins-2.3.3.tar.gz</a:t>
            </a:r>
            <a:endParaRPr i="1" sz="1400">
              <a:highlight>
                <a:srgbClr val="9FC5E8"/>
              </a:highlight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cd /tmp/nagios-plugins-2.3.3/</a:t>
            </a:r>
            <a:endParaRPr i="1" sz="1400">
              <a:highlight>
                <a:srgbClr val="9FC5E8"/>
              </a:highlight>
            </a:endParaRPr>
          </a:p>
          <a:p>
            <a:pPr indent="-3343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sz="1600"/>
              <a:t>Compile and install the plugins</a:t>
            </a:r>
            <a:endParaRPr sz="1600"/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./configure --with-nagios-user=nagios --with-nagios-group=nagios</a:t>
            </a:r>
            <a:endParaRPr i="1" sz="1400">
              <a:highlight>
                <a:srgbClr val="9FC5E8"/>
              </a:highlight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</a:t>
            </a:r>
            <a:endParaRPr i="1" sz="1400">
              <a:highlight>
                <a:srgbClr val="9FC5E8"/>
              </a:highlight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make install</a:t>
            </a:r>
            <a:endParaRPr i="1" sz="1400">
              <a:highlight>
                <a:srgbClr val="9FC5E8"/>
              </a:highlight>
            </a:endParaRPr>
          </a:p>
          <a:p>
            <a:pPr indent="-3343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sz="1600"/>
              <a:t>Verify the sample Nagios configuration files. You should have “0” warnings and errors</a:t>
            </a:r>
            <a:endParaRPr sz="1600"/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/usr/local/nagios/bin/nagios -v /usr/local/nagios/etc/nagios.cfg</a:t>
            </a:r>
            <a:endParaRPr i="1" sz="1400">
              <a:highlight>
                <a:srgbClr val="9FC5E8"/>
              </a:highlight>
            </a:endParaRPr>
          </a:p>
          <a:p>
            <a:pPr indent="-3343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sz="1600"/>
              <a:t>Enable Nagios to start automatically at system startup and start Nagios service</a:t>
            </a:r>
            <a:endParaRPr sz="1600"/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systemctl enable nagios</a:t>
            </a:r>
            <a:endParaRPr i="1" sz="1400">
              <a:highlight>
                <a:srgbClr val="9FC5E8"/>
              </a:highlight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systemctl start nagios</a:t>
            </a:r>
            <a:endParaRPr sz="16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Your localhost on Nagios dashboard should be up and services should come up</a:t>
            </a:r>
            <a:endParaRPr sz="1800"/>
          </a:p>
        </p:txBody>
      </p:sp>
      <p:sp>
        <p:nvSpPr>
          <p:cNvPr id="253" name="Google Shape;253;p31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File System</a:t>
            </a:r>
            <a:endParaRPr sz="2500"/>
          </a:p>
        </p:txBody>
      </p:sp>
      <p:sp>
        <p:nvSpPr>
          <p:cNvPr id="262" name="Google Shape;262;p32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2736225" y="128152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nagios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3619125" y="1350325"/>
            <a:ext cx="14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/usr/local/nagios</a:t>
            </a:r>
            <a:endParaRPr sz="1300"/>
          </a:p>
        </p:txBody>
      </p:sp>
      <p:sp>
        <p:nvSpPr>
          <p:cNvPr id="268" name="Google Shape;268;p32"/>
          <p:cNvSpPr/>
          <p:nvPr/>
        </p:nvSpPr>
        <p:spPr>
          <a:xfrm>
            <a:off x="363525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518300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2673075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</a:t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827850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libexec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4982625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sbin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090550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7198475" y="18947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endParaRPr/>
          </a:p>
        </p:txBody>
      </p:sp>
      <p:cxnSp>
        <p:nvCxnSpPr>
          <p:cNvPr id="275" name="Google Shape;275;p32"/>
          <p:cNvCxnSpPr/>
          <p:nvPr/>
        </p:nvCxnSpPr>
        <p:spPr>
          <a:xfrm flipH="1" rot="10800000">
            <a:off x="859250" y="1776100"/>
            <a:ext cx="6912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>
            <a:stCxn id="266" idx="1"/>
          </p:cNvCxnSpPr>
          <p:nvPr/>
        </p:nvCxnSpPr>
        <p:spPr>
          <a:xfrm flipH="1">
            <a:off x="3176775" y="1666425"/>
            <a:ext cx="9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863676" y="1785525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1985626" y="1785525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>
            <a:off x="3067476" y="1785525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>
            <a:off x="4244726" y="1785525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2"/>
          <p:cNvCxnSpPr/>
          <p:nvPr/>
        </p:nvCxnSpPr>
        <p:spPr>
          <a:xfrm>
            <a:off x="5378126" y="1785525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54276" y="1785525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2"/>
          <p:cNvCxnSpPr/>
          <p:nvPr/>
        </p:nvCxnSpPr>
        <p:spPr>
          <a:xfrm>
            <a:off x="7765825" y="1781708"/>
            <a:ext cx="1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/>
          <p:nvPr/>
        </p:nvSpPr>
        <p:spPr>
          <a:xfrm>
            <a:off x="1986825" y="262767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nagios.cfg</a:t>
            </a:r>
            <a:endParaRPr sz="1200"/>
          </a:p>
        </p:txBody>
      </p:sp>
      <p:sp>
        <p:nvSpPr>
          <p:cNvPr id="285" name="Google Shape;285;p32"/>
          <p:cNvSpPr/>
          <p:nvPr/>
        </p:nvSpPr>
        <p:spPr>
          <a:xfrm>
            <a:off x="3696575" y="2627675"/>
            <a:ext cx="882900" cy="384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5181425" y="262767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</a:t>
            </a:r>
            <a:r>
              <a:rPr lang="en" sz="1200"/>
              <a:t>.cfg</a:t>
            </a:r>
            <a:endParaRPr sz="1200"/>
          </a:p>
        </p:txBody>
      </p:sp>
      <p:cxnSp>
        <p:nvCxnSpPr>
          <p:cNvPr id="287" name="Google Shape;287;p32"/>
          <p:cNvCxnSpPr/>
          <p:nvPr/>
        </p:nvCxnSpPr>
        <p:spPr>
          <a:xfrm flipH="1" rot="10800000">
            <a:off x="2434400" y="2489700"/>
            <a:ext cx="3181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2"/>
          <p:cNvCxnSpPr/>
          <p:nvPr/>
        </p:nvCxnSpPr>
        <p:spPr>
          <a:xfrm>
            <a:off x="3113926" y="2279675"/>
            <a:ext cx="18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2"/>
          <p:cNvCxnSpPr>
            <a:endCxn id="284" idx="0"/>
          </p:cNvCxnSpPr>
          <p:nvPr/>
        </p:nvCxnSpPr>
        <p:spPr>
          <a:xfrm>
            <a:off x="2432832" y="2489675"/>
            <a:ext cx="6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2"/>
          <p:cNvCxnSpPr/>
          <p:nvPr/>
        </p:nvCxnSpPr>
        <p:spPr>
          <a:xfrm>
            <a:off x="4148282" y="2489675"/>
            <a:ext cx="6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/>
          <p:nvPr/>
        </p:nvCxnSpPr>
        <p:spPr>
          <a:xfrm>
            <a:off x="5612092" y="2489675"/>
            <a:ext cx="6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2"/>
          <p:cNvSpPr txBox="1"/>
          <p:nvPr/>
        </p:nvSpPr>
        <p:spPr>
          <a:xfrm>
            <a:off x="3469975" y="2197025"/>
            <a:ext cx="19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/usr/local/nagios/etc</a:t>
            </a:r>
            <a:endParaRPr sz="1300"/>
          </a:p>
        </p:txBody>
      </p:sp>
      <p:sp>
        <p:nvSpPr>
          <p:cNvPr id="293" name="Google Shape;293;p32"/>
          <p:cNvSpPr/>
          <p:nvPr/>
        </p:nvSpPr>
        <p:spPr>
          <a:xfrm>
            <a:off x="145775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commands.cfg</a:t>
            </a:r>
            <a:endParaRPr sz="1000"/>
          </a:p>
        </p:txBody>
      </p:sp>
      <p:sp>
        <p:nvSpPr>
          <p:cNvPr id="294" name="Google Shape;294;p32"/>
          <p:cNvSpPr/>
          <p:nvPr/>
        </p:nvSpPr>
        <p:spPr>
          <a:xfrm>
            <a:off x="1179900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contacts</a:t>
            </a:r>
            <a:r>
              <a:rPr lang="en" sz="1000"/>
              <a:t>.cfg</a:t>
            </a:r>
            <a:endParaRPr sz="1000"/>
          </a:p>
        </p:txBody>
      </p:sp>
      <p:sp>
        <p:nvSpPr>
          <p:cNvPr id="295" name="Google Shape;295;p32"/>
          <p:cNvSpPr/>
          <p:nvPr/>
        </p:nvSpPr>
        <p:spPr>
          <a:xfrm>
            <a:off x="2214025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localhost</a:t>
            </a:r>
            <a:r>
              <a:rPr lang="en" sz="1000"/>
              <a:t>.cfg</a:t>
            </a:r>
            <a:endParaRPr sz="1000"/>
          </a:p>
        </p:txBody>
      </p:sp>
      <p:sp>
        <p:nvSpPr>
          <p:cNvPr id="296" name="Google Shape;296;p32"/>
          <p:cNvSpPr/>
          <p:nvPr/>
        </p:nvSpPr>
        <p:spPr>
          <a:xfrm>
            <a:off x="4282275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printers</a:t>
            </a:r>
            <a:r>
              <a:rPr lang="en" sz="1000"/>
              <a:t>.cfg</a:t>
            </a:r>
            <a:endParaRPr sz="1000"/>
          </a:p>
        </p:txBody>
      </p:sp>
      <p:sp>
        <p:nvSpPr>
          <p:cNvPr id="297" name="Google Shape;297;p32"/>
          <p:cNvSpPr/>
          <p:nvPr/>
        </p:nvSpPr>
        <p:spPr>
          <a:xfrm>
            <a:off x="5316400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switch</a:t>
            </a:r>
            <a:r>
              <a:rPr lang="en" sz="1000"/>
              <a:t>.cfg</a:t>
            </a:r>
            <a:endParaRPr sz="1000"/>
          </a:p>
        </p:txBody>
      </p:sp>
      <p:sp>
        <p:nvSpPr>
          <p:cNvPr id="298" name="Google Shape;298;p32"/>
          <p:cNvSpPr/>
          <p:nvPr/>
        </p:nvSpPr>
        <p:spPr>
          <a:xfrm>
            <a:off x="3248150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templates</a:t>
            </a:r>
            <a:r>
              <a:rPr lang="en" sz="900"/>
              <a:t>.cfg</a:t>
            </a:r>
            <a:endParaRPr sz="900"/>
          </a:p>
        </p:txBody>
      </p:sp>
      <p:sp>
        <p:nvSpPr>
          <p:cNvPr id="299" name="Google Shape;299;p32"/>
          <p:cNvSpPr/>
          <p:nvPr/>
        </p:nvSpPr>
        <p:spPr>
          <a:xfrm>
            <a:off x="6375750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timeperiods</a:t>
            </a:r>
            <a:r>
              <a:rPr lang="en" sz="1000"/>
              <a:t>.cfg</a:t>
            </a:r>
            <a:endParaRPr sz="1000"/>
          </a:p>
        </p:txBody>
      </p:sp>
      <p:cxnSp>
        <p:nvCxnSpPr>
          <p:cNvPr id="300" name="Google Shape;300;p32"/>
          <p:cNvCxnSpPr/>
          <p:nvPr/>
        </p:nvCxnSpPr>
        <p:spPr>
          <a:xfrm flipH="1">
            <a:off x="1663008" y="3432592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2"/>
          <p:cNvSpPr/>
          <p:nvPr/>
        </p:nvSpPr>
        <p:spPr>
          <a:xfrm>
            <a:off x="7435100" y="3626825"/>
            <a:ext cx="893214" cy="56446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windows</a:t>
            </a:r>
            <a:r>
              <a:rPr lang="en" sz="1000"/>
              <a:t>.cfg</a:t>
            </a:r>
            <a:endParaRPr sz="1000"/>
          </a:p>
        </p:txBody>
      </p:sp>
      <p:cxnSp>
        <p:nvCxnSpPr>
          <p:cNvPr id="302" name="Google Shape;302;p32"/>
          <p:cNvCxnSpPr/>
          <p:nvPr/>
        </p:nvCxnSpPr>
        <p:spPr>
          <a:xfrm flipH="1" rot="10800000">
            <a:off x="600300" y="3421200"/>
            <a:ext cx="7250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/>
          <p:nvPr/>
        </p:nvCxnSpPr>
        <p:spPr>
          <a:xfrm>
            <a:off x="4147676" y="3021825"/>
            <a:ext cx="45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/>
          <p:nvPr/>
        </p:nvCxnSpPr>
        <p:spPr>
          <a:xfrm flipH="1">
            <a:off x="600216" y="3432600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2"/>
          <p:cNvCxnSpPr/>
          <p:nvPr/>
        </p:nvCxnSpPr>
        <p:spPr>
          <a:xfrm flipH="1">
            <a:off x="2689516" y="3432600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/>
          <p:nvPr/>
        </p:nvCxnSpPr>
        <p:spPr>
          <a:xfrm flipH="1">
            <a:off x="3716041" y="3423109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2"/>
          <p:cNvCxnSpPr/>
          <p:nvPr/>
        </p:nvCxnSpPr>
        <p:spPr>
          <a:xfrm flipH="1">
            <a:off x="4726941" y="3425017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2"/>
          <p:cNvCxnSpPr/>
          <p:nvPr/>
        </p:nvCxnSpPr>
        <p:spPr>
          <a:xfrm flipH="1">
            <a:off x="5769091" y="3426917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2"/>
          <p:cNvCxnSpPr/>
          <p:nvPr/>
        </p:nvCxnSpPr>
        <p:spPr>
          <a:xfrm flipH="1">
            <a:off x="6820404" y="3425009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2"/>
          <p:cNvCxnSpPr/>
          <p:nvPr/>
        </p:nvCxnSpPr>
        <p:spPr>
          <a:xfrm flipH="1">
            <a:off x="7841149" y="3425009"/>
            <a:ext cx="3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2"/>
          <p:cNvSpPr txBox="1"/>
          <p:nvPr/>
        </p:nvSpPr>
        <p:spPr>
          <a:xfrm>
            <a:off x="4141375" y="3112250"/>
            <a:ext cx="275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/usr/local/nagios/etc/objects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2600"/>
            <a:ext cx="7942847" cy="41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File System (cont)</a:t>
            </a:r>
            <a:endParaRPr sz="2500"/>
          </a:p>
        </p:txBody>
      </p:sp>
      <p:sp>
        <p:nvSpPr>
          <p:cNvPr id="317" name="Google Shape;317;p33"/>
          <p:cNvSpPr txBox="1"/>
          <p:nvPr>
            <p:ph idx="1" type="subTitle"/>
          </p:nvPr>
        </p:nvSpPr>
        <p:spPr>
          <a:xfrm>
            <a:off x="293550" y="120495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is installed under directory /usr/local/nagios/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 this directory libexec contain all the plugins as binary files. By default there are total 50 plus plugins installed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3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671" y="1676271"/>
            <a:ext cx="2854300" cy="11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88" y="3723700"/>
            <a:ext cx="8377226" cy="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File System (cont)</a:t>
            </a:r>
            <a:endParaRPr sz="2500"/>
          </a:p>
        </p:txBody>
      </p: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293550" y="120495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etc directory is the main operational directory and contain nagios.cfg file and objects directory</a:t>
            </a:r>
            <a:r>
              <a:rPr lang="en" sz="1600"/>
              <a:t> /usr/local/nagios/etc/objects/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the object resources in Nagios are defined inside the nagios.cfg file. This file determines what kind of resource/objects can be declared on the dashboard which can be external servers (linux/windows), log files, printers, routers, switches etc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p34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00" y="1904075"/>
            <a:ext cx="3282250" cy="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300" y="3776575"/>
            <a:ext cx="3583450" cy="9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File System (cont)</a:t>
            </a:r>
            <a:endParaRPr sz="2500"/>
          </a:p>
        </p:txBody>
      </p:sp>
      <p:sp>
        <p:nvSpPr>
          <p:cNvPr id="341" name="Google Shape;341;p35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element inside the Nagios dashboard is an object and stored inside the objects directory under the extension “.cfg”. These are the configuration files. All Nagios objects reside inside </a:t>
            </a:r>
            <a:r>
              <a:rPr lang="en" sz="1800"/>
              <a:t>these</a:t>
            </a:r>
            <a:r>
              <a:rPr lang="en" sz="1800"/>
              <a:t> cfg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 to directory: cd /usr/local/nagios/etc/objects and list all files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the localhost.cfg and you will see the services</a:t>
            </a:r>
            <a:endParaRPr sz="1800"/>
          </a:p>
        </p:txBody>
      </p:sp>
      <p:sp>
        <p:nvSpPr>
          <p:cNvPr id="342" name="Google Shape;342;p35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6" name="Google Shape;3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771" y="2474871"/>
            <a:ext cx="3202885" cy="9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050" y="3699593"/>
            <a:ext cx="2460600" cy="7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/>
          <p:nvPr/>
        </p:nvSpPr>
        <p:spPr>
          <a:xfrm>
            <a:off x="6750088" y="3011650"/>
            <a:ext cx="256750" cy="1167050"/>
          </a:xfrm>
          <a:custGeom>
            <a:rect b="b" l="l" r="r" t="t"/>
            <a:pathLst>
              <a:path extrusionOk="0" h="46682" w="10270">
                <a:moveTo>
                  <a:pt x="10270" y="0"/>
                </a:moveTo>
                <a:cubicBezTo>
                  <a:pt x="9048" y="1133"/>
                  <a:pt x="4456" y="4681"/>
                  <a:pt x="2936" y="6797"/>
                </a:cubicBezTo>
                <a:cubicBezTo>
                  <a:pt x="1416" y="8914"/>
                  <a:pt x="1625" y="9659"/>
                  <a:pt x="1148" y="12699"/>
                </a:cubicBezTo>
                <a:cubicBezTo>
                  <a:pt x="671" y="15740"/>
                  <a:pt x="-223" y="20807"/>
                  <a:pt x="75" y="25040"/>
                </a:cubicBezTo>
                <a:cubicBezTo>
                  <a:pt x="373" y="29273"/>
                  <a:pt x="1744" y="34490"/>
                  <a:pt x="2936" y="38097"/>
                </a:cubicBezTo>
                <a:cubicBezTo>
                  <a:pt x="4128" y="41704"/>
                  <a:pt x="6514" y="45251"/>
                  <a:pt x="7229" y="4668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49" name="Google Shape;3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950" y="2474875"/>
            <a:ext cx="3124935" cy="12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/>
          <p:nvPr/>
        </p:nvSpPr>
        <p:spPr>
          <a:xfrm>
            <a:off x="4359750" y="3051875"/>
            <a:ext cx="7824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Service States</a:t>
            </a:r>
            <a:endParaRPr sz="2500"/>
          </a:p>
        </p:txBody>
      </p:sp>
      <p:sp>
        <p:nvSpPr>
          <p:cNvPr id="356" name="Google Shape;356;p36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host status can have 4 states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Up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Down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Unreachable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Pending State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service status can have 5 states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OK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Warning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Unknown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Critical State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Pending State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We call plugins and designate values for the status check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6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725" y="1320563"/>
            <a:ext cx="18669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025" y="3812600"/>
            <a:ext cx="4056750" cy="9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851" y="3993400"/>
            <a:ext cx="3026674" cy="6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6"/>
          <p:cNvSpPr/>
          <p:nvPr/>
        </p:nvSpPr>
        <p:spPr>
          <a:xfrm>
            <a:off x="5068163" y="4236250"/>
            <a:ext cx="4083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6800" y="2485963"/>
            <a:ext cx="21907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Nagios Remote Plugin Executor (NRPE)</a:t>
            </a:r>
            <a:endParaRPr sz="2500"/>
          </a:p>
        </p:txBody>
      </p:sp>
      <p:sp>
        <p:nvSpPr>
          <p:cNvPr id="371" name="Google Shape;371;p37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NRPE allows you to remotely execute Nagios plugins on other Linux machines. This allows you to monitor remote machine metrics such as disk usage, CPU load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communicate with some of the Windows agent addons, so you can execute scripts and check metrics on remote windows machine as well. </a:t>
            </a:r>
            <a:endParaRPr sz="1600"/>
          </a:p>
        </p:txBody>
      </p:sp>
      <p:sp>
        <p:nvSpPr>
          <p:cNvPr id="372" name="Google Shape;372;p37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775" y="2492575"/>
            <a:ext cx="4714451" cy="22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ctrTitle"/>
          </p:nvPr>
        </p:nvSpPr>
        <p:spPr>
          <a:xfrm>
            <a:off x="275400" y="353500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Monitoring a Remote Server</a:t>
            </a:r>
            <a:endParaRPr sz="2500"/>
          </a:p>
        </p:txBody>
      </p:sp>
      <p:sp>
        <p:nvSpPr>
          <p:cNvPr id="382" name="Google Shape;382;p38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Connect to your remote machine (host) as root and install NRPE and Nagios plugins</a:t>
            </a:r>
            <a:endParaRPr sz="16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sudo -i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apt-get update</a:t>
            </a:r>
            <a:endParaRPr sz="1800"/>
          </a:p>
          <a:p>
            <a:pPr indent="-32575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i="1" lang="en" sz="1400">
                <a:highlight>
                  <a:srgbClr val="9FC5E8"/>
                </a:highlight>
              </a:rPr>
              <a:t>apt-get install -y nagios-nrpe-server nagios-plugins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Modify the NRPE configuration file to accept the connection from the Nagios server, Edit the /etc/nagios/nrpe.cfg file</a:t>
            </a:r>
            <a:endParaRPr sz="1600"/>
          </a:p>
          <a:p>
            <a:pPr indent="-3149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Char char="○"/>
            </a:pPr>
            <a:r>
              <a:rPr i="1" lang="en" sz="1400">
                <a:highlight>
                  <a:srgbClr val="9FC5E8"/>
                </a:highlight>
              </a:rPr>
              <a:t>cd /etc/nagios/</a:t>
            </a:r>
            <a:endParaRPr i="1" sz="1400">
              <a:highlight>
                <a:srgbClr val="9FC5E8"/>
              </a:highlight>
            </a:endParaRPr>
          </a:p>
          <a:p>
            <a:pPr indent="-3149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Char char="○"/>
            </a:pPr>
            <a:r>
              <a:rPr i="1" lang="en" sz="1400">
                <a:highlight>
                  <a:srgbClr val="9FC5E8"/>
                </a:highlight>
              </a:rPr>
              <a:t>vim nrpe.cfg</a:t>
            </a:r>
            <a:endParaRPr i="1" sz="1400">
              <a:highlight>
                <a:srgbClr val="9FC5E8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highlight>
                <a:srgbClr val="9FC5E8"/>
              </a:highlight>
            </a:endParaRPr>
          </a:p>
          <a:p>
            <a:pPr indent="-31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Add the Nagios servers IP address, separated by comma, then save and exit</a:t>
            </a:r>
            <a:endParaRPr sz="1600"/>
          </a:p>
          <a:p>
            <a:pPr indent="-3149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Scroll down and add server public IP address</a:t>
            </a:r>
            <a:endParaRPr sz="1600"/>
          </a:p>
          <a:p>
            <a:pPr indent="-3149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Add check_swap and check_root commands under the command lines, save and exit: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999999"/>
                </a:highlight>
              </a:rPr>
              <a:t>command[check_swap]=/usr/lib/nagios/plugins/check_swap -w 30% -c 10%</a:t>
            </a:r>
            <a:endParaRPr sz="1600">
              <a:highlight>
                <a:srgbClr val="999999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999999"/>
                </a:highlight>
              </a:rPr>
              <a:t>command[check_root]=/usr/lib/nagios/plugins/check_root -w 70% -c 80%</a:t>
            </a:r>
            <a:endParaRPr sz="1600">
              <a:highlight>
                <a:srgbClr val="999999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Test Nagios Check. The output will show PROCS OK</a:t>
            </a:r>
            <a:endParaRPr sz="1600"/>
          </a:p>
          <a:p>
            <a:pPr indent="-31496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14285"/>
              <a:buChar char="○"/>
            </a:pPr>
            <a:r>
              <a:rPr i="1" lang="en" sz="1400">
                <a:highlight>
                  <a:srgbClr val="9FC5E8"/>
                </a:highlight>
              </a:rPr>
              <a:t>/usr/lib/nagios/plugins/check_procs -w 150 -c 200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9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Restart NRPE service: </a:t>
            </a:r>
            <a:r>
              <a:rPr i="1" lang="en" sz="1400">
                <a:highlight>
                  <a:srgbClr val="9FC5E8"/>
                </a:highlight>
              </a:rPr>
              <a:t>systemctl restart nagios-nrpe-server</a:t>
            </a:r>
            <a:endParaRPr sz="1600"/>
          </a:p>
        </p:txBody>
      </p:sp>
      <p:sp>
        <p:nvSpPr>
          <p:cNvPr id="383" name="Google Shape;383;p38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45200"/>
            <a:ext cx="32004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Monitoring a Remote Server (cont)</a:t>
            </a:r>
            <a:endParaRPr sz="2500"/>
          </a:p>
        </p:txBody>
      </p:sp>
      <p:sp>
        <p:nvSpPr>
          <p:cNvPr id="393" name="Google Shape;393;p39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Firewall and IP table inside the server machine by running these commands. If you are using EC2 instance then first you need to define a custom TCP port 5666 in both EC2 machines, server and host 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apt install firewalld</a:t>
            </a:r>
            <a:endParaRPr sz="1600"/>
          </a:p>
          <a:p>
            <a:pPr indent="-330200" lvl="1" marL="9144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f</a:t>
            </a:r>
            <a:r>
              <a:rPr i="1" lang="en" sz="1400">
                <a:highlight>
                  <a:srgbClr val="9FC5E8"/>
                </a:highlight>
              </a:rPr>
              <a:t>ire</a:t>
            </a:r>
            <a:r>
              <a:rPr i="1" lang="en" sz="1400">
                <a:highlight>
                  <a:srgbClr val="9FC5E8"/>
                </a:highlight>
              </a:rPr>
              <a:t>wall-cmd --permanent --add-port=5666/tcp</a:t>
            </a:r>
            <a:endParaRPr i="1" sz="1400">
              <a:highlight>
                <a:srgbClr val="9FC5E8"/>
              </a:highlight>
            </a:endParaRPr>
          </a:p>
          <a:p>
            <a:pPr indent="-3302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firewall-cmd --reload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iptables -I INPUT -p tcp --dport 5666 -m conntrack --ctstate NEW,ESTABLISHED -j ACCEPT</a:t>
            </a:r>
            <a:endParaRPr i="1" sz="1400">
              <a:highlight>
                <a:srgbClr val="9FC5E8"/>
              </a:highlight>
            </a:endParaRPr>
          </a:p>
          <a:p>
            <a:pPr indent="-330200" lvl="1" marL="9144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iptables -I OUTPUT -p tcp --sport 5666 -m conntrack --ctstate ESTABLISHED -j ACCEPT</a:t>
            </a:r>
            <a:endParaRPr i="1" sz="1400">
              <a:highlight>
                <a:srgbClr val="9FC5E8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Switch to Nagios server and install NRPE plugin </a:t>
            </a:r>
            <a:endParaRPr sz="1600"/>
          </a:p>
          <a:p>
            <a:pPr indent="-3302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apt install -y nagios-nrpe-plugin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4" name="Google Shape;394;p39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5" name="Google Shape;3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9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Monitoring a Remote Server (cont)</a:t>
            </a:r>
            <a:endParaRPr sz="2500"/>
          </a:p>
        </p:txBody>
      </p:sp>
      <p:sp>
        <p:nvSpPr>
          <p:cNvPr id="403" name="Google Shape;403;p40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Edit configuration files in the Nagios server for it to enable monitoring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First edit nagios.cfg file: </a:t>
            </a:r>
            <a:r>
              <a:rPr i="1" lang="en" sz="1400">
                <a:highlight>
                  <a:srgbClr val="9FC5E8"/>
                </a:highlight>
              </a:rPr>
              <a:t>vim /usr/local/nagios/etc/nagios.cfg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Uncomment line  cfg_dir=/usr/local/nagios/etc/servers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 new directory called server in etc: </a:t>
            </a:r>
            <a:r>
              <a:rPr i="1" lang="en" sz="1400">
                <a:highlight>
                  <a:srgbClr val="9FC5E8"/>
                </a:highlight>
              </a:rPr>
              <a:t>mkdir /usr/local/nagios/etc/servers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 it’s time to configure the Nagios server to monitor the remote client machine, and You’ll need to create a command definition in Nagios object configuration file to use the check_nrpe plugin:</a:t>
            </a:r>
            <a:endParaRPr sz="1600"/>
          </a:p>
          <a:p>
            <a:pPr indent="-3302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vim /usr/local/nagios/etc/objects/commands.cfg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Scroll to the bottom of the file and paste the following:</a:t>
            </a:r>
            <a:endParaRPr sz="1600"/>
          </a:p>
        </p:txBody>
      </p:sp>
      <p:sp>
        <p:nvSpPr>
          <p:cNvPr id="404" name="Google Shape;404;p40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5" name="Google Shape;4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0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0"/>
          <p:cNvSpPr txBox="1"/>
          <p:nvPr/>
        </p:nvSpPr>
        <p:spPr>
          <a:xfrm>
            <a:off x="1299700" y="3644650"/>
            <a:ext cx="6136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444341"/>
                </a:highlight>
                <a:latin typeface="Courier New"/>
                <a:ea typeface="Courier New"/>
                <a:cs typeface="Courier New"/>
                <a:sym typeface="Courier New"/>
              </a:rPr>
              <a:t># .check_nrpe. command definition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444341"/>
                </a:highlight>
                <a:latin typeface="Courier New"/>
                <a:ea typeface="Courier New"/>
                <a:cs typeface="Courier New"/>
                <a:sym typeface="Courier New"/>
              </a:rPr>
              <a:t>define command{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444341"/>
                </a:highlight>
                <a:latin typeface="Courier New"/>
                <a:ea typeface="Courier New"/>
                <a:cs typeface="Courier New"/>
                <a:sym typeface="Courier New"/>
              </a:rPr>
              <a:t>command_name check_nrpe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444341"/>
                </a:highlight>
                <a:latin typeface="Courier New"/>
                <a:ea typeface="Courier New"/>
                <a:cs typeface="Courier New"/>
                <a:sym typeface="Courier New"/>
              </a:rPr>
              <a:t>command_line /usr/lib/nagios/plugins/check_nrpe -H $HOSTADDRESS$ -t 30 -c $ARG1$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44434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409" name="Google Shape;4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225" y="1530500"/>
            <a:ext cx="2217275" cy="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Monitoring a Remote Server (cont)</a:t>
            </a:r>
            <a:endParaRPr sz="2500"/>
          </a:p>
        </p:txBody>
      </p:sp>
      <p:sp>
        <p:nvSpPr>
          <p:cNvPr id="415" name="Google Shape;415;p41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 need to add the Host server to the Nagios server. Create a client configuration file to define the host and service definitions of remote Linux host. </a:t>
            </a:r>
            <a:endParaRPr sz="1600"/>
          </a:p>
          <a:p>
            <a:pPr indent="-330200" lvl="1" marL="9144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vim </a:t>
            </a:r>
            <a:r>
              <a:rPr i="1" lang="en" sz="1400">
                <a:highlight>
                  <a:srgbClr val="9FC5E8"/>
                </a:highlight>
              </a:rPr>
              <a:t>/usr/local/nagios/etc/servers/hostconfig.cfg</a:t>
            </a:r>
            <a:endParaRPr i="1" sz="1400">
              <a:highlight>
                <a:srgbClr val="9FC5E8"/>
              </a:highlight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1: copy and paste the content inside the file (copy from Google Doc)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2: type ‘hostname’ to print hostname in host server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3: copy the hostname and replace in the file for host, hostgroup and service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4: in host definition replace IP address with public IP of host server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5: after making changes save and exit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Verify Nagios for any error: The output will show PROCS OK</a:t>
            </a:r>
            <a:endParaRPr sz="1600"/>
          </a:p>
          <a:p>
            <a:pPr indent="-3302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400">
                <a:highlight>
                  <a:srgbClr val="9FC5E8"/>
                </a:highlight>
              </a:rPr>
              <a:t>/usr/local/nagios/bin/nagios -v /usr/local/nagios/etc/nagios.cfg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initiate change restart Nagios service: </a:t>
            </a:r>
            <a:r>
              <a:rPr i="1" lang="en" sz="1400">
                <a:highlight>
                  <a:srgbClr val="9FC5E8"/>
                </a:highlight>
              </a:rPr>
              <a:t>systemctl restart nagios</a:t>
            </a:r>
            <a:endParaRPr sz="1050">
              <a:solidFill>
                <a:srgbClr val="FFFFFF"/>
              </a:solidFill>
              <a:highlight>
                <a:srgbClr val="44434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6" name="Google Shape;416;p41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7" name="Google Shape;4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Check Result in Dashboard</a:t>
            </a:r>
            <a:endParaRPr sz="2500"/>
          </a:p>
        </p:txBody>
      </p:sp>
      <p:sp>
        <p:nvSpPr>
          <p:cNvPr id="425" name="Google Shape;425;p42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Wait and check your Nagios dashboard and you should get a new host in your Host list. Wait for another minute for new host “ip-172-31-15-162” state to become OK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Services and you should see most of the services up and running</a:t>
            </a:r>
            <a:endParaRPr sz="1600"/>
          </a:p>
        </p:txBody>
      </p:sp>
      <p:sp>
        <p:nvSpPr>
          <p:cNvPr id="426" name="Google Shape;426;p42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2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0" name="Google Shape;4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363" y="1878938"/>
            <a:ext cx="45815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50" y="3300451"/>
            <a:ext cx="5925224" cy="14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Topics</a:t>
            </a:r>
            <a:endParaRPr sz="2500"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Continuous Monitoring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to Nagios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Architecture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 in Nagios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in Nagios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Dashboard</a:t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>
            <a:off x="1465326" y="0"/>
            <a:ext cx="6213348" cy="51435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3"/>
          <p:cNvSpPr/>
          <p:nvPr/>
        </p:nvSpPr>
        <p:spPr>
          <a:xfrm>
            <a:off x="1588770" y="0"/>
            <a:ext cx="5966460" cy="51435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1916723" y="1081453"/>
            <a:ext cx="53106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Objective	</a:t>
            </a:r>
            <a:endParaRPr sz="2500"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 the end of this module you will be able to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Continuous Monitoring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to Nagios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Nagios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about the Nagios Plugins (NRPE) and Objects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different types of </a:t>
            </a:r>
            <a:r>
              <a:rPr lang="en" sz="1800"/>
              <a:t>states</a:t>
            </a:r>
            <a:r>
              <a:rPr lang="en" sz="1800"/>
              <a:t> in Nagios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Execute different Nagios Commands and Notifications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about Nagios Dashboard and how to monitor a </a:t>
            </a:r>
            <a:r>
              <a:rPr lang="en" sz="1800"/>
              <a:t>remote host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7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Why we use Monitoring?</a:t>
            </a:r>
            <a:endParaRPr sz="2500"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monitoring is crucial in an organization’s mission critical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Monitoring alerts system admins about a problem in the system beforehand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enables preventive measures before any issue affects the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Monitoring is essential in ensuring system availability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Keeping track of the status of a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example: Server disk space, file system status, status changes in the services etc.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850" y="3069625"/>
            <a:ext cx="2549049" cy="1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Benefits of Continuous Monitoring</a:t>
            </a:r>
            <a:endParaRPr sz="2500"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helps in getting rid of periodic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detects split-second failures when the wrist strap is still in the “intermittent” stage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reduces </a:t>
            </a:r>
            <a:r>
              <a:rPr lang="en" sz="1800"/>
              <a:t>maintenance</a:t>
            </a:r>
            <a:r>
              <a:rPr lang="en" sz="1800"/>
              <a:t> cost without sacrificing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provides timely notification to the management of control and breakdown</a:t>
            </a:r>
            <a:endParaRPr sz="1800"/>
          </a:p>
        </p:txBody>
      </p:sp>
      <p:sp>
        <p:nvSpPr>
          <p:cNvPr id="113" name="Google Shape;113;p19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813" y="2750609"/>
            <a:ext cx="3762375" cy="183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Available Monitoring Tools in the Market</a:t>
            </a:r>
            <a:endParaRPr sz="2500"/>
          </a:p>
        </p:txBody>
      </p:sp>
      <p:sp>
        <p:nvSpPr>
          <p:cNvPr id="123" name="Google Shape;123;p20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775" y="1429225"/>
            <a:ext cx="3302450" cy="11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00" y="3724600"/>
            <a:ext cx="2054191" cy="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4149" y="2655000"/>
            <a:ext cx="2015725" cy="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350" y="2136325"/>
            <a:ext cx="13430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72800" y="1538500"/>
            <a:ext cx="17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Monitoring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737900" y="1138300"/>
            <a:ext cx="19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</a:t>
            </a:r>
            <a:r>
              <a:rPr lang="en"/>
              <a:t>Monitoring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3348" y="2716938"/>
            <a:ext cx="2460600" cy="10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7104" y="3424500"/>
            <a:ext cx="1169758" cy="12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694200" y="2171550"/>
            <a:ext cx="20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 </a:t>
            </a:r>
            <a:r>
              <a:rPr lang="en"/>
              <a:t>Monitoring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Why Nagios?</a:t>
            </a:r>
            <a:endParaRPr sz="2500"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311700" y="1223100"/>
            <a:ext cx="85206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can monitor database server such as SQL Server, Oracle, MySql, Postgres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gives </a:t>
            </a:r>
            <a:r>
              <a:rPr lang="en" sz="1800"/>
              <a:t>allocation</a:t>
            </a:r>
            <a:r>
              <a:rPr lang="en" sz="1800"/>
              <a:t> level information (Apache, Postfix, LDAP, Citrix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Active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Active Community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Nagios can work on multiple Operating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can ping to see if host is reachable</a:t>
            </a:r>
            <a:endParaRPr sz="1800"/>
          </a:p>
        </p:txBody>
      </p:sp>
      <p:sp>
        <p:nvSpPr>
          <p:cNvPr id="142" name="Google Shape;142;p21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325" y="3261400"/>
            <a:ext cx="3079975" cy="1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348697">
            <a:off x="6756622" y="2965025"/>
            <a:ext cx="522925" cy="5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5888" y="3894650"/>
            <a:ext cx="695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61412">
            <a:off x="6051170" y="4141925"/>
            <a:ext cx="438200" cy="4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0900" y="2864272"/>
            <a:ext cx="306800" cy="37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380851">
            <a:off x="6956150" y="3988350"/>
            <a:ext cx="4191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524299">
            <a:off x="3683850" y="3216175"/>
            <a:ext cx="4191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654679">
            <a:off x="4835822" y="2986116"/>
            <a:ext cx="403202" cy="5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46213" y="4278746"/>
            <a:ext cx="382425" cy="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311700" y="445075"/>
            <a:ext cx="8520600" cy="6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What is Nagios?</a:t>
            </a:r>
            <a:endParaRPr sz="2500"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311700" y="2711975"/>
            <a:ext cx="8520600" cy="20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allows you to detect and repair problems and mitigate future issues before they affect end-user and customers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developed for monitoring </a:t>
            </a:r>
            <a:r>
              <a:rPr lang="en" sz="1800"/>
              <a:t>servers, applications and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provides a centralized view of your entire IT infrastructure and detailed up-to-date status information</a:t>
            </a:r>
            <a:endParaRPr sz="1800"/>
          </a:p>
        </p:txBody>
      </p:sp>
      <p:sp>
        <p:nvSpPr>
          <p:cNvPr id="161" name="Google Shape;161;p22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0" y="48522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15525" y="48055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238" y="1492639"/>
            <a:ext cx="6979530" cy="88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