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18288000" cy="10287000"/>
  <p:notesSz cx="6858000" cy="9144000"/>
  <p:embeddedFontLst>
    <p:embeddedFont>
      <p:font typeface="Montserrat" panose="00000500000000000000" pitchFamily="2" charset="0"/>
      <p:regular r:id="rId10"/>
    </p:embeddedFont>
    <p:embeddedFont>
      <p:font typeface="Montserrat Bold" panose="020B0604020202020204" charset="0"/>
      <p:regular r:id="rId11"/>
    </p:embeddedFont>
    <p:embeddedFont>
      <p:font typeface="Open Sans Extra Bold" panose="020B0604020202020204" charset="0"/>
      <p:regular r:id="rId1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56" d="100"/>
          <a:sy n="56" d="100"/>
        </p:scale>
        <p:origin x="134" y="7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2T16:29:38.114"/>
    </inkml:context>
    <inkml:brush xml:id="br0">
      <inkml:brushProperty name="width" value="0.35" units="cm"/>
      <inkml:brushProperty name="height" value="0.35" units="cm"/>
      <inkml:brushProperty name="color" value="#FFFFFF"/>
    </inkml:brush>
  </inkml:definitions>
  <inkml:trace contextRef="#ctx0" brushRef="#br0">341 1 24575,'0'24'0,"1"1"0,-2-1 0,-4 35 0,3-51 0,1-1 0,-2 1 0,1 0 0,-1-1 0,0 0 0,0 1 0,-1-1 0,0-1 0,0 1 0,-1 0 0,-8 9 0,8-11 0,-8 8 0,0 1 0,1 0 0,1 1 0,0 0 0,-9 17 0,18-28 0,0 0 0,1-1 0,-1 1 0,1 0 0,-1 0 0,2 1 0,-1-1 0,0 0 0,1 0 0,-1 0 0,1 1 0,0-1 0,1 0 0,-1 0 0,1 0 0,0 1 0,0-1 0,0 0 0,0 0 0,1 0 0,0 0 0,-1-1 0,1 1 0,1 0 0,-1-1 0,1 1 0,-1-1 0,5 5 0,6 3 0,1 1 0,-1-2 0,1 0 0,1 0 0,0-2 0,1 0 0,24 10 0,118 32 0,-156-50 0,207 46 0,-183-41 0,-5 0 0,-39-3 0,-115 0 0,-137-15 0,214 4 0,55 9 0,0 0 0,0 0 0,0 0 0,0-1 0,0 1 0,0 0 0,0 0 0,0-1 0,0 1 0,0-1 0,0 1 0,0-1 0,0 1 0,0-1 0,0 0 0,1 1 0,-1-1 0,0 0 0,0-1 0,1 2 0,0-1 0,0 1 0,0-1 0,0 1 0,1-1 0,-1 1 0,0-1 0,0 1 0,1-1 0,-1 1 0,0-1 0,1 1 0,-1 0 0,0-1 0,1 1 0,-1-1 0,0 1 0,1 0 0,-1 0 0,1-1 0,-1 1 0,1 0 0,-1 0 0,2-1 0,41-14 0,7 6 0,75-4 0,-52 7 0,-66 6 0,-1-1 0,1 0 0,-1 0 0,1 0 0,-1-1 0,0 0 0,1 0 0,-1-1 0,0 0 0,6-4 0,-11 7 0,-1 0 0,1-1 0,-1 1 0,1 0 0,-1-1 0,1 1 0,-1 0 0,0-1 0,1 1 0,-1-1 0,0 1 0,1 0 0,-1-1 0,0 1 0,1-1 0,-1 1 0,0-1 0,0 0 0,0 1 0,0-1 0,1 1 0,-1-1 0,0 1 0,0-1 0,0 1 0,0-1 0,0 1 0,0-1 0,-1 0 0,1 1 0,0-1 0,0 1 0,0-1 0,0 1 0,-1-1 0,0-1 0,0 1 0,-1 0 0,1 0 0,0 0 0,-1 0 0,1 0 0,-1 0 0,1 0 0,-1 0 0,0 0 0,-2 0 0,-15-5 0,-1 1 0,1 1 0,-1 1 0,-26-1 0,-82 3 0,120 1 0,0 0 0,1 1 0,-1 0 0,0 0 0,1 1 0,-1 0 0,1 0 0,0 1 0,-11 5 0,14-6 0,1 1 0,-1 0 0,1-1 0,0 1 0,-1 1 0,1-1 0,1 0 0,-1 1 0,1 0 0,-1-1 0,1 1 0,0 0 0,0 0 0,1 0 0,-1 0 0,1 1 0,-2 6 0,0 5 0,1-1 0,0 1 0,1-1 0,1 1 0,0 0 0,1 0 0,1-1 0,4 18 0,-6-33 0,0 0 0,0 1 0,0-1 0,0 1 0,0-1 0,0 0 0,0 1 0,0-1 0,0 1 0,0-1 0,1 0 0,-1 1 0,0-1 0,0 0 0,0 1 0,1-1 0,-1 0 0,0 1 0,1-1 0,-1 0 0,0 0 0,0 1 0,1-1 0,-1 0 0,1 0 0,-1 0 0,0 1 0,1-1 0,-1 0 0,0 0 0,2 0 0,6-10 0,5-23 0,-13 32 0,29-77 0,60-116 0,-35 82 0,-36 72 0,-11 20 0,2 2 0,0-1 0,1 1 0,17-24 0,-48 86 0,-307 438 0,290-430 0,26-35 0,6-7 0,-1-1 0,0 0 0,0 0 0,-1-1 0,1 1 0,-2-2 0,-16 13 0,25-19 0,-1-1 0,0 0 0,0 1 0,1-1 0,-1 1 0,0-1 0,0 0 0,0 1 0,1-1 0,-1 0 0,0 0 0,0 0 0,0 0 0,0 0 0,0 0 0,0 0 0,1 0 0,-1 0 0,0 0 0,0 0 0,0 0 0,0-1 0,1 1 0,-1 0 0,0-1 0,-1 0 0,1 0 0,0 0 0,0 0 0,0 0 0,0-1 0,1 1 0,-1 0 0,0-1 0,1 1 0,-1 0 0,1-1 0,-1 1 0,1-1 0,-1-2 0,1-4 0,-1-1 0,1 1 0,0 0 0,3-11 0,4-17 0,2 1 0,2 1 0,1 0 0,1 0 0,2 2 0,2-1 0,1 2 0,1 0 0,1 2 0,2 0 0,1 1 0,1 1 0,1 1 0,51-39 0,-64 56 0,1-1 0,0 2 0,0-1 0,1 2 0,0 0 0,0 1 0,0 0 0,1 1 0,0 1 0,0 0 0,1 1 0,-1 0 0,1 2 0,-1 0 0,1 0 0,19 3 0,-32-2 0,0 0 0,0 1 0,0-1 0,0 1 0,-1-1 0,1 1 0,0 0 0,-1 0 0,1 0 0,0 1 0,-1-1 0,1 1 0,-1-1 0,0 1 0,0 0 0,1 0 0,-1 0 0,2 3 0,-3-3 0,0 0 0,0 1 0,0-1 0,-1 0 0,1 0 0,-1 0 0,0 1 0,1-1 0,-1 0 0,0 0 0,0 1 0,0-1 0,-1 0 0,1 1 0,-1-1 0,1 0 0,-1 0 0,-1 3 0,-3 6 0,0 0 0,-1 0 0,-1-1 0,0 0 0,0 0 0,-1 0 0,-11 10 0,-13 11 0,-1-2 0,-1-1 0,-1-2 0,-2-1 0,0-2 0,-2-1 0,0-2 0,-1-2 0,-45 13 0,76-28 0,0 0 0,1-1 0,-1-1 0,0 1 0,0-1 0,-18-1 0,24-1 0,-1 1 0,1-1 0,-1 0 0,1 0 0,0 0 0,-1-1 0,1 1 0,0-1 0,0 1 0,0-1 0,0 0 0,0-1 0,0 1 0,1 0 0,-1-1 0,1 1 0,0-1 0,-1 0 0,1 0 0,-2-5 0,-2-4-341,0 1 0,2-1-1,-6-18 1,-7-44-6485</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2T16:29:40.770"/>
    </inkml:context>
    <inkml:brush xml:id="br0">
      <inkml:brushProperty name="width" value="0.35" units="cm"/>
      <inkml:brushProperty name="height" value="0.35" units="cm"/>
      <inkml:brushProperty name="color" value="#FFFFFF"/>
    </inkml:brush>
  </inkml:definitions>
  <inkml:trace contextRef="#ctx0" brushRef="#br0">138 0 24575,'-1'1'0,"-1"-1"0,1 0 0,0 1 0,0-1 0,-1 1 0,1-1 0,0 1 0,0 0 0,0 0 0,0-1 0,-1 1 0,1 0 0,0 0 0,1 0 0,-1 0 0,0 0 0,0 0 0,0 1 0,1-1 0,-1 0 0,0 0 0,1 0 0,-1 1 0,1-1 0,-1 0 0,1 3 0,-8 40 0,7-40 0,-2 42 0,3 51 0,-2 26 0,-2-98 0,-11 44 0,9-46 0,1 1 0,-2 28 0,6-39 0,0 13 0,-2 0 0,-9 43 0,4-34 0,1 0 0,2 1 0,0 37 0,6 109 0,1-71 0,0-7 0,-5 133 0,-12-153 22,9-56-1409</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2T16:29:30.391"/>
    </inkml:context>
    <inkml:brush xml:id="br0">
      <inkml:brushProperty name="width" value="0.35" units="cm"/>
      <inkml:brushProperty name="height" value="0.35" units="cm"/>
      <inkml:brushProperty name="color" value="#FFFFFF"/>
    </inkml:brush>
  </inkml:definitions>
  <inkml:trace contextRef="#ctx0" brushRef="#br0">1547 39 24575,'0'-1'0,"1"0"0,-1 0 0,0 0 0,1 0 0,-1 0 0,0 0 0,1 0 0,-1 0 0,1 0 0,0 0 0,-1 1 0,1-1 0,0 0 0,-1 0 0,1 0 0,0 1 0,0-1 0,0 0 0,0 1 0,-1-1 0,1 1 0,0-1 0,0 1 0,0-1 0,0 1 0,2-1 0,32-6 0,-28 6 0,78-7 0,157 6 0,-158 4 0,-252-2 0,-526 16 0,397 4 0,-564 22 0,2937-45 0,-1719-14 0,-62 0 0,783 13 0,-1146-10-1365</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2T16:29:33.075"/>
    </inkml:context>
    <inkml:brush xml:id="br0">
      <inkml:brushProperty name="width" value="0.35" units="cm"/>
      <inkml:brushProperty name="height" value="0.35" units="cm"/>
      <inkml:brushProperty name="color" value="#FFFFFF"/>
    </inkml:brush>
  </inkml:definitions>
  <inkml:trace contextRef="#ctx0" brushRef="#br0">2664 1945 24575,'-513'0'0,"893"-19"0,-7-1 0,71 22 0,-422-4 0,-1 0 0,30-7 0,5 0 0,-53 8 0,0 1 0,0 0 0,0 0 0,-1 0 0,1 0 0,0 0 0,0 0 0,-1 1 0,1-1 0,0 1 0,0 0 0,-1 0 0,1 0 0,-1 0 0,1 1 0,-1-1 0,1 0 0,-1 1 0,0 0 0,0 0 0,0-1 0,0 1 0,0 0 0,0 1 0,0-1 0,-1 0 0,1 0 0,-1 1 0,2 4 0,2 5 0,-1 1 0,-1 0 0,0 0 0,0 0 0,0 16 0,1 7 0,-2-28 0,-1 0 0,0 0 0,0 0 0,-1 0 0,0 0 0,-1 0 0,0 0 0,0 0 0,-1 0 0,0 0 0,0 0 0,-5 9 0,5-12 0,-1 1 0,-1-1 0,1-1 0,-1 1 0,0-1 0,0 1 0,0-1 0,0 0 0,-1 0 0,0-1 0,1 0 0,-1 1 0,-1-2 0,1 1 0,0 0 0,-1-1 0,-10 3 0,-22 3 0,-2 0 0,-41 1 0,14-1 0,-101 6 0,-246-9 0,212-8 0,179 3 0,-194-6 0,184 3 0,-1-2 0,1-1 0,0-2 0,-44-16 0,17-1 0,23 10 0,-62-19 0,-91-8 0,-108-29 0,-31-52 0,9-26 0,-176-71 0,494 219 0,-21-7 0,-1-1 0,1-1 0,-39-25 0,56 31 0,1 0 0,0 0 0,0 0 0,0-1 0,0 0 0,1 0 0,0 0 0,0 0 0,0-1 0,1 0 0,-1 1 0,2-1 0,-1 0 0,0-1 0,1 1 0,0 0 0,1-1 0,-1 1 0,0-11 0,1-41 0,11-108 0,-8 155 0,1 0 0,0-1 0,1 2 0,0-1 0,1 0 0,8-13 0,-6 11 0,0-1 0,8-27 0,-7 2 0,-3 1 0,-1-1 0,-2 0 0,-6-73 0,2 27 0,0-9 0,4-139 0,0 218 0,0 1 0,2-1 0,-1 0 0,2 1 0,0 0 0,0 0 0,1 1 0,12-19 0,-6 13 0,2 0 0,0 1 0,1 1 0,30-27 0,7-6-1365</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2T16:29:34.959"/>
    </inkml:context>
    <inkml:brush xml:id="br0">
      <inkml:brushProperty name="width" value="0.35" units="cm"/>
      <inkml:brushProperty name="height" value="0.35" units="cm"/>
      <inkml:brushProperty name="color" value="#FFFFFF"/>
    </inkml:brush>
  </inkml:definitions>
  <inkml:trace contextRef="#ctx0" brushRef="#br0">47 344 24575,'12'0'0,"0"-1"0,1-1 0,-1 0 0,-1 0 0,1-1 0,0-1 0,-1 0 0,1 0 0,15-10 0,-21 11 0,-1 0 0,0 0 0,0-1 0,0 1 0,-1-1 0,1 0 0,-1-1 0,0 1 0,0-1 0,-1 1 0,1-1 0,-1 0 0,0-1 0,0 1 0,-1 0 0,1-1 0,-1 1 0,0-1 0,-1 0 0,2-11 0,-3 13 0,0 1 0,0 0 0,0 0 0,0 0 0,-1 0 0,1 0 0,-1 0 0,0 0 0,0 0 0,0 0 0,0 0 0,-1 0 0,1 0 0,-1 0 0,0 1 0,0-1 0,0 1 0,0-1 0,0 1 0,0 0 0,-1 0 0,1 0 0,-1 0 0,1 0 0,-1 1 0,0-1 0,0 1 0,1 0 0,-1-1 0,0 1 0,-6-1 0,-8-2 0,-1 1 0,0 1 0,-1 0 0,-24 1 0,12 0 0,27 1 0,0 0 0,-1-1 0,1 1 0,0-1 0,0 0 0,-1 0 0,1-1 0,-6-2 0,10 4 0,-1-1 0,1 1 0,-1 0 0,1-1 0,-1 1 0,1-1 0,-1 1 0,1-1 0,0 1 0,-1-1 0,1 1 0,0-1 0,-1 1 0,1-1 0,0 1 0,0-1 0,-1 1 0,1-1 0,0 0 0,0 1 0,0-1 0,0 1 0,0-2 0,0 0 0,1 1 0,-1-1 0,1 1 0,-1-1 0,1 1 0,0-1 0,0 1 0,0-1 0,0 1 0,0 0 0,0 0 0,0-1 0,1 0 0,3-2 0,0 0 0,0 1 0,0 0 0,0 0 0,6-3 0,-7 4 0,0 0 0,0 0 0,0 0 0,-1-1 0,1 1 0,-1-1 0,1 0 0,4-5 0,-8 8 0,0 0 0,0 0 0,0-1 0,0 1 0,0 0 0,0-1 0,0 1 0,0 0 0,0 0 0,0-1 0,0 1 0,0 0 0,0-1 0,0 1 0,0 0 0,0-1 0,0 1 0,0 0 0,0 0 0,0-1 0,0 1 0,-1 0 0,1 0 0,0-1 0,0 1 0,0 0 0,-1 0 0,1-1 0,0 1 0,0 0 0,0 0 0,-1 0 0,1 0 0,0-1 0,0 1 0,-1 0 0,1 0 0,0 0 0,-1 0 0,1 0 0,0 0 0,0 0 0,-1 0 0,1 0 0,0 0 0,-1 0 0,1 0 0,-1 0 0,-18-4 0,-24 2-1365</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2T16:29:43.725"/>
    </inkml:context>
    <inkml:brush xml:id="br0">
      <inkml:brushProperty name="width" value="0.35" units="cm"/>
      <inkml:brushProperty name="height" value="0.35" units="cm"/>
      <inkml:brushProperty name="color" value="#FFFFFF"/>
    </inkml:brush>
  </inkml:definitions>
  <inkml:trace contextRef="#ctx0" brushRef="#br0">117 1 24575,'-3'60'0,"-14"80"0,-2 41 0,16-136 0,-12 61 0,7-61 0,-3 63 0,11-106 0,-1 21 0,0 1 0,-1 0 0,-9 40 0,3-30 0,1 2 0,2-1 0,0 40 0,6 109 0,1-72 0,-2 1776-1365</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p:push/>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p:push/>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p:push/>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p:push/>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p:push/>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p:push/>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1/2/2025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p:push/>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1/2/2025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p:push/>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p:push/>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p:push/>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p:push/>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push/>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8" Type="http://schemas.openxmlformats.org/officeDocument/2006/relationships/customXml" Target="../ink/ink2.xml"/><Relationship Id="rId13"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7.png"/><Relationship Id="rId12" Type="http://schemas.openxmlformats.org/officeDocument/2006/relationships/customXml" Target="../ink/ink4.xml"/><Relationship Id="rId17" Type="http://schemas.openxmlformats.org/officeDocument/2006/relationships/image" Target="../media/image12.png"/><Relationship Id="rId2" Type="http://schemas.openxmlformats.org/officeDocument/2006/relationships/image" Target="../media/image1.png"/><Relationship Id="rId16" Type="http://schemas.openxmlformats.org/officeDocument/2006/relationships/customXml" Target="../ink/ink6.xml"/><Relationship Id="rId1" Type="http://schemas.openxmlformats.org/officeDocument/2006/relationships/slideLayout" Target="../slideLayouts/slideLayout7.xml"/><Relationship Id="rId6" Type="http://schemas.openxmlformats.org/officeDocument/2006/relationships/customXml" Target="../ink/ink1.xml"/><Relationship Id="rId11" Type="http://schemas.openxmlformats.org/officeDocument/2006/relationships/image" Target="../media/image9.png"/><Relationship Id="rId5" Type="http://schemas.openxmlformats.org/officeDocument/2006/relationships/image" Target="../media/image2.png"/><Relationship Id="rId15" Type="http://schemas.openxmlformats.org/officeDocument/2006/relationships/image" Target="../media/image11.png"/><Relationship Id="rId10" Type="http://schemas.openxmlformats.org/officeDocument/2006/relationships/customXml" Target="../ink/ink3.xml"/><Relationship Id="rId4" Type="http://schemas.openxmlformats.org/officeDocument/2006/relationships/image" Target="../media/image6.png"/><Relationship Id="rId9" Type="http://schemas.openxmlformats.org/officeDocument/2006/relationships/image" Target="../media/image8.png"/><Relationship Id="rId14" Type="http://schemas.openxmlformats.org/officeDocument/2006/relationships/customXml" Target="../ink/ink5.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1225541">
            <a:off x="-2665560" y="6077445"/>
            <a:ext cx="8700980" cy="8722787"/>
          </a:xfrm>
          <a:custGeom>
            <a:avLst/>
            <a:gdLst/>
            <a:ahLst/>
            <a:cxnLst/>
            <a:rect l="l" t="t" r="r" b="b"/>
            <a:pathLst>
              <a:path w="8700980" h="8722787">
                <a:moveTo>
                  <a:pt x="0" y="0"/>
                </a:moveTo>
                <a:lnTo>
                  <a:pt x="8700980" y="0"/>
                </a:lnTo>
                <a:lnTo>
                  <a:pt x="8700980" y="8722787"/>
                </a:lnTo>
                <a:lnTo>
                  <a:pt x="0" y="8722787"/>
                </a:lnTo>
                <a:lnTo>
                  <a:pt x="0" y="0"/>
                </a:lnTo>
                <a:close/>
              </a:path>
            </a:pathLst>
          </a:custGeom>
          <a:blipFill>
            <a:blip r:embed="rId2"/>
            <a:stretch>
              <a:fillRect/>
            </a:stretch>
          </a:blipFill>
        </p:spPr>
      </p:sp>
      <p:sp>
        <p:nvSpPr>
          <p:cNvPr id="3" name="Freeform 3"/>
          <p:cNvSpPr/>
          <p:nvPr/>
        </p:nvSpPr>
        <p:spPr>
          <a:xfrm rot="-1942399">
            <a:off x="12178840" y="-6468153"/>
            <a:ext cx="8700980" cy="8722787"/>
          </a:xfrm>
          <a:custGeom>
            <a:avLst/>
            <a:gdLst/>
            <a:ahLst/>
            <a:cxnLst/>
            <a:rect l="l" t="t" r="r" b="b"/>
            <a:pathLst>
              <a:path w="8700980" h="8722787">
                <a:moveTo>
                  <a:pt x="0" y="0"/>
                </a:moveTo>
                <a:lnTo>
                  <a:pt x="8700980" y="0"/>
                </a:lnTo>
                <a:lnTo>
                  <a:pt x="8700980" y="8722787"/>
                </a:lnTo>
                <a:lnTo>
                  <a:pt x="0" y="8722787"/>
                </a:lnTo>
                <a:lnTo>
                  <a:pt x="0" y="0"/>
                </a:lnTo>
                <a:close/>
              </a:path>
            </a:pathLst>
          </a:custGeom>
          <a:blipFill>
            <a:blip r:embed="rId2"/>
            <a:stretch>
              <a:fillRect/>
            </a:stretch>
          </a:blipFill>
        </p:spPr>
      </p:sp>
      <p:sp>
        <p:nvSpPr>
          <p:cNvPr id="4" name="TextBox 4"/>
          <p:cNvSpPr txBox="1"/>
          <p:nvPr/>
        </p:nvSpPr>
        <p:spPr>
          <a:xfrm>
            <a:off x="1540294" y="3318902"/>
            <a:ext cx="15207412" cy="3028950"/>
          </a:xfrm>
          <a:prstGeom prst="rect">
            <a:avLst/>
          </a:prstGeom>
        </p:spPr>
        <p:txBody>
          <a:bodyPr lIns="0" tIns="0" rIns="0" bIns="0" rtlCol="0" anchor="t">
            <a:spAutoFit/>
          </a:bodyPr>
          <a:lstStyle/>
          <a:p>
            <a:pPr algn="ctr">
              <a:lnSpc>
                <a:spcPts val="11926"/>
              </a:lnSpc>
            </a:pPr>
            <a:r>
              <a:rPr lang="en-US" sz="9939" b="1">
                <a:solidFill>
                  <a:srgbClr val="000000"/>
                </a:solidFill>
                <a:latin typeface="Montserrat Bold"/>
                <a:ea typeface="Montserrat Bold"/>
                <a:cs typeface="Montserrat Bold"/>
                <a:sym typeface="Montserrat Bold"/>
              </a:rPr>
              <a:t>GenAI Project Solution Presentation</a:t>
            </a:r>
          </a:p>
        </p:txBody>
      </p:sp>
      <p:sp>
        <p:nvSpPr>
          <p:cNvPr id="5" name="Freeform 5"/>
          <p:cNvSpPr/>
          <p:nvPr/>
        </p:nvSpPr>
        <p:spPr>
          <a:xfrm>
            <a:off x="14782828" y="641135"/>
            <a:ext cx="2989788" cy="775130"/>
          </a:xfrm>
          <a:custGeom>
            <a:avLst/>
            <a:gdLst/>
            <a:ahLst/>
            <a:cxnLst/>
            <a:rect l="l" t="t" r="r" b="b"/>
            <a:pathLst>
              <a:path w="2989788" h="775130">
                <a:moveTo>
                  <a:pt x="0" y="0"/>
                </a:moveTo>
                <a:lnTo>
                  <a:pt x="2989788" y="0"/>
                </a:lnTo>
                <a:lnTo>
                  <a:pt x="2989788" y="775130"/>
                </a:lnTo>
                <a:lnTo>
                  <a:pt x="0" y="775130"/>
                </a:lnTo>
                <a:lnTo>
                  <a:pt x="0" y="0"/>
                </a:lnTo>
                <a:close/>
              </a:path>
            </a:pathLst>
          </a:custGeom>
          <a:blipFill>
            <a:blip r:embed="rId3"/>
            <a:stretch>
              <a:fillRect/>
            </a:stretch>
          </a:blipFill>
        </p:spPr>
      </p:sp>
      <p:sp>
        <p:nvSpPr>
          <p:cNvPr id="6" name="TextBox 6"/>
          <p:cNvSpPr txBox="1"/>
          <p:nvPr/>
        </p:nvSpPr>
        <p:spPr>
          <a:xfrm>
            <a:off x="1540294" y="6671581"/>
            <a:ext cx="15207412" cy="800100"/>
          </a:xfrm>
          <a:prstGeom prst="rect">
            <a:avLst/>
          </a:prstGeom>
        </p:spPr>
        <p:txBody>
          <a:bodyPr lIns="0" tIns="0" rIns="0" bIns="0" rtlCol="0" anchor="t">
            <a:spAutoFit/>
          </a:bodyPr>
          <a:lstStyle/>
          <a:p>
            <a:pPr algn="ctr">
              <a:lnSpc>
                <a:spcPts val="6360"/>
              </a:lnSpc>
            </a:pPr>
            <a:r>
              <a:rPr lang="en-US" sz="5300" b="1">
                <a:solidFill>
                  <a:srgbClr val="000000"/>
                </a:solidFill>
                <a:latin typeface="Montserrat Bold"/>
                <a:ea typeface="Montserrat Bold"/>
                <a:cs typeface="Montserrat Bold"/>
                <a:sym typeface="Montserrat Bold"/>
              </a:rPr>
              <a:t>A. Irfaan Fareed | AI Health Advisor</a:t>
            </a:r>
          </a:p>
        </p:txBody>
      </p:sp>
      <p:sp>
        <p:nvSpPr>
          <p:cNvPr id="7" name="TextBox 7"/>
          <p:cNvSpPr txBox="1"/>
          <p:nvPr/>
        </p:nvSpPr>
        <p:spPr>
          <a:xfrm>
            <a:off x="9113818" y="4962842"/>
            <a:ext cx="60365" cy="323215"/>
          </a:xfrm>
          <a:prstGeom prst="rect">
            <a:avLst/>
          </a:prstGeom>
        </p:spPr>
        <p:txBody>
          <a:bodyPr lIns="0" tIns="0" rIns="0" bIns="0" rtlCol="0" anchor="t">
            <a:spAutoFit/>
          </a:bodyPr>
          <a:lstStyle/>
          <a:p>
            <a:pPr algn="ctr">
              <a:lnSpc>
                <a:spcPts val="2659"/>
              </a:lnSpc>
              <a:spcBef>
                <a:spcPct val="0"/>
              </a:spcBef>
            </a:pPr>
            <a:r>
              <a:rPr lang="en-US" sz="1899" b="1">
                <a:solidFill>
                  <a:srgbClr val="000000"/>
                </a:solidFill>
                <a:latin typeface="Open Sans Extra Bold"/>
                <a:ea typeface="Open Sans Extra Bold"/>
                <a:cs typeface="Open Sans Extra Bold"/>
                <a:sym typeface="Open Sans Extra Bold"/>
              </a:rPr>
              <a:t> </a:t>
            </a:r>
          </a:p>
        </p:txBody>
      </p:sp>
    </p:spTree>
  </p:cSld>
  <p:clrMapOvr>
    <a:masterClrMapping/>
  </p:clrMapOvr>
  <p:transition spd="slow">
    <p:push/>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845661"/>
            <a:ext cx="18288000" cy="1874361"/>
            <a:chOff x="0" y="0"/>
            <a:chExt cx="9414331" cy="964887"/>
          </a:xfrm>
        </p:grpSpPr>
        <p:sp>
          <p:nvSpPr>
            <p:cNvPr id="3" name="Freeform 3"/>
            <p:cNvSpPr/>
            <p:nvPr/>
          </p:nvSpPr>
          <p:spPr>
            <a:xfrm>
              <a:off x="0" y="0"/>
              <a:ext cx="9414331" cy="964887"/>
            </a:xfrm>
            <a:custGeom>
              <a:avLst/>
              <a:gdLst/>
              <a:ahLst/>
              <a:cxnLst/>
              <a:rect l="l" t="t" r="r" b="b"/>
              <a:pathLst>
                <a:path w="9414331" h="964887">
                  <a:moveTo>
                    <a:pt x="0" y="0"/>
                  </a:moveTo>
                  <a:lnTo>
                    <a:pt x="9414331" y="0"/>
                  </a:lnTo>
                  <a:lnTo>
                    <a:pt x="9414331" y="964887"/>
                  </a:lnTo>
                  <a:lnTo>
                    <a:pt x="0" y="964887"/>
                  </a:lnTo>
                  <a:close/>
                </a:path>
              </a:pathLst>
            </a:custGeom>
            <a:gradFill rotWithShape="1">
              <a:gsLst>
                <a:gs pos="0">
                  <a:srgbClr val="F600FE">
                    <a:alpha val="100000"/>
                  </a:srgbClr>
                </a:gs>
                <a:gs pos="25000">
                  <a:srgbClr val="C900FE">
                    <a:alpha val="100000"/>
                  </a:srgbClr>
                </a:gs>
                <a:gs pos="50000">
                  <a:srgbClr val="A136FF">
                    <a:alpha val="100000"/>
                  </a:srgbClr>
                </a:gs>
                <a:gs pos="75000">
                  <a:srgbClr val="5142F0">
                    <a:alpha val="100000"/>
                  </a:srgbClr>
                </a:gs>
                <a:gs pos="100000">
                  <a:srgbClr val="0033D9">
                    <a:alpha val="100000"/>
                  </a:srgbClr>
                </a:gs>
              </a:gsLst>
              <a:path path="circle">
                <a:fillToRect r="100000" b="100000"/>
              </a:path>
              <a:tileRect l="-100000" t="-100000"/>
            </a:gradFill>
          </p:spPr>
        </p:sp>
        <p:sp>
          <p:nvSpPr>
            <p:cNvPr id="4" name="TextBox 4"/>
            <p:cNvSpPr txBox="1"/>
            <p:nvPr/>
          </p:nvSpPr>
          <p:spPr>
            <a:xfrm>
              <a:off x="0" y="-38100"/>
              <a:ext cx="9414331" cy="1002987"/>
            </a:xfrm>
            <a:prstGeom prst="rect">
              <a:avLst/>
            </a:prstGeom>
          </p:spPr>
          <p:txBody>
            <a:bodyPr lIns="50800" tIns="50800" rIns="50800" bIns="50800" rtlCol="0" anchor="ctr"/>
            <a:lstStyle/>
            <a:p>
              <a:pPr algn="ctr">
                <a:lnSpc>
                  <a:spcPts val="2659"/>
                </a:lnSpc>
                <a:spcBef>
                  <a:spcPct val="0"/>
                </a:spcBef>
              </a:pPr>
              <a:endParaRPr/>
            </a:p>
          </p:txBody>
        </p:sp>
      </p:grpSp>
      <p:grpSp>
        <p:nvGrpSpPr>
          <p:cNvPr id="5" name="Group 5"/>
          <p:cNvGrpSpPr/>
          <p:nvPr/>
        </p:nvGrpSpPr>
        <p:grpSpPr>
          <a:xfrm>
            <a:off x="306591" y="6786351"/>
            <a:ext cx="4129990" cy="3323412"/>
            <a:chOff x="0" y="0"/>
            <a:chExt cx="1087734" cy="875302"/>
          </a:xfrm>
        </p:grpSpPr>
        <p:sp>
          <p:nvSpPr>
            <p:cNvPr id="6" name="Freeform 6"/>
            <p:cNvSpPr/>
            <p:nvPr/>
          </p:nvSpPr>
          <p:spPr>
            <a:xfrm>
              <a:off x="0" y="0"/>
              <a:ext cx="1087734" cy="875302"/>
            </a:xfrm>
            <a:custGeom>
              <a:avLst/>
              <a:gdLst/>
              <a:ahLst/>
              <a:cxnLst/>
              <a:rect l="l" t="t" r="r" b="b"/>
              <a:pathLst>
                <a:path w="1087734" h="875302">
                  <a:moveTo>
                    <a:pt x="95603" y="0"/>
                  </a:moveTo>
                  <a:lnTo>
                    <a:pt x="992131" y="0"/>
                  </a:lnTo>
                  <a:cubicBezTo>
                    <a:pt x="1017487" y="0"/>
                    <a:pt x="1041804" y="10072"/>
                    <a:pt x="1059733" y="28001"/>
                  </a:cubicBezTo>
                  <a:cubicBezTo>
                    <a:pt x="1077662" y="45930"/>
                    <a:pt x="1087734" y="70247"/>
                    <a:pt x="1087734" y="95603"/>
                  </a:cubicBezTo>
                  <a:lnTo>
                    <a:pt x="1087734" y="779699"/>
                  </a:lnTo>
                  <a:cubicBezTo>
                    <a:pt x="1087734" y="805055"/>
                    <a:pt x="1077662" y="829372"/>
                    <a:pt x="1059733" y="847301"/>
                  </a:cubicBezTo>
                  <a:cubicBezTo>
                    <a:pt x="1041804" y="865230"/>
                    <a:pt x="1017487" y="875302"/>
                    <a:pt x="992131" y="875302"/>
                  </a:cubicBezTo>
                  <a:lnTo>
                    <a:pt x="95603" y="875302"/>
                  </a:lnTo>
                  <a:cubicBezTo>
                    <a:pt x="70247" y="875302"/>
                    <a:pt x="45930" y="865230"/>
                    <a:pt x="28001" y="847301"/>
                  </a:cubicBezTo>
                  <a:cubicBezTo>
                    <a:pt x="10072" y="829372"/>
                    <a:pt x="0" y="805055"/>
                    <a:pt x="0" y="779699"/>
                  </a:cubicBezTo>
                  <a:lnTo>
                    <a:pt x="0" y="95603"/>
                  </a:lnTo>
                  <a:cubicBezTo>
                    <a:pt x="0" y="70247"/>
                    <a:pt x="10072" y="45930"/>
                    <a:pt x="28001" y="28001"/>
                  </a:cubicBezTo>
                  <a:cubicBezTo>
                    <a:pt x="45930" y="10072"/>
                    <a:pt x="70247" y="0"/>
                    <a:pt x="95603" y="0"/>
                  </a:cubicBezTo>
                  <a:close/>
                </a:path>
              </a:pathLst>
            </a:custGeom>
            <a:solidFill>
              <a:srgbClr val="CC00FE"/>
            </a:solidFill>
          </p:spPr>
        </p:sp>
        <p:sp>
          <p:nvSpPr>
            <p:cNvPr id="7" name="TextBox 7"/>
            <p:cNvSpPr txBox="1"/>
            <p:nvPr/>
          </p:nvSpPr>
          <p:spPr>
            <a:xfrm>
              <a:off x="0" y="-38100"/>
              <a:ext cx="1087734" cy="913402"/>
            </a:xfrm>
            <a:prstGeom prst="rect">
              <a:avLst/>
            </a:prstGeom>
          </p:spPr>
          <p:txBody>
            <a:bodyPr lIns="50800" tIns="50800" rIns="50800" bIns="50800" rtlCol="0" anchor="ctr"/>
            <a:lstStyle/>
            <a:p>
              <a:pPr algn="ctr">
                <a:lnSpc>
                  <a:spcPts val="2659"/>
                </a:lnSpc>
              </a:pPr>
              <a:endParaRPr/>
            </a:p>
          </p:txBody>
        </p:sp>
      </p:grpSp>
      <p:grpSp>
        <p:nvGrpSpPr>
          <p:cNvPr id="8" name="Group 8"/>
          <p:cNvGrpSpPr/>
          <p:nvPr/>
        </p:nvGrpSpPr>
        <p:grpSpPr>
          <a:xfrm>
            <a:off x="4741614" y="6786351"/>
            <a:ext cx="4148970" cy="3323412"/>
            <a:chOff x="0" y="0"/>
            <a:chExt cx="1092733" cy="875302"/>
          </a:xfrm>
        </p:grpSpPr>
        <p:sp>
          <p:nvSpPr>
            <p:cNvPr id="9" name="Freeform 9"/>
            <p:cNvSpPr/>
            <p:nvPr/>
          </p:nvSpPr>
          <p:spPr>
            <a:xfrm>
              <a:off x="0" y="0"/>
              <a:ext cx="1092733" cy="875302"/>
            </a:xfrm>
            <a:custGeom>
              <a:avLst/>
              <a:gdLst/>
              <a:ahLst/>
              <a:cxnLst/>
              <a:rect l="l" t="t" r="r" b="b"/>
              <a:pathLst>
                <a:path w="1092733" h="875302">
                  <a:moveTo>
                    <a:pt x="95165" y="0"/>
                  </a:moveTo>
                  <a:lnTo>
                    <a:pt x="997567" y="0"/>
                  </a:lnTo>
                  <a:cubicBezTo>
                    <a:pt x="1022807" y="0"/>
                    <a:pt x="1047012" y="10026"/>
                    <a:pt x="1064859" y="27873"/>
                  </a:cubicBezTo>
                  <a:cubicBezTo>
                    <a:pt x="1082706" y="45720"/>
                    <a:pt x="1092733" y="69926"/>
                    <a:pt x="1092733" y="95165"/>
                  </a:cubicBezTo>
                  <a:lnTo>
                    <a:pt x="1092733" y="780137"/>
                  </a:lnTo>
                  <a:cubicBezTo>
                    <a:pt x="1092733" y="805376"/>
                    <a:pt x="1082706" y="829582"/>
                    <a:pt x="1064859" y="847429"/>
                  </a:cubicBezTo>
                  <a:cubicBezTo>
                    <a:pt x="1047012" y="865276"/>
                    <a:pt x="1022807" y="875302"/>
                    <a:pt x="997567" y="875302"/>
                  </a:cubicBezTo>
                  <a:lnTo>
                    <a:pt x="95165" y="875302"/>
                  </a:lnTo>
                  <a:cubicBezTo>
                    <a:pt x="69926" y="875302"/>
                    <a:pt x="45720" y="865276"/>
                    <a:pt x="27873" y="847429"/>
                  </a:cubicBezTo>
                  <a:cubicBezTo>
                    <a:pt x="10026" y="829582"/>
                    <a:pt x="0" y="805376"/>
                    <a:pt x="0" y="780137"/>
                  </a:cubicBezTo>
                  <a:lnTo>
                    <a:pt x="0" y="95165"/>
                  </a:lnTo>
                  <a:cubicBezTo>
                    <a:pt x="0" y="69926"/>
                    <a:pt x="10026" y="45720"/>
                    <a:pt x="27873" y="27873"/>
                  </a:cubicBezTo>
                  <a:cubicBezTo>
                    <a:pt x="45720" y="10026"/>
                    <a:pt x="69926" y="0"/>
                    <a:pt x="95165" y="0"/>
                  </a:cubicBezTo>
                  <a:close/>
                </a:path>
              </a:pathLst>
            </a:custGeom>
            <a:solidFill>
              <a:srgbClr val="A432FF"/>
            </a:solidFill>
          </p:spPr>
        </p:sp>
        <p:sp>
          <p:nvSpPr>
            <p:cNvPr id="10" name="TextBox 10"/>
            <p:cNvSpPr txBox="1"/>
            <p:nvPr/>
          </p:nvSpPr>
          <p:spPr>
            <a:xfrm>
              <a:off x="0" y="-38100"/>
              <a:ext cx="1092733" cy="913402"/>
            </a:xfrm>
            <a:prstGeom prst="rect">
              <a:avLst/>
            </a:prstGeom>
          </p:spPr>
          <p:txBody>
            <a:bodyPr lIns="50800" tIns="50800" rIns="50800" bIns="50800" rtlCol="0" anchor="ctr"/>
            <a:lstStyle/>
            <a:p>
              <a:pPr algn="ctr">
                <a:lnSpc>
                  <a:spcPts val="2659"/>
                </a:lnSpc>
              </a:pPr>
              <a:endParaRPr/>
            </a:p>
          </p:txBody>
        </p:sp>
      </p:grpSp>
      <p:grpSp>
        <p:nvGrpSpPr>
          <p:cNvPr id="11" name="Group 11"/>
          <p:cNvGrpSpPr/>
          <p:nvPr/>
        </p:nvGrpSpPr>
        <p:grpSpPr>
          <a:xfrm>
            <a:off x="14164346" y="6786351"/>
            <a:ext cx="3879079" cy="3323412"/>
            <a:chOff x="0" y="0"/>
            <a:chExt cx="1021650" cy="875302"/>
          </a:xfrm>
        </p:grpSpPr>
        <p:sp>
          <p:nvSpPr>
            <p:cNvPr id="12" name="Freeform 12"/>
            <p:cNvSpPr/>
            <p:nvPr/>
          </p:nvSpPr>
          <p:spPr>
            <a:xfrm>
              <a:off x="0" y="0"/>
              <a:ext cx="1021650" cy="875302"/>
            </a:xfrm>
            <a:custGeom>
              <a:avLst/>
              <a:gdLst/>
              <a:ahLst/>
              <a:cxnLst/>
              <a:rect l="l" t="t" r="r" b="b"/>
              <a:pathLst>
                <a:path w="1021650" h="875302">
                  <a:moveTo>
                    <a:pt x="101787" y="0"/>
                  </a:moveTo>
                  <a:lnTo>
                    <a:pt x="919864" y="0"/>
                  </a:lnTo>
                  <a:cubicBezTo>
                    <a:pt x="976079" y="0"/>
                    <a:pt x="1021650" y="45571"/>
                    <a:pt x="1021650" y="101787"/>
                  </a:cubicBezTo>
                  <a:lnTo>
                    <a:pt x="1021650" y="773515"/>
                  </a:lnTo>
                  <a:cubicBezTo>
                    <a:pt x="1021650" y="800511"/>
                    <a:pt x="1010926" y="826401"/>
                    <a:pt x="991838" y="845489"/>
                  </a:cubicBezTo>
                  <a:cubicBezTo>
                    <a:pt x="972749" y="864578"/>
                    <a:pt x="946859" y="875302"/>
                    <a:pt x="919864" y="875302"/>
                  </a:cubicBezTo>
                  <a:lnTo>
                    <a:pt x="101787" y="875302"/>
                  </a:lnTo>
                  <a:cubicBezTo>
                    <a:pt x="45571" y="875302"/>
                    <a:pt x="0" y="829731"/>
                    <a:pt x="0" y="773515"/>
                  </a:cubicBezTo>
                  <a:lnTo>
                    <a:pt x="0" y="101787"/>
                  </a:lnTo>
                  <a:cubicBezTo>
                    <a:pt x="0" y="45571"/>
                    <a:pt x="45571" y="0"/>
                    <a:pt x="101787" y="0"/>
                  </a:cubicBezTo>
                  <a:close/>
                </a:path>
              </a:pathLst>
            </a:custGeom>
            <a:solidFill>
              <a:srgbClr val="0534DA"/>
            </a:solidFill>
          </p:spPr>
        </p:sp>
        <p:sp>
          <p:nvSpPr>
            <p:cNvPr id="13" name="TextBox 13"/>
            <p:cNvSpPr txBox="1"/>
            <p:nvPr/>
          </p:nvSpPr>
          <p:spPr>
            <a:xfrm>
              <a:off x="0" y="-38100"/>
              <a:ext cx="1021650" cy="913402"/>
            </a:xfrm>
            <a:prstGeom prst="rect">
              <a:avLst/>
            </a:prstGeom>
          </p:spPr>
          <p:txBody>
            <a:bodyPr lIns="50800" tIns="50800" rIns="50800" bIns="50800" rtlCol="0" anchor="ctr"/>
            <a:lstStyle/>
            <a:p>
              <a:pPr algn="ctr">
                <a:lnSpc>
                  <a:spcPts val="2659"/>
                </a:lnSpc>
              </a:pPr>
              <a:endParaRPr/>
            </a:p>
          </p:txBody>
        </p:sp>
      </p:grpSp>
      <p:grpSp>
        <p:nvGrpSpPr>
          <p:cNvPr id="14" name="Group 14"/>
          <p:cNvGrpSpPr/>
          <p:nvPr/>
        </p:nvGrpSpPr>
        <p:grpSpPr>
          <a:xfrm>
            <a:off x="9220212" y="6786351"/>
            <a:ext cx="4661425" cy="3323412"/>
            <a:chOff x="0" y="0"/>
            <a:chExt cx="1227700" cy="875302"/>
          </a:xfrm>
        </p:grpSpPr>
        <p:sp>
          <p:nvSpPr>
            <p:cNvPr id="15" name="Freeform 15"/>
            <p:cNvSpPr/>
            <p:nvPr/>
          </p:nvSpPr>
          <p:spPr>
            <a:xfrm>
              <a:off x="0" y="0"/>
              <a:ext cx="1227700" cy="875302"/>
            </a:xfrm>
            <a:custGeom>
              <a:avLst/>
              <a:gdLst/>
              <a:ahLst/>
              <a:cxnLst/>
              <a:rect l="l" t="t" r="r" b="b"/>
              <a:pathLst>
                <a:path w="1227700" h="875302">
                  <a:moveTo>
                    <a:pt x="84703" y="0"/>
                  </a:moveTo>
                  <a:lnTo>
                    <a:pt x="1142997" y="0"/>
                  </a:lnTo>
                  <a:cubicBezTo>
                    <a:pt x="1189777" y="0"/>
                    <a:pt x="1227700" y="37923"/>
                    <a:pt x="1227700" y="84703"/>
                  </a:cubicBezTo>
                  <a:lnTo>
                    <a:pt x="1227700" y="790599"/>
                  </a:lnTo>
                  <a:cubicBezTo>
                    <a:pt x="1227700" y="837379"/>
                    <a:pt x="1189777" y="875302"/>
                    <a:pt x="1142997" y="875302"/>
                  </a:cubicBezTo>
                  <a:lnTo>
                    <a:pt x="84703" y="875302"/>
                  </a:lnTo>
                  <a:cubicBezTo>
                    <a:pt x="37923" y="875302"/>
                    <a:pt x="0" y="837379"/>
                    <a:pt x="0" y="790599"/>
                  </a:cubicBezTo>
                  <a:lnTo>
                    <a:pt x="0" y="84703"/>
                  </a:lnTo>
                  <a:cubicBezTo>
                    <a:pt x="0" y="37923"/>
                    <a:pt x="37923" y="0"/>
                    <a:pt x="84703" y="0"/>
                  </a:cubicBezTo>
                  <a:close/>
                </a:path>
              </a:pathLst>
            </a:custGeom>
            <a:solidFill>
              <a:srgbClr val="4D41EF"/>
            </a:solidFill>
          </p:spPr>
        </p:sp>
        <p:sp>
          <p:nvSpPr>
            <p:cNvPr id="16" name="TextBox 16"/>
            <p:cNvSpPr txBox="1"/>
            <p:nvPr/>
          </p:nvSpPr>
          <p:spPr>
            <a:xfrm>
              <a:off x="0" y="-38100"/>
              <a:ext cx="1227700" cy="913402"/>
            </a:xfrm>
            <a:prstGeom prst="rect">
              <a:avLst/>
            </a:prstGeom>
          </p:spPr>
          <p:txBody>
            <a:bodyPr lIns="50800" tIns="50800" rIns="50800" bIns="50800" rtlCol="0" anchor="ctr"/>
            <a:lstStyle/>
            <a:p>
              <a:pPr algn="ctr">
                <a:lnSpc>
                  <a:spcPts val="2659"/>
                </a:lnSpc>
              </a:pPr>
              <a:endParaRPr/>
            </a:p>
          </p:txBody>
        </p:sp>
      </p:grpSp>
      <p:grpSp>
        <p:nvGrpSpPr>
          <p:cNvPr id="17" name="Group 17"/>
          <p:cNvGrpSpPr/>
          <p:nvPr/>
        </p:nvGrpSpPr>
        <p:grpSpPr>
          <a:xfrm>
            <a:off x="1974491" y="6900651"/>
            <a:ext cx="794189" cy="898622"/>
            <a:chOff x="0" y="0"/>
            <a:chExt cx="1058918" cy="1198162"/>
          </a:xfrm>
        </p:grpSpPr>
        <p:sp>
          <p:nvSpPr>
            <p:cNvPr id="18" name="Freeform 18"/>
            <p:cNvSpPr/>
            <p:nvPr/>
          </p:nvSpPr>
          <p:spPr>
            <a:xfrm>
              <a:off x="0" y="91278"/>
              <a:ext cx="1058918" cy="1058918"/>
            </a:xfrm>
            <a:custGeom>
              <a:avLst/>
              <a:gdLst/>
              <a:ahLst/>
              <a:cxnLst/>
              <a:rect l="l" t="t" r="r" b="b"/>
              <a:pathLst>
                <a:path w="1058918" h="1058918">
                  <a:moveTo>
                    <a:pt x="0" y="0"/>
                  </a:moveTo>
                  <a:lnTo>
                    <a:pt x="1058918" y="0"/>
                  </a:lnTo>
                  <a:lnTo>
                    <a:pt x="1058918" y="1058919"/>
                  </a:lnTo>
                  <a:lnTo>
                    <a:pt x="0" y="105891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9" name="TextBox 19"/>
            <p:cNvSpPr txBox="1"/>
            <p:nvPr/>
          </p:nvSpPr>
          <p:spPr>
            <a:xfrm>
              <a:off x="193481" y="-123825"/>
              <a:ext cx="671956" cy="1321987"/>
            </a:xfrm>
            <a:prstGeom prst="rect">
              <a:avLst/>
            </a:prstGeom>
          </p:spPr>
          <p:txBody>
            <a:bodyPr lIns="0" tIns="0" rIns="0" bIns="0" rtlCol="0" anchor="t">
              <a:spAutoFit/>
            </a:bodyPr>
            <a:lstStyle/>
            <a:p>
              <a:pPr marL="0" lvl="0" indent="0" algn="ctr">
                <a:lnSpc>
                  <a:spcPts val="8320"/>
                </a:lnSpc>
                <a:spcBef>
                  <a:spcPct val="0"/>
                </a:spcBef>
              </a:pPr>
              <a:r>
                <a:rPr lang="en-US" sz="5942" b="1">
                  <a:solidFill>
                    <a:srgbClr val="FFFFFF"/>
                  </a:solidFill>
                  <a:latin typeface="Montserrat Bold"/>
                  <a:ea typeface="Montserrat Bold"/>
                  <a:cs typeface="Montserrat Bold"/>
                  <a:sym typeface="Montserrat Bold"/>
                </a:rPr>
                <a:t>1</a:t>
              </a:r>
            </a:p>
          </p:txBody>
        </p:sp>
      </p:grpSp>
      <p:grpSp>
        <p:nvGrpSpPr>
          <p:cNvPr id="20" name="Group 20"/>
          <p:cNvGrpSpPr/>
          <p:nvPr/>
        </p:nvGrpSpPr>
        <p:grpSpPr>
          <a:xfrm>
            <a:off x="6419005" y="6900651"/>
            <a:ext cx="794189" cy="898622"/>
            <a:chOff x="0" y="0"/>
            <a:chExt cx="1058918" cy="1198162"/>
          </a:xfrm>
        </p:grpSpPr>
        <p:sp>
          <p:nvSpPr>
            <p:cNvPr id="21" name="Freeform 21"/>
            <p:cNvSpPr/>
            <p:nvPr/>
          </p:nvSpPr>
          <p:spPr>
            <a:xfrm>
              <a:off x="0" y="82117"/>
              <a:ext cx="1058918" cy="1058918"/>
            </a:xfrm>
            <a:custGeom>
              <a:avLst/>
              <a:gdLst/>
              <a:ahLst/>
              <a:cxnLst/>
              <a:rect l="l" t="t" r="r" b="b"/>
              <a:pathLst>
                <a:path w="1058918" h="1058918">
                  <a:moveTo>
                    <a:pt x="0" y="0"/>
                  </a:moveTo>
                  <a:lnTo>
                    <a:pt x="1058918" y="0"/>
                  </a:lnTo>
                  <a:lnTo>
                    <a:pt x="1058918" y="1058918"/>
                  </a:lnTo>
                  <a:lnTo>
                    <a:pt x="0" y="105891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22" name="TextBox 22"/>
            <p:cNvSpPr txBox="1"/>
            <p:nvPr/>
          </p:nvSpPr>
          <p:spPr>
            <a:xfrm>
              <a:off x="193481" y="-123825"/>
              <a:ext cx="671956" cy="1321987"/>
            </a:xfrm>
            <a:prstGeom prst="rect">
              <a:avLst/>
            </a:prstGeom>
          </p:spPr>
          <p:txBody>
            <a:bodyPr lIns="0" tIns="0" rIns="0" bIns="0" rtlCol="0" anchor="t">
              <a:spAutoFit/>
            </a:bodyPr>
            <a:lstStyle/>
            <a:p>
              <a:pPr marL="0" lvl="0" indent="0" algn="ctr">
                <a:lnSpc>
                  <a:spcPts val="8320"/>
                </a:lnSpc>
                <a:spcBef>
                  <a:spcPct val="0"/>
                </a:spcBef>
              </a:pPr>
              <a:r>
                <a:rPr lang="en-US" sz="5942" b="1">
                  <a:solidFill>
                    <a:srgbClr val="FFFFFF"/>
                  </a:solidFill>
                  <a:latin typeface="Montserrat Bold"/>
                  <a:ea typeface="Montserrat Bold"/>
                  <a:cs typeface="Montserrat Bold"/>
                  <a:sym typeface="Montserrat Bold"/>
                </a:rPr>
                <a:t>2</a:t>
              </a:r>
            </a:p>
          </p:txBody>
        </p:sp>
      </p:grpSp>
      <p:grpSp>
        <p:nvGrpSpPr>
          <p:cNvPr id="23" name="Group 23"/>
          <p:cNvGrpSpPr/>
          <p:nvPr/>
        </p:nvGrpSpPr>
        <p:grpSpPr>
          <a:xfrm>
            <a:off x="15706790" y="6900651"/>
            <a:ext cx="794189" cy="898622"/>
            <a:chOff x="0" y="0"/>
            <a:chExt cx="1058918" cy="1198162"/>
          </a:xfrm>
        </p:grpSpPr>
        <p:sp>
          <p:nvSpPr>
            <p:cNvPr id="24" name="Freeform 24"/>
            <p:cNvSpPr/>
            <p:nvPr/>
          </p:nvSpPr>
          <p:spPr>
            <a:xfrm>
              <a:off x="0" y="82117"/>
              <a:ext cx="1058918" cy="1058918"/>
            </a:xfrm>
            <a:custGeom>
              <a:avLst/>
              <a:gdLst/>
              <a:ahLst/>
              <a:cxnLst/>
              <a:rect l="l" t="t" r="r" b="b"/>
              <a:pathLst>
                <a:path w="1058918" h="1058918">
                  <a:moveTo>
                    <a:pt x="0" y="0"/>
                  </a:moveTo>
                  <a:lnTo>
                    <a:pt x="1058918" y="0"/>
                  </a:lnTo>
                  <a:lnTo>
                    <a:pt x="1058918" y="1058918"/>
                  </a:lnTo>
                  <a:lnTo>
                    <a:pt x="0" y="105891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25" name="TextBox 25"/>
            <p:cNvSpPr txBox="1"/>
            <p:nvPr/>
          </p:nvSpPr>
          <p:spPr>
            <a:xfrm>
              <a:off x="193481" y="-123825"/>
              <a:ext cx="671956" cy="1321987"/>
            </a:xfrm>
            <a:prstGeom prst="rect">
              <a:avLst/>
            </a:prstGeom>
          </p:spPr>
          <p:txBody>
            <a:bodyPr lIns="0" tIns="0" rIns="0" bIns="0" rtlCol="0" anchor="t">
              <a:spAutoFit/>
            </a:bodyPr>
            <a:lstStyle/>
            <a:p>
              <a:pPr marL="0" lvl="0" indent="0" algn="ctr">
                <a:lnSpc>
                  <a:spcPts val="8320"/>
                </a:lnSpc>
                <a:spcBef>
                  <a:spcPct val="0"/>
                </a:spcBef>
              </a:pPr>
              <a:r>
                <a:rPr lang="en-US" sz="5942" b="1">
                  <a:solidFill>
                    <a:srgbClr val="FFFFFF"/>
                  </a:solidFill>
                  <a:latin typeface="Montserrat Bold"/>
                  <a:ea typeface="Montserrat Bold"/>
                  <a:cs typeface="Montserrat Bold"/>
                  <a:sym typeface="Montserrat Bold"/>
                </a:rPr>
                <a:t>4</a:t>
              </a:r>
            </a:p>
          </p:txBody>
        </p:sp>
      </p:grpSp>
      <p:grpSp>
        <p:nvGrpSpPr>
          <p:cNvPr id="26" name="Group 26"/>
          <p:cNvGrpSpPr/>
          <p:nvPr/>
        </p:nvGrpSpPr>
        <p:grpSpPr>
          <a:xfrm>
            <a:off x="11160061" y="6959098"/>
            <a:ext cx="781727" cy="781727"/>
            <a:chOff x="0" y="0"/>
            <a:chExt cx="1042303" cy="1042303"/>
          </a:xfrm>
        </p:grpSpPr>
        <p:sp>
          <p:nvSpPr>
            <p:cNvPr id="27" name="Freeform 27"/>
            <p:cNvSpPr/>
            <p:nvPr/>
          </p:nvSpPr>
          <p:spPr>
            <a:xfrm>
              <a:off x="0" y="0"/>
              <a:ext cx="1042303" cy="1042303"/>
            </a:xfrm>
            <a:custGeom>
              <a:avLst/>
              <a:gdLst/>
              <a:ahLst/>
              <a:cxnLst/>
              <a:rect l="l" t="t" r="r" b="b"/>
              <a:pathLst>
                <a:path w="1042303" h="1042303">
                  <a:moveTo>
                    <a:pt x="0" y="0"/>
                  </a:moveTo>
                  <a:lnTo>
                    <a:pt x="1042303" y="0"/>
                  </a:lnTo>
                  <a:lnTo>
                    <a:pt x="1042303" y="1042303"/>
                  </a:lnTo>
                  <a:lnTo>
                    <a:pt x="0" y="104230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28" name="TextBox 28"/>
            <p:cNvSpPr txBox="1"/>
            <p:nvPr/>
          </p:nvSpPr>
          <p:spPr>
            <a:xfrm>
              <a:off x="247367" y="-95250"/>
              <a:ext cx="584546" cy="1137553"/>
            </a:xfrm>
            <a:prstGeom prst="rect">
              <a:avLst/>
            </a:prstGeom>
          </p:spPr>
          <p:txBody>
            <a:bodyPr lIns="0" tIns="0" rIns="0" bIns="0" rtlCol="0" anchor="t">
              <a:spAutoFit/>
            </a:bodyPr>
            <a:lstStyle/>
            <a:p>
              <a:pPr marL="0" lvl="0" indent="0" algn="ctr">
                <a:lnSpc>
                  <a:spcPts val="7237"/>
                </a:lnSpc>
                <a:spcBef>
                  <a:spcPct val="0"/>
                </a:spcBef>
              </a:pPr>
              <a:r>
                <a:rPr lang="en-US" sz="5169" b="1">
                  <a:solidFill>
                    <a:srgbClr val="FFFFFF"/>
                  </a:solidFill>
                  <a:latin typeface="Montserrat Bold"/>
                  <a:ea typeface="Montserrat Bold"/>
                  <a:cs typeface="Montserrat Bold"/>
                  <a:sym typeface="Montserrat Bold"/>
                </a:rPr>
                <a:t>3</a:t>
              </a:r>
            </a:p>
          </p:txBody>
        </p:sp>
      </p:grpSp>
      <p:sp>
        <p:nvSpPr>
          <p:cNvPr id="29" name="Freeform 29"/>
          <p:cNvSpPr/>
          <p:nvPr/>
        </p:nvSpPr>
        <p:spPr>
          <a:xfrm>
            <a:off x="14915386" y="120094"/>
            <a:ext cx="2989788" cy="775130"/>
          </a:xfrm>
          <a:custGeom>
            <a:avLst/>
            <a:gdLst/>
            <a:ahLst/>
            <a:cxnLst/>
            <a:rect l="l" t="t" r="r" b="b"/>
            <a:pathLst>
              <a:path w="2989788" h="775130">
                <a:moveTo>
                  <a:pt x="0" y="0"/>
                </a:moveTo>
                <a:lnTo>
                  <a:pt x="2989788" y="0"/>
                </a:lnTo>
                <a:lnTo>
                  <a:pt x="2989788" y="775130"/>
                </a:lnTo>
                <a:lnTo>
                  <a:pt x="0" y="775130"/>
                </a:lnTo>
                <a:lnTo>
                  <a:pt x="0" y="0"/>
                </a:lnTo>
                <a:close/>
              </a:path>
            </a:pathLst>
          </a:custGeom>
          <a:blipFill>
            <a:blip r:embed="rId4"/>
            <a:stretch>
              <a:fillRect/>
            </a:stretch>
          </a:blipFill>
        </p:spPr>
      </p:sp>
      <p:sp>
        <p:nvSpPr>
          <p:cNvPr id="30" name="TextBox 30"/>
          <p:cNvSpPr txBox="1"/>
          <p:nvPr/>
        </p:nvSpPr>
        <p:spPr>
          <a:xfrm>
            <a:off x="3953128" y="1083573"/>
            <a:ext cx="10381743" cy="1044183"/>
          </a:xfrm>
          <a:prstGeom prst="rect">
            <a:avLst/>
          </a:prstGeom>
        </p:spPr>
        <p:txBody>
          <a:bodyPr lIns="0" tIns="0" rIns="0" bIns="0" rtlCol="0" anchor="t">
            <a:spAutoFit/>
          </a:bodyPr>
          <a:lstStyle/>
          <a:p>
            <a:pPr marL="0" lvl="0" indent="0" algn="ctr">
              <a:lnSpc>
                <a:spcPts val="8596"/>
              </a:lnSpc>
              <a:spcBef>
                <a:spcPct val="0"/>
              </a:spcBef>
            </a:pPr>
            <a:r>
              <a:rPr lang="en-US" sz="6140" b="1">
                <a:solidFill>
                  <a:srgbClr val="000000"/>
                </a:solidFill>
                <a:latin typeface="Montserrat Bold"/>
                <a:ea typeface="Montserrat Bold"/>
                <a:cs typeface="Montserrat Bold"/>
                <a:sym typeface="Montserrat Bold"/>
              </a:rPr>
              <a:t>Problem Statement</a:t>
            </a:r>
          </a:p>
        </p:txBody>
      </p:sp>
      <p:sp>
        <p:nvSpPr>
          <p:cNvPr id="31" name="TextBox 31"/>
          <p:cNvSpPr txBox="1"/>
          <p:nvPr/>
        </p:nvSpPr>
        <p:spPr>
          <a:xfrm>
            <a:off x="3953128" y="5561193"/>
            <a:ext cx="10381743" cy="1044183"/>
          </a:xfrm>
          <a:prstGeom prst="rect">
            <a:avLst/>
          </a:prstGeom>
        </p:spPr>
        <p:txBody>
          <a:bodyPr lIns="0" tIns="0" rIns="0" bIns="0" rtlCol="0" anchor="t">
            <a:spAutoFit/>
          </a:bodyPr>
          <a:lstStyle/>
          <a:p>
            <a:pPr marL="0" lvl="0" indent="0" algn="ctr">
              <a:lnSpc>
                <a:spcPts val="8596"/>
              </a:lnSpc>
              <a:spcBef>
                <a:spcPct val="0"/>
              </a:spcBef>
            </a:pPr>
            <a:r>
              <a:rPr lang="en-US" sz="6140" b="1">
                <a:solidFill>
                  <a:srgbClr val="000000"/>
                </a:solidFill>
                <a:latin typeface="Montserrat Bold"/>
                <a:ea typeface="Montserrat Bold"/>
                <a:cs typeface="Montserrat Bold"/>
                <a:sym typeface="Montserrat Bold"/>
              </a:rPr>
              <a:t>Objectives</a:t>
            </a:r>
          </a:p>
        </p:txBody>
      </p:sp>
      <p:sp>
        <p:nvSpPr>
          <p:cNvPr id="32" name="TextBox 32"/>
          <p:cNvSpPr txBox="1"/>
          <p:nvPr/>
        </p:nvSpPr>
        <p:spPr>
          <a:xfrm>
            <a:off x="813812" y="2107809"/>
            <a:ext cx="16660375" cy="3453384"/>
          </a:xfrm>
          <a:prstGeom prst="rect">
            <a:avLst/>
          </a:prstGeom>
        </p:spPr>
        <p:txBody>
          <a:bodyPr lIns="0" tIns="0" rIns="0" bIns="0" rtlCol="0" anchor="t">
            <a:spAutoFit/>
          </a:bodyPr>
          <a:lstStyle/>
          <a:p>
            <a:pPr marL="602361" lvl="1" indent="-301180" algn="just">
              <a:lnSpc>
                <a:spcPts val="3906"/>
              </a:lnSpc>
              <a:buFont typeface="Arial"/>
              <a:buChar char="•"/>
            </a:pPr>
            <a:r>
              <a:rPr lang="en-US" sz="2790">
                <a:solidFill>
                  <a:srgbClr val="343434"/>
                </a:solidFill>
                <a:latin typeface="Montserrat"/>
                <a:ea typeface="Montserrat"/>
                <a:cs typeface="Montserrat"/>
                <a:sym typeface="Montserrat"/>
              </a:rPr>
              <a:t>To develop a tool that generates personalized health and wellness tips based on user profiles inputs such as age, gender, activity level, and health goals (e.g., weight loss, muscle gain).</a:t>
            </a:r>
          </a:p>
          <a:p>
            <a:pPr marL="602361" lvl="1" indent="-301180" algn="just">
              <a:lnSpc>
                <a:spcPts val="3906"/>
              </a:lnSpc>
              <a:buFont typeface="Arial"/>
              <a:buChar char="•"/>
            </a:pPr>
            <a:r>
              <a:rPr lang="en-US" sz="2790">
                <a:solidFill>
                  <a:srgbClr val="343434"/>
                </a:solidFill>
                <a:latin typeface="Montserrat"/>
                <a:ea typeface="Montserrat"/>
                <a:cs typeface="Montserrat"/>
                <a:sym typeface="Montserrat"/>
              </a:rPr>
              <a:t>Personalized health advice empowers individuals to make informed lifestyle choices, improving overall well-being and helping achieve specific health goals. However, it is not easy to obtain personalized and professional fitness advice in today’s world. So the proposed system serves well, thus tackling this issue.</a:t>
            </a:r>
          </a:p>
        </p:txBody>
      </p:sp>
      <p:sp>
        <p:nvSpPr>
          <p:cNvPr id="33" name="TextBox 33"/>
          <p:cNvSpPr txBox="1"/>
          <p:nvPr/>
        </p:nvSpPr>
        <p:spPr>
          <a:xfrm>
            <a:off x="523136" y="7861111"/>
            <a:ext cx="3691574" cy="1967484"/>
          </a:xfrm>
          <a:prstGeom prst="rect">
            <a:avLst/>
          </a:prstGeom>
        </p:spPr>
        <p:txBody>
          <a:bodyPr lIns="0" tIns="0" rIns="0" bIns="0" rtlCol="0" anchor="t">
            <a:spAutoFit/>
          </a:bodyPr>
          <a:lstStyle/>
          <a:p>
            <a:pPr algn="just">
              <a:lnSpc>
                <a:spcPts val="3906"/>
              </a:lnSpc>
            </a:pPr>
            <a:r>
              <a:rPr lang="en-US" sz="2790">
                <a:solidFill>
                  <a:srgbClr val="FFFFFF"/>
                </a:solidFill>
                <a:latin typeface="Montserrat"/>
                <a:ea typeface="Montserrat"/>
                <a:cs typeface="Montserrat"/>
                <a:sym typeface="Montserrat"/>
              </a:rPr>
              <a:t>To survey the user of their attributes(age, height, weight, gender, etc).</a:t>
            </a:r>
          </a:p>
        </p:txBody>
      </p:sp>
      <p:sp>
        <p:nvSpPr>
          <p:cNvPr id="34" name="TextBox 34"/>
          <p:cNvSpPr txBox="1"/>
          <p:nvPr/>
        </p:nvSpPr>
        <p:spPr>
          <a:xfrm>
            <a:off x="4878211" y="7861111"/>
            <a:ext cx="3875775" cy="1963936"/>
          </a:xfrm>
          <a:prstGeom prst="rect">
            <a:avLst/>
          </a:prstGeom>
        </p:spPr>
        <p:txBody>
          <a:bodyPr wrap="square" lIns="0" tIns="0" rIns="0" bIns="0" rtlCol="0" anchor="t">
            <a:spAutoFit/>
          </a:bodyPr>
          <a:lstStyle/>
          <a:p>
            <a:pPr algn="just">
              <a:lnSpc>
                <a:spcPts val="3906"/>
              </a:lnSpc>
            </a:pPr>
            <a:r>
              <a:rPr lang="en-US" sz="2790" dirty="0">
                <a:solidFill>
                  <a:srgbClr val="FFFFFF"/>
                </a:solidFill>
                <a:latin typeface="Montserrat"/>
                <a:ea typeface="Montserrat"/>
                <a:cs typeface="Montserrat"/>
                <a:sym typeface="Montserrat"/>
              </a:rPr>
              <a:t>To create a RAG model that retrieves similar workout and diet context.</a:t>
            </a:r>
          </a:p>
        </p:txBody>
      </p:sp>
      <p:sp>
        <p:nvSpPr>
          <p:cNvPr id="35" name="TextBox 35"/>
          <p:cNvSpPr txBox="1"/>
          <p:nvPr/>
        </p:nvSpPr>
        <p:spPr>
          <a:xfrm>
            <a:off x="14302595" y="7861111"/>
            <a:ext cx="3602579" cy="1472184"/>
          </a:xfrm>
          <a:prstGeom prst="rect">
            <a:avLst/>
          </a:prstGeom>
        </p:spPr>
        <p:txBody>
          <a:bodyPr lIns="0" tIns="0" rIns="0" bIns="0" rtlCol="0" anchor="t">
            <a:spAutoFit/>
          </a:bodyPr>
          <a:lstStyle/>
          <a:p>
            <a:pPr algn="just">
              <a:lnSpc>
                <a:spcPts val="3906"/>
              </a:lnSpc>
            </a:pPr>
            <a:r>
              <a:rPr lang="en-US" sz="2790">
                <a:solidFill>
                  <a:srgbClr val="FFFFFF"/>
                </a:solidFill>
                <a:latin typeface="Montserrat"/>
                <a:ea typeface="Montserrat"/>
                <a:cs typeface="Montserrat"/>
                <a:sym typeface="Montserrat"/>
              </a:rPr>
              <a:t>To store the vector word bag in a cloud database.</a:t>
            </a:r>
          </a:p>
        </p:txBody>
      </p:sp>
      <p:sp>
        <p:nvSpPr>
          <p:cNvPr id="36" name="TextBox 36"/>
          <p:cNvSpPr txBox="1"/>
          <p:nvPr/>
        </p:nvSpPr>
        <p:spPr>
          <a:xfrm>
            <a:off x="9417488" y="7861111"/>
            <a:ext cx="4266872" cy="1967484"/>
          </a:xfrm>
          <a:prstGeom prst="rect">
            <a:avLst/>
          </a:prstGeom>
        </p:spPr>
        <p:txBody>
          <a:bodyPr lIns="0" tIns="0" rIns="0" bIns="0" rtlCol="0" anchor="t">
            <a:spAutoFit/>
          </a:bodyPr>
          <a:lstStyle/>
          <a:p>
            <a:pPr algn="just">
              <a:lnSpc>
                <a:spcPts val="3906"/>
              </a:lnSpc>
            </a:pPr>
            <a:r>
              <a:rPr lang="en-US" sz="2790">
                <a:solidFill>
                  <a:srgbClr val="FFFFFF"/>
                </a:solidFill>
                <a:latin typeface="Montserrat"/>
                <a:ea typeface="Montserrat"/>
                <a:cs typeface="Montserrat"/>
                <a:sym typeface="Montserrat"/>
              </a:rPr>
              <a:t>To provide personalized workout and diet plans based on user attributes,</a:t>
            </a:r>
          </a:p>
        </p:txBody>
      </p:sp>
    </p:spTree>
  </p:cSld>
  <p:clrMapOvr>
    <a:masterClrMapping/>
  </p:clrMapOvr>
  <p:transition spd="slow">
    <p:push/>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4501676">
            <a:off x="13056238" y="-6383525"/>
            <a:ext cx="8812399" cy="8834485"/>
          </a:xfrm>
          <a:custGeom>
            <a:avLst/>
            <a:gdLst/>
            <a:ahLst/>
            <a:cxnLst/>
            <a:rect l="l" t="t" r="r" b="b"/>
            <a:pathLst>
              <a:path w="8812399" h="8834485">
                <a:moveTo>
                  <a:pt x="0" y="0"/>
                </a:moveTo>
                <a:lnTo>
                  <a:pt x="8812399" y="0"/>
                </a:lnTo>
                <a:lnTo>
                  <a:pt x="8812399" y="8834485"/>
                </a:lnTo>
                <a:lnTo>
                  <a:pt x="0" y="8834485"/>
                </a:lnTo>
                <a:lnTo>
                  <a:pt x="0" y="0"/>
                </a:lnTo>
                <a:close/>
              </a:path>
            </a:pathLst>
          </a:custGeom>
          <a:blipFill>
            <a:blip r:embed="rId2"/>
            <a:stretch>
              <a:fillRect/>
            </a:stretch>
          </a:blipFill>
        </p:spPr>
      </p:sp>
      <p:sp>
        <p:nvSpPr>
          <p:cNvPr id="3" name="TextBox 3"/>
          <p:cNvSpPr txBox="1"/>
          <p:nvPr/>
        </p:nvSpPr>
        <p:spPr>
          <a:xfrm>
            <a:off x="276671" y="328293"/>
            <a:ext cx="13974769" cy="1113217"/>
          </a:xfrm>
          <a:prstGeom prst="rect">
            <a:avLst/>
          </a:prstGeom>
        </p:spPr>
        <p:txBody>
          <a:bodyPr lIns="0" tIns="0" rIns="0" bIns="0" rtlCol="0" anchor="t">
            <a:spAutoFit/>
          </a:bodyPr>
          <a:lstStyle/>
          <a:p>
            <a:pPr algn="l">
              <a:lnSpc>
                <a:spcPts val="8847"/>
              </a:lnSpc>
            </a:pPr>
            <a:r>
              <a:rPr lang="en-US" sz="7372" b="1">
                <a:solidFill>
                  <a:srgbClr val="000000"/>
                </a:solidFill>
                <a:latin typeface="Montserrat Bold"/>
                <a:ea typeface="Montserrat Bold"/>
                <a:cs typeface="Montserrat Bold"/>
                <a:sym typeface="Montserrat Bold"/>
              </a:rPr>
              <a:t>Approach and Methodology</a:t>
            </a:r>
          </a:p>
        </p:txBody>
      </p:sp>
      <p:sp>
        <p:nvSpPr>
          <p:cNvPr id="4" name="TextBox 4"/>
          <p:cNvSpPr txBox="1"/>
          <p:nvPr/>
        </p:nvSpPr>
        <p:spPr>
          <a:xfrm>
            <a:off x="276671" y="7717258"/>
            <a:ext cx="4337033" cy="581025"/>
          </a:xfrm>
          <a:prstGeom prst="rect">
            <a:avLst/>
          </a:prstGeom>
        </p:spPr>
        <p:txBody>
          <a:bodyPr lIns="0" tIns="0" rIns="0" bIns="0" rtlCol="0" anchor="t">
            <a:spAutoFit/>
          </a:bodyPr>
          <a:lstStyle/>
          <a:p>
            <a:pPr algn="l">
              <a:lnSpc>
                <a:spcPts val="4647"/>
              </a:lnSpc>
            </a:pPr>
            <a:r>
              <a:rPr lang="en-US" sz="3872" b="1">
                <a:solidFill>
                  <a:srgbClr val="000000"/>
                </a:solidFill>
                <a:latin typeface="Montserrat Bold"/>
                <a:ea typeface="Montserrat Bold"/>
                <a:cs typeface="Montserrat Bold"/>
                <a:sym typeface="Montserrat Bold"/>
              </a:rPr>
              <a:t>Software Toolkit</a:t>
            </a:r>
          </a:p>
        </p:txBody>
      </p:sp>
      <p:sp>
        <p:nvSpPr>
          <p:cNvPr id="5" name="TextBox 5"/>
          <p:cNvSpPr txBox="1"/>
          <p:nvPr/>
        </p:nvSpPr>
        <p:spPr>
          <a:xfrm>
            <a:off x="276671" y="9029274"/>
            <a:ext cx="4337033" cy="581025"/>
          </a:xfrm>
          <a:prstGeom prst="rect">
            <a:avLst/>
          </a:prstGeom>
        </p:spPr>
        <p:txBody>
          <a:bodyPr lIns="0" tIns="0" rIns="0" bIns="0" rtlCol="0" anchor="t">
            <a:spAutoFit/>
          </a:bodyPr>
          <a:lstStyle/>
          <a:p>
            <a:pPr algn="l">
              <a:lnSpc>
                <a:spcPts val="4647"/>
              </a:lnSpc>
            </a:pPr>
            <a:r>
              <a:rPr lang="en-US" sz="3872" b="1">
                <a:solidFill>
                  <a:srgbClr val="000000"/>
                </a:solidFill>
                <a:latin typeface="Montserrat Bold"/>
                <a:ea typeface="Montserrat Bold"/>
                <a:cs typeface="Montserrat Bold"/>
                <a:sym typeface="Montserrat Bold"/>
              </a:rPr>
              <a:t>LLM Model Used</a:t>
            </a:r>
          </a:p>
        </p:txBody>
      </p:sp>
      <p:grpSp>
        <p:nvGrpSpPr>
          <p:cNvPr id="6" name="Group 6"/>
          <p:cNvGrpSpPr/>
          <p:nvPr/>
        </p:nvGrpSpPr>
        <p:grpSpPr>
          <a:xfrm>
            <a:off x="10229904" y="3519447"/>
            <a:ext cx="7995845" cy="3064069"/>
            <a:chOff x="0" y="0"/>
            <a:chExt cx="10661127" cy="4085425"/>
          </a:xfrm>
        </p:grpSpPr>
        <p:sp>
          <p:nvSpPr>
            <p:cNvPr id="7" name="Freeform 7"/>
            <p:cNvSpPr/>
            <p:nvPr/>
          </p:nvSpPr>
          <p:spPr>
            <a:xfrm>
              <a:off x="0" y="0"/>
              <a:ext cx="10661127" cy="4085425"/>
            </a:xfrm>
            <a:custGeom>
              <a:avLst/>
              <a:gdLst/>
              <a:ahLst/>
              <a:cxnLst/>
              <a:rect l="l" t="t" r="r" b="b"/>
              <a:pathLst>
                <a:path w="10661127" h="4085425">
                  <a:moveTo>
                    <a:pt x="0" y="0"/>
                  </a:moveTo>
                  <a:lnTo>
                    <a:pt x="10661127" y="0"/>
                  </a:lnTo>
                  <a:lnTo>
                    <a:pt x="10661127" y="4085425"/>
                  </a:lnTo>
                  <a:lnTo>
                    <a:pt x="0" y="4085425"/>
                  </a:lnTo>
                  <a:lnTo>
                    <a:pt x="0" y="0"/>
                  </a:lnTo>
                  <a:close/>
                </a:path>
              </a:pathLst>
            </a:custGeom>
            <a:blipFill>
              <a:blip r:embed="rId3"/>
              <a:stretch>
                <a:fillRect l="-2685" t="-30077" r="-2685"/>
              </a:stretch>
            </a:blipFill>
          </p:spPr>
        </p:sp>
        <p:grpSp>
          <p:nvGrpSpPr>
            <p:cNvPr id="8" name="Group 8"/>
            <p:cNvGrpSpPr/>
            <p:nvPr/>
          </p:nvGrpSpPr>
          <p:grpSpPr>
            <a:xfrm>
              <a:off x="4074300" y="1204605"/>
              <a:ext cx="6478538" cy="2880820"/>
              <a:chOff x="0" y="0"/>
              <a:chExt cx="9272270" cy="4123113"/>
            </a:xfrm>
          </p:grpSpPr>
          <p:sp>
            <p:nvSpPr>
              <p:cNvPr id="9" name="Freeform 9"/>
              <p:cNvSpPr/>
              <p:nvPr/>
            </p:nvSpPr>
            <p:spPr>
              <a:xfrm>
                <a:off x="20320" y="48430"/>
                <a:ext cx="9206230" cy="4028870"/>
              </a:xfrm>
              <a:custGeom>
                <a:avLst/>
                <a:gdLst/>
                <a:ahLst/>
                <a:cxnLst/>
                <a:rect l="l" t="t" r="r" b="b"/>
                <a:pathLst>
                  <a:path w="9206230" h="4028870">
                    <a:moveTo>
                      <a:pt x="1004570" y="527497"/>
                    </a:moveTo>
                    <a:cubicBezTo>
                      <a:pt x="1159510" y="2848220"/>
                      <a:pt x="1328420" y="2649264"/>
                      <a:pt x="1537970" y="2617850"/>
                    </a:cubicBezTo>
                    <a:cubicBezTo>
                      <a:pt x="1892300" y="2565492"/>
                      <a:pt x="2625090" y="2581200"/>
                      <a:pt x="2994660" y="2606069"/>
                    </a:cubicBezTo>
                    <a:cubicBezTo>
                      <a:pt x="3224530" y="2623085"/>
                      <a:pt x="3321050" y="2674133"/>
                      <a:pt x="3550920" y="2689840"/>
                    </a:cubicBezTo>
                    <a:cubicBezTo>
                      <a:pt x="3917950" y="2713401"/>
                      <a:pt x="4620260" y="2657117"/>
                      <a:pt x="4988560" y="2670207"/>
                    </a:cubicBezTo>
                    <a:cubicBezTo>
                      <a:pt x="5219700" y="2678060"/>
                      <a:pt x="5364480" y="2709474"/>
                      <a:pt x="5551170" y="2717328"/>
                    </a:cubicBezTo>
                    <a:cubicBezTo>
                      <a:pt x="5735320" y="2725181"/>
                      <a:pt x="5858510" y="2706856"/>
                      <a:pt x="6099810" y="2717328"/>
                    </a:cubicBezTo>
                    <a:cubicBezTo>
                      <a:pt x="6568440" y="2736962"/>
                      <a:pt x="7707630" y="2871781"/>
                      <a:pt x="8159750" y="2891415"/>
                    </a:cubicBezTo>
                    <a:cubicBezTo>
                      <a:pt x="8380730" y="2899268"/>
                      <a:pt x="8543290" y="2882252"/>
                      <a:pt x="8656320" y="2890106"/>
                    </a:cubicBezTo>
                    <a:cubicBezTo>
                      <a:pt x="8713470" y="2892724"/>
                      <a:pt x="8745220" y="2895341"/>
                      <a:pt x="8787130" y="2905813"/>
                    </a:cubicBezTo>
                    <a:cubicBezTo>
                      <a:pt x="8830310" y="2916284"/>
                      <a:pt x="8872220" y="2933300"/>
                      <a:pt x="8911590" y="2954243"/>
                    </a:cubicBezTo>
                    <a:cubicBezTo>
                      <a:pt x="8949690" y="2975186"/>
                      <a:pt x="8987790" y="3001364"/>
                      <a:pt x="9020810" y="3031470"/>
                    </a:cubicBezTo>
                    <a:cubicBezTo>
                      <a:pt x="9052560" y="3061575"/>
                      <a:pt x="9083040" y="3096916"/>
                      <a:pt x="9108440" y="3133566"/>
                    </a:cubicBezTo>
                    <a:cubicBezTo>
                      <a:pt x="9132570" y="3171525"/>
                      <a:pt x="9154160" y="3212101"/>
                      <a:pt x="9169400" y="3255296"/>
                    </a:cubicBezTo>
                    <a:cubicBezTo>
                      <a:pt x="9184640" y="3297181"/>
                      <a:pt x="9196070" y="3342994"/>
                      <a:pt x="9201150" y="3387497"/>
                    </a:cubicBezTo>
                    <a:cubicBezTo>
                      <a:pt x="9206230" y="3432001"/>
                      <a:pt x="9206230" y="3479122"/>
                      <a:pt x="9201150" y="3523625"/>
                    </a:cubicBezTo>
                    <a:cubicBezTo>
                      <a:pt x="9196070" y="3568129"/>
                      <a:pt x="9184640" y="3613941"/>
                      <a:pt x="9169400" y="3655827"/>
                    </a:cubicBezTo>
                    <a:cubicBezTo>
                      <a:pt x="9154160" y="3699021"/>
                      <a:pt x="9132570" y="3739598"/>
                      <a:pt x="9108440" y="3777557"/>
                    </a:cubicBezTo>
                    <a:cubicBezTo>
                      <a:pt x="9083040" y="3814207"/>
                      <a:pt x="9052560" y="3849548"/>
                      <a:pt x="9019540" y="3879653"/>
                    </a:cubicBezTo>
                    <a:cubicBezTo>
                      <a:pt x="8987790" y="3909758"/>
                      <a:pt x="8949690" y="3935936"/>
                      <a:pt x="8911590" y="3956879"/>
                    </a:cubicBezTo>
                    <a:cubicBezTo>
                      <a:pt x="8872220" y="3977822"/>
                      <a:pt x="8830310" y="3994838"/>
                      <a:pt x="8787130" y="4005310"/>
                    </a:cubicBezTo>
                    <a:cubicBezTo>
                      <a:pt x="8745220" y="4015781"/>
                      <a:pt x="8719820" y="4027562"/>
                      <a:pt x="8656320" y="4022326"/>
                    </a:cubicBezTo>
                    <a:cubicBezTo>
                      <a:pt x="8470900" y="4005310"/>
                      <a:pt x="7889240" y="3781484"/>
                      <a:pt x="7595870" y="3697713"/>
                    </a:cubicBezTo>
                    <a:cubicBezTo>
                      <a:pt x="7390130" y="3638811"/>
                      <a:pt x="7230110" y="3638811"/>
                      <a:pt x="7068820" y="3557658"/>
                    </a:cubicBezTo>
                    <a:cubicBezTo>
                      <a:pt x="6904990" y="3473886"/>
                      <a:pt x="6736080" y="3345612"/>
                      <a:pt x="6623050" y="3201630"/>
                    </a:cubicBezTo>
                    <a:cubicBezTo>
                      <a:pt x="6512560" y="3061575"/>
                      <a:pt x="6457950" y="2907122"/>
                      <a:pt x="6393180" y="2710783"/>
                    </a:cubicBezTo>
                    <a:cubicBezTo>
                      <a:pt x="6305550" y="2446381"/>
                      <a:pt x="6236970" y="2009199"/>
                      <a:pt x="6196330" y="1742179"/>
                    </a:cubicBezTo>
                    <a:cubicBezTo>
                      <a:pt x="6167120" y="1556312"/>
                      <a:pt x="6167120" y="1425419"/>
                      <a:pt x="6146800" y="1267039"/>
                    </a:cubicBezTo>
                    <a:cubicBezTo>
                      <a:pt x="6125210" y="1103424"/>
                      <a:pt x="6080760" y="876980"/>
                      <a:pt x="6073140" y="773575"/>
                    </a:cubicBezTo>
                    <a:cubicBezTo>
                      <a:pt x="6069330" y="726453"/>
                      <a:pt x="6070600" y="706820"/>
                      <a:pt x="6073140" y="670170"/>
                    </a:cubicBezTo>
                    <a:cubicBezTo>
                      <a:pt x="6075680" y="628284"/>
                      <a:pt x="6078220" y="577236"/>
                      <a:pt x="6088380" y="532733"/>
                    </a:cubicBezTo>
                    <a:cubicBezTo>
                      <a:pt x="6099810" y="488229"/>
                      <a:pt x="6116320" y="443726"/>
                      <a:pt x="6136640" y="403149"/>
                    </a:cubicBezTo>
                    <a:cubicBezTo>
                      <a:pt x="6156960" y="362572"/>
                      <a:pt x="6183630" y="324614"/>
                      <a:pt x="6212840" y="289273"/>
                    </a:cubicBezTo>
                    <a:cubicBezTo>
                      <a:pt x="6242050" y="255241"/>
                      <a:pt x="6276340" y="223826"/>
                      <a:pt x="6313170" y="197648"/>
                    </a:cubicBezTo>
                    <a:cubicBezTo>
                      <a:pt x="6350000" y="171469"/>
                      <a:pt x="6390640" y="149218"/>
                      <a:pt x="6431280" y="133511"/>
                    </a:cubicBezTo>
                    <a:cubicBezTo>
                      <a:pt x="6473190" y="117803"/>
                      <a:pt x="6517640" y="106023"/>
                      <a:pt x="6562090" y="100787"/>
                    </a:cubicBezTo>
                    <a:cubicBezTo>
                      <a:pt x="6606540" y="94243"/>
                      <a:pt x="6652260" y="94243"/>
                      <a:pt x="6696710" y="100787"/>
                    </a:cubicBezTo>
                    <a:cubicBezTo>
                      <a:pt x="6741160" y="106023"/>
                      <a:pt x="6785610" y="116495"/>
                      <a:pt x="6826250" y="133511"/>
                    </a:cubicBezTo>
                    <a:cubicBezTo>
                      <a:pt x="6868160" y="149218"/>
                      <a:pt x="6908800" y="171469"/>
                      <a:pt x="6945630" y="197648"/>
                    </a:cubicBezTo>
                    <a:cubicBezTo>
                      <a:pt x="6982460" y="223826"/>
                      <a:pt x="7016750" y="255241"/>
                      <a:pt x="7045960" y="289273"/>
                    </a:cubicBezTo>
                    <a:cubicBezTo>
                      <a:pt x="7075170" y="323305"/>
                      <a:pt x="7101840" y="362572"/>
                      <a:pt x="7122160" y="403149"/>
                    </a:cubicBezTo>
                    <a:cubicBezTo>
                      <a:pt x="7143750" y="443726"/>
                      <a:pt x="7160260" y="488229"/>
                      <a:pt x="7170420" y="532733"/>
                    </a:cubicBezTo>
                    <a:cubicBezTo>
                      <a:pt x="7180580" y="577236"/>
                      <a:pt x="7183120" y="603414"/>
                      <a:pt x="7186930" y="670170"/>
                    </a:cubicBezTo>
                    <a:cubicBezTo>
                      <a:pt x="7197090" y="849492"/>
                      <a:pt x="7225030" y="1395314"/>
                      <a:pt x="7186930" y="1664952"/>
                    </a:cubicBezTo>
                    <a:cubicBezTo>
                      <a:pt x="7160260" y="1856055"/>
                      <a:pt x="7115810" y="1996110"/>
                      <a:pt x="7048500" y="2144019"/>
                    </a:cubicBezTo>
                    <a:cubicBezTo>
                      <a:pt x="6982460" y="2286692"/>
                      <a:pt x="6906260" y="2421511"/>
                      <a:pt x="6791960" y="2536696"/>
                    </a:cubicBezTo>
                    <a:cubicBezTo>
                      <a:pt x="6658610" y="2668898"/>
                      <a:pt x="6449060" y="2789319"/>
                      <a:pt x="6276340" y="2871781"/>
                    </a:cubicBezTo>
                    <a:cubicBezTo>
                      <a:pt x="6121400" y="2945081"/>
                      <a:pt x="5975350" y="2979113"/>
                      <a:pt x="5808980" y="3019689"/>
                    </a:cubicBezTo>
                    <a:cubicBezTo>
                      <a:pt x="5624830" y="3065502"/>
                      <a:pt x="5403850" y="3096916"/>
                      <a:pt x="5214620" y="3124403"/>
                    </a:cubicBezTo>
                    <a:cubicBezTo>
                      <a:pt x="5040630" y="3147964"/>
                      <a:pt x="4878070" y="3168907"/>
                      <a:pt x="4714240" y="3178069"/>
                    </a:cubicBezTo>
                    <a:cubicBezTo>
                      <a:pt x="4554220" y="3187232"/>
                      <a:pt x="4401820" y="3206865"/>
                      <a:pt x="4243070" y="3181996"/>
                    </a:cubicBezTo>
                    <a:cubicBezTo>
                      <a:pt x="4071620" y="3153200"/>
                      <a:pt x="3863340" y="3102152"/>
                      <a:pt x="3722370" y="3001364"/>
                    </a:cubicBezTo>
                    <a:cubicBezTo>
                      <a:pt x="3589020" y="2907122"/>
                      <a:pt x="3507740" y="2746124"/>
                      <a:pt x="3411220" y="2612614"/>
                    </a:cubicBezTo>
                    <a:cubicBezTo>
                      <a:pt x="3315970" y="2481721"/>
                      <a:pt x="3200400" y="2356065"/>
                      <a:pt x="3143250" y="2209465"/>
                    </a:cubicBezTo>
                    <a:cubicBezTo>
                      <a:pt x="3086100" y="2065483"/>
                      <a:pt x="3079750" y="1900559"/>
                      <a:pt x="3065780" y="1743488"/>
                    </a:cubicBezTo>
                    <a:cubicBezTo>
                      <a:pt x="3053080" y="1585108"/>
                      <a:pt x="3068320" y="1439817"/>
                      <a:pt x="3064510" y="1265730"/>
                    </a:cubicBezTo>
                    <a:cubicBezTo>
                      <a:pt x="3060700" y="1057611"/>
                      <a:pt x="3030220" y="732998"/>
                      <a:pt x="3039110" y="577236"/>
                    </a:cubicBezTo>
                    <a:cubicBezTo>
                      <a:pt x="3044190" y="496083"/>
                      <a:pt x="3049270" y="451579"/>
                      <a:pt x="3068320" y="393987"/>
                    </a:cubicBezTo>
                    <a:cubicBezTo>
                      <a:pt x="3087370" y="336394"/>
                      <a:pt x="3116580" y="278801"/>
                      <a:pt x="3152140" y="230371"/>
                    </a:cubicBezTo>
                    <a:cubicBezTo>
                      <a:pt x="3188970" y="180632"/>
                      <a:pt x="3234690" y="136128"/>
                      <a:pt x="3282950" y="102096"/>
                    </a:cubicBezTo>
                    <a:cubicBezTo>
                      <a:pt x="3332480" y="68064"/>
                      <a:pt x="3389630" y="40577"/>
                      <a:pt x="3446780" y="23561"/>
                    </a:cubicBezTo>
                    <a:cubicBezTo>
                      <a:pt x="3503930" y="7854"/>
                      <a:pt x="3567430" y="0"/>
                      <a:pt x="3625850" y="3927"/>
                    </a:cubicBezTo>
                    <a:cubicBezTo>
                      <a:pt x="3685540" y="7854"/>
                      <a:pt x="3747770" y="20943"/>
                      <a:pt x="3802380" y="44504"/>
                    </a:cubicBezTo>
                    <a:cubicBezTo>
                      <a:pt x="3856990" y="66755"/>
                      <a:pt x="3911600" y="99478"/>
                      <a:pt x="3957320" y="140055"/>
                    </a:cubicBezTo>
                    <a:cubicBezTo>
                      <a:pt x="4001770" y="179323"/>
                      <a:pt x="4042410" y="229062"/>
                      <a:pt x="4074160" y="281419"/>
                    </a:cubicBezTo>
                    <a:cubicBezTo>
                      <a:pt x="4104640" y="333776"/>
                      <a:pt x="4127500" y="393987"/>
                      <a:pt x="4140200" y="454197"/>
                    </a:cubicBezTo>
                    <a:cubicBezTo>
                      <a:pt x="4152900" y="513099"/>
                      <a:pt x="4156710" y="578545"/>
                      <a:pt x="4150360" y="640064"/>
                    </a:cubicBezTo>
                    <a:cubicBezTo>
                      <a:pt x="4144010" y="700275"/>
                      <a:pt x="4126230" y="763103"/>
                      <a:pt x="4102100" y="818078"/>
                    </a:cubicBezTo>
                    <a:cubicBezTo>
                      <a:pt x="4076700" y="874362"/>
                      <a:pt x="4041140" y="928028"/>
                      <a:pt x="4000500" y="972531"/>
                    </a:cubicBezTo>
                    <a:cubicBezTo>
                      <a:pt x="3959860" y="1017035"/>
                      <a:pt x="3909060" y="1056302"/>
                      <a:pt x="3856990" y="1085099"/>
                    </a:cubicBezTo>
                    <a:cubicBezTo>
                      <a:pt x="3804920" y="1113895"/>
                      <a:pt x="3745230" y="1133529"/>
                      <a:pt x="3686810" y="1144000"/>
                    </a:cubicBezTo>
                    <a:cubicBezTo>
                      <a:pt x="3627120" y="1154472"/>
                      <a:pt x="3564890" y="1154472"/>
                      <a:pt x="3506470" y="1144000"/>
                    </a:cubicBezTo>
                    <a:cubicBezTo>
                      <a:pt x="3446780" y="1133529"/>
                      <a:pt x="3387090" y="1112586"/>
                      <a:pt x="3335020" y="1085099"/>
                    </a:cubicBezTo>
                    <a:cubicBezTo>
                      <a:pt x="3282950" y="1056302"/>
                      <a:pt x="3232150" y="1017035"/>
                      <a:pt x="3191510" y="972531"/>
                    </a:cubicBezTo>
                    <a:cubicBezTo>
                      <a:pt x="3150870" y="928028"/>
                      <a:pt x="3115310" y="874362"/>
                      <a:pt x="3089910" y="818078"/>
                    </a:cubicBezTo>
                    <a:cubicBezTo>
                      <a:pt x="3065780" y="763103"/>
                      <a:pt x="3049270" y="700275"/>
                      <a:pt x="3041650" y="638755"/>
                    </a:cubicBezTo>
                    <a:cubicBezTo>
                      <a:pt x="3035300" y="578545"/>
                      <a:pt x="3039110" y="513099"/>
                      <a:pt x="3051810" y="454197"/>
                    </a:cubicBezTo>
                    <a:cubicBezTo>
                      <a:pt x="3064510" y="393987"/>
                      <a:pt x="3088640" y="333776"/>
                      <a:pt x="3119120" y="281419"/>
                    </a:cubicBezTo>
                    <a:cubicBezTo>
                      <a:pt x="3149600" y="229062"/>
                      <a:pt x="3190240" y="179323"/>
                      <a:pt x="3235960" y="140055"/>
                    </a:cubicBezTo>
                    <a:cubicBezTo>
                      <a:pt x="3280410" y="99478"/>
                      <a:pt x="3335020" y="66755"/>
                      <a:pt x="3389630" y="43195"/>
                    </a:cubicBezTo>
                    <a:cubicBezTo>
                      <a:pt x="3445510" y="20943"/>
                      <a:pt x="3506470" y="7854"/>
                      <a:pt x="3566160" y="3927"/>
                    </a:cubicBezTo>
                    <a:cubicBezTo>
                      <a:pt x="3625850" y="0"/>
                      <a:pt x="3688080" y="7854"/>
                      <a:pt x="3745230" y="23561"/>
                    </a:cubicBezTo>
                    <a:cubicBezTo>
                      <a:pt x="3802380" y="40577"/>
                      <a:pt x="3859530" y="68064"/>
                      <a:pt x="3909060" y="102096"/>
                    </a:cubicBezTo>
                    <a:cubicBezTo>
                      <a:pt x="3958590" y="136128"/>
                      <a:pt x="4004310" y="180632"/>
                      <a:pt x="4039870" y="230371"/>
                    </a:cubicBezTo>
                    <a:cubicBezTo>
                      <a:pt x="4075430" y="278801"/>
                      <a:pt x="4104640" y="336394"/>
                      <a:pt x="4123690" y="393987"/>
                    </a:cubicBezTo>
                    <a:cubicBezTo>
                      <a:pt x="4142740" y="451579"/>
                      <a:pt x="4157980" y="517025"/>
                      <a:pt x="4152900" y="577236"/>
                    </a:cubicBezTo>
                    <a:cubicBezTo>
                      <a:pt x="4147820" y="640064"/>
                      <a:pt x="4097020" y="685877"/>
                      <a:pt x="4090670" y="763103"/>
                    </a:cubicBezTo>
                    <a:cubicBezTo>
                      <a:pt x="4083050" y="882215"/>
                      <a:pt x="4169410" y="1069392"/>
                      <a:pt x="4175760" y="1226463"/>
                    </a:cubicBezTo>
                    <a:cubicBezTo>
                      <a:pt x="4183380" y="1387460"/>
                      <a:pt x="4069080" y="1585108"/>
                      <a:pt x="4128770" y="1718618"/>
                    </a:cubicBezTo>
                    <a:cubicBezTo>
                      <a:pt x="4191000" y="1861291"/>
                      <a:pt x="4404360" y="1997419"/>
                      <a:pt x="4568190" y="2041923"/>
                    </a:cubicBezTo>
                    <a:cubicBezTo>
                      <a:pt x="4733290" y="2087735"/>
                      <a:pt x="4939030" y="2013126"/>
                      <a:pt x="5115560" y="1986948"/>
                    </a:cubicBezTo>
                    <a:cubicBezTo>
                      <a:pt x="5284470" y="1962078"/>
                      <a:pt x="5448300" y="1942444"/>
                      <a:pt x="5607050" y="1888778"/>
                    </a:cubicBezTo>
                    <a:cubicBezTo>
                      <a:pt x="5767070" y="1835113"/>
                      <a:pt x="5981700" y="1810243"/>
                      <a:pt x="6071870" y="1664952"/>
                    </a:cubicBezTo>
                    <a:cubicBezTo>
                      <a:pt x="6195060" y="1464687"/>
                      <a:pt x="6061710" y="849492"/>
                      <a:pt x="6073140" y="670170"/>
                    </a:cubicBezTo>
                    <a:cubicBezTo>
                      <a:pt x="6076950" y="603414"/>
                      <a:pt x="6078220" y="577236"/>
                      <a:pt x="6088380" y="532733"/>
                    </a:cubicBezTo>
                    <a:cubicBezTo>
                      <a:pt x="6099810" y="488229"/>
                      <a:pt x="6116320" y="443726"/>
                      <a:pt x="6136640" y="403149"/>
                    </a:cubicBezTo>
                    <a:cubicBezTo>
                      <a:pt x="6156960" y="362572"/>
                      <a:pt x="6183630" y="324614"/>
                      <a:pt x="6212840" y="289273"/>
                    </a:cubicBezTo>
                    <a:cubicBezTo>
                      <a:pt x="6242050" y="255241"/>
                      <a:pt x="6276340" y="223826"/>
                      <a:pt x="6313170" y="197648"/>
                    </a:cubicBezTo>
                    <a:cubicBezTo>
                      <a:pt x="6350000" y="171469"/>
                      <a:pt x="6390640" y="149218"/>
                      <a:pt x="6431280" y="133511"/>
                    </a:cubicBezTo>
                    <a:cubicBezTo>
                      <a:pt x="6473190" y="117803"/>
                      <a:pt x="6517640" y="106023"/>
                      <a:pt x="6562090" y="100787"/>
                    </a:cubicBezTo>
                    <a:cubicBezTo>
                      <a:pt x="6606540" y="94243"/>
                      <a:pt x="6652260" y="94243"/>
                      <a:pt x="6696710" y="100787"/>
                    </a:cubicBezTo>
                    <a:cubicBezTo>
                      <a:pt x="6741160" y="106023"/>
                      <a:pt x="6785610" y="116495"/>
                      <a:pt x="6826250" y="133511"/>
                    </a:cubicBezTo>
                    <a:cubicBezTo>
                      <a:pt x="6868160" y="149218"/>
                      <a:pt x="6908800" y="171469"/>
                      <a:pt x="6945630" y="197648"/>
                    </a:cubicBezTo>
                    <a:cubicBezTo>
                      <a:pt x="6982460" y="223826"/>
                      <a:pt x="7016750" y="255241"/>
                      <a:pt x="7045960" y="289273"/>
                    </a:cubicBezTo>
                    <a:cubicBezTo>
                      <a:pt x="7075170" y="323305"/>
                      <a:pt x="7101840" y="362572"/>
                      <a:pt x="7122160" y="403149"/>
                    </a:cubicBezTo>
                    <a:cubicBezTo>
                      <a:pt x="7143750" y="443726"/>
                      <a:pt x="7158990" y="488229"/>
                      <a:pt x="7170420" y="532733"/>
                    </a:cubicBezTo>
                    <a:cubicBezTo>
                      <a:pt x="7180580" y="577236"/>
                      <a:pt x="7185660" y="617813"/>
                      <a:pt x="7186930" y="670170"/>
                    </a:cubicBezTo>
                    <a:cubicBezTo>
                      <a:pt x="7188200" y="739543"/>
                      <a:pt x="7170420" y="816769"/>
                      <a:pt x="7171690" y="911012"/>
                    </a:cubicBezTo>
                    <a:cubicBezTo>
                      <a:pt x="7174230" y="1047140"/>
                      <a:pt x="7192010" y="1240861"/>
                      <a:pt x="7218680" y="1408403"/>
                    </a:cubicBezTo>
                    <a:cubicBezTo>
                      <a:pt x="7246620" y="1583799"/>
                      <a:pt x="7285990" y="1759195"/>
                      <a:pt x="7343140" y="1939827"/>
                    </a:cubicBezTo>
                    <a:cubicBezTo>
                      <a:pt x="7404100" y="2138783"/>
                      <a:pt x="7446010" y="2429364"/>
                      <a:pt x="7583170" y="2549785"/>
                    </a:cubicBezTo>
                    <a:cubicBezTo>
                      <a:pt x="7707630" y="2658426"/>
                      <a:pt x="7923530" y="2615232"/>
                      <a:pt x="8097520" y="2670207"/>
                    </a:cubicBezTo>
                    <a:cubicBezTo>
                      <a:pt x="8281670" y="2727799"/>
                      <a:pt x="8533130" y="2858692"/>
                      <a:pt x="8656320" y="2890106"/>
                    </a:cubicBezTo>
                    <a:cubicBezTo>
                      <a:pt x="8713470" y="2904504"/>
                      <a:pt x="8745220" y="2895341"/>
                      <a:pt x="8787130" y="2905813"/>
                    </a:cubicBezTo>
                    <a:cubicBezTo>
                      <a:pt x="8830310" y="2916284"/>
                      <a:pt x="8872220" y="2933300"/>
                      <a:pt x="8911590" y="2954243"/>
                    </a:cubicBezTo>
                    <a:cubicBezTo>
                      <a:pt x="8949690" y="2975186"/>
                      <a:pt x="8987790" y="3001364"/>
                      <a:pt x="9019540" y="3031470"/>
                    </a:cubicBezTo>
                    <a:cubicBezTo>
                      <a:pt x="9052560" y="3061575"/>
                      <a:pt x="9083040" y="3096916"/>
                      <a:pt x="9108440" y="3133566"/>
                    </a:cubicBezTo>
                    <a:cubicBezTo>
                      <a:pt x="9132570" y="3171525"/>
                      <a:pt x="9154160" y="3212101"/>
                      <a:pt x="9169400" y="3255296"/>
                    </a:cubicBezTo>
                    <a:cubicBezTo>
                      <a:pt x="9184640" y="3297181"/>
                      <a:pt x="9196070" y="3342994"/>
                      <a:pt x="9201150" y="3387497"/>
                    </a:cubicBezTo>
                    <a:cubicBezTo>
                      <a:pt x="9206230" y="3432001"/>
                      <a:pt x="9206230" y="3479122"/>
                      <a:pt x="9201150" y="3523625"/>
                    </a:cubicBezTo>
                    <a:cubicBezTo>
                      <a:pt x="9196070" y="3568129"/>
                      <a:pt x="9184640" y="3613941"/>
                      <a:pt x="9169400" y="3655827"/>
                    </a:cubicBezTo>
                    <a:cubicBezTo>
                      <a:pt x="9154160" y="3699021"/>
                      <a:pt x="9132570" y="3739598"/>
                      <a:pt x="9108440" y="3777557"/>
                    </a:cubicBezTo>
                    <a:cubicBezTo>
                      <a:pt x="9083040" y="3814207"/>
                      <a:pt x="9052560" y="3849548"/>
                      <a:pt x="9020810" y="3879653"/>
                    </a:cubicBezTo>
                    <a:cubicBezTo>
                      <a:pt x="8987790" y="3909758"/>
                      <a:pt x="8949690" y="3935936"/>
                      <a:pt x="8911590" y="3956879"/>
                    </a:cubicBezTo>
                    <a:cubicBezTo>
                      <a:pt x="8872220" y="3977822"/>
                      <a:pt x="8830310" y="3994838"/>
                      <a:pt x="8787130" y="4005310"/>
                    </a:cubicBezTo>
                    <a:cubicBezTo>
                      <a:pt x="8745220" y="4015781"/>
                      <a:pt x="8713470" y="4018399"/>
                      <a:pt x="8656320" y="4022326"/>
                    </a:cubicBezTo>
                    <a:cubicBezTo>
                      <a:pt x="8549640" y="4027562"/>
                      <a:pt x="8352790" y="4028870"/>
                      <a:pt x="8197850" y="4019708"/>
                    </a:cubicBezTo>
                    <a:cubicBezTo>
                      <a:pt x="8040370" y="4010546"/>
                      <a:pt x="7926070" y="3986985"/>
                      <a:pt x="7717790" y="3967351"/>
                    </a:cubicBezTo>
                    <a:cubicBezTo>
                      <a:pt x="7338060" y="3933319"/>
                      <a:pt x="6502400" y="3862637"/>
                      <a:pt x="6099810" y="3846930"/>
                    </a:cubicBezTo>
                    <a:cubicBezTo>
                      <a:pt x="5859780" y="3836458"/>
                      <a:pt x="5712460" y="3852166"/>
                      <a:pt x="5524500" y="3843003"/>
                    </a:cubicBezTo>
                    <a:cubicBezTo>
                      <a:pt x="5342890" y="3833841"/>
                      <a:pt x="5193030" y="3805044"/>
                      <a:pt x="4988560" y="3794573"/>
                    </a:cubicBezTo>
                    <a:cubicBezTo>
                      <a:pt x="4718050" y="3781484"/>
                      <a:pt x="4362450" y="3803735"/>
                      <a:pt x="4038600" y="3790646"/>
                    </a:cubicBezTo>
                    <a:cubicBezTo>
                      <a:pt x="3698240" y="3776248"/>
                      <a:pt x="3416300" y="3727818"/>
                      <a:pt x="2994660" y="3709493"/>
                    </a:cubicBezTo>
                    <a:cubicBezTo>
                      <a:pt x="2345690" y="3680696"/>
                      <a:pt x="981710" y="3861328"/>
                      <a:pt x="520700" y="3680696"/>
                    </a:cubicBezTo>
                    <a:cubicBezTo>
                      <a:pt x="303530" y="3595616"/>
                      <a:pt x="190500" y="3466033"/>
                      <a:pt x="109220" y="3312888"/>
                    </a:cubicBezTo>
                    <a:cubicBezTo>
                      <a:pt x="27940" y="3159745"/>
                      <a:pt x="45720" y="3007909"/>
                      <a:pt x="30480" y="2763140"/>
                    </a:cubicBezTo>
                    <a:cubicBezTo>
                      <a:pt x="0" y="2269675"/>
                      <a:pt x="53340" y="802371"/>
                      <a:pt x="72390" y="527497"/>
                    </a:cubicBezTo>
                    <a:cubicBezTo>
                      <a:pt x="76200" y="464668"/>
                      <a:pt x="77470" y="450270"/>
                      <a:pt x="86360" y="412311"/>
                    </a:cubicBezTo>
                    <a:cubicBezTo>
                      <a:pt x="95250" y="375662"/>
                      <a:pt x="107950" y="337703"/>
                      <a:pt x="125730" y="304980"/>
                    </a:cubicBezTo>
                    <a:cubicBezTo>
                      <a:pt x="143510" y="270948"/>
                      <a:pt x="165100" y="238224"/>
                      <a:pt x="189230" y="209428"/>
                    </a:cubicBezTo>
                    <a:cubicBezTo>
                      <a:pt x="214630" y="180632"/>
                      <a:pt x="242570" y="154453"/>
                      <a:pt x="274320" y="132202"/>
                    </a:cubicBezTo>
                    <a:cubicBezTo>
                      <a:pt x="304800" y="109950"/>
                      <a:pt x="339090" y="91625"/>
                      <a:pt x="373380" y="78536"/>
                    </a:cubicBezTo>
                    <a:cubicBezTo>
                      <a:pt x="407670" y="65446"/>
                      <a:pt x="445770" y="54975"/>
                      <a:pt x="482600" y="51048"/>
                    </a:cubicBezTo>
                    <a:cubicBezTo>
                      <a:pt x="519430" y="45813"/>
                      <a:pt x="557530" y="45813"/>
                      <a:pt x="594360" y="51048"/>
                    </a:cubicBezTo>
                    <a:cubicBezTo>
                      <a:pt x="631190" y="54975"/>
                      <a:pt x="669290" y="65446"/>
                      <a:pt x="703580" y="78536"/>
                    </a:cubicBezTo>
                    <a:cubicBezTo>
                      <a:pt x="739140" y="91625"/>
                      <a:pt x="773430" y="109950"/>
                      <a:pt x="803910" y="132202"/>
                    </a:cubicBezTo>
                    <a:cubicBezTo>
                      <a:pt x="834390" y="154453"/>
                      <a:pt x="862330" y="180632"/>
                      <a:pt x="887730" y="209428"/>
                    </a:cubicBezTo>
                    <a:cubicBezTo>
                      <a:pt x="911860" y="238224"/>
                      <a:pt x="934720" y="270948"/>
                      <a:pt x="951230" y="304980"/>
                    </a:cubicBezTo>
                    <a:cubicBezTo>
                      <a:pt x="969010" y="339012"/>
                      <a:pt x="981710" y="375662"/>
                      <a:pt x="990600" y="412311"/>
                    </a:cubicBezTo>
                    <a:cubicBezTo>
                      <a:pt x="999490" y="450270"/>
                      <a:pt x="1004570" y="527497"/>
                      <a:pt x="1004570" y="527497"/>
                    </a:cubicBezTo>
                  </a:path>
                </a:pathLst>
              </a:custGeom>
              <a:solidFill>
                <a:srgbClr val="FFFFFF"/>
              </a:solidFill>
              <a:ln cap="sq">
                <a:noFill/>
                <a:prstDash val="solid"/>
                <a:miter/>
              </a:ln>
            </p:spPr>
          </p:sp>
        </p:grpSp>
      </p:grpSp>
      <p:sp>
        <p:nvSpPr>
          <p:cNvPr id="10" name="TextBox 10"/>
          <p:cNvSpPr txBox="1"/>
          <p:nvPr/>
        </p:nvSpPr>
        <p:spPr>
          <a:xfrm>
            <a:off x="276671" y="1752815"/>
            <a:ext cx="9712249" cy="5424973"/>
          </a:xfrm>
          <a:prstGeom prst="rect">
            <a:avLst/>
          </a:prstGeom>
        </p:spPr>
        <p:txBody>
          <a:bodyPr lIns="0" tIns="0" rIns="0" bIns="0" rtlCol="0" anchor="t">
            <a:spAutoFit/>
          </a:bodyPr>
          <a:lstStyle/>
          <a:p>
            <a:pPr marL="603088" lvl="1" indent="-301544" algn="just">
              <a:lnSpc>
                <a:spcPts val="3910"/>
              </a:lnSpc>
              <a:buFont typeface="Arial"/>
              <a:buChar char="•"/>
            </a:pPr>
            <a:r>
              <a:rPr lang="en-US" sz="2793">
                <a:solidFill>
                  <a:srgbClr val="000000"/>
                </a:solidFill>
                <a:latin typeface="Montserrat"/>
                <a:ea typeface="Montserrat"/>
                <a:cs typeface="Montserrat"/>
                <a:sym typeface="Montserrat"/>
              </a:rPr>
              <a:t>This system employs the RAG - Retrieval Augmented Generation Model which enables the LLM to be supported by a database.</a:t>
            </a:r>
          </a:p>
          <a:p>
            <a:pPr marL="603088" lvl="1" indent="-301544" algn="just">
              <a:lnSpc>
                <a:spcPts val="3910"/>
              </a:lnSpc>
              <a:buFont typeface="Arial"/>
              <a:buChar char="•"/>
            </a:pPr>
            <a:r>
              <a:rPr lang="en-US" sz="2793">
                <a:solidFill>
                  <a:srgbClr val="000000"/>
                </a:solidFill>
                <a:latin typeface="Montserrat"/>
                <a:ea typeface="Montserrat"/>
                <a:cs typeface="Montserrat"/>
                <a:sym typeface="Montserrat"/>
              </a:rPr>
              <a:t>The dataset is split into chunks and converted/embedded into vectors which represent the relevance of the words that are stored in a chroma database in the cloud.</a:t>
            </a:r>
          </a:p>
          <a:p>
            <a:pPr marL="603088" lvl="1" indent="-301544" algn="just">
              <a:lnSpc>
                <a:spcPts val="3910"/>
              </a:lnSpc>
              <a:buFont typeface="Arial"/>
              <a:buChar char="•"/>
            </a:pPr>
            <a:r>
              <a:rPr lang="en-US" sz="2793">
                <a:solidFill>
                  <a:srgbClr val="000000"/>
                </a:solidFill>
                <a:latin typeface="Montserrat"/>
                <a:ea typeface="Montserrat"/>
                <a:cs typeface="Montserrat"/>
                <a:sym typeface="Montserrat"/>
              </a:rPr>
              <a:t>The user’s input query is converted to a similar vector and compared with the chroma database and the most relevant matches are converted back into words and displayed as a response.</a:t>
            </a:r>
          </a:p>
        </p:txBody>
      </p:sp>
      <p:grpSp>
        <p:nvGrpSpPr>
          <p:cNvPr id="11" name="Group 11"/>
          <p:cNvGrpSpPr/>
          <p:nvPr/>
        </p:nvGrpSpPr>
        <p:grpSpPr>
          <a:xfrm>
            <a:off x="5252021" y="7405384"/>
            <a:ext cx="1499138" cy="1022365"/>
            <a:chOff x="0" y="-66675"/>
            <a:chExt cx="547969" cy="373698"/>
          </a:xfrm>
        </p:grpSpPr>
        <p:sp>
          <p:nvSpPr>
            <p:cNvPr id="12" name="Freeform 12"/>
            <p:cNvSpPr/>
            <p:nvPr/>
          </p:nvSpPr>
          <p:spPr>
            <a:xfrm>
              <a:off x="0" y="-18839"/>
              <a:ext cx="547969" cy="307023"/>
            </a:xfrm>
            <a:custGeom>
              <a:avLst/>
              <a:gdLst/>
              <a:ahLst/>
              <a:cxnLst/>
              <a:rect l="l" t="t" r="r" b="b"/>
              <a:pathLst>
                <a:path w="547969" h="307023">
                  <a:moveTo>
                    <a:pt x="153511" y="0"/>
                  </a:moveTo>
                  <a:lnTo>
                    <a:pt x="394458" y="0"/>
                  </a:lnTo>
                  <a:cubicBezTo>
                    <a:pt x="435172" y="0"/>
                    <a:pt x="474218" y="16173"/>
                    <a:pt x="503007" y="44962"/>
                  </a:cubicBezTo>
                  <a:cubicBezTo>
                    <a:pt x="531796" y="73751"/>
                    <a:pt x="547969" y="112798"/>
                    <a:pt x="547969" y="153511"/>
                  </a:cubicBezTo>
                  <a:lnTo>
                    <a:pt x="547969" y="153511"/>
                  </a:lnTo>
                  <a:cubicBezTo>
                    <a:pt x="547969" y="194225"/>
                    <a:pt x="531796" y="233271"/>
                    <a:pt x="503007" y="262060"/>
                  </a:cubicBezTo>
                  <a:cubicBezTo>
                    <a:pt x="474218" y="290849"/>
                    <a:pt x="435172" y="307023"/>
                    <a:pt x="394458" y="307023"/>
                  </a:cubicBezTo>
                  <a:lnTo>
                    <a:pt x="153511" y="307023"/>
                  </a:lnTo>
                  <a:cubicBezTo>
                    <a:pt x="112798" y="307023"/>
                    <a:pt x="73751" y="290849"/>
                    <a:pt x="44962" y="262060"/>
                  </a:cubicBezTo>
                  <a:cubicBezTo>
                    <a:pt x="16173" y="233271"/>
                    <a:pt x="0" y="194225"/>
                    <a:pt x="0" y="153511"/>
                  </a:cubicBezTo>
                  <a:lnTo>
                    <a:pt x="0" y="153511"/>
                  </a:lnTo>
                  <a:cubicBezTo>
                    <a:pt x="0" y="112798"/>
                    <a:pt x="16173" y="73751"/>
                    <a:pt x="44962" y="44962"/>
                  </a:cubicBezTo>
                  <a:cubicBezTo>
                    <a:pt x="73751" y="16173"/>
                    <a:pt x="112798" y="0"/>
                    <a:pt x="153511" y="0"/>
                  </a:cubicBezTo>
                  <a:close/>
                </a:path>
              </a:pathLst>
            </a:custGeom>
            <a:solidFill>
              <a:srgbClr val="FFFFFF"/>
            </a:solidFill>
            <a:ln w="85725" cap="rnd">
              <a:gradFill>
                <a:gsLst>
                  <a:gs pos="0">
                    <a:srgbClr val="F600FE">
                      <a:alpha val="100000"/>
                    </a:srgbClr>
                  </a:gs>
                  <a:gs pos="25000">
                    <a:srgbClr val="C900FE">
                      <a:alpha val="100000"/>
                    </a:srgbClr>
                  </a:gs>
                  <a:gs pos="50000">
                    <a:srgbClr val="A136FF">
                      <a:alpha val="100000"/>
                    </a:srgbClr>
                  </a:gs>
                  <a:gs pos="75000">
                    <a:srgbClr val="5142F0">
                      <a:alpha val="100000"/>
                    </a:srgbClr>
                  </a:gs>
                  <a:gs pos="100000">
                    <a:srgbClr val="0033D9">
                      <a:alpha val="100000"/>
                    </a:srgbClr>
                  </a:gs>
                </a:gsLst>
                <a:path path="circle">
                  <a:fillToRect r="100000" b="100000"/>
                </a:path>
                <a:tileRect l="-100000" t="-100000"/>
              </a:gradFill>
              <a:prstDash val="solid"/>
              <a:round/>
            </a:ln>
          </p:spPr>
        </p:sp>
        <p:sp>
          <p:nvSpPr>
            <p:cNvPr id="13" name="TextBox 13"/>
            <p:cNvSpPr txBox="1"/>
            <p:nvPr/>
          </p:nvSpPr>
          <p:spPr>
            <a:xfrm>
              <a:off x="0" y="-66675"/>
              <a:ext cx="547969" cy="373698"/>
            </a:xfrm>
            <a:prstGeom prst="rect">
              <a:avLst/>
            </a:prstGeom>
          </p:spPr>
          <p:txBody>
            <a:bodyPr lIns="0" tIns="0" rIns="0" bIns="0" rtlCol="0" anchor="ctr"/>
            <a:lstStyle/>
            <a:p>
              <a:pPr algn="ctr">
                <a:lnSpc>
                  <a:spcPts val="4339"/>
                </a:lnSpc>
              </a:pPr>
              <a:r>
                <a:rPr lang="en-US" sz="3099" b="1" dirty="0">
                  <a:solidFill>
                    <a:srgbClr val="000000"/>
                  </a:solidFill>
                  <a:latin typeface="Montserrat Bold"/>
                  <a:ea typeface="Montserrat Bold"/>
                  <a:cs typeface="Montserrat Bold"/>
                  <a:sym typeface="Montserrat Bold"/>
                </a:rPr>
                <a:t>Flask</a:t>
              </a:r>
            </a:p>
          </p:txBody>
        </p:sp>
      </p:grpSp>
      <p:grpSp>
        <p:nvGrpSpPr>
          <p:cNvPr id="14" name="Group 14"/>
          <p:cNvGrpSpPr/>
          <p:nvPr/>
        </p:nvGrpSpPr>
        <p:grpSpPr>
          <a:xfrm>
            <a:off x="7681527" y="7469254"/>
            <a:ext cx="1644028" cy="1022365"/>
            <a:chOff x="0" y="-43329"/>
            <a:chExt cx="600930" cy="373698"/>
          </a:xfrm>
        </p:grpSpPr>
        <p:sp>
          <p:nvSpPr>
            <p:cNvPr id="15" name="Freeform 15"/>
            <p:cNvSpPr/>
            <p:nvPr/>
          </p:nvSpPr>
          <p:spPr>
            <a:xfrm>
              <a:off x="0" y="0"/>
              <a:ext cx="600930" cy="307023"/>
            </a:xfrm>
            <a:custGeom>
              <a:avLst/>
              <a:gdLst/>
              <a:ahLst/>
              <a:cxnLst/>
              <a:rect l="l" t="t" r="r" b="b"/>
              <a:pathLst>
                <a:path w="600930" h="307023">
                  <a:moveTo>
                    <a:pt x="153511" y="0"/>
                  </a:moveTo>
                  <a:lnTo>
                    <a:pt x="447418" y="0"/>
                  </a:lnTo>
                  <a:cubicBezTo>
                    <a:pt x="488132" y="0"/>
                    <a:pt x="527178" y="16173"/>
                    <a:pt x="555967" y="44962"/>
                  </a:cubicBezTo>
                  <a:cubicBezTo>
                    <a:pt x="584756" y="73751"/>
                    <a:pt x="600930" y="112798"/>
                    <a:pt x="600930" y="153511"/>
                  </a:cubicBezTo>
                  <a:lnTo>
                    <a:pt x="600930" y="153511"/>
                  </a:lnTo>
                  <a:cubicBezTo>
                    <a:pt x="600930" y="194225"/>
                    <a:pt x="584756" y="233271"/>
                    <a:pt x="555967" y="262060"/>
                  </a:cubicBezTo>
                  <a:cubicBezTo>
                    <a:pt x="527178" y="290849"/>
                    <a:pt x="488132" y="307023"/>
                    <a:pt x="447418" y="307023"/>
                  </a:cubicBezTo>
                  <a:lnTo>
                    <a:pt x="153511" y="307023"/>
                  </a:lnTo>
                  <a:cubicBezTo>
                    <a:pt x="112798" y="307023"/>
                    <a:pt x="73751" y="290849"/>
                    <a:pt x="44962" y="262060"/>
                  </a:cubicBezTo>
                  <a:cubicBezTo>
                    <a:pt x="16173" y="233271"/>
                    <a:pt x="0" y="194225"/>
                    <a:pt x="0" y="153511"/>
                  </a:cubicBezTo>
                  <a:lnTo>
                    <a:pt x="0" y="153511"/>
                  </a:lnTo>
                  <a:cubicBezTo>
                    <a:pt x="0" y="112798"/>
                    <a:pt x="16173" y="73751"/>
                    <a:pt x="44962" y="44962"/>
                  </a:cubicBezTo>
                  <a:cubicBezTo>
                    <a:pt x="73751" y="16173"/>
                    <a:pt x="112798" y="0"/>
                    <a:pt x="153511" y="0"/>
                  </a:cubicBezTo>
                  <a:close/>
                </a:path>
              </a:pathLst>
            </a:custGeom>
            <a:solidFill>
              <a:srgbClr val="FFFFFF"/>
            </a:solidFill>
            <a:ln w="85725" cap="rnd">
              <a:gradFill>
                <a:gsLst>
                  <a:gs pos="0">
                    <a:srgbClr val="F600FE">
                      <a:alpha val="100000"/>
                    </a:srgbClr>
                  </a:gs>
                  <a:gs pos="25000">
                    <a:srgbClr val="C900FE">
                      <a:alpha val="100000"/>
                    </a:srgbClr>
                  </a:gs>
                  <a:gs pos="50000">
                    <a:srgbClr val="A136FF">
                      <a:alpha val="100000"/>
                    </a:srgbClr>
                  </a:gs>
                  <a:gs pos="75000">
                    <a:srgbClr val="5142F0">
                      <a:alpha val="100000"/>
                    </a:srgbClr>
                  </a:gs>
                  <a:gs pos="100000">
                    <a:srgbClr val="0033D9">
                      <a:alpha val="100000"/>
                    </a:srgbClr>
                  </a:gs>
                </a:gsLst>
                <a:path path="circle">
                  <a:fillToRect r="100000" b="100000"/>
                </a:path>
                <a:tileRect l="-100000" t="-100000"/>
              </a:gradFill>
              <a:prstDash val="solid"/>
              <a:round/>
            </a:ln>
          </p:spPr>
        </p:sp>
        <p:sp>
          <p:nvSpPr>
            <p:cNvPr id="16" name="TextBox 16"/>
            <p:cNvSpPr txBox="1"/>
            <p:nvPr/>
          </p:nvSpPr>
          <p:spPr>
            <a:xfrm>
              <a:off x="0" y="-43329"/>
              <a:ext cx="600930" cy="373698"/>
            </a:xfrm>
            <a:prstGeom prst="rect">
              <a:avLst/>
            </a:prstGeom>
          </p:spPr>
          <p:txBody>
            <a:bodyPr lIns="0" tIns="0" rIns="0" bIns="0" rtlCol="0" anchor="ctr"/>
            <a:lstStyle/>
            <a:p>
              <a:pPr algn="ctr">
                <a:lnSpc>
                  <a:spcPts val="4339"/>
                </a:lnSpc>
              </a:pPr>
              <a:r>
                <a:rPr lang="en-US" sz="3099" b="1" dirty="0" err="1">
                  <a:solidFill>
                    <a:srgbClr val="000000"/>
                  </a:solidFill>
                  <a:latin typeface="Montserrat Bold"/>
                  <a:ea typeface="Montserrat Bold"/>
                  <a:cs typeface="Montserrat Bold"/>
                  <a:sym typeface="Montserrat Bold"/>
                </a:rPr>
                <a:t>Groq</a:t>
              </a:r>
              <a:endParaRPr lang="en-US" sz="3099" b="1" dirty="0">
                <a:solidFill>
                  <a:srgbClr val="000000"/>
                </a:solidFill>
                <a:latin typeface="Montserrat Bold"/>
                <a:ea typeface="Montserrat Bold"/>
                <a:cs typeface="Montserrat Bold"/>
                <a:sym typeface="Montserrat Bold"/>
              </a:endParaRPr>
            </a:p>
          </p:txBody>
        </p:sp>
      </p:grpSp>
      <p:grpSp>
        <p:nvGrpSpPr>
          <p:cNvPr id="17" name="Group 17"/>
          <p:cNvGrpSpPr/>
          <p:nvPr/>
        </p:nvGrpSpPr>
        <p:grpSpPr>
          <a:xfrm>
            <a:off x="10275070" y="7405384"/>
            <a:ext cx="3968822" cy="1022365"/>
            <a:chOff x="0" y="-66675"/>
            <a:chExt cx="1450695" cy="373698"/>
          </a:xfrm>
        </p:grpSpPr>
        <p:sp>
          <p:nvSpPr>
            <p:cNvPr id="18" name="Freeform 18"/>
            <p:cNvSpPr/>
            <p:nvPr/>
          </p:nvSpPr>
          <p:spPr>
            <a:xfrm>
              <a:off x="0" y="-9628"/>
              <a:ext cx="1450695" cy="307023"/>
            </a:xfrm>
            <a:custGeom>
              <a:avLst/>
              <a:gdLst/>
              <a:ahLst/>
              <a:cxnLst/>
              <a:rect l="l" t="t" r="r" b="b"/>
              <a:pathLst>
                <a:path w="1450695" h="307023">
                  <a:moveTo>
                    <a:pt x="89732" y="0"/>
                  </a:moveTo>
                  <a:lnTo>
                    <a:pt x="1360963" y="0"/>
                  </a:lnTo>
                  <a:cubicBezTo>
                    <a:pt x="1384762" y="0"/>
                    <a:pt x="1407585" y="9454"/>
                    <a:pt x="1424413" y="26282"/>
                  </a:cubicBezTo>
                  <a:cubicBezTo>
                    <a:pt x="1441241" y="43110"/>
                    <a:pt x="1450695" y="65933"/>
                    <a:pt x="1450695" y="89732"/>
                  </a:cubicBezTo>
                  <a:lnTo>
                    <a:pt x="1450695" y="217291"/>
                  </a:lnTo>
                  <a:cubicBezTo>
                    <a:pt x="1450695" y="241089"/>
                    <a:pt x="1441241" y="263913"/>
                    <a:pt x="1424413" y="280741"/>
                  </a:cubicBezTo>
                  <a:cubicBezTo>
                    <a:pt x="1407585" y="297569"/>
                    <a:pt x="1384762" y="307023"/>
                    <a:pt x="1360963" y="307023"/>
                  </a:cubicBezTo>
                  <a:lnTo>
                    <a:pt x="89732" y="307023"/>
                  </a:lnTo>
                  <a:cubicBezTo>
                    <a:pt x="40174" y="307023"/>
                    <a:pt x="0" y="266848"/>
                    <a:pt x="0" y="217291"/>
                  </a:cubicBezTo>
                  <a:lnTo>
                    <a:pt x="0" y="89732"/>
                  </a:lnTo>
                  <a:cubicBezTo>
                    <a:pt x="0" y="65933"/>
                    <a:pt x="9454" y="43110"/>
                    <a:pt x="26282" y="26282"/>
                  </a:cubicBezTo>
                  <a:cubicBezTo>
                    <a:pt x="43110" y="9454"/>
                    <a:pt x="65933" y="0"/>
                    <a:pt x="89732" y="0"/>
                  </a:cubicBezTo>
                  <a:close/>
                </a:path>
              </a:pathLst>
            </a:custGeom>
            <a:solidFill>
              <a:srgbClr val="FFFFFF"/>
            </a:solidFill>
            <a:ln w="85725" cap="rnd">
              <a:gradFill>
                <a:gsLst>
                  <a:gs pos="0">
                    <a:srgbClr val="F600FE">
                      <a:alpha val="100000"/>
                    </a:srgbClr>
                  </a:gs>
                  <a:gs pos="25000">
                    <a:srgbClr val="C900FE">
                      <a:alpha val="100000"/>
                    </a:srgbClr>
                  </a:gs>
                  <a:gs pos="50000">
                    <a:srgbClr val="A136FF">
                      <a:alpha val="100000"/>
                    </a:srgbClr>
                  </a:gs>
                  <a:gs pos="75000">
                    <a:srgbClr val="5142F0">
                      <a:alpha val="100000"/>
                    </a:srgbClr>
                  </a:gs>
                  <a:gs pos="100000">
                    <a:srgbClr val="0033D9">
                      <a:alpha val="100000"/>
                    </a:srgbClr>
                  </a:gs>
                </a:gsLst>
                <a:path path="circle">
                  <a:fillToRect r="100000" b="100000"/>
                </a:path>
                <a:tileRect l="-100000" t="-100000"/>
              </a:gradFill>
              <a:prstDash val="solid"/>
              <a:round/>
            </a:ln>
          </p:spPr>
          <p:txBody>
            <a:bodyPr/>
            <a:lstStyle/>
            <a:p>
              <a:endParaRPr lang="en-IN" dirty="0"/>
            </a:p>
          </p:txBody>
        </p:sp>
        <p:sp>
          <p:nvSpPr>
            <p:cNvPr id="19" name="TextBox 19"/>
            <p:cNvSpPr txBox="1"/>
            <p:nvPr/>
          </p:nvSpPr>
          <p:spPr>
            <a:xfrm>
              <a:off x="0" y="-66675"/>
              <a:ext cx="1450695" cy="373698"/>
            </a:xfrm>
            <a:prstGeom prst="rect">
              <a:avLst/>
            </a:prstGeom>
          </p:spPr>
          <p:txBody>
            <a:bodyPr lIns="0" tIns="0" rIns="0" bIns="0" rtlCol="0" anchor="ctr"/>
            <a:lstStyle/>
            <a:p>
              <a:pPr algn="ctr">
                <a:lnSpc>
                  <a:spcPts val="4339"/>
                </a:lnSpc>
              </a:pPr>
              <a:r>
                <a:rPr lang="en-US" sz="3099" b="1" dirty="0" err="1">
                  <a:solidFill>
                    <a:srgbClr val="000000"/>
                  </a:solidFill>
                  <a:latin typeface="Montserrat Bold"/>
                  <a:ea typeface="Montserrat Bold"/>
                  <a:cs typeface="Montserrat Bold"/>
                  <a:sym typeface="Montserrat Bold"/>
                </a:rPr>
                <a:t>GoogleApiClient</a:t>
              </a:r>
              <a:endParaRPr lang="en-US" sz="3099" b="1" dirty="0">
                <a:solidFill>
                  <a:srgbClr val="000000"/>
                </a:solidFill>
                <a:latin typeface="Montserrat Bold"/>
                <a:ea typeface="Montserrat Bold"/>
                <a:cs typeface="Montserrat Bold"/>
                <a:sym typeface="Montserrat Bold"/>
              </a:endParaRPr>
            </a:p>
          </p:txBody>
        </p:sp>
      </p:grpSp>
      <p:grpSp>
        <p:nvGrpSpPr>
          <p:cNvPr id="20" name="Group 20"/>
          <p:cNvGrpSpPr/>
          <p:nvPr/>
        </p:nvGrpSpPr>
        <p:grpSpPr>
          <a:xfrm>
            <a:off x="5252021" y="8930268"/>
            <a:ext cx="3996445" cy="1022365"/>
            <a:chOff x="0" y="-36189"/>
            <a:chExt cx="1460792" cy="373698"/>
          </a:xfrm>
        </p:grpSpPr>
        <p:sp>
          <p:nvSpPr>
            <p:cNvPr id="21" name="Freeform 21"/>
            <p:cNvSpPr/>
            <p:nvPr/>
          </p:nvSpPr>
          <p:spPr>
            <a:xfrm>
              <a:off x="0" y="0"/>
              <a:ext cx="1450695" cy="307023"/>
            </a:xfrm>
            <a:custGeom>
              <a:avLst/>
              <a:gdLst/>
              <a:ahLst/>
              <a:cxnLst/>
              <a:rect l="l" t="t" r="r" b="b"/>
              <a:pathLst>
                <a:path w="1450695" h="307023">
                  <a:moveTo>
                    <a:pt x="89732" y="0"/>
                  </a:moveTo>
                  <a:lnTo>
                    <a:pt x="1360963" y="0"/>
                  </a:lnTo>
                  <a:cubicBezTo>
                    <a:pt x="1384762" y="0"/>
                    <a:pt x="1407585" y="9454"/>
                    <a:pt x="1424413" y="26282"/>
                  </a:cubicBezTo>
                  <a:cubicBezTo>
                    <a:pt x="1441241" y="43110"/>
                    <a:pt x="1450695" y="65933"/>
                    <a:pt x="1450695" y="89732"/>
                  </a:cubicBezTo>
                  <a:lnTo>
                    <a:pt x="1450695" y="217291"/>
                  </a:lnTo>
                  <a:cubicBezTo>
                    <a:pt x="1450695" y="241089"/>
                    <a:pt x="1441241" y="263913"/>
                    <a:pt x="1424413" y="280741"/>
                  </a:cubicBezTo>
                  <a:cubicBezTo>
                    <a:pt x="1407585" y="297569"/>
                    <a:pt x="1384762" y="307023"/>
                    <a:pt x="1360963" y="307023"/>
                  </a:cubicBezTo>
                  <a:lnTo>
                    <a:pt x="89732" y="307023"/>
                  </a:lnTo>
                  <a:cubicBezTo>
                    <a:pt x="40174" y="307023"/>
                    <a:pt x="0" y="266848"/>
                    <a:pt x="0" y="217291"/>
                  </a:cubicBezTo>
                  <a:lnTo>
                    <a:pt x="0" y="89732"/>
                  </a:lnTo>
                  <a:cubicBezTo>
                    <a:pt x="0" y="65933"/>
                    <a:pt x="9454" y="43110"/>
                    <a:pt x="26282" y="26282"/>
                  </a:cubicBezTo>
                  <a:cubicBezTo>
                    <a:pt x="43110" y="9454"/>
                    <a:pt x="65933" y="0"/>
                    <a:pt x="89732" y="0"/>
                  </a:cubicBezTo>
                  <a:close/>
                </a:path>
              </a:pathLst>
            </a:custGeom>
            <a:solidFill>
              <a:srgbClr val="FFFFFF"/>
            </a:solidFill>
            <a:ln w="85725" cap="rnd">
              <a:gradFill>
                <a:gsLst>
                  <a:gs pos="0">
                    <a:srgbClr val="F600FE">
                      <a:alpha val="100000"/>
                    </a:srgbClr>
                  </a:gs>
                  <a:gs pos="25000">
                    <a:srgbClr val="C900FE">
                      <a:alpha val="100000"/>
                    </a:srgbClr>
                  </a:gs>
                  <a:gs pos="50000">
                    <a:srgbClr val="A136FF">
                      <a:alpha val="100000"/>
                    </a:srgbClr>
                  </a:gs>
                  <a:gs pos="75000">
                    <a:srgbClr val="5142F0">
                      <a:alpha val="100000"/>
                    </a:srgbClr>
                  </a:gs>
                  <a:gs pos="100000">
                    <a:srgbClr val="0033D9">
                      <a:alpha val="100000"/>
                    </a:srgbClr>
                  </a:gs>
                </a:gsLst>
                <a:path path="circle">
                  <a:fillToRect r="100000" b="100000"/>
                </a:path>
                <a:tileRect l="-100000" t="-100000"/>
              </a:gradFill>
              <a:prstDash val="solid"/>
              <a:round/>
            </a:ln>
          </p:spPr>
        </p:sp>
        <p:sp>
          <p:nvSpPr>
            <p:cNvPr id="22" name="TextBox 22"/>
            <p:cNvSpPr txBox="1"/>
            <p:nvPr/>
          </p:nvSpPr>
          <p:spPr>
            <a:xfrm>
              <a:off x="10097" y="-36189"/>
              <a:ext cx="1450695" cy="373698"/>
            </a:xfrm>
            <a:prstGeom prst="rect">
              <a:avLst/>
            </a:prstGeom>
          </p:spPr>
          <p:txBody>
            <a:bodyPr lIns="0" tIns="0" rIns="0" bIns="0" rtlCol="0" anchor="ctr"/>
            <a:lstStyle/>
            <a:p>
              <a:pPr algn="ctr">
                <a:lnSpc>
                  <a:spcPts val="4339"/>
                </a:lnSpc>
              </a:pPr>
              <a:r>
                <a:rPr lang="en-US" sz="3099" b="1" dirty="0">
                  <a:solidFill>
                    <a:srgbClr val="000000"/>
                  </a:solidFill>
                  <a:latin typeface="Montserrat Bold"/>
                  <a:ea typeface="Montserrat Bold"/>
                  <a:cs typeface="Montserrat Bold"/>
                  <a:sym typeface="Montserrat Bold"/>
                </a:rPr>
                <a:t>Meta’s Llama3</a:t>
              </a:r>
            </a:p>
          </p:txBody>
        </p:sp>
      </p:grpSp>
      <p:sp>
        <p:nvSpPr>
          <p:cNvPr id="23" name="Freeform 23"/>
          <p:cNvSpPr/>
          <p:nvPr/>
        </p:nvSpPr>
        <p:spPr>
          <a:xfrm rot="-5258527">
            <a:off x="7940786" y="9327500"/>
            <a:ext cx="12389411" cy="10763301"/>
          </a:xfrm>
          <a:custGeom>
            <a:avLst/>
            <a:gdLst/>
            <a:ahLst/>
            <a:cxnLst/>
            <a:rect l="l" t="t" r="r" b="b"/>
            <a:pathLst>
              <a:path w="12389411" h="10763301">
                <a:moveTo>
                  <a:pt x="0" y="0"/>
                </a:moveTo>
                <a:lnTo>
                  <a:pt x="12389412" y="0"/>
                </a:lnTo>
                <a:lnTo>
                  <a:pt x="12389412" y="10763302"/>
                </a:lnTo>
                <a:lnTo>
                  <a:pt x="0" y="10763302"/>
                </a:lnTo>
                <a:lnTo>
                  <a:pt x="0" y="0"/>
                </a:lnTo>
                <a:close/>
              </a:path>
            </a:pathLst>
          </a:custGeom>
          <a:blipFill>
            <a:blip r:embed="rId4"/>
            <a:stretch>
              <a:fillRect/>
            </a:stretch>
          </a:blipFill>
        </p:spPr>
      </p:sp>
      <p:grpSp>
        <p:nvGrpSpPr>
          <p:cNvPr id="24" name="Group 24"/>
          <p:cNvGrpSpPr/>
          <p:nvPr/>
        </p:nvGrpSpPr>
        <p:grpSpPr>
          <a:xfrm>
            <a:off x="15065904" y="7452407"/>
            <a:ext cx="2689109" cy="1022365"/>
            <a:chOff x="0" y="-66675"/>
            <a:chExt cx="982930" cy="373698"/>
          </a:xfrm>
        </p:grpSpPr>
        <p:sp>
          <p:nvSpPr>
            <p:cNvPr id="25" name="Freeform 25"/>
            <p:cNvSpPr/>
            <p:nvPr/>
          </p:nvSpPr>
          <p:spPr>
            <a:xfrm>
              <a:off x="10744" y="-23423"/>
              <a:ext cx="972186" cy="307023"/>
            </a:xfrm>
            <a:custGeom>
              <a:avLst/>
              <a:gdLst/>
              <a:ahLst/>
              <a:cxnLst/>
              <a:rect l="l" t="t" r="r" b="b"/>
              <a:pathLst>
                <a:path w="972186" h="307023">
                  <a:moveTo>
                    <a:pt x="133897" y="0"/>
                  </a:moveTo>
                  <a:lnTo>
                    <a:pt x="838289" y="0"/>
                  </a:lnTo>
                  <a:cubicBezTo>
                    <a:pt x="912239" y="0"/>
                    <a:pt x="972186" y="59948"/>
                    <a:pt x="972186" y="133897"/>
                  </a:cubicBezTo>
                  <a:lnTo>
                    <a:pt x="972186" y="173125"/>
                  </a:lnTo>
                  <a:cubicBezTo>
                    <a:pt x="972186" y="208637"/>
                    <a:pt x="958079" y="242694"/>
                    <a:pt x="932969" y="267805"/>
                  </a:cubicBezTo>
                  <a:cubicBezTo>
                    <a:pt x="907858" y="292916"/>
                    <a:pt x="873801" y="307023"/>
                    <a:pt x="838289" y="307023"/>
                  </a:cubicBezTo>
                  <a:lnTo>
                    <a:pt x="133897" y="307023"/>
                  </a:lnTo>
                  <a:cubicBezTo>
                    <a:pt x="59948" y="307023"/>
                    <a:pt x="0" y="247075"/>
                    <a:pt x="0" y="173125"/>
                  </a:cubicBezTo>
                  <a:lnTo>
                    <a:pt x="0" y="133897"/>
                  </a:lnTo>
                  <a:cubicBezTo>
                    <a:pt x="0" y="59948"/>
                    <a:pt x="59948" y="0"/>
                    <a:pt x="133897" y="0"/>
                  </a:cubicBezTo>
                  <a:close/>
                </a:path>
              </a:pathLst>
            </a:custGeom>
            <a:solidFill>
              <a:srgbClr val="FFFFFF"/>
            </a:solidFill>
            <a:ln w="85725" cap="rnd">
              <a:gradFill>
                <a:gsLst>
                  <a:gs pos="0">
                    <a:srgbClr val="F600FE">
                      <a:alpha val="100000"/>
                    </a:srgbClr>
                  </a:gs>
                  <a:gs pos="25000">
                    <a:srgbClr val="C900FE">
                      <a:alpha val="100000"/>
                    </a:srgbClr>
                  </a:gs>
                  <a:gs pos="50000">
                    <a:srgbClr val="A136FF">
                      <a:alpha val="100000"/>
                    </a:srgbClr>
                  </a:gs>
                  <a:gs pos="75000">
                    <a:srgbClr val="5142F0">
                      <a:alpha val="100000"/>
                    </a:srgbClr>
                  </a:gs>
                  <a:gs pos="100000">
                    <a:srgbClr val="0033D9">
                      <a:alpha val="100000"/>
                    </a:srgbClr>
                  </a:gs>
                </a:gsLst>
                <a:path path="circle">
                  <a:fillToRect r="100000" b="100000"/>
                </a:path>
                <a:tileRect l="-100000" t="-100000"/>
              </a:gradFill>
              <a:prstDash val="solid"/>
              <a:round/>
            </a:ln>
          </p:spPr>
          <p:txBody>
            <a:bodyPr/>
            <a:lstStyle/>
            <a:p>
              <a:endParaRPr lang="en-IN" dirty="0"/>
            </a:p>
          </p:txBody>
        </p:sp>
        <p:sp>
          <p:nvSpPr>
            <p:cNvPr id="26" name="TextBox 26"/>
            <p:cNvSpPr txBox="1"/>
            <p:nvPr/>
          </p:nvSpPr>
          <p:spPr>
            <a:xfrm>
              <a:off x="0" y="-66675"/>
              <a:ext cx="972186" cy="373698"/>
            </a:xfrm>
            <a:prstGeom prst="rect">
              <a:avLst/>
            </a:prstGeom>
          </p:spPr>
          <p:txBody>
            <a:bodyPr lIns="0" tIns="0" rIns="0" bIns="0" rtlCol="0" anchor="ctr"/>
            <a:lstStyle/>
            <a:p>
              <a:pPr algn="ctr">
                <a:lnSpc>
                  <a:spcPts val="4339"/>
                </a:lnSpc>
              </a:pPr>
              <a:r>
                <a:rPr lang="en-US" sz="3099" b="1" dirty="0" err="1">
                  <a:solidFill>
                    <a:srgbClr val="000000"/>
                  </a:solidFill>
                  <a:latin typeface="Montserrat Bold"/>
                  <a:ea typeface="Montserrat Bold"/>
                  <a:cs typeface="Montserrat Bold"/>
                  <a:sym typeface="Montserrat Bold"/>
                </a:rPr>
                <a:t>Langchain</a:t>
              </a:r>
              <a:endParaRPr lang="en-US" sz="3099" b="1" dirty="0">
                <a:solidFill>
                  <a:srgbClr val="000000"/>
                </a:solidFill>
                <a:latin typeface="Montserrat Bold"/>
                <a:ea typeface="Montserrat Bold"/>
                <a:cs typeface="Montserrat Bold"/>
                <a:sym typeface="Montserrat Bold"/>
              </a:endParaRPr>
            </a:p>
          </p:txBody>
        </p:sp>
      </p:grpSp>
      <p:sp>
        <p:nvSpPr>
          <p:cNvPr id="27" name="Freeform 27"/>
          <p:cNvSpPr/>
          <p:nvPr/>
        </p:nvSpPr>
        <p:spPr>
          <a:xfrm>
            <a:off x="15161277" y="497337"/>
            <a:ext cx="2989788" cy="775130"/>
          </a:xfrm>
          <a:custGeom>
            <a:avLst/>
            <a:gdLst/>
            <a:ahLst/>
            <a:cxnLst/>
            <a:rect l="l" t="t" r="r" b="b"/>
            <a:pathLst>
              <a:path w="2989788" h="775130">
                <a:moveTo>
                  <a:pt x="0" y="0"/>
                </a:moveTo>
                <a:lnTo>
                  <a:pt x="2989788" y="0"/>
                </a:lnTo>
                <a:lnTo>
                  <a:pt x="2989788" y="775130"/>
                </a:lnTo>
                <a:lnTo>
                  <a:pt x="0" y="775130"/>
                </a:lnTo>
                <a:lnTo>
                  <a:pt x="0" y="0"/>
                </a:lnTo>
                <a:close/>
              </a:path>
            </a:pathLst>
          </a:custGeom>
          <a:blipFill>
            <a:blip r:embed="rId5"/>
            <a:stretch>
              <a:fillRect/>
            </a:stretch>
          </a:blipFill>
        </p:spPr>
      </p:sp>
      <p:sp>
        <p:nvSpPr>
          <p:cNvPr id="28" name="AutoShape 28"/>
          <p:cNvSpPr/>
          <p:nvPr/>
        </p:nvSpPr>
        <p:spPr>
          <a:xfrm>
            <a:off x="4932862" y="7608685"/>
            <a:ext cx="0" cy="2355793"/>
          </a:xfrm>
          <a:prstGeom prst="line">
            <a:avLst/>
          </a:prstGeom>
          <a:ln w="9525" cap="flat">
            <a:solidFill>
              <a:srgbClr val="343434"/>
            </a:solidFill>
            <a:prstDash val="solid"/>
            <a:headEnd type="none" w="sm" len="sm"/>
            <a:tailEnd type="none" w="sm" len="sm"/>
          </a:ln>
        </p:spPr>
      </p:sp>
      <mc:AlternateContent xmlns:mc="http://schemas.openxmlformats.org/markup-compatibility/2006">
        <mc:Choice xmlns:p14="http://schemas.microsoft.com/office/powerpoint/2010/main" Requires="p14">
          <p:contentPart p14:bwMode="auto" r:id="rId6">
            <p14:nvContentPartPr>
              <p14:cNvPr id="34" name="Ink 33">
                <a:extLst>
                  <a:ext uri="{FF2B5EF4-FFF2-40B4-BE49-F238E27FC236}">
                    <a16:creationId xmlns:a16="http://schemas.microsoft.com/office/drawing/2014/main" id="{D326C3B9-86FC-6E75-A01C-8C0CE02B0C6D}"/>
                  </a:ext>
                </a:extLst>
              </p14:cNvPr>
              <p14:cNvContentPartPr/>
              <p14:nvPr/>
            </p14:nvContentPartPr>
            <p14:xfrm>
              <a:off x="15053583" y="5786436"/>
              <a:ext cx="279720" cy="304200"/>
            </p14:xfrm>
          </p:contentPart>
        </mc:Choice>
        <mc:Fallback>
          <p:pic>
            <p:nvPicPr>
              <p:cNvPr id="34" name="Ink 33">
                <a:extLst>
                  <a:ext uri="{FF2B5EF4-FFF2-40B4-BE49-F238E27FC236}">
                    <a16:creationId xmlns:a16="http://schemas.microsoft.com/office/drawing/2014/main" id="{D326C3B9-86FC-6E75-A01C-8C0CE02B0C6D}"/>
                  </a:ext>
                </a:extLst>
              </p:cNvPr>
              <p:cNvPicPr/>
              <p:nvPr/>
            </p:nvPicPr>
            <p:blipFill>
              <a:blip r:embed="rId7"/>
              <a:stretch>
                <a:fillRect/>
              </a:stretch>
            </p:blipFill>
            <p:spPr>
              <a:xfrm>
                <a:off x="14990943" y="5723796"/>
                <a:ext cx="405360" cy="42984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35" name="Ink 34">
                <a:extLst>
                  <a:ext uri="{FF2B5EF4-FFF2-40B4-BE49-F238E27FC236}">
                    <a16:creationId xmlns:a16="http://schemas.microsoft.com/office/drawing/2014/main" id="{CEDF11C1-1306-472E-1B2E-82E22824E439}"/>
                  </a:ext>
                </a:extLst>
              </p14:cNvPr>
              <p14:cNvContentPartPr/>
              <p14:nvPr/>
            </p14:nvContentPartPr>
            <p14:xfrm>
              <a:off x="15195063" y="4694916"/>
              <a:ext cx="49680" cy="573840"/>
            </p14:xfrm>
          </p:contentPart>
        </mc:Choice>
        <mc:Fallback>
          <p:pic>
            <p:nvPicPr>
              <p:cNvPr id="35" name="Ink 34">
                <a:extLst>
                  <a:ext uri="{FF2B5EF4-FFF2-40B4-BE49-F238E27FC236}">
                    <a16:creationId xmlns:a16="http://schemas.microsoft.com/office/drawing/2014/main" id="{CEDF11C1-1306-472E-1B2E-82E22824E439}"/>
                  </a:ext>
                </a:extLst>
              </p:cNvPr>
              <p:cNvPicPr/>
              <p:nvPr/>
            </p:nvPicPr>
            <p:blipFill>
              <a:blip r:embed="rId9"/>
              <a:stretch>
                <a:fillRect/>
              </a:stretch>
            </p:blipFill>
            <p:spPr>
              <a:xfrm>
                <a:off x="15132423" y="4631916"/>
                <a:ext cx="175320" cy="699480"/>
              </a:xfrm>
              <a:prstGeom prst="rect">
                <a:avLst/>
              </a:prstGeom>
            </p:spPr>
          </p:pic>
        </mc:Fallback>
      </mc:AlternateContent>
      <p:grpSp>
        <p:nvGrpSpPr>
          <p:cNvPr id="37" name="Group 36">
            <a:extLst>
              <a:ext uri="{FF2B5EF4-FFF2-40B4-BE49-F238E27FC236}">
                <a16:creationId xmlns:a16="http://schemas.microsoft.com/office/drawing/2014/main" id="{14D72A2C-3895-4789-A498-D0F1F7200467}"/>
              </a:ext>
            </a:extLst>
          </p:cNvPr>
          <p:cNvGrpSpPr/>
          <p:nvPr/>
        </p:nvGrpSpPr>
        <p:grpSpPr>
          <a:xfrm>
            <a:off x="16461543" y="4653516"/>
            <a:ext cx="1563480" cy="1693800"/>
            <a:chOff x="16461543" y="4653516"/>
            <a:chExt cx="1563480" cy="1693800"/>
          </a:xfrm>
        </p:grpSpPr>
        <mc:AlternateContent xmlns:mc="http://schemas.openxmlformats.org/markup-compatibility/2006">
          <mc:Choice xmlns:p14="http://schemas.microsoft.com/office/powerpoint/2010/main" Requires="p14">
            <p:contentPart p14:bwMode="auto" r:id="rId10">
              <p14:nvContentPartPr>
                <p14:cNvPr id="29" name="Ink 28">
                  <a:extLst>
                    <a:ext uri="{FF2B5EF4-FFF2-40B4-BE49-F238E27FC236}">
                      <a16:creationId xmlns:a16="http://schemas.microsoft.com/office/drawing/2014/main" id="{9C38810A-817C-2BF3-28B3-E6F3C8F3B32D}"/>
                    </a:ext>
                  </a:extLst>
                </p14:cNvPr>
                <p14:cNvContentPartPr/>
                <p14:nvPr/>
              </p14:nvContentPartPr>
              <p14:xfrm>
                <a:off x="16461543" y="6263796"/>
                <a:ext cx="1370160" cy="29160"/>
              </p14:xfrm>
            </p:contentPart>
          </mc:Choice>
          <mc:Fallback>
            <p:pic>
              <p:nvPicPr>
                <p:cNvPr id="29" name="Ink 28">
                  <a:extLst>
                    <a:ext uri="{FF2B5EF4-FFF2-40B4-BE49-F238E27FC236}">
                      <a16:creationId xmlns:a16="http://schemas.microsoft.com/office/drawing/2014/main" id="{9C38810A-817C-2BF3-28B3-E6F3C8F3B32D}"/>
                    </a:ext>
                  </a:extLst>
                </p:cNvPr>
                <p:cNvPicPr/>
                <p:nvPr/>
              </p:nvPicPr>
              <p:blipFill>
                <a:blip r:embed="rId11"/>
                <a:stretch>
                  <a:fillRect/>
                </a:stretch>
              </p:blipFill>
              <p:spPr>
                <a:xfrm>
                  <a:off x="16398543" y="6200796"/>
                  <a:ext cx="1495800" cy="15480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30" name="Ink 29">
                  <a:extLst>
                    <a:ext uri="{FF2B5EF4-FFF2-40B4-BE49-F238E27FC236}">
                      <a16:creationId xmlns:a16="http://schemas.microsoft.com/office/drawing/2014/main" id="{A7FB5951-94CE-F9E2-F087-2E46598F5F6A}"/>
                    </a:ext>
                  </a:extLst>
                </p14:cNvPr>
                <p14:cNvContentPartPr/>
                <p14:nvPr/>
              </p14:nvContentPartPr>
              <p14:xfrm>
                <a:off x="16728663" y="5522916"/>
                <a:ext cx="1296360" cy="824400"/>
              </p14:xfrm>
            </p:contentPart>
          </mc:Choice>
          <mc:Fallback>
            <p:pic>
              <p:nvPicPr>
                <p:cNvPr id="30" name="Ink 29">
                  <a:extLst>
                    <a:ext uri="{FF2B5EF4-FFF2-40B4-BE49-F238E27FC236}">
                      <a16:creationId xmlns:a16="http://schemas.microsoft.com/office/drawing/2014/main" id="{A7FB5951-94CE-F9E2-F087-2E46598F5F6A}"/>
                    </a:ext>
                  </a:extLst>
                </p:cNvPr>
                <p:cNvPicPr/>
                <p:nvPr/>
              </p:nvPicPr>
              <p:blipFill>
                <a:blip r:embed="rId13"/>
                <a:stretch>
                  <a:fillRect/>
                </a:stretch>
              </p:blipFill>
              <p:spPr>
                <a:xfrm>
                  <a:off x="16665663" y="5459916"/>
                  <a:ext cx="1422000" cy="95004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32" name="Ink 31">
                  <a:extLst>
                    <a:ext uri="{FF2B5EF4-FFF2-40B4-BE49-F238E27FC236}">
                      <a16:creationId xmlns:a16="http://schemas.microsoft.com/office/drawing/2014/main" id="{2955C6C0-E5DF-D200-A21E-ED6EA8C1DB75}"/>
                    </a:ext>
                  </a:extLst>
                </p14:cNvPr>
                <p14:cNvContentPartPr/>
                <p14:nvPr/>
              </p14:nvContentPartPr>
              <p14:xfrm>
                <a:off x="16933863" y="5935476"/>
                <a:ext cx="92880" cy="124200"/>
              </p14:xfrm>
            </p:contentPart>
          </mc:Choice>
          <mc:Fallback>
            <p:pic>
              <p:nvPicPr>
                <p:cNvPr id="32" name="Ink 31">
                  <a:extLst>
                    <a:ext uri="{FF2B5EF4-FFF2-40B4-BE49-F238E27FC236}">
                      <a16:creationId xmlns:a16="http://schemas.microsoft.com/office/drawing/2014/main" id="{2955C6C0-E5DF-D200-A21E-ED6EA8C1DB75}"/>
                    </a:ext>
                  </a:extLst>
                </p:cNvPr>
                <p:cNvPicPr/>
                <p:nvPr/>
              </p:nvPicPr>
              <p:blipFill>
                <a:blip r:embed="rId15"/>
                <a:stretch>
                  <a:fillRect/>
                </a:stretch>
              </p:blipFill>
              <p:spPr>
                <a:xfrm>
                  <a:off x="16871223" y="5872476"/>
                  <a:ext cx="218520" cy="24984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36" name="Ink 35">
                  <a:extLst>
                    <a:ext uri="{FF2B5EF4-FFF2-40B4-BE49-F238E27FC236}">
                      <a16:creationId xmlns:a16="http://schemas.microsoft.com/office/drawing/2014/main" id="{3C32EC15-BB94-A8F8-004B-B3A10C7AD143}"/>
                    </a:ext>
                  </a:extLst>
                </p14:cNvPr>
                <p14:cNvContentPartPr/>
                <p14:nvPr/>
              </p14:nvContentPartPr>
              <p14:xfrm>
                <a:off x="16894623" y="4653516"/>
                <a:ext cx="42120" cy="1147320"/>
              </p14:xfrm>
            </p:contentPart>
          </mc:Choice>
          <mc:Fallback>
            <p:pic>
              <p:nvPicPr>
                <p:cNvPr id="36" name="Ink 35">
                  <a:extLst>
                    <a:ext uri="{FF2B5EF4-FFF2-40B4-BE49-F238E27FC236}">
                      <a16:creationId xmlns:a16="http://schemas.microsoft.com/office/drawing/2014/main" id="{3C32EC15-BB94-A8F8-004B-B3A10C7AD143}"/>
                    </a:ext>
                  </a:extLst>
                </p:cNvPr>
                <p:cNvPicPr/>
                <p:nvPr/>
              </p:nvPicPr>
              <p:blipFill>
                <a:blip r:embed="rId17"/>
                <a:stretch>
                  <a:fillRect/>
                </a:stretch>
              </p:blipFill>
              <p:spPr>
                <a:xfrm>
                  <a:off x="16831983" y="4590876"/>
                  <a:ext cx="167760" cy="1272960"/>
                </a:xfrm>
                <a:prstGeom prst="rect">
                  <a:avLst/>
                </a:prstGeom>
              </p:spPr>
            </p:pic>
          </mc:Fallback>
        </mc:AlternateContent>
      </p:grpSp>
    </p:spTree>
  </p:cSld>
  <p:clrMapOvr>
    <a:masterClrMapping/>
  </p:clrMapOvr>
  <p:transition spd="slow">
    <p:push/>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7617266">
            <a:off x="14398090" y="-7505952"/>
            <a:ext cx="12389411" cy="10763301"/>
          </a:xfrm>
          <a:custGeom>
            <a:avLst/>
            <a:gdLst/>
            <a:ahLst/>
            <a:cxnLst/>
            <a:rect l="l" t="t" r="r" b="b"/>
            <a:pathLst>
              <a:path w="12389411" h="10763301">
                <a:moveTo>
                  <a:pt x="0" y="0"/>
                </a:moveTo>
                <a:lnTo>
                  <a:pt x="12389411" y="0"/>
                </a:lnTo>
                <a:lnTo>
                  <a:pt x="12389411" y="10763301"/>
                </a:lnTo>
                <a:lnTo>
                  <a:pt x="0" y="10763301"/>
                </a:lnTo>
                <a:lnTo>
                  <a:pt x="0" y="0"/>
                </a:lnTo>
                <a:close/>
              </a:path>
            </a:pathLst>
          </a:custGeom>
          <a:blipFill>
            <a:blip r:embed="rId2"/>
            <a:stretch>
              <a:fillRect/>
            </a:stretch>
          </a:blipFill>
        </p:spPr>
      </p:sp>
      <p:grpSp>
        <p:nvGrpSpPr>
          <p:cNvPr id="3" name="Group 3"/>
          <p:cNvGrpSpPr/>
          <p:nvPr/>
        </p:nvGrpSpPr>
        <p:grpSpPr>
          <a:xfrm rot="4265968">
            <a:off x="-647074" y="8473557"/>
            <a:ext cx="2647995" cy="2647995"/>
            <a:chOff x="0" y="0"/>
            <a:chExt cx="812800" cy="812800"/>
          </a:xfrm>
        </p:grpSpPr>
        <p:sp>
          <p:nvSpPr>
            <p:cNvPr id="4" name="Freeform 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F600FE">
                    <a:alpha val="100000"/>
                  </a:srgbClr>
                </a:gs>
                <a:gs pos="25000">
                  <a:srgbClr val="C900FE">
                    <a:alpha val="100000"/>
                  </a:srgbClr>
                </a:gs>
                <a:gs pos="50000">
                  <a:srgbClr val="A136FF">
                    <a:alpha val="100000"/>
                  </a:srgbClr>
                </a:gs>
                <a:gs pos="75000">
                  <a:srgbClr val="5142F0">
                    <a:alpha val="100000"/>
                  </a:srgbClr>
                </a:gs>
                <a:gs pos="100000">
                  <a:srgbClr val="0033D9">
                    <a:alpha val="100000"/>
                  </a:srgbClr>
                </a:gs>
              </a:gsLst>
              <a:path path="circle">
                <a:fillToRect r="100000" b="100000"/>
              </a:path>
              <a:tileRect l="-100000" t="-100000"/>
            </a:gradFill>
          </p:spPr>
        </p:sp>
        <p:sp>
          <p:nvSpPr>
            <p:cNvPr id="5" name="TextBox 5"/>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sp>
        <p:nvSpPr>
          <p:cNvPr id="6" name="TextBox 6"/>
          <p:cNvSpPr txBox="1"/>
          <p:nvPr/>
        </p:nvSpPr>
        <p:spPr>
          <a:xfrm>
            <a:off x="460144" y="2407914"/>
            <a:ext cx="16621936" cy="6415405"/>
          </a:xfrm>
          <a:prstGeom prst="rect">
            <a:avLst/>
          </a:prstGeom>
        </p:spPr>
        <p:txBody>
          <a:bodyPr lIns="0" tIns="0" rIns="0" bIns="0" rtlCol="0" anchor="t">
            <a:spAutoFit/>
          </a:bodyPr>
          <a:lstStyle/>
          <a:p>
            <a:pPr marL="604519" lvl="1" indent="-302260" algn="just">
              <a:lnSpc>
                <a:spcPts val="3919"/>
              </a:lnSpc>
              <a:buFont typeface="Arial"/>
              <a:buChar char="•"/>
            </a:pPr>
            <a:r>
              <a:rPr lang="en-US" sz="2799">
                <a:solidFill>
                  <a:srgbClr val="101010"/>
                </a:solidFill>
                <a:latin typeface="Montserrat"/>
                <a:ea typeface="Montserrat"/>
                <a:cs typeface="Montserrat"/>
                <a:sym typeface="Montserrat"/>
              </a:rPr>
              <a:t>The proposed system removes the need to re-train the model whenever there is any change or update in the dataset.</a:t>
            </a:r>
          </a:p>
          <a:p>
            <a:pPr marL="604519" lvl="1" indent="-302260" algn="just">
              <a:lnSpc>
                <a:spcPts val="3919"/>
              </a:lnSpc>
              <a:buFont typeface="Arial"/>
              <a:buChar char="•"/>
            </a:pPr>
            <a:r>
              <a:rPr lang="en-US" sz="2799">
                <a:solidFill>
                  <a:srgbClr val="101010"/>
                </a:solidFill>
                <a:latin typeface="Montserrat"/>
                <a:ea typeface="Montserrat"/>
                <a:cs typeface="Montserrat"/>
                <a:sym typeface="Montserrat"/>
              </a:rPr>
              <a:t>The chroma database efficiently maps and stores words with their respective embedded vectors.</a:t>
            </a:r>
          </a:p>
          <a:p>
            <a:pPr marL="604519" lvl="1" indent="-302260" algn="just">
              <a:lnSpc>
                <a:spcPts val="3919"/>
              </a:lnSpc>
              <a:buFont typeface="Arial"/>
              <a:buChar char="•"/>
            </a:pPr>
            <a:r>
              <a:rPr lang="en-US" sz="2799">
                <a:solidFill>
                  <a:srgbClr val="101010"/>
                </a:solidFill>
                <a:latin typeface="Montserrat"/>
                <a:ea typeface="Montserrat"/>
                <a:cs typeface="Montserrat"/>
                <a:sym typeface="Montserrat"/>
              </a:rPr>
              <a:t>The vector dataset is stored in the cloud (Google Drive) for efficient access from remote devices.</a:t>
            </a:r>
          </a:p>
          <a:p>
            <a:pPr marL="604519" lvl="1" indent="-302260" algn="just">
              <a:lnSpc>
                <a:spcPts val="3919"/>
              </a:lnSpc>
              <a:buFont typeface="Arial"/>
              <a:buChar char="•"/>
            </a:pPr>
            <a:r>
              <a:rPr lang="en-US" sz="2799">
                <a:solidFill>
                  <a:srgbClr val="101010"/>
                </a:solidFill>
                <a:latin typeface="Montserrat"/>
                <a:ea typeface="Montserrat"/>
                <a:cs typeface="Montserrat"/>
                <a:sym typeface="Montserrat"/>
              </a:rPr>
              <a:t>The system produces precise results due to the </a:t>
            </a:r>
            <a:r>
              <a:rPr lang="en-US" sz="2799" b="1">
                <a:solidFill>
                  <a:srgbClr val="101010"/>
                </a:solidFill>
                <a:latin typeface="Montserrat Bold"/>
                <a:ea typeface="Montserrat Bold"/>
                <a:cs typeface="Montserrat Bold"/>
                <a:sym typeface="Montserrat Bold"/>
              </a:rPr>
              <a:t>double querying method</a:t>
            </a:r>
            <a:r>
              <a:rPr lang="en-US" sz="2799">
                <a:solidFill>
                  <a:srgbClr val="101010"/>
                </a:solidFill>
                <a:latin typeface="Montserrat"/>
                <a:ea typeface="Montserrat"/>
                <a:cs typeface="Montserrat"/>
                <a:sym typeface="Montserrat"/>
              </a:rPr>
              <a:t> - </a:t>
            </a:r>
          </a:p>
          <a:p>
            <a:pPr marL="1209039" lvl="2" indent="-403013" algn="just">
              <a:lnSpc>
                <a:spcPts val="3919"/>
              </a:lnSpc>
              <a:buFont typeface="Arial"/>
              <a:buChar char="⚬"/>
            </a:pPr>
            <a:r>
              <a:rPr lang="en-US" sz="2799">
                <a:solidFill>
                  <a:srgbClr val="101010"/>
                </a:solidFill>
                <a:latin typeface="Montserrat"/>
                <a:ea typeface="Montserrat"/>
                <a:cs typeface="Montserrat"/>
                <a:sym typeface="Montserrat"/>
              </a:rPr>
              <a:t>First, the database is queried to fetch relevant data or context related to the query. </a:t>
            </a:r>
          </a:p>
          <a:p>
            <a:pPr marL="1209039" lvl="2" indent="-403013" algn="just">
              <a:lnSpc>
                <a:spcPts val="3919"/>
              </a:lnSpc>
              <a:buFont typeface="Arial"/>
              <a:buChar char="⚬"/>
            </a:pPr>
            <a:r>
              <a:rPr lang="en-US" sz="2799">
                <a:solidFill>
                  <a:srgbClr val="101010"/>
                </a:solidFill>
                <a:latin typeface="Montserrat"/>
                <a:ea typeface="Montserrat"/>
                <a:cs typeface="Montserrat"/>
                <a:sym typeface="Montserrat"/>
              </a:rPr>
              <a:t>Then, the retrieved context itself is provided as input (which acts as examples for similar inputs) in the query to the LLM model (Llama3) which then provides a more personalized or precise routine.</a:t>
            </a:r>
          </a:p>
          <a:p>
            <a:pPr marL="604519" lvl="1" indent="-302260" algn="just">
              <a:lnSpc>
                <a:spcPts val="3919"/>
              </a:lnSpc>
              <a:buFont typeface="Arial"/>
              <a:buChar char="•"/>
            </a:pPr>
            <a:r>
              <a:rPr lang="en-US" sz="2799">
                <a:solidFill>
                  <a:srgbClr val="101010"/>
                </a:solidFill>
                <a:latin typeface="Montserrat"/>
                <a:ea typeface="Montserrat"/>
                <a:cs typeface="Montserrat"/>
                <a:sym typeface="Montserrat"/>
              </a:rPr>
              <a:t>The system suggests workout plan, diet plan and additional tips that are perfectly tailored to the user’s age, gender, Body Mass Index (BMI) and activity level.</a:t>
            </a:r>
          </a:p>
        </p:txBody>
      </p:sp>
      <p:sp>
        <p:nvSpPr>
          <p:cNvPr id="7" name="TextBox 7"/>
          <p:cNvSpPr txBox="1"/>
          <p:nvPr/>
        </p:nvSpPr>
        <p:spPr>
          <a:xfrm>
            <a:off x="1159839" y="623408"/>
            <a:ext cx="11049156" cy="973050"/>
          </a:xfrm>
          <a:prstGeom prst="rect">
            <a:avLst/>
          </a:prstGeom>
        </p:spPr>
        <p:txBody>
          <a:bodyPr lIns="0" tIns="0" rIns="0" bIns="0" rtlCol="0" anchor="t">
            <a:spAutoFit/>
          </a:bodyPr>
          <a:lstStyle/>
          <a:p>
            <a:pPr marL="0" lvl="0" indent="0" algn="l">
              <a:lnSpc>
                <a:spcPts val="7644"/>
              </a:lnSpc>
              <a:spcBef>
                <a:spcPct val="0"/>
              </a:spcBef>
            </a:pPr>
            <a:r>
              <a:rPr lang="en-US" sz="6370" b="1">
                <a:solidFill>
                  <a:srgbClr val="101010"/>
                </a:solidFill>
                <a:latin typeface="Montserrat Bold"/>
                <a:ea typeface="Montserrat Bold"/>
                <a:cs typeface="Montserrat Bold"/>
                <a:sym typeface="Montserrat Bold"/>
              </a:rPr>
              <a:t>Key Features</a:t>
            </a:r>
          </a:p>
        </p:txBody>
      </p:sp>
      <p:sp>
        <p:nvSpPr>
          <p:cNvPr id="8" name="Freeform 8"/>
          <p:cNvSpPr/>
          <p:nvPr/>
        </p:nvSpPr>
        <p:spPr>
          <a:xfrm>
            <a:off x="15161277" y="497337"/>
            <a:ext cx="2989788" cy="775130"/>
          </a:xfrm>
          <a:custGeom>
            <a:avLst/>
            <a:gdLst/>
            <a:ahLst/>
            <a:cxnLst/>
            <a:rect l="l" t="t" r="r" b="b"/>
            <a:pathLst>
              <a:path w="2989788" h="775130">
                <a:moveTo>
                  <a:pt x="0" y="0"/>
                </a:moveTo>
                <a:lnTo>
                  <a:pt x="2989788" y="0"/>
                </a:lnTo>
                <a:lnTo>
                  <a:pt x="2989788" y="775130"/>
                </a:lnTo>
                <a:lnTo>
                  <a:pt x="0" y="775130"/>
                </a:lnTo>
                <a:lnTo>
                  <a:pt x="0" y="0"/>
                </a:lnTo>
                <a:close/>
              </a:path>
            </a:pathLst>
          </a:custGeom>
          <a:blipFill>
            <a:blip r:embed="rId3"/>
            <a:stretch>
              <a:fillRect/>
            </a:stretch>
          </a:blipFill>
        </p:spPr>
      </p:sp>
    </p:spTree>
  </p:cSld>
  <p:clrMapOvr>
    <a:masterClrMapping/>
  </p:clrMapOvr>
  <p:transition spd="slow">
    <p:push/>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577284" y="140947"/>
            <a:ext cx="10482876" cy="1045749"/>
          </a:xfrm>
          <a:prstGeom prst="rect">
            <a:avLst/>
          </a:prstGeom>
        </p:spPr>
        <p:txBody>
          <a:bodyPr lIns="0" tIns="0" rIns="0" bIns="0" rtlCol="0" anchor="t">
            <a:spAutoFit/>
          </a:bodyPr>
          <a:lstStyle/>
          <a:p>
            <a:pPr marL="0" lvl="0" indent="0" algn="l">
              <a:lnSpc>
                <a:spcPts val="8599"/>
              </a:lnSpc>
              <a:spcBef>
                <a:spcPct val="0"/>
              </a:spcBef>
            </a:pPr>
            <a:r>
              <a:rPr lang="en-US" sz="6142" b="1">
                <a:solidFill>
                  <a:srgbClr val="000000"/>
                </a:solidFill>
                <a:latin typeface="Montserrat Bold"/>
                <a:ea typeface="Montserrat Bold"/>
                <a:cs typeface="Montserrat Bold"/>
                <a:sym typeface="Montserrat Bold"/>
              </a:rPr>
              <a:t>Challenges and Learning</a:t>
            </a:r>
          </a:p>
        </p:txBody>
      </p:sp>
      <p:sp>
        <p:nvSpPr>
          <p:cNvPr id="3" name="Freeform 3"/>
          <p:cNvSpPr/>
          <p:nvPr/>
        </p:nvSpPr>
        <p:spPr>
          <a:xfrm rot="-4611117">
            <a:off x="13297299" y="-7095758"/>
            <a:ext cx="8774178" cy="8796169"/>
          </a:xfrm>
          <a:custGeom>
            <a:avLst/>
            <a:gdLst/>
            <a:ahLst/>
            <a:cxnLst/>
            <a:rect l="l" t="t" r="r" b="b"/>
            <a:pathLst>
              <a:path w="8774178" h="8796169">
                <a:moveTo>
                  <a:pt x="0" y="0"/>
                </a:moveTo>
                <a:lnTo>
                  <a:pt x="8774178" y="0"/>
                </a:lnTo>
                <a:lnTo>
                  <a:pt x="8774178" y="8796169"/>
                </a:lnTo>
                <a:lnTo>
                  <a:pt x="0" y="8796169"/>
                </a:lnTo>
                <a:lnTo>
                  <a:pt x="0" y="0"/>
                </a:lnTo>
                <a:close/>
              </a:path>
            </a:pathLst>
          </a:custGeom>
          <a:blipFill>
            <a:blip r:embed="rId2"/>
            <a:stretch>
              <a:fillRect/>
            </a:stretch>
          </a:blipFill>
        </p:spPr>
      </p:sp>
      <p:grpSp>
        <p:nvGrpSpPr>
          <p:cNvPr id="4" name="Group 4"/>
          <p:cNvGrpSpPr/>
          <p:nvPr/>
        </p:nvGrpSpPr>
        <p:grpSpPr>
          <a:xfrm>
            <a:off x="577284" y="1344691"/>
            <a:ext cx="17353868" cy="825684"/>
            <a:chOff x="0" y="0"/>
            <a:chExt cx="8933457" cy="425047"/>
          </a:xfrm>
        </p:grpSpPr>
        <p:sp>
          <p:nvSpPr>
            <p:cNvPr id="5" name="Freeform 5"/>
            <p:cNvSpPr/>
            <p:nvPr/>
          </p:nvSpPr>
          <p:spPr>
            <a:xfrm>
              <a:off x="0" y="0"/>
              <a:ext cx="8933457" cy="425047"/>
            </a:xfrm>
            <a:custGeom>
              <a:avLst/>
              <a:gdLst/>
              <a:ahLst/>
              <a:cxnLst/>
              <a:rect l="l" t="t" r="r" b="b"/>
              <a:pathLst>
                <a:path w="8933457" h="425047">
                  <a:moveTo>
                    <a:pt x="0" y="0"/>
                  </a:moveTo>
                  <a:lnTo>
                    <a:pt x="8933457" y="0"/>
                  </a:lnTo>
                  <a:lnTo>
                    <a:pt x="8933457" y="425047"/>
                  </a:lnTo>
                  <a:lnTo>
                    <a:pt x="0" y="425047"/>
                  </a:lnTo>
                  <a:close/>
                </a:path>
              </a:pathLst>
            </a:custGeom>
            <a:gradFill rotWithShape="1">
              <a:gsLst>
                <a:gs pos="0">
                  <a:srgbClr val="F600FE">
                    <a:alpha val="100000"/>
                  </a:srgbClr>
                </a:gs>
                <a:gs pos="25000">
                  <a:srgbClr val="C900FE">
                    <a:alpha val="100000"/>
                  </a:srgbClr>
                </a:gs>
                <a:gs pos="50000">
                  <a:srgbClr val="A136FF">
                    <a:alpha val="100000"/>
                  </a:srgbClr>
                </a:gs>
                <a:gs pos="75000">
                  <a:srgbClr val="5142F0">
                    <a:alpha val="100000"/>
                  </a:srgbClr>
                </a:gs>
                <a:gs pos="100000">
                  <a:srgbClr val="0033D9">
                    <a:alpha val="100000"/>
                  </a:srgbClr>
                </a:gs>
              </a:gsLst>
              <a:path path="circle">
                <a:fillToRect r="100000" b="100000"/>
              </a:path>
              <a:tileRect l="-100000" t="-100000"/>
            </a:gradFill>
          </p:spPr>
        </p:sp>
        <p:sp>
          <p:nvSpPr>
            <p:cNvPr id="6" name="TextBox 6"/>
            <p:cNvSpPr txBox="1"/>
            <p:nvPr/>
          </p:nvSpPr>
          <p:spPr>
            <a:xfrm>
              <a:off x="0" y="-38100"/>
              <a:ext cx="8933457" cy="463147"/>
            </a:xfrm>
            <a:prstGeom prst="rect">
              <a:avLst/>
            </a:prstGeom>
          </p:spPr>
          <p:txBody>
            <a:bodyPr lIns="50800" tIns="50800" rIns="50800" bIns="50800" rtlCol="0" anchor="ctr"/>
            <a:lstStyle/>
            <a:p>
              <a:pPr algn="just">
                <a:lnSpc>
                  <a:spcPts val="2659"/>
                </a:lnSpc>
                <a:spcBef>
                  <a:spcPct val="0"/>
                </a:spcBef>
              </a:pPr>
              <a:endParaRPr/>
            </a:p>
          </p:txBody>
        </p:sp>
      </p:grpSp>
      <p:graphicFrame>
        <p:nvGraphicFramePr>
          <p:cNvPr id="7" name="Table 7"/>
          <p:cNvGraphicFramePr>
            <a:graphicFrameLocks noGrp="1"/>
          </p:cNvGraphicFramePr>
          <p:nvPr/>
        </p:nvGraphicFramePr>
        <p:xfrm>
          <a:off x="577284" y="1344691"/>
          <a:ext cx="17353868" cy="8712244"/>
        </p:xfrm>
        <a:graphic>
          <a:graphicData uri="http://schemas.openxmlformats.org/drawingml/2006/table">
            <a:tbl>
              <a:tblPr/>
              <a:tblGrid>
                <a:gridCol w="8676934">
                  <a:extLst>
                    <a:ext uri="{9D8B030D-6E8A-4147-A177-3AD203B41FA5}">
                      <a16:colId xmlns:a16="http://schemas.microsoft.com/office/drawing/2014/main" val="20000"/>
                    </a:ext>
                  </a:extLst>
                </a:gridCol>
                <a:gridCol w="8676934">
                  <a:extLst>
                    <a:ext uri="{9D8B030D-6E8A-4147-A177-3AD203B41FA5}">
                      <a16:colId xmlns:a16="http://schemas.microsoft.com/office/drawing/2014/main" val="20001"/>
                    </a:ext>
                  </a:extLst>
                </a:gridCol>
              </a:tblGrid>
              <a:tr h="813181">
                <a:tc>
                  <a:txBody>
                    <a:bodyPr/>
                    <a:lstStyle/>
                    <a:p>
                      <a:pPr algn="ctr">
                        <a:lnSpc>
                          <a:spcPts val="2659"/>
                        </a:lnSpc>
                        <a:defRPr/>
                      </a:pP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659"/>
                        </a:lnSpc>
                        <a:defRPr/>
                      </a:pP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2374387">
                <a:tc>
                  <a:txBody>
                    <a:bodyPr/>
                    <a:lstStyle/>
                    <a:p>
                      <a:pPr algn="just">
                        <a:lnSpc>
                          <a:spcPts val="3219"/>
                        </a:lnSpc>
                        <a:defRPr/>
                      </a:pPr>
                      <a:r>
                        <a:rPr lang="en-US" sz="2299">
                          <a:solidFill>
                            <a:srgbClr val="000000"/>
                          </a:solidFill>
                          <a:latin typeface="Montserrat"/>
                          <a:ea typeface="Montserrat"/>
                          <a:cs typeface="Montserrat"/>
                          <a:sym typeface="Montserrat"/>
                        </a:rPr>
                        <a:t>It wasn’t easy to find a dataset for the system. Given that it was a RAG model, the conditions were too precise.</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just">
                        <a:lnSpc>
                          <a:spcPts val="3219"/>
                        </a:lnSpc>
                        <a:defRPr/>
                      </a:pPr>
                      <a:r>
                        <a:rPr lang="en-US" sz="2299">
                          <a:solidFill>
                            <a:srgbClr val="000000"/>
                          </a:solidFill>
                          <a:latin typeface="Montserrat"/>
                          <a:ea typeface="Montserrat"/>
                          <a:cs typeface="Montserrat"/>
                          <a:sym typeface="Montserrat"/>
                        </a:rPr>
                        <a:t>Instead of relying on a single dataset, I found multiple csv datasets and compiled them into a single markdown file by converting the rows into rules which were strings.</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157149">
                <a:tc>
                  <a:txBody>
                    <a:bodyPr/>
                    <a:lstStyle/>
                    <a:p>
                      <a:pPr algn="just">
                        <a:lnSpc>
                          <a:spcPts val="3220"/>
                        </a:lnSpc>
                        <a:defRPr/>
                      </a:pPr>
                      <a:r>
                        <a:rPr lang="en-US" sz="2300">
                          <a:solidFill>
                            <a:srgbClr val="000000"/>
                          </a:solidFill>
                          <a:latin typeface="Montserrat"/>
                          <a:ea typeface="Montserrat"/>
                          <a:cs typeface="Montserrat"/>
                          <a:sym typeface="Montserrat"/>
                        </a:rPr>
                        <a:t>Finding a free LLM API was quite time consuming since most LLMs that offered the most features were subscription based.</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just">
                        <a:lnSpc>
                          <a:spcPts val="3220"/>
                        </a:lnSpc>
                        <a:defRPr/>
                      </a:pPr>
                      <a:r>
                        <a:rPr lang="en-US" sz="2300">
                          <a:solidFill>
                            <a:srgbClr val="000000"/>
                          </a:solidFill>
                          <a:latin typeface="Montserrat"/>
                          <a:ea typeface="Montserrat"/>
                          <a:cs typeface="Montserrat"/>
                          <a:sym typeface="Montserrat"/>
                        </a:rPr>
                        <a:t>Found the Groq API which is a tool that helps developers build and manage AI applications. It is used to query and filter data stored in the Chroma database and provided an interface to Meta’s Llama3 LLM model.</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085571">
                <a:tc>
                  <a:txBody>
                    <a:bodyPr/>
                    <a:lstStyle/>
                    <a:p>
                      <a:pPr algn="just">
                        <a:lnSpc>
                          <a:spcPts val="3220"/>
                        </a:lnSpc>
                        <a:defRPr/>
                      </a:pPr>
                      <a:r>
                        <a:rPr lang="en-US" sz="2300">
                          <a:solidFill>
                            <a:srgbClr val="000000"/>
                          </a:solidFill>
                          <a:latin typeface="Montserrat"/>
                          <a:ea typeface="Montserrat"/>
                          <a:cs typeface="Montserrat"/>
                          <a:sym typeface="Montserrat"/>
                        </a:rPr>
                        <a:t>Rephrasing the prompt to produce the desired output was tiresome.</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just">
                        <a:lnSpc>
                          <a:spcPts val="3220"/>
                        </a:lnSpc>
                        <a:defRPr/>
                      </a:pPr>
                      <a:r>
                        <a:rPr lang="en-US" sz="2300">
                          <a:solidFill>
                            <a:srgbClr val="000000"/>
                          </a:solidFill>
                          <a:latin typeface="Montserrat"/>
                          <a:ea typeface="Montserrat"/>
                          <a:cs typeface="Montserrat"/>
                          <a:sym typeface="Montserrat"/>
                        </a:rPr>
                        <a:t>Trial and error method allowed me to discover the various types and formats of responses that the model produced and was able to filter out those undesired responses.</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1281956">
                <a:tc>
                  <a:txBody>
                    <a:bodyPr/>
                    <a:lstStyle/>
                    <a:p>
                      <a:pPr algn="just">
                        <a:lnSpc>
                          <a:spcPts val="3220"/>
                        </a:lnSpc>
                        <a:defRPr/>
                      </a:pPr>
                      <a:r>
                        <a:rPr lang="en-US" sz="2300">
                          <a:solidFill>
                            <a:srgbClr val="000000"/>
                          </a:solidFill>
                          <a:latin typeface="Montserrat"/>
                          <a:ea typeface="Montserrat"/>
                          <a:cs typeface="Montserrat"/>
                          <a:sym typeface="Montserrat"/>
                        </a:rPr>
                        <a:t>Uploading and downloading the file database directory in Google drive was out of order.</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just">
                        <a:lnSpc>
                          <a:spcPts val="3220"/>
                        </a:lnSpc>
                        <a:defRPr/>
                      </a:pPr>
                      <a:r>
                        <a:rPr lang="en-US" sz="2300">
                          <a:solidFill>
                            <a:srgbClr val="000000"/>
                          </a:solidFill>
                          <a:latin typeface="Montserrat"/>
                          <a:ea typeface="Montserrat"/>
                          <a:cs typeface="Montserrat"/>
                          <a:sym typeface="Montserrat"/>
                        </a:rPr>
                        <a:t>Performed recursive or tree based upload or download.</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8" name="TextBox 8"/>
          <p:cNvSpPr txBox="1"/>
          <p:nvPr/>
        </p:nvSpPr>
        <p:spPr>
          <a:xfrm>
            <a:off x="2912845" y="1474675"/>
            <a:ext cx="3335299" cy="545714"/>
          </a:xfrm>
          <a:prstGeom prst="rect">
            <a:avLst/>
          </a:prstGeom>
        </p:spPr>
        <p:txBody>
          <a:bodyPr lIns="0" tIns="0" rIns="0" bIns="0" rtlCol="0" anchor="t">
            <a:spAutoFit/>
          </a:bodyPr>
          <a:lstStyle/>
          <a:p>
            <a:pPr marL="0" lvl="0" indent="0" algn="ctr">
              <a:lnSpc>
                <a:spcPts val="4571"/>
              </a:lnSpc>
              <a:spcBef>
                <a:spcPct val="0"/>
              </a:spcBef>
            </a:pPr>
            <a:r>
              <a:rPr lang="en-US" sz="3265" b="1">
                <a:solidFill>
                  <a:srgbClr val="000000"/>
                </a:solidFill>
                <a:latin typeface="Montserrat Bold"/>
                <a:ea typeface="Montserrat Bold"/>
                <a:cs typeface="Montserrat Bold"/>
                <a:sym typeface="Montserrat Bold"/>
              </a:rPr>
              <a:t>Challenge</a:t>
            </a:r>
          </a:p>
        </p:txBody>
      </p:sp>
      <p:sp>
        <p:nvSpPr>
          <p:cNvPr id="9" name="TextBox 9"/>
          <p:cNvSpPr txBox="1"/>
          <p:nvPr/>
        </p:nvSpPr>
        <p:spPr>
          <a:xfrm>
            <a:off x="10502128" y="1474675"/>
            <a:ext cx="6007991" cy="545714"/>
          </a:xfrm>
          <a:prstGeom prst="rect">
            <a:avLst/>
          </a:prstGeom>
        </p:spPr>
        <p:txBody>
          <a:bodyPr lIns="0" tIns="0" rIns="0" bIns="0" rtlCol="0" anchor="t">
            <a:spAutoFit/>
          </a:bodyPr>
          <a:lstStyle/>
          <a:p>
            <a:pPr marL="0" lvl="0" indent="0" algn="ctr">
              <a:lnSpc>
                <a:spcPts val="4571"/>
              </a:lnSpc>
              <a:spcBef>
                <a:spcPct val="0"/>
              </a:spcBef>
            </a:pPr>
            <a:r>
              <a:rPr lang="en-US" sz="3265" b="1">
                <a:solidFill>
                  <a:srgbClr val="000000"/>
                </a:solidFill>
                <a:latin typeface="Montserrat Bold"/>
                <a:ea typeface="Montserrat Bold"/>
                <a:cs typeface="Montserrat Bold"/>
                <a:sym typeface="Montserrat Bold"/>
              </a:rPr>
              <a:t>How I overcame it</a:t>
            </a:r>
          </a:p>
        </p:txBody>
      </p:sp>
      <p:sp>
        <p:nvSpPr>
          <p:cNvPr id="10" name="Freeform 10"/>
          <p:cNvSpPr/>
          <p:nvPr/>
        </p:nvSpPr>
        <p:spPr>
          <a:xfrm>
            <a:off x="15161277" y="158774"/>
            <a:ext cx="2989788" cy="775130"/>
          </a:xfrm>
          <a:custGeom>
            <a:avLst/>
            <a:gdLst/>
            <a:ahLst/>
            <a:cxnLst/>
            <a:rect l="l" t="t" r="r" b="b"/>
            <a:pathLst>
              <a:path w="2989788" h="775130">
                <a:moveTo>
                  <a:pt x="0" y="0"/>
                </a:moveTo>
                <a:lnTo>
                  <a:pt x="2989788" y="0"/>
                </a:lnTo>
                <a:lnTo>
                  <a:pt x="2989788" y="775131"/>
                </a:lnTo>
                <a:lnTo>
                  <a:pt x="0" y="775131"/>
                </a:lnTo>
                <a:lnTo>
                  <a:pt x="0" y="0"/>
                </a:lnTo>
                <a:close/>
              </a:path>
            </a:pathLst>
          </a:custGeom>
          <a:blipFill>
            <a:blip r:embed="rId3"/>
            <a:stretch>
              <a:fillRect/>
            </a:stretch>
          </a:blipFill>
        </p:spPr>
      </p:sp>
    </p:spTree>
  </p:cSld>
  <p:clrMapOvr>
    <a:masterClrMapping/>
  </p:clrMapOvr>
  <p:transition spd="slow">
    <p:push/>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8799211">
            <a:off x="-3321790" y="4582556"/>
            <a:ext cx="8700980" cy="8722787"/>
          </a:xfrm>
          <a:custGeom>
            <a:avLst/>
            <a:gdLst/>
            <a:ahLst/>
            <a:cxnLst/>
            <a:rect l="l" t="t" r="r" b="b"/>
            <a:pathLst>
              <a:path w="8700980" h="8722787">
                <a:moveTo>
                  <a:pt x="0" y="0"/>
                </a:moveTo>
                <a:lnTo>
                  <a:pt x="8700980" y="0"/>
                </a:lnTo>
                <a:lnTo>
                  <a:pt x="8700980" y="8722788"/>
                </a:lnTo>
                <a:lnTo>
                  <a:pt x="0" y="8722788"/>
                </a:lnTo>
                <a:lnTo>
                  <a:pt x="0" y="0"/>
                </a:lnTo>
                <a:close/>
              </a:path>
            </a:pathLst>
          </a:custGeom>
          <a:blipFill>
            <a:blip r:embed="rId2"/>
            <a:stretch>
              <a:fillRect/>
            </a:stretch>
          </a:blipFill>
        </p:spPr>
      </p:sp>
      <p:sp>
        <p:nvSpPr>
          <p:cNvPr id="3" name="Freeform 3"/>
          <p:cNvSpPr/>
          <p:nvPr/>
        </p:nvSpPr>
        <p:spPr>
          <a:xfrm rot="-1898322">
            <a:off x="12908810" y="-642053"/>
            <a:ext cx="8700980" cy="8722787"/>
          </a:xfrm>
          <a:custGeom>
            <a:avLst/>
            <a:gdLst/>
            <a:ahLst/>
            <a:cxnLst/>
            <a:rect l="l" t="t" r="r" b="b"/>
            <a:pathLst>
              <a:path w="8700980" h="8722787">
                <a:moveTo>
                  <a:pt x="0" y="0"/>
                </a:moveTo>
                <a:lnTo>
                  <a:pt x="8700980" y="0"/>
                </a:lnTo>
                <a:lnTo>
                  <a:pt x="8700980" y="8722788"/>
                </a:lnTo>
                <a:lnTo>
                  <a:pt x="0" y="8722788"/>
                </a:lnTo>
                <a:lnTo>
                  <a:pt x="0" y="0"/>
                </a:lnTo>
                <a:close/>
              </a:path>
            </a:pathLst>
          </a:custGeom>
          <a:blipFill>
            <a:blip r:embed="rId2"/>
            <a:stretch>
              <a:fillRect/>
            </a:stretch>
          </a:blipFill>
        </p:spPr>
      </p:sp>
      <p:sp>
        <p:nvSpPr>
          <p:cNvPr id="4" name="TextBox 4"/>
          <p:cNvSpPr txBox="1"/>
          <p:nvPr/>
        </p:nvSpPr>
        <p:spPr>
          <a:xfrm>
            <a:off x="3166184" y="2909142"/>
            <a:ext cx="11955632" cy="4468716"/>
          </a:xfrm>
          <a:prstGeom prst="rect">
            <a:avLst/>
          </a:prstGeom>
        </p:spPr>
        <p:txBody>
          <a:bodyPr lIns="0" tIns="0" rIns="0" bIns="0" rtlCol="0" anchor="t">
            <a:spAutoFit/>
          </a:bodyPr>
          <a:lstStyle/>
          <a:p>
            <a:pPr algn="ctr">
              <a:lnSpc>
                <a:spcPts val="17676"/>
              </a:lnSpc>
            </a:pPr>
            <a:r>
              <a:rPr lang="en-US" sz="14730" b="1">
                <a:solidFill>
                  <a:srgbClr val="000000"/>
                </a:solidFill>
                <a:latin typeface="Montserrat Bold"/>
                <a:ea typeface="Montserrat Bold"/>
                <a:cs typeface="Montserrat Bold"/>
                <a:sym typeface="Montserrat Bold"/>
              </a:rPr>
              <a:t>Live</a:t>
            </a:r>
          </a:p>
          <a:p>
            <a:pPr algn="ctr">
              <a:lnSpc>
                <a:spcPts val="17676"/>
              </a:lnSpc>
            </a:pPr>
            <a:r>
              <a:rPr lang="en-US" sz="14730" b="1">
                <a:solidFill>
                  <a:srgbClr val="000000"/>
                </a:solidFill>
                <a:latin typeface="Montserrat Bold"/>
                <a:ea typeface="Montserrat Bold"/>
                <a:cs typeface="Montserrat Bold"/>
                <a:sym typeface="Montserrat Bold"/>
              </a:rPr>
              <a:t>Demo</a:t>
            </a:r>
          </a:p>
        </p:txBody>
      </p:sp>
      <p:sp>
        <p:nvSpPr>
          <p:cNvPr id="5" name="Freeform 5"/>
          <p:cNvSpPr/>
          <p:nvPr/>
        </p:nvSpPr>
        <p:spPr>
          <a:xfrm>
            <a:off x="14888545" y="306254"/>
            <a:ext cx="2989788" cy="775130"/>
          </a:xfrm>
          <a:custGeom>
            <a:avLst/>
            <a:gdLst/>
            <a:ahLst/>
            <a:cxnLst/>
            <a:rect l="l" t="t" r="r" b="b"/>
            <a:pathLst>
              <a:path w="2989788" h="775130">
                <a:moveTo>
                  <a:pt x="0" y="0"/>
                </a:moveTo>
                <a:lnTo>
                  <a:pt x="2989788" y="0"/>
                </a:lnTo>
                <a:lnTo>
                  <a:pt x="2989788" y="775130"/>
                </a:lnTo>
                <a:lnTo>
                  <a:pt x="0" y="775130"/>
                </a:lnTo>
                <a:lnTo>
                  <a:pt x="0" y="0"/>
                </a:lnTo>
                <a:close/>
              </a:path>
            </a:pathLst>
          </a:custGeom>
          <a:blipFill>
            <a:blip r:embed="rId3"/>
            <a:stretch>
              <a:fillRect/>
            </a:stretch>
          </a:blipFill>
        </p:spPr>
      </p:sp>
    </p:spTree>
  </p:cSld>
  <p:clrMapOvr>
    <a:masterClrMapping/>
  </p:clrMapOvr>
  <p:transition spd="slow">
    <p:push/>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845661"/>
            <a:ext cx="18288000" cy="2303830"/>
            <a:chOff x="0" y="0"/>
            <a:chExt cx="9414331" cy="1185970"/>
          </a:xfrm>
        </p:grpSpPr>
        <p:sp>
          <p:nvSpPr>
            <p:cNvPr id="3" name="Freeform 3"/>
            <p:cNvSpPr/>
            <p:nvPr/>
          </p:nvSpPr>
          <p:spPr>
            <a:xfrm>
              <a:off x="0" y="0"/>
              <a:ext cx="9414331" cy="1185970"/>
            </a:xfrm>
            <a:custGeom>
              <a:avLst/>
              <a:gdLst/>
              <a:ahLst/>
              <a:cxnLst/>
              <a:rect l="l" t="t" r="r" b="b"/>
              <a:pathLst>
                <a:path w="9414331" h="1185970">
                  <a:moveTo>
                    <a:pt x="0" y="0"/>
                  </a:moveTo>
                  <a:lnTo>
                    <a:pt x="9414331" y="0"/>
                  </a:lnTo>
                  <a:lnTo>
                    <a:pt x="9414331" y="1185970"/>
                  </a:lnTo>
                  <a:lnTo>
                    <a:pt x="0" y="1185970"/>
                  </a:lnTo>
                  <a:close/>
                </a:path>
              </a:pathLst>
            </a:custGeom>
            <a:gradFill rotWithShape="1">
              <a:gsLst>
                <a:gs pos="0">
                  <a:srgbClr val="F600FE">
                    <a:alpha val="100000"/>
                  </a:srgbClr>
                </a:gs>
                <a:gs pos="25000">
                  <a:srgbClr val="C900FE">
                    <a:alpha val="100000"/>
                  </a:srgbClr>
                </a:gs>
                <a:gs pos="50000">
                  <a:srgbClr val="A136FF">
                    <a:alpha val="100000"/>
                  </a:srgbClr>
                </a:gs>
                <a:gs pos="75000">
                  <a:srgbClr val="5142F0">
                    <a:alpha val="100000"/>
                  </a:srgbClr>
                </a:gs>
                <a:gs pos="100000">
                  <a:srgbClr val="0033D9">
                    <a:alpha val="100000"/>
                  </a:srgbClr>
                </a:gs>
              </a:gsLst>
              <a:path path="circle">
                <a:fillToRect r="100000" b="100000"/>
              </a:path>
              <a:tileRect l="-100000" t="-100000"/>
            </a:gradFill>
          </p:spPr>
        </p:sp>
        <p:sp>
          <p:nvSpPr>
            <p:cNvPr id="4" name="TextBox 4"/>
            <p:cNvSpPr txBox="1"/>
            <p:nvPr/>
          </p:nvSpPr>
          <p:spPr>
            <a:xfrm>
              <a:off x="0" y="-38100"/>
              <a:ext cx="9414331" cy="1224070"/>
            </a:xfrm>
            <a:prstGeom prst="rect">
              <a:avLst/>
            </a:prstGeom>
          </p:spPr>
          <p:txBody>
            <a:bodyPr lIns="50800" tIns="50800" rIns="50800" bIns="50800" rtlCol="0" anchor="ctr"/>
            <a:lstStyle/>
            <a:p>
              <a:pPr algn="ctr">
                <a:lnSpc>
                  <a:spcPts val="2659"/>
                </a:lnSpc>
                <a:spcBef>
                  <a:spcPct val="0"/>
                </a:spcBef>
              </a:pPr>
              <a:endParaRPr/>
            </a:p>
          </p:txBody>
        </p:sp>
      </p:grpSp>
      <p:sp>
        <p:nvSpPr>
          <p:cNvPr id="5" name="Freeform 5"/>
          <p:cNvSpPr/>
          <p:nvPr/>
        </p:nvSpPr>
        <p:spPr>
          <a:xfrm>
            <a:off x="14888545" y="306254"/>
            <a:ext cx="2989788" cy="775130"/>
          </a:xfrm>
          <a:custGeom>
            <a:avLst/>
            <a:gdLst/>
            <a:ahLst/>
            <a:cxnLst/>
            <a:rect l="l" t="t" r="r" b="b"/>
            <a:pathLst>
              <a:path w="2989788" h="775130">
                <a:moveTo>
                  <a:pt x="0" y="0"/>
                </a:moveTo>
                <a:lnTo>
                  <a:pt x="2989788" y="0"/>
                </a:lnTo>
                <a:lnTo>
                  <a:pt x="2989788" y="775130"/>
                </a:lnTo>
                <a:lnTo>
                  <a:pt x="0" y="775130"/>
                </a:lnTo>
                <a:lnTo>
                  <a:pt x="0" y="0"/>
                </a:lnTo>
                <a:close/>
              </a:path>
            </a:pathLst>
          </a:custGeom>
          <a:blipFill>
            <a:blip r:embed="rId2"/>
            <a:stretch>
              <a:fillRect/>
            </a:stretch>
          </a:blipFill>
        </p:spPr>
      </p:sp>
      <p:sp>
        <p:nvSpPr>
          <p:cNvPr id="6" name="TextBox 6"/>
          <p:cNvSpPr txBox="1"/>
          <p:nvPr/>
        </p:nvSpPr>
        <p:spPr>
          <a:xfrm>
            <a:off x="813812" y="1808302"/>
            <a:ext cx="10381743" cy="1044183"/>
          </a:xfrm>
          <a:prstGeom prst="rect">
            <a:avLst/>
          </a:prstGeom>
        </p:spPr>
        <p:txBody>
          <a:bodyPr lIns="0" tIns="0" rIns="0" bIns="0" rtlCol="0" anchor="t">
            <a:spAutoFit/>
          </a:bodyPr>
          <a:lstStyle/>
          <a:p>
            <a:pPr marL="0" lvl="0" indent="0" algn="l">
              <a:lnSpc>
                <a:spcPts val="8596"/>
              </a:lnSpc>
              <a:spcBef>
                <a:spcPct val="0"/>
              </a:spcBef>
            </a:pPr>
            <a:r>
              <a:rPr lang="en-US" sz="6140" b="1">
                <a:solidFill>
                  <a:srgbClr val="000000"/>
                </a:solidFill>
                <a:latin typeface="Montserrat Bold"/>
                <a:ea typeface="Montserrat Bold"/>
                <a:cs typeface="Montserrat Bold"/>
                <a:sym typeface="Montserrat Bold"/>
              </a:rPr>
              <a:t>Future Improvements</a:t>
            </a:r>
          </a:p>
        </p:txBody>
      </p:sp>
      <p:sp>
        <p:nvSpPr>
          <p:cNvPr id="7" name="TextBox 7"/>
          <p:cNvSpPr txBox="1"/>
          <p:nvPr/>
        </p:nvSpPr>
        <p:spPr>
          <a:xfrm>
            <a:off x="813812" y="3262060"/>
            <a:ext cx="16660375" cy="6425184"/>
          </a:xfrm>
          <a:prstGeom prst="rect">
            <a:avLst/>
          </a:prstGeom>
        </p:spPr>
        <p:txBody>
          <a:bodyPr lIns="0" tIns="0" rIns="0" bIns="0" rtlCol="0" anchor="t">
            <a:spAutoFit/>
          </a:bodyPr>
          <a:lstStyle/>
          <a:p>
            <a:pPr marL="602361" lvl="1" indent="-301180" algn="just">
              <a:lnSpc>
                <a:spcPts val="3906"/>
              </a:lnSpc>
              <a:buFont typeface="Arial"/>
              <a:buChar char="•"/>
            </a:pPr>
            <a:r>
              <a:rPr lang="en-US" sz="2790">
                <a:solidFill>
                  <a:srgbClr val="343434"/>
                </a:solidFill>
                <a:latin typeface="Montserrat"/>
                <a:ea typeface="Montserrat"/>
                <a:cs typeface="Montserrat"/>
                <a:sym typeface="Montserrat"/>
              </a:rPr>
              <a:t>The database that is stored in the cloud can be encrypted, which requires the decryption process to happen before comparing the embedded relevance which is a direct comparison between the user query and the dataset.</a:t>
            </a:r>
          </a:p>
          <a:p>
            <a:pPr marL="602361" lvl="1" indent="-301180" algn="just">
              <a:lnSpc>
                <a:spcPts val="3906"/>
              </a:lnSpc>
              <a:buFont typeface="Arial"/>
              <a:buChar char="•"/>
            </a:pPr>
            <a:r>
              <a:rPr lang="en-US" sz="2790">
                <a:solidFill>
                  <a:srgbClr val="343434"/>
                </a:solidFill>
                <a:latin typeface="Montserrat"/>
                <a:ea typeface="Montserrat"/>
                <a:cs typeface="Montserrat"/>
                <a:sym typeface="Montserrat"/>
              </a:rPr>
              <a:t>A more effective cloud storage solution can be used that doesn’t need to download the directory onto the local/remote device.</a:t>
            </a:r>
          </a:p>
          <a:p>
            <a:pPr marL="602361" lvl="1" indent="-301180" algn="just">
              <a:lnSpc>
                <a:spcPts val="3906"/>
              </a:lnSpc>
              <a:buFont typeface="Arial"/>
              <a:buChar char="•"/>
            </a:pPr>
            <a:r>
              <a:rPr lang="en-US" sz="2790">
                <a:solidFill>
                  <a:srgbClr val="343434"/>
                </a:solidFill>
                <a:latin typeface="Montserrat"/>
                <a:ea typeface="Montserrat"/>
                <a:cs typeface="Montserrat"/>
                <a:sym typeface="Montserrat"/>
              </a:rPr>
              <a:t>The links to the food products in the suggested plan and workout equipment can be listed as an inventory in the result page using APIs like Google Shopping API.</a:t>
            </a:r>
          </a:p>
          <a:p>
            <a:pPr marL="602361" lvl="1" indent="-301180" algn="just">
              <a:lnSpc>
                <a:spcPts val="3906"/>
              </a:lnSpc>
              <a:buFont typeface="Arial"/>
              <a:buChar char="•"/>
            </a:pPr>
            <a:r>
              <a:rPr lang="en-US" sz="2790">
                <a:solidFill>
                  <a:srgbClr val="343434"/>
                </a:solidFill>
                <a:latin typeface="Montserrat"/>
                <a:ea typeface="Montserrat"/>
                <a:cs typeface="Montserrat"/>
                <a:sym typeface="Montserrat"/>
              </a:rPr>
              <a:t>The most viable real-world applications are -</a:t>
            </a:r>
          </a:p>
          <a:p>
            <a:pPr marL="1204722" lvl="2" indent="-401574" algn="just">
              <a:lnSpc>
                <a:spcPts val="3906"/>
              </a:lnSpc>
              <a:buFont typeface="Arial"/>
              <a:buChar char="⚬"/>
            </a:pPr>
            <a:r>
              <a:rPr lang="en-US" sz="2790">
                <a:solidFill>
                  <a:srgbClr val="343434"/>
                </a:solidFill>
                <a:latin typeface="Montserrat"/>
                <a:ea typeface="Montserrat"/>
                <a:cs typeface="Montserrat"/>
                <a:sym typeface="Montserrat"/>
              </a:rPr>
              <a:t>As a prescription after a overall fitness/health check-up.</a:t>
            </a:r>
          </a:p>
          <a:p>
            <a:pPr marL="1204722" lvl="2" indent="-401574" algn="just">
              <a:lnSpc>
                <a:spcPts val="3906"/>
              </a:lnSpc>
              <a:buFont typeface="Arial"/>
              <a:buChar char="⚬"/>
            </a:pPr>
            <a:r>
              <a:rPr lang="en-US" sz="2790">
                <a:solidFill>
                  <a:srgbClr val="343434"/>
                </a:solidFill>
                <a:latin typeface="Montserrat"/>
                <a:ea typeface="Montserrat"/>
                <a:cs typeface="Montserrat"/>
                <a:sym typeface="Montserrat"/>
              </a:rPr>
              <a:t>Personalized gym trainer with diet plans that is complementary with gym memberships.</a:t>
            </a:r>
          </a:p>
          <a:p>
            <a:pPr marL="1204722" lvl="2" indent="-401574" algn="just">
              <a:lnSpc>
                <a:spcPts val="3906"/>
              </a:lnSpc>
              <a:buFont typeface="Arial"/>
              <a:buChar char="⚬"/>
            </a:pPr>
            <a:r>
              <a:rPr lang="en-US" sz="2790">
                <a:solidFill>
                  <a:srgbClr val="343434"/>
                </a:solidFill>
                <a:latin typeface="Montserrat"/>
                <a:ea typeface="Montserrat"/>
                <a:cs typeface="Montserrat"/>
                <a:sym typeface="Montserrat"/>
              </a:rPr>
              <a:t>A cost efficient solution for routine prescription instead of consulting a fitness counsellor.</a:t>
            </a:r>
          </a:p>
        </p:txBody>
      </p:sp>
    </p:spTree>
  </p:cSld>
  <p:clrMapOvr>
    <a:masterClrMapping/>
  </p:clrMapOvr>
  <p:transition spd="slow">
    <p:push/>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6686579">
            <a:off x="11828166" y="-7211195"/>
            <a:ext cx="9627545" cy="9651674"/>
          </a:xfrm>
          <a:custGeom>
            <a:avLst/>
            <a:gdLst/>
            <a:ahLst/>
            <a:cxnLst/>
            <a:rect l="l" t="t" r="r" b="b"/>
            <a:pathLst>
              <a:path w="9627545" h="9651674">
                <a:moveTo>
                  <a:pt x="0" y="0"/>
                </a:moveTo>
                <a:lnTo>
                  <a:pt x="9627545" y="0"/>
                </a:lnTo>
                <a:lnTo>
                  <a:pt x="9627545" y="9651674"/>
                </a:lnTo>
                <a:lnTo>
                  <a:pt x="0" y="9651674"/>
                </a:lnTo>
                <a:lnTo>
                  <a:pt x="0" y="0"/>
                </a:lnTo>
                <a:close/>
              </a:path>
            </a:pathLst>
          </a:custGeom>
          <a:blipFill>
            <a:blip r:embed="rId2"/>
            <a:stretch>
              <a:fillRect/>
            </a:stretch>
          </a:blipFill>
        </p:spPr>
      </p:sp>
      <p:sp>
        <p:nvSpPr>
          <p:cNvPr id="3" name="TextBox 3"/>
          <p:cNvSpPr txBox="1"/>
          <p:nvPr/>
        </p:nvSpPr>
        <p:spPr>
          <a:xfrm>
            <a:off x="635206" y="1094763"/>
            <a:ext cx="8194363" cy="1113616"/>
          </a:xfrm>
          <a:prstGeom prst="rect">
            <a:avLst/>
          </a:prstGeom>
        </p:spPr>
        <p:txBody>
          <a:bodyPr lIns="0" tIns="0" rIns="0" bIns="0" rtlCol="0" anchor="t">
            <a:spAutoFit/>
          </a:bodyPr>
          <a:lstStyle/>
          <a:p>
            <a:pPr algn="l">
              <a:lnSpc>
                <a:spcPts val="8841"/>
              </a:lnSpc>
            </a:pPr>
            <a:r>
              <a:rPr lang="en-US" sz="7368" b="1">
                <a:solidFill>
                  <a:srgbClr val="101010"/>
                </a:solidFill>
                <a:latin typeface="Montserrat Bold"/>
                <a:ea typeface="Montserrat Bold"/>
                <a:cs typeface="Montserrat Bold"/>
                <a:sym typeface="Montserrat Bold"/>
              </a:rPr>
              <a:t>Conclusion</a:t>
            </a:r>
          </a:p>
        </p:txBody>
      </p:sp>
      <p:sp>
        <p:nvSpPr>
          <p:cNvPr id="4" name="TextBox 4"/>
          <p:cNvSpPr txBox="1"/>
          <p:nvPr/>
        </p:nvSpPr>
        <p:spPr>
          <a:xfrm>
            <a:off x="4372134" y="7381933"/>
            <a:ext cx="9543731" cy="1288413"/>
          </a:xfrm>
          <a:prstGeom prst="rect">
            <a:avLst/>
          </a:prstGeom>
        </p:spPr>
        <p:txBody>
          <a:bodyPr lIns="0" tIns="0" rIns="0" bIns="0" rtlCol="0" anchor="t">
            <a:spAutoFit/>
          </a:bodyPr>
          <a:lstStyle/>
          <a:p>
            <a:pPr algn="ctr">
              <a:lnSpc>
                <a:spcPts val="10297"/>
              </a:lnSpc>
            </a:pPr>
            <a:r>
              <a:rPr lang="en-US" sz="8581" b="1">
                <a:solidFill>
                  <a:srgbClr val="101010"/>
                </a:solidFill>
                <a:latin typeface="Montserrat Bold"/>
                <a:ea typeface="Montserrat Bold"/>
                <a:cs typeface="Montserrat Bold"/>
                <a:sym typeface="Montserrat Bold"/>
              </a:rPr>
              <a:t>Thank You</a:t>
            </a:r>
          </a:p>
        </p:txBody>
      </p:sp>
      <p:sp>
        <p:nvSpPr>
          <p:cNvPr id="5" name="TextBox 5"/>
          <p:cNvSpPr txBox="1"/>
          <p:nvPr/>
        </p:nvSpPr>
        <p:spPr>
          <a:xfrm>
            <a:off x="2574859" y="8670345"/>
            <a:ext cx="13138283" cy="587955"/>
          </a:xfrm>
          <a:prstGeom prst="rect">
            <a:avLst/>
          </a:prstGeom>
        </p:spPr>
        <p:txBody>
          <a:bodyPr lIns="0" tIns="0" rIns="0" bIns="0" rtlCol="0" anchor="t">
            <a:spAutoFit/>
          </a:bodyPr>
          <a:lstStyle/>
          <a:p>
            <a:pPr algn="ctr">
              <a:lnSpc>
                <a:spcPts val="4642"/>
              </a:lnSpc>
            </a:pPr>
            <a:r>
              <a:rPr lang="en-US" sz="3869">
                <a:solidFill>
                  <a:srgbClr val="101010"/>
                </a:solidFill>
                <a:latin typeface="Montserrat"/>
                <a:ea typeface="Montserrat"/>
                <a:cs typeface="Montserrat"/>
                <a:sym typeface="Montserrat"/>
              </a:rPr>
              <a:t>I welcome all questions and feedback you may have.</a:t>
            </a:r>
          </a:p>
        </p:txBody>
      </p:sp>
      <p:grpSp>
        <p:nvGrpSpPr>
          <p:cNvPr id="6" name="Group 6"/>
          <p:cNvGrpSpPr/>
          <p:nvPr/>
        </p:nvGrpSpPr>
        <p:grpSpPr>
          <a:xfrm rot="7573183">
            <a:off x="-223819" y="9087276"/>
            <a:ext cx="1557000" cy="1557000"/>
            <a:chOff x="0" y="0"/>
            <a:chExt cx="812800" cy="812800"/>
          </a:xfrm>
        </p:grpSpPr>
        <p:sp>
          <p:nvSpPr>
            <p:cNvPr id="7" name="Freeform 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F600FE">
                    <a:alpha val="100000"/>
                  </a:srgbClr>
                </a:gs>
                <a:gs pos="25000">
                  <a:srgbClr val="C900FE">
                    <a:alpha val="100000"/>
                  </a:srgbClr>
                </a:gs>
                <a:gs pos="50000">
                  <a:srgbClr val="A136FF">
                    <a:alpha val="100000"/>
                  </a:srgbClr>
                </a:gs>
                <a:gs pos="75000">
                  <a:srgbClr val="5142F0">
                    <a:alpha val="100000"/>
                  </a:srgbClr>
                </a:gs>
                <a:gs pos="100000">
                  <a:srgbClr val="0033D9">
                    <a:alpha val="100000"/>
                  </a:srgbClr>
                </a:gs>
              </a:gsLst>
              <a:path path="circle">
                <a:fillToRect r="100000" b="100000"/>
              </a:path>
              <a:tileRect l="-100000" t="-100000"/>
            </a:gradFill>
          </p:spPr>
        </p:sp>
        <p:sp>
          <p:nvSpPr>
            <p:cNvPr id="8" name="TextBox 8"/>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sp>
        <p:nvSpPr>
          <p:cNvPr id="9" name="TextBox 9"/>
          <p:cNvSpPr txBox="1"/>
          <p:nvPr/>
        </p:nvSpPr>
        <p:spPr>
          <a:xfrm>
            <a:off x="635206" y="2713204"/>
            <a:ext cx="17017589" cy="4090311"/>
          </a:xfrm>
          <a:prstGeom prst="rect">
            <a:avLst/>
          </a:prstGeom>
        </p:spPr>
        <p:txBody>
          <a:bodyPr lIns="0" tIns="0" rIns="0" bIns="0" rtlCol="0" anchor="t">
            <a:spAutoFit/>
          </a:bodyPr>
          <a:lstStyle/>
          <a:p>
            <a:pPr marL="0" lvl="0" indent="0" algn="just">
              <a:lnSpc>
                <a:spcPts val="4706"/>
              </a:lnSpc>
              <a:spcBef>
                <a:spcPct val="0"/>
              </a:spcBef>
            </a:pPr>
            <a:r>
              <a:rPr lang="en-US" sz="3361">
                <a:solidFill>
                  <a:srgbClr val="101010"/>
                </a:solidFill>
                <a:latin typeface="Montserrat"/>
                <a:ea typeface="Montserrat"/>
                <a:cs typeface="Montserrat"/>
                <a:sym typeface="Montserrat"/>
              </a:rPr>
              <a:t>Thus the proposed system addresses the challenge of personalized health management by implementing an AI-driven solution using RAG model that suggests tailored workout and diet plans based on individual user profiles. By leveraging efficient data retrieval methods and dynamic updates from a cloud-based Chroma database, the system ensures accuracy and adaptability. This innovation not only simplifies health tracking but also empowers users by promoting healthier lifestyles and better fitness outcomes.</a:t>
            </a:r>
          </a:p>
        </p:txBody>
      </p:sp>
      <p:sp>
        <p:nvSpPr>
          <p:cNvPr id="10" name="Freeform 10"/>
          <p:cNvSpPr/>
          <p:nvPr/>
        </p:nvSpPr>
        <p:spPr>
          <a:xfrm>
            <a:off x="14663006" y="641135"/>
            <a:ext cx="2989788" cy="775130"/>
          </a:xfrm>
          <a:custGeom>
            <a:avLst/>
            <a:gdLst/>
            <a:ahLst/>
            <a:cxnLst/>
            <a:rect l="l" t="t" r="r" b="b"/>
            <a:pathLst>
              <a:path w="2989788" h="775130">
                <a:moveTo>
                  <a:pt x="0" y="0"/>
                </a:moveTo>
                <a:lnTo>
                  <a:pt x="2989788" y="0"/>
                </a:lnTo>
                <a:lnTo>
                  <a:pt x="2989788" y="775130"/>
                </a:lnTo>
                <a:lnTo>
                  <a:pt x="0" y="775130"/>
                </a:lnTo>
                <a:lnTo>
                  <a:pt x="0" y="0"/>
                </a:lnTo>
                <a:close/>
              </a:path>
            </a:pathLst>
          </a:custGeom>
          <a:blipFill>
            <a:blip r:embed="rId3"/>
            <a:stretch>
              <a:fillRect/>
            </a:stretch>
          </a:blipFill>
        </p:spPr>
      </p:sp>
    </p:spTree>
  </p:cSld>
  <p:clrMapOvr>
    <a:masterClrMapping/>
  </p:clrMapOvr>
  <p:transition spd="slow">
    <p:push/>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TotalTime>
  <Words>831</Words>
  <Application>Microsoft Office PowerPoint</Application>
  <PresentationFormat>Custom</PresentationFormat>
  <Paragraphs>59</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Montserrat</vt:lpstr>
      <vt:lpstr>Montserrat Bold</vt:lpstr>
      <vt:lpstr>Open Sans Extra Bold</vt:lpstr>
      <vt:lpstr>Calibri</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HELIX</dc:title>
  <cp:lastModifiedBy>Irfaan Fareed</cp:lastModifiedBy>
  <cp:revision>3</cp:revision>
  <dcterms:created xsi:type="dcterms:W3CDTF">2006-08-16T00:00:00Z</dcterms:created>
  <dcterms:modified xsi:type="dcterms:W3CDTF">2025-01-02T16:34:18Z</dcterms:modified>
  <dc:identifier>DAGa8kHMMkM</dc:identifier>
</cp:coreProperties>
</file>