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1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3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5:30:17.562"/>
    </inkml:context>
    <inkml:brush xml:id="br0">
      <inkml:brushProperty name="width" value="0.35" units="cm"/>
      <inkml:brushProperty name="height" value="0.35" units="cm"/>
      <inkml:brushProperty name="color" value="#FFFFFF"/>
    </inkml:brush>
  </inkml:definitions>
  <inkml:trace contextRef="#ctx0" brushRef="#br0">13 0 24575,'0'308'0,"-12"-209"0,11-7 0,3 94 0,0-164 0,11 41 0,-7-42 0,-2 0 0,2 26 0,5 534 0,-10-569 0,0-1 0,1 1 0,5 18 0,-4-19 0,0 1 0,-1-1 0,1 21 0,-3-19 0,0-1 0,1 1 0,0-1 0,1 0 0,1 1 0,6 19 0,-3-17-1365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5:30:21.015"/>
    </inkml:context>
    <inkml:brush xml:id="br0">
      <inkml:brushProperty name="width" value="0.35" units="cm"/>
      <inkml:brushProperty name="height" value="0.35" units="cm"/>
      <inkml:brushProperty name="color" value="#FFFFFF"/>
    </inkml:brush>
  </inkml:definitions>
  <inkml:trace contextRef="#ctx0" brushRef="#br0">1 1 24575,'0'625'0,"11"-499"0,-10-110 0,1 0 0,0-1 0,2 1 0,7 23 0,6 29 0,7 56 0,8 51 0,-24-78 0,-4 114 0,-4-150 0,-1-47 0,0 1 0,-1-1 0,-5 15 0,4-15 0,0 0 0,1 1 0,0 17 0,2 116-1365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5:30:25.312"/>
    </inkml:context>
    <inkml:brush xml:id="br0">
      <inkml:brushProperty name="width" value="0.35" units="cm"/>
      <inkml:brushProperty name="height" value="0.35" units="cm"/>
      <inkml:brushProperty name="color" value="#FFFFFF"/>
    </inkml:brush>
  </inkml:definitions>
  <inkml:trace contextRef="#ctx0" brushRef="#br0">1 30 24575,'16'2'0,"0"0"0,0 1 0,0 0 0,0 2 0,-1 0 0,1 1 0,26 13 0,-22-9 0,0-2 0,1 0 0,29 7 0,-30-12 0,2-1 0,-1-1 0,0 0 0,0-2 0,23-3 0,-23 2 0,1-1 0,-1-1 0,33-11 0,-41 11 0,0 0 0,0 0 0,1 1 0,-1 1 0,1 0 0,0 1 0,-1 1 0,1 0 0,20 3 0,4 4 0,0-2 0,0-1 0,0-2 0,56-4 0,-40-8 0,-42 7 0,0 0 0,-1 1 0,23-1 0,-29 3 0,32 0 0,1 1 0,37 7 0,-34-5 0,-34-3 0,1 0 0,-1 1 0,0 0 0,1 0 0,-1 1 0,0-1 0,11 6 0,-9-5 0,-1 0 0,1 0 0,-1 0 0,1-1 0,0-1 0,0 0 0,-1 0 0,1 0 0,0-1 0,0 0 0,13-5 0,11 1 0,-32 5 10,1-1 0,-1 1 0,0-1-1,1 1 1,-1-1 0,0 0 0,1 1-1,-1-1 1,0 0 0,0 0 0,0 0-1,0 0 1,0 0 0,0 0 0,0 0-1,0 0 1,0-1 0,-1 1 0,1 0-1,0 0 1,-1-1 0,1 1 0,-1 0-1,0-1 1,1 1 0,-1-1 0,0 1-1,0 0 1,0-1 0,1 1 0,-2-1-1,1 1 1,0-1 0,-1-2 0,1-1-200,-1 0 0,1 0 1,-1 0-1,-1 0 0,1 0 1,-1 1-1,0-1 1,-4-8-1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8AF64-B35B-4C97-A1A7-91AAC167ED2D}" type="datetimeFigureOut">
              <a:rPr lang="en-IN" smtClean="0"/>
              <a:t>03-01-2025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347F5-AAE9-47F3-AE48-DBA994841461}" type="slidenum">
              <a:rPr lang="en-IN" smtClean="0"/>
              <a:t>‹#›</a:t>
            </a:fld>
            <a:endParaRPr lang="en-IN"/>
          </a:p>
        </p:txBody>
      </p:sp>
    </p:spTree>
    <p:extLst>
      <p:ext uri="{BB962C8B-B14F-4D97-AF65-F5344CB8AC3E}">
        <p14:creationId xmlns:p14="http://schemas.microsoft.com/office/powerpoint/2010/main" val="169492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8347F5-AAE9-47F3-AE48-DBA994841461}" type="slidenum">
              <a:rPr lang="en-IN" smtClean="0"/>
              <a:t>3</a:t>
            </a:fld>
            <a:endParaRPr lang="en-IN"/>
          </a:p>
        </p:txBody>
      </p:sp>
    </p:spTree>
    <p:extLst>
      <p:ext uri="{BB962C8B-B14F-4D97-AF65-F5344CB8AC3E}">
        <p14:creationId xmlns:p14="http://schemas.microsoft.com/office/powerpoint/2010/main" val="360399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jpeg"/><Relationship Id="rId7" Type="http://schemas.openxmlformats.org/officeDocument/2006/relationships/customXml" Target="../ink/ink1.xml"/><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3.xml"/><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5E6B1F-80C9-B311-0809-1894266E9B22}"/>
              </a:ext>
            </a:extLst>
          </p:cNvPr>
          <p:cNvPicPr>
            <a:picLocks noChangeAspect="1"/>
          </p:cNvPicPr>
          <p:nvPr/>
        </p:nvPicPr>
        <p:blipFill>
          <a:blip r:embed="rId2"/>
          <a:stretch>
            <a:fillRect/>
          </a:stretch>
        </p:blipFill>
        <p:spPr>
          <a:xfrm>
            <a:off x="2286000" y="0"/>
            <a:ext cx="6858000" cy="6858000"/>
          </a:xfrm>
          <a:prstGeom prst="rect">
            <a:avLst/>
          </a:prstGeom>
        </p:spPr>
      </p:pic>
      <p:sp>
        <p:nvSpPr>
          <p:cNvPr id="8" name="Rectangle 7">
            <a:extLst>
              <a:ext uri="{FF2B5EF4-FFF2-40B4-BE49-F238E27FC236}">
                <a16:creationId xmlns:a16="http://schemas.microsoft.com/office/drawing/2014/main" id="{855004DD-4984-B6A8-C8C3-683DB6486D9E}"/>
              </a:ext>
            </a:extLst>
          </p:cNvPr>
          <p:cNvSpPr/>
          <p:nvPr/>
        </p:nvSpPr>
        <p:spPr>
          <a:xfrm>
            <a:off x="0" y="0"/>
            <a:ext cx="9144000" cy="6858000"/>
          </a:xfrm>
          <a:prstGeom prst="rect">
            <a:avLst/>
          </a:prstGeom>
          <a:gradFill>
            <a:gsLst>
              <a:gs pos="28000">
                <a:schemeClr val="tx1">
                  <a:alpha val="96000"/>
                </a:schemeClr>
              </a:gs>
              <a:gs pos="100000">
                <a:schemeClr val="tx1">
                  <a:alpha val="27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426836" rtl="0" eaLnBrk="1" fontAlgn="auto" latinLnBrk="0" hangingPunct="1">
              <a:lnSpc>
                <a:spcPct val="100000"/>
              </a:lnSpc>
              <a:spcBef>
                <a:spcPts val="0"/>
              </a:spcBef>
              <a:spcAft>
                <a:spcPts val="0"/>
              </a:spcAft>
              <a:buClrTx/>
              <a:buSzTx/>
              <a:buFontTx/>
              <a:buNone/>
              <a:tabLst/>
              <a:defRPr/>
            </a:pPr>
            <a:endParaRPr kumimoji="0" lang="en-IN" sz="2809" b="0" i="0" u="none" strike="noStrike" kern="1200" cap="none" spc="0" normalizeH="0" baseline="0" noProof="0">
              <a:ln>
                <a:noFill/>
              </a:ln>
              <a:solidFill>
                <a:prstClr val="white"/>
              </a:solidFill>
              <a:effectLst/>
              <a:uLnTx/>
              <a:uFillTx/>
              <a:latin typeface="Raleway Medium"/>
              <a:ea typeface="+mn-ea"/>
              <a:cs typeface="+mn-cs"/>
            </a:endParaRPr>
          </a:p>
        </p:txBody>
      </p:sp>
      <p:sp>
        <p:nvSpPr>
          <p:cNvPr id="2" name="Title 1"/>
          <p:cNvSpPr>
            <a:spLocks noGrp="1"/>
          </p:cNvSpPr>
          <p:nvPr>
            <p:ph type="ctrTitle"/>
          </p:nvPr>
        </p:nvSpPr>
        <p:spPr>
          <a:xfrm>
            <a:off x="402336" y="2236787"/>
            <a:ext cx="7772400" cy="1470025"/>
          </a:xfrm>
        </p:spPr>
        <p:txBody>
          <a:bodyPr/>
          <a:lstStyle/>
          <a:p>
            <a:r>
              <a:rPr dirty="0" err="1">
                <a:gradFill>
                  <a:gsLst>
                    <a:gs pos="0">
                      <a:schemeClr val="accent6">
                        <a:lumMod val="75000"/>
                      </a:schemeClr>
                    </a:gs>
                    <a:gs pos="100000">
                      <a:srgbClr val="FFC000"/>
                    </a:gs>
                  </a:gsLst>
                  <a:lin ang="0" scaled="0"/>
                </a:gradFill>
                <a:latin typeface="Raleway Bold" pitchFamily="2" charset="0"/>
              </a:rPr>
              <a:t>GenAI</a:t>
            </a:r>
            <a:r>
              <a:rPr dirty="0">
                <a:gradFill>
                  <a:gsLst>
                    <a:gs pos="0">
                      <a:schemeClr val="accent6">
                        <a:lumMod val="75000"/>
                      </a:schemeClr>
                    </a:gs>
                    <a:gs pos="100000">
                      <a:srgbClr val="FFC000"/>
                    </a:gs>
                  </a:gsLst>
                  <a:lin ang="0" scaled="0"/>
                </a:gradFill>
                <a:latin typeface="Raleway Bold" pitchFamily="2" charset="0"/>
              </a:rPr>
              <a:t> Project Solution Presentation</a:t>
            </a:r>
          </a:p>
        </p:txBody>
      </p:sp>
      <p:sp>
        <p:nvSpPr>
          <p:cNvPr id="3" name="Subtitle 2"/>
          <p:cNvSpPr>
            <a:spLocks noGrp="1"/>
          </p:cNvSpPr>
          <p:nvPr>
            <p:ph type="subTitle" idx="1"/>
          </p:nvPr>
        </p:nvSpPr>
        <p:spPr>
          <a:xfrm>
            <a:off x="1529676" y="3950208"/>
            <a:ext cx="6400800" cy="594360"/>
          </a:xfrm>
        </p:spPr>
        <p:txBody>
          <a:bodyPr>
            <a:normAutofit/>
          </a:bodyPr>
          <a:lstStyle/>
          <a:p>
            <a:r>
              <a:rPr lang="en-US" sz="2400" dirty="0">
                <a:solidFill>
                  <a:schemeClr val="bg1">
                    <a:lumMod val="65000"/>
                  </a:schemeClr>
                </a:solidFill>
                <a:latin typeface="Raleway" pitchFamily="2" charset="0"/>
              </a:rPr>
              <a:t>A. Irfaan Fareed</a:t>
            </a:r>
            <a:r>
              <a:rPr sz="2400" dirty="0">
                <a:solidFill>
                  <a:schemeClr val="bg1">
                    <a:lumMod val="65000"/>
                  </a:schemeClr>
                </a:solidFill>
                <a:latin typeface="Raleway" pitchFamily="2" charset="0"/>
              </a:rPr>
              <a:t>| </a:t>
            </a:r>
            <a:r>
              <a:rPr lang="en-US" sz="2400" dirty="0">
                <a:solidFill>
                  <a:schemeClr val="bg1">
                    <a:lumMod val="65000"/>
                  </a:schemeClr>
                </a:solidFill>
                <a:latin typeface="Raleway" pitchFamily="2" charset="0"/>
              </a:rPr>
              <a:t>AI Health Advisor</a:t>
            </a:r>
            <a:endParaRPr sz="2400" dirty="0">
              <a:solidFill>
                <a:schemeClr val="bg1">
                  <a:lumMod val="65000"/>
                </a:schemeClr>
              </a:solidFill>
              <a:latin typeface="Raleway" pitchFamily="2" charset="0"/>
            </a:endParaRPr>
          </a:p>
        </p:txBody>
      </p:sp>
      <p:pic>
        <p:nvPicPr>
          <p:cNvPr id="5" name="Picture 7">
            <a:extLst>
              <a:ext uri="{FF2B5EF4-FFF2-40B4-BE49-F238E27FC236}">
                <a16:creationId xmlns:a16="http://schemas.microsoft.com/office/drawing/2014/main" id="{C4869E04-6B4E-52C3-32BB-E02CFA18807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34071" y="263254"/>
            <a:ext cx="1481199" cy="385657"/>
          </a:xfrm>
          <a:prstGeom prst="rect">
            <a:avLst/>
          </a:prstGeom>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5857DF-2573-AB0F-335B-FE238547E4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128"/>
          <a:stretch/>
        </p:blipFill>
        <p:spPr bwMode="auto">
          <a:xfrm rot="10800000">
            <a:off x="0" y="-2"/>
            <a:ext cx="9144000" cy="68649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4E0B6BB-19AF-FCB6-1DE9-3AE846418BE8}"/>
              </a:ext>
            </a:extLst>
          </p:cNvPr>
          <p:cNvSpPr/>
          <p:nvPr/>
        </p:nvSpPr>
        <p:spPr>
          <a:xfrm>
            <a:off x="0" y="0"/>
            <a:ext cx="9144000" cy="6858000"/>
          </a:xfrm>
          <a:prstGeom prst="rect">
            <a:avLst/>
          </a:prstGeom>
          <a:gradFill>
            <a:gsLst>
              <a:gs pos="28000">
                <a:schemeClr val="tx1">
                  <a:alpha val="96000"/>
                </a:schemeClr>
              </a:gs>
              <a:gs pos="100000">
                <a:schemeClr val="tx1">
                  <a:alpha val="27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426836" rtl="0" eaLnBrk="1" fontAlgn="auto" latinLnBrk="0" hangingPunct="1">
              <a:lnSpc>
                <a:spcPct val="100000"/>
              </a:lnSpc>
              <a:spcBef>
                <a:spcPts val="0"/>
              </a:spcBef>
              <a:spcAft>
                <a:spcPts val="0"/>
              </a:spcAft>
              <a:buClrTx/>
              <a:buSzTx/>
              <a:buFontTx/>
              <a:buNone/>
              <a:tabLst/>
              <a:defRPr/>
            </a:pPr>
            <a:endParaRPr kumimoji="0" lang="en-IN" sz="2809" b="0" i="0" u="none" strike="noStrike" kern="1200" cap="none" spc="0" normalizeH="0" baseline="0" noProof="0">
              <a:ln>
                <a:noFill/>
              </a:ln>
              <a:solidFill>
                <a:prstClr val="white"/>
              </a:solidFill>
              <a:effectLst/>
              <a:uLnTx/>
              <a:uFillTx/>
              <a:latin typeface="Raleway Medium"/>
              <a:ea typeface="+mn-ea"/>
              <a:cs typeface="+mn-cs"/>
            </a:endParaRPr>
          </a:p>
        </p:txBody>
      </p:sp>
      <p:sp>
        <p:nvSpPr>
          <p:cNvPr id="2" name="Title 1"/>
          <p:cNvSpPr>
            <a:spLocks noGrp="1"/>
          </p:cNvSpPr>
          <p:nvPr>
            <p:ph type="title"/>
          </p:nvPr>
        </p:nvSpPr>
        <p:spPr>
          <a:xfrm>
            <a:off x="457200" y="-11171"/>
            <a:ext cx="8229600" cy="1143000"/>
          </a:xfrm>
        </p:spPr>
        <p:txBody>
          <a:bodyPr/>
          <a:lstStyle/>
          <a:p>
            <a:pPr algn="l"/>
            <a:r>
              <a:rPr dirty="0">
                <a:gradFill>
                  <a:gsLst>
                    <a:gs pos="0">
                      <a:schemeClr val="accent6">
                        <a:lumMod val="75000"/>
                      </a:schemeClr>
                    </a:gs>
                    <a:gs pos="100000">
                      <a:srgbClr val="FFC000"/>
                    </a:gs>
                  </a:gsLst>
                  <a:lin ang="0" scaled="0"/>
                </a:gradFill>
                <a:latin typeface="Raleway Bold"/>
              </a:rPr>
              <a:t>Problem Statement</a:t>
            </a:r>
          </a:p>
        </p:txBody>
      </p:sp>
      <p:sp>
        <p:nvSpPr>
          <p:cNvPr id="3" name="Content Placeholder 2"/>
          <p:cNvSpPr>
            <a:spLocks noGrp="1"/>
          </p:cNvSpPr>
          <p:nvPr>
            <p:ph idx="1"/>
          </p:nvPr>
        </p:nvSpPr>
        <p:spPr>
          <a:xfrm>
            <a:off x="457200" y="909320"/>
            <a:ext cx="8229600" cy="3128375"/>
          </a:xfrm>
        </p:spPr>
        <p:txBody>
          <a:bodyPr>
            <a:noAutofit/>
          </a:bodyPr>
          <a:lstStyle/>
          <a:p>
            <a:pPr marL="602361" lvl="1" indent="-301180" algn="just">
              <a:buFont typeface="Arial"/>
              <a:buChar char="•"/>
            </a:pPr>
            <a:r>
              <a:rPr lang="en-US" sz="2000" dirty="0">
                <a:solidFill>
                  <a:schemeClr val="bg1"/>
                </a:solidFill>
                <a:latin typeface="Raleway" pitchFamily="2" charset="0"/>
                <a:ea typeface="Montserrat"/>
                <a:cs typeface="Montserrat"/>
                <a:sym typeface="Montserrat"/>
              </a:rPr>
              <a:t>To develop a tool that generates personalized health and wellness tips based on user profiles inputs such as age, gender, activity level, and health goals (e.g., weight loss, muscle gain).</a:t>
            </a:r>
          </a:p>
          <a:p>
            <a:pPr marL="602361" lvl="1" indent="-301180" algn="just">
              <a:buFont typeface="Arial"/>
              <a:buChar char="•"/>
            </a:pPr>
            <a:r>
              <a:rPr lang="en-US" sz="2000" dirty="0">
                <a:solidFill>
                  <a:schemeClr val="bg1"/>
                </a:solidFill>
                <a:latin typeface="Raleway" pitchFamily="2" charset="0"/>
                <a:ea typeface="Montserrat"/>
                <a:cs typeface="Montserrat"/>
                <a:sym typeface="Montserrat"/>
              </a:rPr>
              <a:t>Personalized health advice empowers individuals to make informed lifestyle choices, improving overall well-being and helping achieve specific health goals. However, it is not easy to obtain personalized and professional fitness advice in today’s world. So, the proposed system serves well, thus tackling this issue.</a:t>
            </a:r>
          </a:p>
        </p:txBody>
      </p:sp>
      <p:pic>
        <p:nvPicPr>
          <p:cNvPr id="4" name="Picture 7">
            <a:extLst>
              <a:ext uri="{FF2B5EF4-FFF2-40B4-BE49-F238E27FC236}">
                <a16:creationId xmlns:a16="http://schemas.microsoft.com/office/drawing/2014/main" id="{93B2B85B-7C0C-B1E7-A9B4-9744029B72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34071" y="263254"/>
            <a:ext cx="1481199" cy="385657"/>
          </a:xfrm>
          <a:prstGeom prst="rect">
            <a:avLst/>
          </a:prstGeom>
        </p:spPr>
      </p:pic>
      <p:sp>
        <p:nvSpPr>
          <p:cNvPr id="6" name="Title 1">
            <a:extLst>
              <a:ext uri="{FF2B5EF4-FFF2-40B4-BE49-F238E27FC236}">
                <a16:creationId xmlns:a16="http://schemas.microsoft.com/office/drawing/2014/main" id="{6EF52ECC-C129-12C7-B483-2B59C2A8AE21}"/>
              </a:ext>
            </a:extLst>
          </p:cNvPr>
          <p:cNvSpPr txBox="1">
            <a:spLocks/>
          </p:cNvSpPr>
          <p:nvPr/>
        </p:nvSpPr>
        <p:spPr>
          <a:xfrm>
            <a:off x="457200" y="378821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IN" sz="3200" dirty="0">
                <a:gradFill>
                  <a:gsLst>
                    <a:gs pos="0">
                      <a:schemeClr val="accent6">
                        <a:lumMod val="75000"/>
                      </a:schemeClr>
                    </a:gs>
                    <a:gs pos="100000">
                      <a:srgbClr val="FFC000"/>
                    </a:gs>
                  </a:gsLst>
                  <a:lin ang="0" scaled="0"/>
                </a:gradFill>
                <a:latin typeface="Raleway Bold"/>
              </a:rPr>
              <a:t>Objectives</a:t>
            </a:r>
          </a:p>
        </p:txBody>
      </p:sp>
      <p:grpSp>
        <p:nvGrpSpPr>
          <p:cNvPr id="50" name="Group 49">
            <a:extLst>
              <a:ext uri="{FF2B5EF4-FFF2-40B4-BE49-F238E27FC236}">
                <a16:creationId xmlns:a16="http://schemas.microsoft.com/office/drawing/2014/main" id="{11F43C83-1F12-F7E0-604E-E5ADE81A0182}"/>
              </a:ext>
            </a:extLst>
          </p:cNvPr>
          <p:cNvGrpSpPr/>
          <p:nvPr/>
        </p:nvGrpSpPr>
        <p:grpSpPr>
          <a:xfrm>
            <a:off x="358927" y="4691955"/>
            <a:ext cx="1921734" cy="1861643"/>
            <a:chOff x="208456" y="4691955"/>
            <a:chExt cx="1921734" cy="1861643"/>
          </a:xfrm>
        </p:grpSpPr>
        <p:grpSp>
          <p:nvGrpSpPr>
            <p:cNvPr id="7" name="Group 5">
              <a:extLst>
                <a:ext uri="{FF2B5EF4-FFF2-40B4-BE49-F238E27FC236}">
                  <a16:creationId xmlns:a16="http://schemas.microsoft.com/office/drawing/2014/main" id="{DC3F8215-AFF7-E470-95B6-FF75296FD02D}"/>
                </a:ext>
              </a:extLst>
            </p:cNvPr>
            <p:cNvGrpSpPr/>
            <p:nvPr/>
          </p:nvGrpSpPr>
          <p:grpSpPr>
            <a:xfrm>
              <a:off x="208456" y="4691955"/>
              <a:ext cx="1921734" cy="1861643"/>
              <a:chOff x="0" y="0"/>
              <a:chExt cx="1087734" cy="875302"/>
            </a:xfrm>
            <a:solidFill>
              <a:srgbClr val="FAB106"/>
            </a:solidFill>
          </p:grpSpPr>
          <p:sp>
            <p:nvSpPr>
              <p:cNvPr id="8" name="Freeform 6">
                <a:extLst>
                  <a:ext uri="{FF2B5EF4-FFF2-40B4-BE49-F238E27FC236}">
                    <a16:creationId xmlns:a16="http://schemas.microsoft.com/office/drawing/2014/main" id="{D8CC516C-24DC-8DDA-C04A-EE2E23A468F8}"/>
                  </a:ext>
                </a:extLst>
              </p:cNvPr>
              <p:cNvSpPr/>
              <p:nvPr/>
            </p:nvSpPr>
            <p:spPr>
              <a:xfrm>
                <a:off x="0" y="0"/>
                <a:ext cx="1087734" cy="875302"/>
              </a:xfrm>
              <a:custGeom>
                <a:avLst/>
                <a:gdLst/>
                <a:ahLst/>
                <a:cxnLst/>
                <a:rect l="l" t="t" r="r" b="b"/>
                <a:pathLst>
                  <a:path w="1087734" h="875302">
                    <a:moveTo>
                      <a:pt x="95603" y="0"/>
                    </a:moveTo>
                    <a:lnTo>
                      <a:pt x="992131" y="0"/>
                    </a:lnTo>
                    <a:cubicBezTo>
                      <a:pt x="1017487" y="0"/>
                      <a:pt x="1041804" y="10072"/>
                      <a:pt x="1059733" y="28001"/>
                    </a:cubicBezTo>
                    <a:cubicBezTo>
                      <a:pt x="1077662" y="45930"/>
                      <a:pt x="1087734" y="70247"/>
                      <a:pt x="1087734" y="95603"/>
                    </a:cubicBezTo>
                    <a:lnTo>
                      <a:pt x="1087734" y="779699"/>
                    </a:lnTo>
                    <a:cubicBezTo>
                      <a:pt x="1087734" y="805055"/>
                      <a:pt x="1077662" y="829372"/>
                      <a:pt x="1059733" y="847301"/>
                    </a:cubicBezTo>
                    <a:cubicBezTo>
                      <a:pt x="1041804" y="865230"/>
                      <a:pt x="1017487" y="875302"/>
                      <a:pt x="992131" y="875302"/>
                    </a:cubicBezTo>
                    <a:lnTo>
                      <a:pt x="95603" y="875302"/>
                    </a:lnTo>
                    <a:cubicBezTo>
                      <a:pt x="70247" y="875302"/>
                      <a:pt x="45930" y="865230"/>
                      <a:pt x="28001" y="847301"/>
                    </a:cubicBezTo>
                    <a:cubicBezTo>
                      <a:pt x="10072" y="829372"/>
                      <a:pt x="0" y="805055"/>
                      <a:pt x="0" y="779699"/>
                    </a:cubicBezTo>
                    <a:lnTo>
                      <a:pt x="0" y="95603"/>
                    </a:lnTo>
                    <a:cubicBezTo>
                      <a:pt x="0" y="70247"/>
                      <a:pt x="10072" y="45930"/>
                      <a:pt x="28001" y="28001"/>
                    </a:cubicBezTo>
                    <a:cubicBezTo>
                      <a:pt x="45930" y="10072"/>
                      <a:pt x="70247" y="0"/>
                      <a:pt x="95603" y="0"/>
                    </a:cubicBezTo>
                    <a:close/>
                  </a:path>
                </a:pathLst>
              </a:custGeom>
              <a:grpFill/>
            </p:spPr>
          </p:sp>
          <p:sp>
            <p:nvSpPr>
              <p:cNvPr id="9" name="TextBox 7">
                <a:extLst>
                  <a:ext uri="{FF2B5EF4-FFF2-40B4-BE49-F238E27FC236}">
                    <a16:creationId xmlns:a16="http://schemas.microsoft.com/office/drawing/2014/main" id="{F5A6BF12-FB1C-4332-0855-FB60622DBEDA}"/>
                  </a:ext>
                </a:extLst>
              </p:cNvPr>
              <p:cNvSpPr txBox="1"/>
              <p:nvPr/>
            </p:nvSpPr>
            <p:spPr>
              <a:xfrm>
                <a:off x="0" y="-38100"/>
                <a:ext cx="1087734" cy="913402"/>
              </a:xfrm>
              <a:prstGeom prst="rect">
                <a:avLst/>
              </a:prstGeom>
              <a:grpFill/>
            </p:spPr>
            <p:txBody>
              <a:bodyPr lIns="50800" tIns="50800" rIns="50800" bIns="50800" rtlCol="0" anchor="ctr"/>
              <a:lstStyle/>
              <a:p>
                <a:pPr algn="ctr">
                  <a:lnSpc>
                    <a:spcPts val="2659"/>
                  </a:lnSpc>
                </a:pPr>
                <a:endParaRPr dirty="0"/>
              </a:p>
            </p:txBody>
          </p:sp>
        </p:grpSp>
        <p:sp>
          <p:nvSpPr>
            <p:cNvPr id="31" name="TextBox 33">
              <a:extLst>
                <a:ext uri="{FF2B5EF4-FFF2-40B4-BE49-F238E27FC236}">
                  <a16:creationId xmlns:a16="http://schemas.microsoft.com/office/drawing/2014/main" id="{B1C24887-F244-F1D7-4A3D-5D0E28F0DA90}"/>
                </a:ext>
              </a:extLst>
            </p:cNvPr>
            <p:cNvSpPr txBox="1"/>
            <p:nvPr/>
          </p:nvSpPr>
          <p:spPr>
            <a:xfrm>
              <a:off x="457200" y="5210647"/>
              <a:ext cx="1662629" cy="1231106"/>
            </a:xfrm>
            <a:prstGeom prst="rect">
              <a:avLst/>
            </a:prstGeom>
          </p:spPr>
          <p:txBody>
            <a:bodyPr wrap="square" lIns="0" tIns="0" rIns="0" bIns="0" rtlCol="0" anchor="t">
              <a:spAutoFit/>
            </a:bodyPr>
            <a:lstStyle/>
            <a:p>
              <a:r>
                <a:rPr lang="en-US" sz="1600" dirty="0">
                  <a:latin typeface="Montserrat"/>
                  <a:ea typeface="Montserrat"/>
                  <a:cs typeface="Montserrat"/>
                  <a:sym typeface="Montserrat"/>
                </a:rPr>
                <a:t>To survey the user of their attributes(age, height, weight, gender, </a:t>
              </a:r>
              <a:r>
                <a:rPr lang="en-US" sz="1600" dirty="0" err="1">
                  <a:latin typeface="Montserrat"/>
                  <a:ea typeface="Montserrat"/>
                  <a:cs typeface="Montserrat"/>
                  <a:sym typeface="Montserrat"/>
                </a:rPr>
                <a:t>etc</a:t>
              </a:r>
              <a:r>
                <a:rPr lang="en-US" sz="1600" dirty="0">
                  <a:latin typeface="Montserrat"/>
                  <a:ea typeface="Montserrat"/>
                  <a:cs typeface="Montserrat"/>
                  <a:sym typeface="Montserrat"/>
                </a:rPr>
                <a:t>).</a:t>
              </a:r>
            </a:p>
          </p:txBody>
        </p:sp>
      </p:grpSp>
      <p:grpSp>
        <p:nvGrpSpPr>
          <p:cNvPr id="51" name="Group 50">
            <a:extLst>
              <a:ext uri="{FF2B5EF4-FFF2-40B4-BE49-F238E27FC236}">
                <a16:creationId xmlns:a16="http://schemas.microsoft.com/office/drawing/2014/main" id="{2DA3CD34-558C-F09F-94E3-143FA81608C8}"/>
              </a:ext>
            </a:extLst>
          </p:cNvPr>
          <p:cNvGrpSpPr/>
          <p:nvPr/>
        </p:nvGrpSpPr>
        <p:grpSpPr>
          <a:xfrm>
            <a:off x="2599708" y="4704982"/>
            <a:ext cx="1921734" cy="1861643"/>
            <a:chOff x="2206145" y="4704982"/>
            <a:chExt cx="1921734" cy="1861643"/>
          </a:xfrm>
        </p:grpSpPr>
        <p:grpSp>
          <p:nvGrpSpPr>
            <p:cNvPr id="41" name="Group 5">
              <a:extLst>
                <a:ext uri="{FF2B5EF4-FFF2-40B4-BE49-F238E27FC236}">
                  <a16:creationId xmlns:a16="http://schemas.microsoft.com/office/drawing/2014/main" id="{68904322-2A1C-19F3-E204-E9F8EE60D135}"/>
                </a:ext>
              </a:extLst>
            </p:cNvPr>
            <p:cNvGrpSpPr/>
            <p:nvPr/>
          </p:nvGrpSpPr>
          <p:grpSpPr>
            <a:xfrm>
              <a:off x="2206145" y="4704982"/>
              <a:ext cx="1921734" cy="1861643"/>
              <a:chOff x="0" y="0"/>
              <a:chExt cx="1087734" cy="875302"/>
            </a:xfrm>
            <a:solidFill>
              <a:srgbClr val="FAB106"/>
            </a:solidFill>
          </p:grpSpPr>
          <p:sp>
            <p:nvSpPr>
              <p:cNvPr id="42" name="Freeform 6">
                <a:extLst>
                  <a:ext uri="{FF2B5EF4-FFF2-40B4-BE49-F238E27FC236}">
                    <a16:creationId xmlns:a16="http://schemas.microsoft.com/office/drawing/2014/main" id="{BC51D880-026D-7824-774D-C5FA90553A9B}"/>
                  </a:ext>
                </a:extLst>
              </p:cNvPr>
              <p:cNvSpPr/>
              <p:nvPr/>
            </p:nvSpPr>
            <p:spPr>
              <a:xfrm>
                <a:off x="0" y="0"/>
                <a:ext cx="1087734" cy="875302"/>
              </a:xfrm>
              <a:custGeom>
                <a:avLst/>
                <a:gdLst/>
                <a:ahLst/>
                <a:cxnLst/>
                <a:rect l="l" t="t" r="r" b="b"/>
                <a:pathLst>
                  <a:path w="1087734" h="875302">
                    <a:moveTo>
                      <a:pt x="95603" y="0"/>
                    </a:moveTo>
                    <a:lnTo>
                      <a:pt x="992131" y="0"/>
                    </a:lnTo>
                    <a:cubicBezTo>
                      <a:pt x="1017487" y="0"/>
                      <a:pt x="1041804" y="10072"/>
                      <a:pt x="1059733" y="28001"/>
                    </a:cubicBezTo>
                    <a:cubicBezTo>
                      <a:pt x="1077662" y="45930"/>
                      <a:pt x="1087734" y="70247"/>
                      <a:pt x="1087734" y="95603"/>
                    </a:cubicBezTo>
                    <a:lnTo>
                      <a:pt x="1087734" y="779699"/>
                    </a:lnTo>
                    <a:cubicBezTo>
                      <a:pt x="1087734" y="805055"/>
                      <a:pt x="1077662" y="829372"/>
                      <a:pt x="1059733" y="847301"/>
                    </a:cubicBezTo>
                    <a:cubicBezTo>
                      <a:pt x="1041804" y="865230"/>
                      <a:pt x="1017487" y="875302"/>
                      <a:pt x="992131" y="875302"/>
                    </a:cubicBezTo>
                    <a:lnTo>
                      <a:pt x="95603" y="875302"/>
                    </a:lnTo>
                    <a:cubicBezTo>
                      <a:pt x="70247" y="875302"/>
                      <a:pt x="45930" y="865230"/>
                      <a:pt x="28001" y="847301"/>
                    </a:cubicBezTo>
                    <a:cubicBezTo>
                      <a:pt x="10072" y="829372"/>
                      <a:pt x="0" y="805055"/>
                      <a:pt x="0" y="779699"/>
                    </a:cubicBezTo>
                    <a:lnTo>
                      <a:pt x="0" y="95603"/>
                    </a:lnTo>
                    <a:cubicBezTo>
                      <a:pt x="0" y="70247"/>
                      <a:pt x="10072" y="45930"/>
                      <a:pt x="28001" y="28001"/>
                    </a:cubicBezTo>
                    <a:cubicBezTo>
                      <a:pt x="45930" y="10072"/>
                      <a:pt x="70247" y="0"/>
                      <a:pt x="95603" y="0"/>
                    </a:cubicBezTo>
                    <a:close/>
                  </a:path>
                </a:pathLst>
              </a:custGeom>
              <a:grpFill/>
            </p:spPr>
          </p:sp>
          <p:sp>
            <p:nvSpPr>
              <p:cNvPr id="43" name="TextBox 7">
                <a:extLst>
                  <a:ext uri="{FF2B5EF4-FFF2-40B4-BE49-F238E27FC236}">
                    <a16:creationId xmlns:a16="http://schemas.microsoft.com/office/drawing/2014/main" id="{36365B8D-A68E-AE91-5D8B-3096EE4571FB}"/>
                  </a:ext>
                </a:extLst>
              </p:cNvPr>
              <p:cNvSpPr txBox="1"/>
              <p:nvPr/>
            </p:nvSpPr>
            <p:spPr>
              <a:xfrm>
                <a:off x="0" y="-38100"/>
                <a:ext cx="1087734" cy="913402"/>
              </a:xfrm>
              <a:prstGeom prst="rect">
                <a:avLst/>
              </a:prstGeom>
              <a:grpFill/>
            </p:spPr>
            <p:txBody>
              <a:bodyPr lIns="50800" tIns="50800" rIns="50800" bIns="50800" rtlCol="0" anchor="ctr"/>
              <a:lstStyle/>
              <a:p>
                <a:pPr algn="ctr">
                  <a:lnSpc>
                    <a:spcPts val="2659"/>
                  </a:lnSpc>
                </a:pPr>
                <a:endParaRPr sz="1050"/>
              </a:p>
            </p:txBody>
          </p:sp>
        </p:grpSp>
        <p:sp>
          <p:nvSpPr>
            <p:cNvPr id="32" name="TextBox 34">
              <a:extLst>
                <a:ext uri="{FF2B5EF4-FFF2-40B4-BE49-F238E27FC236}">
                  <a16:creationId xmlns:a16="http://schemas.microsoft.com/office/drawing/2014/main" id="{2FF93D94-4745-782B-7055-2CC5AE4B5B4D}"/>
                </a:ext>
              </a:extLst>
            </p:cNvPr>
            <p:cNvSpPr txBox="1"/>
            <p:nvPr/>
          </p:nvSpPr>
          <p:spPr>
            <a:xfrm>
              <a:off x="2310044" y="5293755"/>
              <a:ext cx="1745590" cy="1231106"/>
            </a:xfrm>
            <a:prstGeom prst="rect">
              <a:avLst/>
            </a:prstGeom>
          </p:spPr>
          <p:txBody>
            <a:bodyPr wrap="square" lIns="0" tIns="0" rIns="0" bIns="0" rtlCol="0" anchor="t">
              <a:spAutoFit/>
            </a:bodyPr>
            <a:lstStyle/>
            <a:p>
              <a:r>
                <a:rPr lang="en-US" sz="1600" dirty="0">
                  <a:latin typeface="Montserrat"/>
                  <a:ea typeface="Montserrat"/>
                  <a:cs typeface="Montserrat"/>
                  <a:sym typeface="Montserrat"/>
                </a:rPr>
                <a:t>To create a RAG model that retrieves similar workout and diet context.</a:t>
              </a:r>
            </a:p>
          </p:txBody>
        </p:sp>
      </p:grpSp>
      <p:grpSp>
        <p:nvGrpSpPr>
          <p:cNvPr id="52" name="Group 51">
            <a:extLst>
              <a:ext uri="{FF2B5EF4-FFF2-40B4-BE49-F238E27FC236}">
                <a16:creationId xmlns:a16="http://schemas.microsoft.com/office/drawing/2014/main" id="{883B2A04-436B-132C-E103-EE0C204BFC2A}"/>
              </a:ext>
            </a:extLst>
          </p:cNvPr>
          <p:cNvGrpSpPr/>
          <p:nvPr/>
        </p:nvGrpSpPr>
        <p:grpSpPr>
          <a:xfrm>
            <a:off x="4780617" y="4691955"/>
            <a:ext cx="1996305" cy="1861643"/>
            <a:chOff x="4630146" y="4691955"/>
            <a:chExt cx="1996305" cy="1861643"/>
          </a:xfrm>
        </p:grpSpPr>
        <p:grpSp>
          <p:nvGrpSpPr>
            <p:cNvPr id="44" name="Group 5">
              <a:extLst>
                <a:ext uri="{FF2B5EF4-FFF2-40B4-BE49-F238E27FC236}">
                  <a16:creationId xmlns:a16="http://schemas.microsoft.com/office/drawing/2014/main" id="{8D0BC5FB-72B7-8D3E-61CF-E931143DC958}"/>
                </a:ext>
              </a:extLst>
            </p:cNvPr>
            <p:cNvGrpSpPr/>
            <p:nvPr/>
          </p:nvGrpSpPr>
          <p:grpSpPr>
            <a:xfrm>
              <a:off x="4630146" y="4691955"/>
              <a:ext cx="1921734" cy="1861643"/>
              <a:chOff x="0" y="0"/>
              <a:chExt cx="1087734" cy="875302"/>
            </a:xfrm>
            <a:solidFill>
              <a:srgbClr val="FAB106"/>
            </a:solidFill>
          </p:grpSpPr>
          <p:sp>
            <p:nvSpPr>
              <p:cNvPr id="45" name="Freeform 6">
                <a:extLst>
                  <a:ext uri="{FF2B5EF4-FFF2-40B4-BE49-F238E27FC236}">
                    <a16:creationId xmlns:a16="http://schemas.microsoft.com/office/drawing/2014/main" id="{8E350C06-283B-7138-B911-1A421A347932}"/>
                  </a:ext>
                </a:extLst>
              </p:cNvPr>
              <p:cNvSpPr/>
              <p:nvPr/>
            </p:nvSpPr>
            <p:spPr>
              <a:xfrm>
                <a:off x="0" y="0"/>
                <a:ext cx="1087734" cy="875302"/>
              </a:xfrm>
              <a:custGeom>
                <a:avLst/>
                <a:gdLst/>
                <a:ahLst/>
                <a:cxnLst/>
                <a:rect l="l" t="t" r="r" b="b"/>
                <a:pathLst>
                  <a:path w="1087734" h="875302">
                    <a:moveTo>
                      <a:pt x="95603" y="0"/>
                    </a:moveTo>
                    <a:lnTo>
                      <a:pt x="992131" y="0"/>
                    </a:lnTo>
                    <a:cubicBezTo>
                      <a:pt x="1017487" y="0"/>
                      <a:pt x="1041804" y="10072"/>
                      <a:pt x="1059733" y="28001"/>
                    </a:cubicBezTo>
                    <a:cubicBezTo>
                      <a:pt x="1077662" y="45930"/>
                      <a:pt x="1087734" y="70247"/>
                      <a:pt x="1087734" y="95603"/>
                    </a:cubicBezTo>
                    <a:lnTo>
                      <a:pt x="1087734" y="779699"/>
                    </a:lnTo>
                    <a:cubicBezTo>
                      <a:pt x="1087734" y="805055"/>
                      <a:pt x="1077662" y="829372"/>
                      <a:pt x="1059733" y="847301"/>
                    </a:cubicBezTo>
                    <a:cubicBezTo>
                      <a:pt x="1041804" y="865230"/>
                      <a:pt x="1017487" y="875302"/>
                      <a:pt x="992131" y="875302"/>
                    </a:cubicBezTo>
                    <a:lnTo>
                      <a:pt x="95603" y="875302"/>
                    </a:lnTo>
                    <a:cubicBezTo>
                      <a:pt x="70247" y="875302"/>
                      <a:pt x="45930" y="865230"/>
                      <a:pt x="28001" y="847301"/>
                    </a:cubicBezTo>
                    <a:cubicBezTo>
                      <a:pt x="10072" y="829372"/>
                      <a:pt x="0" y="805055"/>
                      <a:pt x="0" y="779699"/>
                    </a:cubicBezTo>
                    <a:lnTo>
                      <a:pt x="0" y="95603"/>
                    </a:lnTo>
                    <a:cubicBezTo>
                      <a:pt x="0" y="70247"/>
                      <a:pt x="10072" y="45930"/>
                      <a:pt x="28001" y="28001"/>
                    </a:cubicBezTo>
                    <a:cubicBezTo>
                      <a:pt x="45930" y="10072"/>
                      <a:pt x="70247" y="0"/>
                      <a:pt x="95603" y="0"/>
                    </a:cubicBezTo>
                    <a:close/>
                  </a:path>
                </a:pathLst>
              </a:custGeom>
              <a:grpFill/>
            </p:spPr>
          </p:sp>
          <p:sp>
            <p:nvSpPr>
              <p:cNvPr id="46" name="TextBox 7">
                <a:extLst>
                  <a:ext uri="{FF2B5EF4-FFF2-40B4-BE49-F238E27FC236}">
                    <a16:creationId xmlns:a16="http://schemas.microsoft.com/office/drawing/2014/main" id="{5D6242D0-2224-9166-E479-4CB16E845B08}"/>
                  </a:ext>
                </a:extLst>
              </p:cNvPr>
              <p:cNvSpPr txBox="1"/>
              <p:nvPr/>
            </p:nvSpPr>
            <p:spPr>
              <a:xfrm>
                <a:off x="0" y="-38100"/>
                <a:ext cx="1087734" cy="913402"/>
              </a:xfrm>
              <a:prstGeom prst="rect">
                <a:avLst/>
              </a:prstGeom>
              <a:grpFill/>
            </p:spPr>
            <p:txBody>
              <a:bodyPr lIns="50800" tIns="50800" rIns="50800" bIns="50800" rtlCol="0" anchor="ctr"/>
              <a:lstStyle/>
              <a:p>
                <a:pPr algn="ctr">
                  <a:lnSpc>
                    <a:spcPts val="2659"/>
                  </a:lnSpc>
                </a:pPr>
                <a:endParaRPr sz="1050"/>
              </a:p>
            </p:txBody>
          </p:sp>
        </p:grpSp>
        <p:sp>
          <p:nvSpPr>
            <p:cNvPr id="34" name="TextBox 36">
              <a:extLst>
                <a:ext uri="{FF2B5EF4-FFF2-40B4-BE49-F238E27FC236}">
                  <a16:creationId xmlns:a16="http://schemas.microsoft.com/office/drawing/2014/main" id="{B6CBC56A-87BE-2A05-7BE9-16E519F68222}"/>
                </a:ext>
              </a:extLst>
            </p:cNvPr>
            <p:cNvSpPr txBox="1"/>
            <p:nvPr/>
          </p:nvSpPr>
          <p:spPr>
            <a:xfrm>
              <a:off x="4704717" y="5255034"/>
              <a:ext cx="1921734" cy="1231106"/>
            </a:xfrm>
            <a:prstGeom prst="rect">
              <a:avLst/>
            </a:prstGeom>
          </p:spPr>
          <p:txBody>
            <a:bodyPr wrap="square" lIns="0" tIns="0" rIns="0" bIns="0" rtlCol="0" anchor="t">
              <a:spAutoFit/>
            </a:bodyPr>
            <a:lstStyle/>
            <a:p>
              <a:r>
                <a:rPr lang="en-US" sz="1600" dirty="0">
                  <a:latin typeface="Montserrat"/>
                  <a:ea typeface="Montserrat"/>
                  <a:cs typeface="Montserrat"/>
                  <a:sym typeface="Montserrat"/>
                </a:rPr>
                <a:t>To provide personalized workout and diet plans based on user attributes,</a:t>
              </a:r>
            </a:p>
          </p:txBody>
        </p:sp>
      </p:grpSp>
      <p:grpSp>
        <p:nvGrpSpPr>
          <p:cNvPr id="53" name="Group 52">
            <a:extLst>
              <a:ext uri="{FF2B5EF4-FFF2-40B4-BE49-F238E27FC236}">
                <a16:creationId xmlns:a16="http://schemas.microsoft.com/office/drawing/2014/main" id="{F85E441D-ED7B-495D-35F5-E66327B9A57F}"/>
              </a:ext>
            </a:extLst>
          </p:cNvPr>
          <p:cNvGrpSpPr/>
          <p:nvPr/>
        </p:nvGrpSpPr>
        <p:grpSpPr>
          <a:xfrm>
            <a:off x="6897299" y="4609668"/>
            <a:ext cx="1921735" cy="1942676"/>
            <a:chOff x="6897299" y="4621243"/>
            <a:chExt cx="1921735" cy="1942676"/>
          </a:xfrm>
        </p:grpSpPr>
        <p:sp>
          <p:nvSpPr>
            <p:cNvPr id="49" name="TextBox 7">
              <a:extLst>
                <a:ext uri="{FF2B5EF4-FFF2-40B4-BE49-F238E27FC236}">
                  <a16:creationId xmlns:a16="http://schemas.microsoft.com/office/drawing/2014/main" id="{78DB1A7C-31AB-893A-2D36-AEFDC0265F9D}"/>
                </a:ext>
              </a:extLst>
            </p:cNvPr>
            <p:cNvSpPr txBox="1"/>
            <p:nvPr/>
          </p:nvSpPr>
          <p:spPr>
            <a:xfrm>
              <a:off x="6897299" y="4621243"/>
              <a:ext cx="1921735" cy="1942676"/>
            </a:xfrm>
            <a:prstGeom prst="rect">
              <a:avLst/>
            </a:prstGeom>
            <a:solidFill>
              <a:srgbClr val="FAB106"/>
            </a:solidFill>
          </p:spPr>
          <p:txBody>
            <a:bodyPr lIns="50800" tIns="50800" rIns="50800" bIns="50800" rtlCol="0" anchor="ctr"/>
            <a:lstStyle/>
            <a:p>
              <a:pPr algn="ctr">
                <a:lnSpc>
                  <a:spcPts val="2659"/>
                </a:lnSpc>
              </a:pPr>
              <a:endParaRPr sz="1050" dirty="0"/>
            </a:p>
          </p:txBody>
        </p:sp>
        <p:sp>
          <p:nvSpPr>
            <p:cNvPr id="33" name="TextBox 35">
              <a:extLst>
                <a:ext uri="{FF2B5EF4-FFF2-40B4-BE49-F238E27FC236}">
                  <a16:creationId xmlns:a16="http://schemas.microsoft.com/office/drawing/2014/main" id="{3E77048F-1642-1919-1860-7E4A904F871F}"/>
                </a:ext>
              </a:extLst>
            </p:cNvPr>
            <p:cNvSpPr txBox="1"/>
            <p:nvPr/>
          </p:nvSpPr>
          <p:spPr>
            <a:xfrm>
              <a:off x="7054147" y="5310733"/>
              <a:ext cx="1622547" cy="984885"/>
            </a:xfrm>
            <a:prstGeom prst="rect">
              <a:avLst/>
            </a:prstGeom>
          </p:spPr>
          <p:txBody>
            <a:bodyPr wrap="square" lIns="0" tIns="0" rIns="0" bIns="0" rtlCol="0" anchor="t">
              <a:spAutoFit/>
            </a:bodyPr>
            <a:lstStyle/>
            <a:p>
              <a:r>
                <a:rPr lang="en-US" sz="1600" dirty="0">
                  <a:latin typeface="Montserrat"/>
                  <a:ea typeface="Montserrat"/>
                  <a:cs typeface="Montserrat"/>
                  <a:sym typeface="Montserrat"/>
                </a:rPr>
                <a:t>To store the vector word bag in a cloud database.</a:t>
              </a:r>
            </a:p>
          </p:txBody>
        </p:sp>
      </p:grpSp>
      <p:grpSp>
        <p:nvGrpSpPr>
          <p:cNvPr id="19" name="Group 17">
            <a:extLst>
              <a:ext uri="{FF2B5EF4-FFF2-40B4-BE49-F238E27FC236}">
                <a16:creationId xmlns:a16="http://schemas.microsoft.com/office/drawing/2014/main" id="{2F700058-1C66-B4F8-9DA6-B8B121FF371C}"/>
              </a:ext>
            </a:extLst>
          </p:cNvPr>
          <p:cNvGrpSpPr/>
          <p:nvPr/>
        </p:nvGrpSpPr>
        <p:grpSpPr>
          <a:xfrm>
            <a:off x="1041891" y="4325036"/>
            <a:ext cx="649078" cy="914948"/>
            <a:chOff x="1" y="-69734"/>
            <a:chExt cx="865437" cy="1219930"/>
          </a:xfrm>
        </p:grpSpPr>
        <p:sp>
          <p:nvSpPr>
            <p:cNvPr id="20" name="Freeform 18">
              <a:extLst>
                <a:ext uri="{FF2B5EF4-FFF2-40B4-BE49-F238E27FC236}">
                  <a16:creationId xmlns:a16="http://schemas.microsoft.com/office/drawing/2014/main" id="{E69A5F53-A525-63B6-3B66-ADAD6BB4D977}"/>
                </a:ext>
              </a:extLst>
            </p:cNvPr>
            <p:cNvSpPr/>
            <p:nvPr/>
          </p:nvSpPr>
          <p:spPr>
            <a:xfrm>
              <a:off x="1" y="336135"/>
              <a:ext cx="865437" cy="814061"/>
            </a:xfrm>
            <a:custGeom>
              <a:avLst/>
              <a:gdLst/>
              <a:ahLst/>
              <a:cxnLst/>
              <a:rect l="l" t="t" r="r" b="b"/>
              <a:pathLst>
                <a:path w="1058918" h="1058918">
                  <a:moveTo>
                    <a:pt x="0" y="0"/>
                  </a:moveTo>
                  <a:lnTo>
                    <a:pt x="1058918" y="0"/>
                  </a:lnTo>
                  <a:lnTo>
                    <a:pt x="1058918" y="1058919"/>
                  </a:lnTo>
                  <a:lnTo>
                    <a:pt x="0" y="10589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TextBox 19">
              <a:extLst>
                <a:ext uri="{FF2B5EF4-FFF2-40B4-BE49-F238E27FC236}">
                  <a16:creationId xmlns:a16="http://schemas.microsoft.com/office/drawing/2014/main" id="{9BF0AE00-2700-5EF5-D495-7F8EA8F06D29}"/>
                </a:ext>
              </a:extLst>
            </p:cNvPr>
            <p:cNvSpPr txBox="1"/>
            <p:nvPr/>
          </p:nvSpPr>
          <p:spPr>
            <a:xfrm>
              <a:off x="96741" y="-69734"/>
              <a:ext cx="671956" cy="1204518"/>
            </a:xfrm>
            <a:prstGeom prst="rect">
              <a:avLst/>
            </a:prstGeom>
          </p:spPr>
          <p:txBody>
            <a:bodyPr lIns="0" tIns="0" rIns="0" bIns="0" rtlCol="0" anchor="t">
              <a:spAutoFit/>
            </a:bodyPr>
            <a:lstStyle/>
            <a:p>
              <a:pPr marL="0" lvl="0" indent="0" algn="ctr">
                <a:lnSpc>
                  <a:spcPts val="8320"/>
                </a:lnSpc>
                <a:spcBef>
                  <a:spcPct val="0"/>
                </a:spcBef>
              </a:pPr>
              <a:r>
                <a:rPr lang="en-US" sz="3600" b="1" dirty="0">
                  <a:latin typeface="Montserrat Bold"/>
                  <a:ea typeface="Montserrat Bold"/>
                  <a:cs typeface="Montserrat Bold"/>
                  <a:sym typeface="Montserrat Bold"/>
                </a:rPr>
                <a:t>1</a:t>
              </a:r>
            </a:p>
          </p:txBody>
        </p:sp>
      </p:grpSp>
      <p:grpSp>
        <p:nvGrpSpPr>
          <p:cNvPr id="55" name="Group 17">
            <a:extLst>
              <a:ext uri="{FF2B5EF4-FFF2-40B4-BE49-F238E27FC236}">
                <a16:creationId xmlns:a16="http://schemas.microsoft.com/office/drawing/2014/main" id="{FA9C49CD-41D1-16C5-F6E4-D44E141859B5}"/>
              </a:ext>
            </a:extLst>
          </p:cNvPr>
          <p:cNvGrpSpPr/>
          <p:nvPr/>
        </p:nvGrpSpPr>
        <p:grpSpPr>
          <a:xfrm>
            <a:off x="3236036" y="4350090"/>
            <a:ext cx="649078" cy="914948"/>
            <a:chOff x="1" y="-69734"/>
            <a:chExt cx="865437" cy="1219930"/>
          </a:xfrm>
        </p:grpSpPr>
        <p:sp>
          <p:nvSpPr>
            <p:cNvPr id="56" name="Freeform 18">
              <a:extLst>
                <a:ext uri="{FF2B5EF4-FFF2-40B4-BE49-F238E27FC236}">
                  <a16:creationId xmlns:a16="http://schemas.microsoft.com/office/drawing/2014/main" id="{92D20C50-DE65-159D-A9E0-2EC916C58317}"/>
                </a:ext>
              </a:extLst>
            </p:cNvPr>
            <p:cNvSpPr/>
            <p:nvPr/>
          </p:nvSpPr>
          <p:spPr>
            <a:xfrm>
              <a:off x="1" y="336135"/>
              <a:ext cx="865437" cy="814061"/>
            </a:xfrm>
            <a:custGeom>
              <a:avLst/>
              <a:gdLst/>
              <a:ahLst/>
              <a:cxnLst/>
              <a:rect l="l" t="t" r="r" b="b"/>
              <a:pathLst>
                <a:path w="1058918" h="1058918">
                  <a:moveTo>
                    <a:pt x="0" y="0"/>
                  </a:moveTo>
                  <a:lnTo>
                    <a:pt x="1058918" y="0"/>
                  </a:lnTo>
                  <a:lnTo>
                    <a:pt x="1058918" y="1058919"/>
                  </a:lnTo>
                  <a:lnTo>
                    <a:pt x="0" y="10589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7" name="TextBox 19">
              <a:extLst>
                <a:ext uri="{FF2B5EF4-FFF2-40B4-BE49-F238E27FC236}">
                  <a16:creationId xmlns:a16="http://schemas.microsoft.com/office/drawing/2014/main" id="{4A2232CD-DCC8-1EFF-5BCE-8B5D62282BFD}"/>
                </a:ext>
              </a:extLst>
            </p:cNvPr>
            <p:cNvSpPr txBox="1"/>
            <p:nvPr/>
          </p:nvSpPr>
          <p:spPr>
            <a:xfrm>
              <a:off x="96741" y="-69734"/>
              <a:ext cx="671956" cy="1204518"/>
            </a:xfrm>
            <a:prstGeom prst="rect">
              <a:avLst/>
            </a:prstGeom>
          </p:spPr>
          <p:txBody>
            <a:bodyPr lIns="0" tIns="0" rIns="0" bIns="0" rtlCol="0" anchor="t">
              <a:spAutoFit/>
            </a:bodyPr>
            <a:lstStyle/>
            <a:p>
              <a:pPr marL="0" lvl="0" indent="0" algn="ctr">
                <a:lnSpc>
                  <a:spcPts val="8320"/>
                </a:lnSpc>
                <a:spcBef>
                  <a:spcPct val="0"/>
                </a:spcBef>
              </a:pPr>
              <a:r>
                <a:rPr lang="en-US" sz="3600" b="1" dirty="0">
                  <a:latin typeface="Montserrat Bold"/>
                  <a:ea typeface="Montserrat Bold"/>
                  <a:cs typeface="Montserrat Bold"/>
                  <a:sym typeface="Montserrat Bold"/>
                </a:rPr>
                <a:t>2</a:t>
              </a:r>
            </a:p>
          </p:txBody>
        </p:sp>
      </p:grpSp>
      <p:grpSp>
        <p:nvGrpSpPr>
          <p:cNvPr id="58" name="Group 17">
            <a:extLst>
              <a:ext uri="{FF2B5EF4-FFF2-40B4-BE49-F238E27FC236}">
                <a16:creationId xmlns:a16="http://schemas.microsoft.com/office/drawing/2014/main" id="{7DA64AD6-FD0C-E04C-DCD0-310799047AA2}"/>
              </a:ext>
            </a:extLst>
          </p:cNvPr>
          <p:cNvGrpSpPr/>
          <p:nvPr/>
        </p:nvGrpSpPr>
        <p:grpSpPr>
          <a:xfrm>
            <a:off x="5417727" y="4350090"/>
            <a:ext cx="649078" cy="914948"/>
            <a:chOff x="1" y="-69734"/>
            <a:chExt cx="865437" cy="1219930"/>
          </a:xfrm>
        </p:grpSpPr>
        <p:sp>
          <p:nvSpPr>
            <p:cNvPr id="59" name="Freeform 18">
              <a:extLst>
                <a:ext uri="{FF2B5EF4-FFF2-40B4-BE49-F238E27FC236}">
                  <a16:creationId xmlns:a16="http://schemas.microsoft.com/office/drawing/2014/main" id="{F13C42FE-43E8-F9E1-5DC4-AD0A908418C4}"/>
                </a:ext>
              </a:extLst>
            </p:cNvPr>
            <p:cNvSpPr/>
            <p:nvPr/>
          </p:nvSpPr>
          <p:spPr>
            <a:xfrm>
              <a:off x="1" y="336135"/>
              <a:ext cx="865437" cy="814061"/>
            </a:xfrm>
            <a:custGeom>
              <a:avLst/>
              <a:gdLst/>
              <a:ahLst/>
              <a:cxnLst/>
              <a:rect l="l" t="t" r="r" b="b"/>
              <a:pathLst>
                <a:path w="1058918" h="1058918">
                  <a:moveTo>
                    <a:pt x="0" y="0"/>
                  </a:moveTo>
                  <a:lnTo>
                    <a:pt x="1058918" y="0"/>
                  </a:lnTo>
                  <a:lnTo>
                    <a:pt x="1058918" y="1058919"/>
                  </a:lnTo>
                  <a:lnTo>
                    <a:pt x="0" y="10589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0" name="TextBox 19">
              <a:extLst>
                <a:ext uri="{FF2B5EF4-FFF2-40B4-BE49-F238E27FC236}">
                  <a16:creationId xmlns:a16="http://schemas.microsoft.com/office/drawing/2014/main" id="{4AC8A3D1-BD94-F3C0-300F-6596670E8AF5}"/>
                </a:ext>
              </a:extLst>
            </p:cNvPr>
            <p:cNvSpPr txBox="1"/>
            <p:nvPr/>
          </p:nvSpPr>
          <p:spPr>
            <a:xfrm>
              <a:off x="96741" y="-69734"/>
              <a:ext cx="671956" cy="1204518"/>
            </a:xfrm>
            <a:prstGeom prst="rect">
              <a:avLst/>
            </a:prstGeom>
          </p:spPr>
          <p:txBody>
            <a:bodyPr lIns="0" tIns="0" rIns="0" bIns="0" rtlCol="0" anchor="t">
              <a:spAutoFit/>
            </a:bodyPr>
            <a:lstStyle/>
            <a:p>
              <a:pPr marL="0" lvl="0" indent="0" algn="ctr">
                <a:lnSpc>
                  <a:spcPts val="8320"/>
                </a:lnSpc>
                <a:spcBef>
                  <a:spcPct val="0"/>
                </a:spcBef>
              </a:pPr>
              <a:r>
                <a:rPr lang="en-US" sz="3600" b="1" dirty="0">
                  <a:latin typeface="Montserrat Bold"/>
                  <a:ea typeface="Montserrat Bold"/>
                  <a:cs typeface="Montserrat Bold"/>
                  <a:sym typeface="Montserrat Bold"/>
                </a:rPr>
                <a:t>3</a:t>
              </a:r>
            </a:p>
          </p:txBody>
        </p:sp>
      </p:grpSp>
      <p:grpSp>
        <p:nvGrpSpPr>
          <p:cNvPr id="61" name="Group 17">
            <a:extLst>
              <a:ext uri="{FF2B5EF4-FFF2-40B4-BE49-F238E27FC236}">
                <a16:creationId xmlns:a16="http://schemas.microsoft.com/office/drawing/2014/main" id="{8F089AD6-37B8-354A-0290-BE15EF10D803}"/>
              </a:ext>
            </a:extLst>
          </p:cNvPr>
          <p:cNvGrpSpPr/>
          <p:nvPr/>
        </p:nvGrpSpPr>
        <p:grpSpPr>
          <a:xfrm>
            <a:off x="7540881" y="4352309"/>
            <a:ext cx="649078" cy="914948"/>
            <a:chOff x="1" y="-69734"/>
            <a:chExt cx="865437" cy="1219930"/>
          </a:xfrm>
        </p:grpSpPr>
        <p:sp>
          <p:nvSpPr>
            <p:cNvPr id="62" name="Freeform 18">
              <a:extLst>
                <a:ext uri="{FF2B5EF4-FFF2-40B4-BE49-F238E27FC236}">
                  <a16:creationId xmlns:a16="http://schemas.microsoft.com/office/drawing/2014/main" id="{985EFE0A-E717-B936-2E1C-4281BC21C717}"/>
                </a:ext>
              </a:extLst>
            </p:cNvPr>
            <p:cNvSpPr/>
            <p:nvPr/>
          </p:nvSpPr>
          <p:spPr>
            <a:xfrm>
              <a:off x="1" y="336135"/>
              <a:ext cx="865437" cy="814061"/>
            </a:xfrm>
            <a:custGeom>
              <a:avLst/>
              <a:gdLst/>
              <a:ahLst/>
              <a:cxnLst/>
              <a:rect l="l" t="t" r="r" b="b"/>
              <a:pathLst>
                <a:path w="1058918" h="1058918">
                  <a:moveTo>
                    <a:pt x="0" y="0"/>
                  </a:moveTo>
                  <a:lnTo>
                    <a:pt x="1058918" y="0"/>
                  </a:lnTo>
                  <a:lnTo>
                    <a:pt x="1058918" y="1058919"/>
                  </a:lnTo>
                  <a:lnTo>
                    <a:pt x="0" y="10589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3" name="TextBox 19">
              <a:extLst>
                <a:ext uri="{FF2B5EF4-FFF2-40B4-BE49-F238E27FC236}">
                  <a16:creationId xmlns:a16="http://schemas.microsoft.com/office/drawing/2014/main" id="{C623854C-07E9-0DF9-555A-7B0CE60E24DA}"/>
                </a:ext>
              </a:extLst>
            </p:cNvPr>
            <p:cNvSpPr txBox="1"/>
            <p:nvPr/>
          </p:nvSpPr>
          <p:spPr>
            <a:xfrm>
              <a:off x="96741" y="-69734"/>
              <a:ext cx="671956" cy="1204518"/>
            </a:xfrm>
            <a:prstGeom prst="rect">
              <a:avLst/>
            </a:prstGeom>
          </p:spPr>
          <p:txBody>
            <a:bodyPr lIns="0" tIns="0" rIns="0" bIns="0" rtlCol="0" anchor="t">
              <a:spAutoFit/>
            </a:bodyPr>
            <a:lstStyle/>
            <a:p>
              <a:pPr marL="0" lvl="0" indent="0" algn="ctr">
                <a:lnSpc>
                  <a:spcPts val="8320"/>
                </a:lnSpc>
                <a:spcBef>
                  <a:spcPct val="0"/>
                </a:spcBef>
              </a:pPr>
              <a:r>
                <a:rPr lang="en-US" sz="3600" b="1" dirty="0">
                  <a:latin typeface="Montserrat Bold"/>
                  <a:ea typeface="Montserrat Bold"/>
                  <a:cs typeface="Montserrat Bold"/>
                  <a:sym typeface="Montserrat Bold"/>
                </a:rPr>
                <a:t>4</a:t>
              </a: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4366FF2-11CD-05EB-B82A-453A9E1C1C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79" t="133" r="17444" b="-133"/>
          <a:stretch/>
        </p:blipFill>
        <p:spPr bwMode="auto">
          <a:xfrm>
            <a:off x="0" y="-9144"/>
            <a:ext cx="9144000" cy="68671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84847FF-4102-E483-A2A3-9862D78E5308}"/>
              </a:ext>
            </a:extLst>
          </p:cNvPr>
          <p:cNvSpPr/>
          <p:nvPr/>
        </p:nvSpPr>
        <p:spPr>
          <a:xfrm>
            <a:off x="0" y="0"/>
            <a:ext cx="9144000" cy="6858000"/>
          </a:xfrm>
          <a:prstGeom prst="rect">
            <a:avLst/>
          </a:prstGeom>
          <a:gradFill>
            <a:gsLst>
              <a:gs pos="28000">
                <a:schemeClr val="tx1">
                  <a:alpha val="96000"/>
                </a:schemeClr>
              </a:gs>
              <a:gs pos="100000">
                <a:schemeClr val="tx1">
                  <a:alpha val="27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426836" rtl="0" eaLnBrk="1" fontAlgn="auto" latinLnBrk="0" hangingPunct="1">
              <a:lnSpc>
                <a:spcPct val="100000"/>
              </a:lnSpc>
              <a:spcBef>
                <a:spcPts val="0"/>
              </a:spcBef>
              <a:spcAft>
                <a:spcPts val="0"/>
              </a:spcAft>
              <a:buClrTx/>
              <a:buSzTx/>
              <a:buFontTx/>
              <a:buNone/>
              <a:tabLst/>
              <a:defRPr/>
            </a:pPr>
            <a:endParaRPr kumimoji="0" lang="en-IN" sz="2809" b="0" i="0" u="none" strike="noStrike" kern="1200" cap="none" spc="0" normalizeH="0" baseline="0" noProof="0" dirty="0">
              <a:ln>
                <a:noFill/>
              </a:ln>
              <a:solidFill>
                <a:prstClr val="white"/>
              </a:solidFill>
              <a:effectLst/>
              <a:uLnTx/>
              <a:uFillTx/>
              <a:latin typeface="Raleway Medium"/>
              <a:ea typeface="+mn-ea"/>
              <a:cs typeface="+mn-cs"/>
            </a:endParaRPr>
          </a:p>
        </p:txBody>
      </p:sp>
      <p:sp>
        <p:nvSpPr>
          <p:cNvPr id="2" name="Title 1"/>
          <p:cNvSpPr>
            <a:spLocks noGrp="1"/>
          </p:cNvSpPr>
          <p:nvPr>
            <p:ph type="title"/>
          </p:nvPr>
        </p:nvSpPr>
        <p:spPr>
          <a:xfrm>
            <a:off x="228730" y="-115418"/>
            <a:ext cx="8229600" cy="1143000"/>
          </a:xfrm>
        </p:spPr>
        <p:txBody>
          <a:bodyPr>
            <a:normAutofit/>
          </a:bodyPr>
          <a:lstStyle/>
          <a:p>
            <a:pPr algn="l"/>
            <a:r>
              <a:rPr sz="3600" dirty="0">
                <a:gradFill>
                  <a:gsLst>
                    <a:gs pos="0">
                      <a:schemeClr val="accent6">
                        <a:lumMod val="75000"/>
                      </a:schemeClr>
                    </a:gs>
                    <a:gs pos="100000">
                      <a:srgbClr val="FFC000"/>
                    </a:gs>
                  </a:gsLst>
                  <a:lin ang="0" scaled="0"/>
                </a:gradFill>
                <a:latin typeface="Raleway Bold" pitchFamily="2" charset="0"/>
              </a:rPr>
              <a:t>Approach and Methodology</a:t>
            </a:r>
          </a:p>
        </p:txBody>
      </p:sp>
      <p:sp>
        <p:nvSpPr>
          <p:cNvPr id="3" name="Content Placeholder 2"/>
          <p:cNvSpPr>
            <a:spLocks noGrp="1"/>
          </p:cNvSpPr>
          <p:nvPr>
            <p:ph idx="1"/>
          </p:nvPr>
        </p:nvSpPr>
        <p:spPr>
          <a:xfrm>
            <a:off x="0" y="957025"/>
            <a:ext cx="4762982" cy="3441524"/>
          </a:xfrm>
        </p:spPr>
        <p:txBody>
          <a:bodyPr>
            <a:noAutofit/>
          </a:bodyPr>
          <a:lstStyle/>
          <a:p>
            <a:pPr marL="603088" lvl="1" indent="-301544" algn="just">
              <a:buFont typeface="Arial"/>
              <a:buChar char="•"/>
            </a:pPr>
            <a:r>
              <a:rPr lang="en-US" sz="1600" dirty="0">
                <a:solidFill>
                  <a:schemeClr val="bg1"/>
                </a:solidFill>
                <a:latin typeface="Raleway" pitchFamily="2" charset="0"/>
                <a:ea typeface="Montserrat"/>
                <a:cs typeface="Montserrat"/>
                <a:sym typeface="Montserrat"/>
              </a:rPr>
              <a:t>This system employs the RAG - Retrieval Augmented Generation Model which enables the LLM to be supported by a database.</a:t>
            </a:r>
          </a:p>
          <a:p>
            <a:pPr marL="603088" lvl="1" indent="-301544" algn="just">
              <a:buFont typeface="Arial"/>
              <a:buChar char="•"/>
            </a:pPr>
            <a:r>
              <a:rPr lang="en-US" sz="1600" dirty="0">
                <a:solidFill>
                  <a:schemeClr val="bg1"/>
                </a:solidFill>
                <a:latin typeface="Raleway" pitchFamily="2" charset="0"/>
                <a:ea typeface="Montserrat"/>
                <a:cs typeface="Montserrat"/>
                <a:sym typeface="Montserrat"/>
              </a:rPr>
              <a:t>The dataset is split into chunks and converted/embedded into vectors which represent the relevance of the words that are stored in a chroma database in the cloud.</a:t>
            </a:r>
          </a:p>
          <a:p>
            <a:pPr marL="603088" lvl="1" indent="-301544" algn="just">
              <a:buFont typeface="Arial"/>
              <a:buChar char="•"/>
            </a:pPr>
            <a:r>
              <a:rPr lang="en-US" sz="1600" dirty="0">
                <a:solidFill>
                  <a:schemeClr val="bg1"/>
                </a:solidFill>
                <a:latin typeface="Raleway" pitchFamily="2" charset="0"/>
                <a:ea typeface="Montserrat"/>
                <a:cs typeface="Montserrat"/>
                <a:sym typeface="Montserrat"/>
              </a:rPr>
              <a:t>The user’s input query is converted to a similar vector and compared with the chroma database and the most relevant matches are converted back into words and displayed as a response.</a:t>
            </a:r>
          </a:p>
        </p:txBody>
      </p:sp>
      <p:pic>
        <p:nvPicPr>
          <p:cNvPr id="4" name="Picture 7">
            <a:extLst>
              <a:ext uri="{FF2B5EF4-FFF2-40B4-BE49-F238E27FC236}">
                <a16:creationId xmlns:a16="http://schemas.microsoft.com/office/drawing/2014/main" id="{5A135570-C478-16FC-9EF3-8A3309E4AAC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434071" y="263254"/>
            <a:ext cx="1481199" cy="385657"/>
          </a:xfrm>
          <a:prstGeom prst="rect">
            <a:avLst/>
          </a:prstGeom>
        </p:spPr>
      </p:pic>
      <p:grpSp>
        <p:nvGrpSpPr>
          <p:cNvPr id="32" name="Group 31">
            <a:extLst>
              <a:ext uri="{FF2B5EF4-FFF2-40B4-BE49-F238E27FC236}">
                <a16:creationId xmlns:a16="http://schemas.microsoft.com/office/drawing/2014/main" id="{D1A768D8-6680-D375-9FA5-4F0FA371C3D9}"/>
              </a:ext>
            </a:extLst>
          </p:cNvPr>
          <p:cNvGrpSpPr/>
          <p:nvPr/>
        </p:nvGrpSpPr>
        <p:grpSpPr>
          <a:xfrm>
            <a:off x="4897926" y="1884851"/>
            <a:ext cx="4111129" cy="1639465"/>
            <a:chOff x="4897926" y="1253568"/>
            <a:chExt cx="4111129" cy="1639465"/>
          </a:xfrm>
        </p:grpSpPr>
        <p:grpSp>
          <p:nvGrpSpPr>
            <p:cNvPr id="6" name="Group 6">
              <a:extLst>
                <a:ext uri="{FF2B5EF4-FFF2-40B4-BE49-F238E27FC236}">
                  <a16:creationId xmlns:a16="http://schemas.microsoft.com/office/drawing/2014/main" id="{B10AA635-B5B1-B6AC-C6FC-9ECC98A2B09B}"/>
                </a:ext>
              </a:extLst>
            </p:cNvPr>
            <p:cNvGrpSpPr/>
            <p:nvPr/>
          </p:nvGrpSpPr>
          <p:grpSpPr>
            <a:xfrm>
              <a:off x="4897926" y="1253568"/>
              <a:ext cx="4111129" cy="1639465"/>
              <a:chOff x="0" y="0"/>
              <a:chExt cx="10661127" cy="4085425"/>
            </a:xfrm>
          </p:grpSpPr>
          <p:sp>
            <p:nvSpPr>
              <p:cNvPr id="7" name="Freeform 7">
                <a:extLst>
                  <a:ext uri="{FF2B5EF4-FFF2-40B4-BE49-F238E27FC236}">
                    <a16:creationId xmlns:a16="http://schemas.microsoft.com/office/drawing/2014/main" id="{CBF46555-F725-1E3F-2327-D57A8325FCC5}"/>
                  </a:ext>
                </a:extLst>
              </p:cNvPr>
              <p:cNvSpPr/>
              <p:nvPr/>
            </p:nvSpPr>
            <p:spPr>
              <a:xfrm>
                <a:off x="0" y="0"/>
                <a:ext cx="10661127" cy="4085425"/>
              </a:xfrm>
              <a:custGeom>
                <a:avLst/>
                <a:gdLst/>
                <a:ahLst/>
                <a:cxnLst/>
                <a:rect l="l" t="t" r="r" b="b"/>
                <a:pathLst>
                  <a:path w="10661127" h="4085425">
                    <a:moveTo>
                      <a:pt x="0" y="0"/>
                    </a:moveTo>
                    <a:lnTo>
                      <a:pt x="10661127" y="0"/>
                    </a:lnTo>
                    <a:lnTo>
                      <a:pt x="10661127" y="4085425"/>
                    </a:lnTo>
                    <a:lnTo>
                      <a:pt x="0" y="4085425"/>
                    </a:lnTo>
                    <a:lnTo>
                      <a:pt x="0" y="0"/>
                    </a:lnTo>
                    <a:close/>
                  </a:path>
                </a:pathLst>
              </a:custGeom>
              <a:blipFill>
                <a:blip r:embed="rId6"/>
                <a:stretch>
                  <a:fillRect l="-2685" t="-30077" r="-2685"/>
                </a:stretch>
              </a:blipFill>
            </p:spPr>
            <p:txBody>
              <a:bodyPr/>
              <a:lstStyle/>
              <a:p>
                <a:endParaRPr lang="en-IN" dirty="0"/>
              </a:p>
            </p:txBody>
          </p:sp>
          <p:grpSp>
            <p:nvGrpSpPr>
              <p:cNvPr id="8" name="Group 8">
                <a:extLst>
                  <a:ext uri="{FF2B5EF4-FFF2-40B4-BE49-F238E27FC236}">
                    <a16:creationId xmlns:a16="http://schemas.microsoft.com/office/drawing/2014/main" id="{105AA52E-9D39-DAE8-47F8-781F4A18D972}"/>
                  </a:ext>
                </a:extLst>
              </p:cNvPr>
              <p:cNvGrpSpPr/>
              <p:nvPr/>
            </p:nvGrpSpPr>
            <p:grpSpPr>
              <a:xfrm>
                <a:off x="4074300" y="1204605"/>
                <a:ext cx="6478538" cy="2880820"/>
                <a:chOff x="0" y="0"/>
                <a:chExt cx="9272270" cy="4123113"/>
              </a:xfrm>
            </p:grpSpPr>
            <p:sp>
              <p:nvSpPr>
                <p:cNvPr id="9" name="Freeform 9">
                  <a:extLst>
                    <a:ext uri="{FF2B5EF4-FFF2-40B4-BE49-F238E27FC236}">
                      <a16:creationId xmlns:a16="http://schemas.microsoft.com/office/drawing/2014/main" id="{6273C75B-4C37-8A29-901F-C29D2EACD4DD}"/>
                    </a:ext>
                  </a:extLst>
                </p:cNvPr>
                <p:cNvSpPr/>
                <p:nvPr/>
              </p:nvSpPr>
              <p:spPr>
                <a:xfrm>
                  <a:off x="20320" y="48430"/>
                  <a:ext cx="9206230" cy="4028870"/>
                </a:xfrm>
                <a:custGeom>
                  <a:avLst/>
                  <a:gdLst/>
                  <a:ahLst/>
                  <a:cxnLst/>
                  <a:rect l="l" t="t" r="r" b="b"/>
                  <a:pathLst>
                    <a:path w="9206230" h="4028870">
                      <a:moveTo>
                        <a:pt x="1004570" y="527497"/>
                      </a:moveTo>
                      <a:cubicBezTo>
                        <a:pt x="1159510" y="2848220"/>
                        <a:pt x="1328420" y="2649264"/>
                        <a:pt x="1537970" y="2617850"/>
                      </a:cubicBezTo>
                      <a:cubicBezTo>
                        <a:pt x="1892300" y="2565492"/>
                        <a:pt x="2625090" y="2581200"/>
                        <a:pt x="2994660" y="2606069"/>
                      </a:cubicBezTo>
                      <a:cubicBezTo>
                        <a:pt x="3224530" y="2623085"/>
                        <a:pt x="3321050" y="2674133"/>
                        <a:pt x="3550920" y="2689840"/>
                      </a:cubicBezTo>
                      <a:cubicBezTo>
                        <a:pt x="3917950" y="2713401"/>
                        <a:pt x="4620260" y="2657117"/>
                        <a:pt x="4988560" y="2670207"/>
                      </a:cubicBezTo>
                      <a:cubicBezTo>
                        <a:pt x="5219700" y="2678060"/>
                        <a:pt x="5364480" y="2709474"/>
                        <a:pt x="5551170" y="2717328"/>
                      </a:cubicBezTo>
                      <a:cubicBezTo>
                        <a:pt x="5735320" y="2725181"/>
                        <a:pt x="5858510" y="2706856"/>
                        <a:pt x="6099810" y="2717328"/>
                      </a:cubicBezTo>
                      <a:cubicBezTo>
                        <a:pt x="6568440" y="2736962"/>
                        <a:pt x="7707630" y="2871781"/>
                        <a:pt x="8159750" y="2891415"/>
                      </a:cubicBezTo>
                      <a:cubicBezTo>
                        <a:pt x="8380730" y="2899268"/>
                        <a:pt x="8543290" y="2882252"/>
                        <a:pt x="8656320" y="2890106"/>
                      </a:cubicBezTo>
                      <a:cubicBezTo>
                        <a:pt x="8713470" y="2892724"/>
                        <a:pt x="8745220" y="2895341"/>
                        <a:pt x="8787130" y="2905813"/>
                      </a:cubicBezTo>
                      <a:cubicBezTo>
                        <a:pt x="8830310" y="2916284"/>
                        <a:pt x="8872220" y="2933300"/>
                        <a:pt x="8911590" y="2954243"/>
                      </a:cubicBezTo>
                      <a:cubicBezTo>
                        <a:pt x="8949690" y="2975186"/>
                        <a:pt x="8987790" y="3001364"/>
                        <a:pt x="9020810" y="3031470"/>
                      </a:cubicBezTo>
                      <a:cubicBezTo>
                        <a:pt x="9052560" y="3061575"/>
                        <a:pt x="9083040" y="3096916"/>
                        <a:pt x="9108440" y="3133566"/>
                      </a:cubicBezTo>
                      <a:cubicBezTo>
                        <a:pt x="9132570" y="3171525"/>
                        <a:pt x="9154160" y="3212101"/>
                        <a:pt x="9169400" y="3255296"/>
                      </a:cubicBezTo>
                      <a:cubicBezTo>
                        <a:pt x="9184640" y="3297181"/>
                        <a:pt x="9196070" y="3342994"/>
                        <a:pt x="9201150" y="3387497"/>
                      </a:cubicBezTo>
                      <a:cubicBezTo>
                        <a:pt x="9206230" y="3432001"/>
                        <a:pt x="9206230" y="3479122"/>
                        <a:pt x="9201150" y="3523625"/>
                      </a:cubicBezTo>
                      <a:cubicBezTo>
                        <a:pt x="9196070" y="3568129"/>
                        <a:pt x="9184640" y="3613941"/>
                        <a:pt x="9169400" y="3655827"/>
                      </a:cubicBezTo>
                      <a:cubicBezTo>
                        <a:pt x="9154160" y="3699021"/>
                        <a:pt x="9132570" y="3739598"/>
                        <a:pt x="9108440" y="3777557"/>
                      </a:cubicBezTo>
                      <a:cubicBezTo>
                        <a:pt x="9083040" y="3814207"/>
                        <a:pt x="9052560" y="3849548"/>
                        <a:pt x="9019540" y="3879653"/>
                      </a:cubicBezTo>
                      <a:cubicBezTo>
                        <a:pt x="8987790" y="3909758"/>
                        <a:pt x="8949690" y="3935936"/>
                        <a:pt x="8911590" y="3956879"/>
                      </a:cubicBezTo>
                      <a:cubicBezTo>
                        <a:pt x="8872220" y="3977822"/>
                        <a:pt x="8830310" y="3994838"/>
                        <a:pt x="8787130" y="4005310"/>
                      </a:cubicBezTo>
                      <a:cubicBezTo>
                        <a:pt x="8745220" y="4015781"/>
                        <a:pt x="8719820" y="4027562"/>
                        <a:pt x="8656320" y="4022326"/>
                      </a:cubicBezTo>
                      <a:cubicBezTo>
                        <a:pt x="8470900" y="4005310"/>
                        <a:pt x="7889240" y="3781484"/>
                        <a:pt x="7595870" y="3697713"/>
                      </a:cubicBezTo>
                      <a:cubicBezTo>
                        <a:pt x="7390130" y="3638811"/>
                        <a:pt x="7230110" y="3638811"/>
                        <a:pt x="7068820" y="3557658"/>
                      </a:cubicBezTo>
                      <a:cubicBezTo>
                        <a:pt x="6904990" y="3473886"/>
                        <a:pt x="6736080" y="3345612"/>
                        <a:pt x="6623050" y="3201630"/>
                      </a:cubicBezTo>
                      <a:cubicBezTo>
                        <a:pt x="6512560" y="3061575"/>
                        <a:pt x="6457950" y="2907122"/>
                        <a:pt x="6393180" y="2710783"/>
                      </a:cubicBezTo>
                      <a:cubicBezTo>
                        <a:pt x="6305550" y="2446381"/>
                        <a:pt x="6236970" y="2009199"/>
                        <a:pt x="6196330" y="1742179"/>
                      </a:cubicBezTo>
                      <a:cubicBezTo>
                        <a:pt x="6167120" y="1556312"/>
                        <a:pt x="6167120" y="1425419"/>
                        <a:pt x="6146800" y="1267039"/>
                      </a:cubicBezTo>
                      <a:cubicBezTo>
                        <a:pt x="6125210" y="1103424"/>
                        <a:pt x="6080760" y="876980"/>
                        <a:pt x="6073140" y="773575"/>
                      </a:cubicBezTo>
                      <a:cubicBezTo>
                        <a:pt x="6069330" y="726453"/>
                        <a:pt x="6070600" y="706820"/>
                        <a:pt x="6073140" y="670170"/>
                      </a:cubicBezTo>
                      <a:cubicBezTo>
                        <a:pt x="6075680" y="628284"/>
                        <a:pt x="6078220" y="577236"/>
                        <a:pt x="6088380" y="532733"/>
                      </a:cubicBezTo>
                      <a:cubicBezTo>
                        <a:pt x="6099810" y="488229"/>
                        <a:pt x="6116320" y="443726"/>
                        <a:pt x="6136640" y="403149"/>
                      </a:cubicBezTo>
                      <a:cubicBezTo>
                        <a:pt x="6156960" y="362572"/>
                        <a:pt x="6183630" y="324614"/>
                        <a:pt x="6212840" y="289273"/>
                      </a:cubicBezTo>
                      <a:cubicBezTo>
                        <a:pt x="6242050" y="255241"/>
                        <a:pt x="6276340" y="223826"/>
                        <a:pt x="6313170" y="197648"/>
                      </a:cubicBezTo>
                      <a:cubicBezTo>
                        <a:pt x="6350000" y="171469"/>
                        <a:pt x="6390640" y="149218"/>
                        <a:pt x="6431280" y="133511"/>
                      </a:cubicBezTo>
                      <a:cubicBezTo>
                        <a:pt x="6473190" y="117803"/>
                        <a:pt x="6517640" y="106023"/>
                        <a:pt x="6562090" y="100787"/>
                      </a:cubicBezTo>
                      <a:cubicBezTo>
                        <a:pt x="6606540" y="94243"/>
                        <a:pt x="6652260" y="94243"/>
                        <a:pt x="6696710" y="100787"/>
                      </a:cubicBezTo>
                      <a:cubicBezTo>
                        <a:pt x="6741160" y="106023"/>
                        <a:pt x="6785610" y="116495"/>
                        <a:pt x="6826250" y="133511"/>
                      </a:cubicBezTo>
                      <a:cubicBezTo>
                        <a:pt x="6868160" y="149218"/>
                        <a:pt x="6908800" y="171469"/>
                        <a:pt x="6945630" y="197648"/>
                      </a:cubicBezTo>
                      <a:cubicBezTo>
                        <a:pt x="6982460" y="223826"/>
                        <a:pt x="7016750" y="255241"/>
                        <a:pt x="7045960" y="289273"/>
                      </a:cubicBezTo>
                      <a:cubicBezTo>
                        <a:pt x="7075170" y="323305"/>
                        <a:pt x="7101840" y="362572"/>
                        <a:pt x="7122160" y="403149"/>
                      </a:cubicBezTo>
                      <a:cubicBezTo>
                        <a:pt x="7143750" y="443726"/>
                        <a:pt x="7160260" y="488229"/>
                        <a:pt x="7170420" y="532733"/>
                      </a:cubicBezTo>
                      <a:cubicBezTo>
                        <a:pt x="7180580" y="577236"/>
                        <a:pt x="7183120" y="603414"/>
                        <a:pt x="7186930" y="670170"/>
                      </a:cubicBezTo>
                      <a:cubicBezTo>
                        <a:pt x="7197090" y="849492"/>
                        <a:pt x="7225030" y="1395314"/>
                        <a:pt x="7186930" y="1664952"/>
                      </a:cubicBezTo>
                      <a:cubicBezTo>
                        <a:pt x="7160260" y="1856055"/>
                        <a:pt x="7115810" y="1996110"/>
                        <a:pt x="7048500" y="2144019"/>
                      </a:cubicBezTo>
                      <a:cubicBezTo>
                        <a:pt x="6982460" y="2286692"/>
                        <a:pt x="6906260" y="2421511"/>
                        <a:pt x="6791960" y="2536696"/>
                      </a:cubicBezTo>
                      <a:cubicBezTo>
                        <a:pt x="6658610" y="2668898"/>
                        <a:pt x="6449060" y="2789319"/>
                        <a:pt x="6276340" y="2871781"/>
                      </a:cubicBezTo>
                      <a:cubicBezTo>
                        <a:pt x="6121400" y="2945081"/>
                        <a:pt x="5975350" y="2979113"/>
                        <a:pt x="5808980" y="3019689"/>
                      </a:cubicBezTo>
                      <a:cubicBezTo>
                        <a:pt x="5624830" y="3065502"/>
                        <a:pt x="5403850" y="3096916"/>
                        <a:pt x="5214620" y="3124403"/>
                      </a:cubicBezTo>
                      <a:cubicBezTo>
                        <a:pt x="5040630" y="3147964"/>
                        <a:pt x="4878070" y="3168907"/>
                        <a:pt x="4714240" y="3178069"/>
                      </a:cubicBezTo>
                      <a:cubicBezTo>
                        <a:pt x="4554220" y="3187232"/>
                        <a:pt x="4401820" y="3206865"/>
                        <a:pt x="4243070" y="3181996"/>
                      </a:cubicBezTo>
                      <a:cubicBezTo>
                        <a:pt x="4071620" y="3153200"/>
                        <a:pt x="3863340" y="3102152"/>
                        <a:pt x="3722370" y="3001364"/>
                      </a:cubicBezTo>
                      <a:cubicBezTo>
                        <a:pt x="3589020" y="2907122"/>
                        <a:pt x="3507740" y="2746124"/>
                        <a:pt x="3411220" y="2612614"/>
                      </a:cubicBezTo>
                      <a:cubicBezTo>
                        <a:pt x="3315970" y="2481721"/>
                        <a:pt x="3200400" y="2356065"/>
                        <a:pt x="3143250" y="2209465"/>
                      </a:cubicBezTo>
                      <a:cubicBezTo>
                        <a:pt x="3086100" y="2065483"/>
                        <a:pt x="3079750" y="1900559"/>
                        <a:pt x="3065780" y="1743488"/>
                      </a:cubicBezTo>
                      <a:cubicBezTo>
                        <a:pt x="3053080" y="1585108"/>
                        <a:pt x="3068320" y="1439817"/>
                        <a:pt x="3064510" y="1265730"/>
                      </a:cubicBezTo>
                      <a:cubicBezTo>
                        <a:pt x="3060700" y="1057611"/>
                        <a:pt x="3030220" y="732998"/>
                        <a:pt x="3039110" y="577236"/>
                      </a:cubicBezTo>
                      <a:cubicBezTo>
                        <a:pt x="3044190" y="496083"/>
                        <a:pt x="3049270" y="451579"/>
                        <a:pt x="3068320" y="393987"/>
                      </a:cubicBezTo>
                      <a:cubicBezTo>
                        <a:pt x="3087370" y="336394"/>
                        <a:pt x="3116580" y="278801"/>
                        <a:pt x="3152140" y="230371"/>
                      </a:cubicBezTo>
                      <a:cubicBezTo>
                        <a:pt x="3188970" y="180632"/>
                        <a:pt x="3234690" y="136128"/>
                        <a:pt x="3282950" y="102096"/>
                      </a:cubicBezTo>
                      <a:cubicBezTo>
                        <a:pt x="3332480" y="68064"/>
                        <a:pt x="3389630" y="40577"/>
                        <a:pt x="3446780" y="23561"/>
                      </a:cubicBezTo>
                      <a:cubicBezTo>
                        <a:pt x="3503930" y="7854"/>
                        <a:pt x="3567430" y="0"/>
                        <a:pt x="3625850" y="3927"/>
                      </a:cubicBezTo>
                      <a:cubicBezTo>
                        <a:pt x="3685540" y="7854"/>
                        <a:pt x="3747770" y="20943"/>
                        <a:pt x="3802380" y="44504"/>
                      </a:cubicBezTo>
                      <a:cubicBezTo>
                        <a:pt x="3856990" y="66755"/>
                        <a:pt x="3911600" y="99478"/>
                        <a:pt x="3957320" y="140055"/>
                      </a:cubicBezTo>
                      <a:cubicBezTo>
                        <a:pt x="4001770" y="179323"/>
                        <a:pt x="4042410" y="229062"/>
                        <a:pt x="4074160" y="281419"/>
                      </a:cubicBezTo>
                      <a:cubicBezTo>
                        <a:pt x="4104640" y="333776"/>
                        <a:pt x="4127500" y="393987"/>
                        <a:pt x="4140200" y="454197"/>
                      </a:cubicBezTo>
                      <a:cubicBezTo>
                        <a:pt x="4152900" y="513099"/>
                        <a:pt x="4156710" y="578545"/>
                        <a:pt x="4150360" y="640064"/>
                      </a:cubicBezTo>
                      <a:cubicBezTo>
                        <a:pt x="4144010" y="700275"/>
                        <a:pt x="4126230" y="763103"/>
                        <a:pt x="4102100" y="818078"/>
                      </a:cubicBezTo>
                      <a:cubicBezTo>
                        <a:pt x="4076700" y="874362"/>
                        <a:pt x="4041140" y="928028"/>
                        <a:pt x="4000500" y="972531"/>
                      </a:cubicBezTo>
                      <a:cubicBezTo>
                        <a:pt x="3959860" y="1017035"/>
                        <a:pt x="3909060" y="1056302"/>
                        <a:pt x="3856990" y="1085099"/>
                      </a:cubicBezTo>
                      <a:cubicBezTo>
                        <a:pt x="3804920" y="1113895"/>
                        <a:pt x="3745230" y="1133529"/>
                        <a:pt x="3686810" y="1144000"/>
                      </a:cubicBezTo>
                      <a:cubicBezTo>
                        <a:pt x="3627120" y="1154472"/>
                        <a:pt x="3564890" y="1154472"/>
                        <a:pt x="3506470" y="1144000"/>
                      </a:cubicBezTo>
                      <a:cubicBezTo>
                        <a:pt x="3446780" y="1133529"/>
                        <a:pt x="3387090" y="1112586"/>
                        <a:pt x="3335020" y="1085099"/>
                      </a:cubicBezTo>
                      <a:cubicBezTo>
                        <a:pt x="3282950" y="1056302"/>
                        <a:pt x="3232150" y="1017035"/>
                        <a:pt x="3191510" y="972531"/>
                      </a:cubicBezTo>
                      <a:cubicBezTo>
                        <a:pt x="3150870" y="928028"/>
                        <a:pt x="3115310" y="874362"/>
                        <a:pt x="3089910" y="818078"/>
                      </a:cubicBezTo>
                      <a:cubicBezTo>
                        <a:pt x="3065780" y="763103"/>
                        <a:pt x="3049270" y="700275"/>
                        <a:pt x="3041650" y="638755"/>
                      </a:cubicBezTo>
                      <a:cubicBezTo>
                        <a:pt x="3035300" y="578545"/>
                        <a:pt x="3039110" y="513099"/>
                        <a:pt x="3051810" y="454197"/>
                      </a:cubicBezTo>
                      <a:cubicBezTo>
                        <a:pt x="3064510" y="393987"/>
                        <a:pt x="3088640" y="333776"/>
                        <a:pt x="3119120" y="281419"/>
                      </a:cubicBezTo>
                      <a:cubicBezTo>
                        <a:pt x="3149600" y="229062"/>
                        <a:pt x="3190240" y="179323"/>
                        <a:pt x="3235960" y="140055"/>
                      </a:cubicBezTo>
                      <a:cubicBezTo>
                        <a:pt x="3280410" y="99478"/>
                        <a:pt x="3335020" y="66755"/>
                        <a:pt x="3389630" y="43195"/>
                      </a:cubicBezTo>
                      <a:cubicBezTo>
                        <a:pt x="3445510" y="20943"/>
                        <a:pt x="3506470" y="7854"/>
                        <a:pt x="3566160" y="3927"/>
                      </a:cubicBezTo>
                      <a:cubicBezTo>
                        <a:pt x="3625850" y="0"/>
                        <a:pt x="3688080" y="7854"/>
                        <a:pt x="3745230" y="23561"/>
                      </a:cubicBezTo>
                      <a:cubicBezTo>
                        <a:pt x="3802380" y="40577"/>
                        <a:pt x="3859530" y="68064"/>
                        <a:pt x="3909060" y="102096"/>
                      </a:cubicBezTo>
                      <a:cubicBezTo>
                        <a:pt x="3958590" y="136128"/>
                        <a:pt x="4004310" y="180632"/>
                        <a:pt x="4039870" y="230371"/>
                      </a:cubicBezTo>
                      <a:cubicBezTo>
                        <a:pt x="4075430" y="278801"/>
                        <a:pt x="4104640" y="336394"/>
                        <a:pt x="4123690" y="393987"/>
                      </a:cubicBezTo>
                      <a:cubicBezTo>
                        <a:pt x="4142740" y="451579"/>
                        <a:pt x="4157980" y="517025"/>
                        <a:pt x="4152900" y="577236"/>
                      </a:cubicBezTo>
                      <a:cubicBezTo>
                        <a:pt x="4147820" y="640064"/>
                        <a:pt x="4097020" y="685877"/>
                        <a:pt x="4090670" y="763103"/>
                      </a:cubicBezTo>
                      <a:cubicBezTo>
                        <a:pt x="4083050" y="882215"/>
                        <a:pt x="4169410" y="1069392"/>
                        <a:pt x="4175760" y="1226463"/>
                      </a:cubicBezTo>
                      <a:cubicBezTo>
                        <a:pt x="4183380" y="1387460"/>
                        <a:pt x="4069080" y="1585108"/>
                        <a:pt x="4128770" y="1718618"/>
                      </a:cubicBezTo>
                      <a:cubicBezTo>
                        <a:pt x="4191000" y="1861291"/>
                        <a:pt x="4404360" y="1997419"/>
                        <a:pt x="4568190" y="2041923"/>
                      </a:cubicBezTo>
                      <a:cubicBezTo>
                        <a:pt x="4733290" y="2087735"/>
                        <a:pt x="4939030" y="2013126"/>
                        <a:pt x="5115560" y="1986948"/>
                      </a:cubicBezTo>
                      <a:cubicBezTo>
                        <a:pt x="5284470" y="1962078"/>
                        <a:pt x="5448300" y="1942444"/>
                        <a:pt x="5607050" y="1888778"/>
                      </a:cubicBezTo>
                      <a:cubicBezTo>
                        <a:pt x="5767070" y="1835113"/>
                        <a:pt x="5981700" y="1810243"/>
                        <a:pt x="6071870" y="1664952"/>
                      </a:cubicBezTo>
                      <a:cubicBezTo>
                        <a:pt x="6195060" y="1464687"/>
                        <a:pt x="6061710" y="849492"/>
                        <a:pt x="6073140" y="670170"/>
                      </a:cubicBezTo>
                      <a:cubicBezTo>
                        <a:pt x="6076950" y="603414"/>
                        <a:pt x="6078220" y="577236"/>
                        <a:pt x="6088380" y="532733"/>
                      </a:cubicBezTo>
                      <a:cubicBezTo>
                        <a:pt x="6099810" y="488229"/>
                        <a:pt x="6116320" y="443726"/>
                        <a:pt x="6136640" y="403149"/>
                      </a:cubicBezTo>
                      <a:cubicBezTo>
                        <a:pt x="6156960" y="362572"/>
                        <a:pt x="6183630" y="324614"/>
                        <a:pt x="6212840" y="289273"/>
                      </a:cubicBezTo>
                      <a:cubicBezTo>
                        <a:pt x="6242050" y="255241"/>
                        <a:pt x="6276340" y="223826"/>
                        <a:pt x="6313170" y="197648"/>
                      </a:cubicBezTo>
                      <a:cubicBezTo>
                        <a:pt x="6350000" y="171469"/>
                        <a:pt x="6390640" y="149218"/>
                        <a:pt x="6431280" y="133511"/>
                      </a:cubicBezTo>
                      <a:cubicBezTo>
                        <a:pt x="6473190" y="117803"/>
                        <a:pt x="6517640" y="106023"/>
                        <a:pt x="6562090" y="100787"/>
                      </a:cubicBezTo>
                      <a:cubicBezTo>
                        <a:pt x="6606540" y="94243"/>
                        <a:pt x="6652260" y="94243"/>
                        <a:pt x="6696710" y="100787"/>
                      </a:cubicBezTo>
                      <a:cubicBezTo>
                        <a:pt x="6741160" y="106023"/>
                        <a:pt x="6785610" y="116495"/>
                        <a:pt x="6826250" y="133511"/>
                      </a:cubicBezTo>
                      <a:cubicBezTo>
                        <a:pt x="6868160" y="149218"/>
                        <a:pt x="6908800" y="171469"/>
                        <a:pt x="6945630" y="197648"/>
                      </a:cubicBezTo>
                      <a:cubicBezTo>
                        <a:pt x="6982460" y="223826"/>
                        <a:pt x="7016750" y="255241"/>
                        <a:pt x="7045960" y="289273"/>
                      </a:cubicBezTo>
                      <a:cubicBezTo>
                        <a:pt x="7075170" y="323305"/>
                        <a:pt x="7101840" y="362572"/>
                        <a:pt x="7122160" y="403149"/>
                      </a:cubicBezTo>
                      <a:cubicBezTo>
                        <a:pt x="7143750" y="443726"/>
                        <a:pt x="7158990" y="488229"/>
                        <a:pt x="7170420" y="532733"/>
                      </a:cubicBezTo>
                      <a:cubicBezTo>
                        <a:pt x="7180580" y="577236"/>
                        <a:pt x="7185660" y="617813"/>
                        <a:pt x="7186930" y="670170"/>
                      </a:cubicBezTo>
                      <a:cubicBezTo>
                        <a:pt x="7188200" y="739543"/>
                        <a:pt x="7170420" y="816769"/>
                        <a:pt x="7171690" y="911012"/>
                      </a:cubicBezTo>
                      <a:cubicBezTo>
                        <a:pt x="7174230" y="1047140"/>
                        <a:pt x="7192010" y="1240861"/>
                        <a:pt x="7218680" y="1408403"/>
                      </a:cubicBezTo>
                      <a:cubicBezTo>
                        <a:pt x="7246620" y="1583799"/>
                        <a:pt x="7285990" y="1759195"/>
                        <a:pt x="7343140" y="1939827"/>
                      </a:cubicBezTo>
                      <a:cubicBezTo>
                        <a:pt x="7404100" y="2138783"/>
                        <a:pt x="7446010" y="2429364"/>
                        <a:pt x="7583170" y="2549785"/>
                      </a:cubicBezTo>
                      <a:cubicBezTo>
                        <a:pt x="7707630" y="2658426"/>
                        <a:pt x="7923530" y="2615232"/>
                        <a:pt x="8097520" y="2670207"/>
                      </a:cubicBezTo>
                      <a:cubicBezTo>
                        <a:pt x="8281670" y="2727799"/>
                        <a:pt x="8533130" y="2858692"/>
                        <a:pt x="8656320" y="2890106"/>
                      </a:cubicBezTo>
                      <a:cubicBezTo>
                        <a:pt x="8713470" y="2904504"/>
                        <a:pt x="8745220" y="2895341"/>
                        <a:pt x="8787130" y="2905813"/>
                      </a:cubicBezTo>
                      <a:cubicBezTo>
                        <a:pt x="8830310" y="2916284"/>
                        <a:pt x="8872220" y="2933300"/>
                        <a:pt x="8911590" y="2954243"/>
                      </a:cubicBezTo>
                      <a:cubicBezTo>
                        <a:pt x="8949690" y="2975186"/>
                        <a:pt x="8987790" y="3001364"/>
                        <a:pt x="9019540" y="3031470"/>
                      </a:cubicBezTo>
                      <a:cubicBezTo>
                        <a:pt x="9052560" y="3061575"/>
                        <a:pt x="9083040" y="3096916"/>
                        <a:pt x="9108440" y="3133566"/>
                      </a:cubicBezTo>
                      <a:cubicBezTo>
                        <a:pt x="9132570" y="3171525"/>
                        <a:pt x="9154160" y="3212101"/>
                        <a:pt x="9169400" y="3255296"/>
                      </a:cubicBezTo>
                      <a:cubicBezTo>
                        <a:pt x="9184640" y="3297181"/>
                        <a:pt x="9196070" y="3342994"/>
                        <a:pt x="9201150" y="3387497"/>
                      </a:cubicBezTo>
                      <a:cubicBezTo>
                        <a:pt x="9206230" y="3432001"/>
                        <a:pt x="9206230" y="3479122"/>
                        <a:pt x="9201150" y="3523625"/>
                      </a:cubicBezTo>
                      <a:cubicBezTo>
                        <a:pt x="9196070" y="3568129"/>
                        <a:pt x="9184640" y="3613941"/>
                        <a:pt x="9169400" y="3655827"/>
                      </a:cubicBezTo>
                      <a:cubicBezTo>
                        <a:pt x="9154160" y="3699021"/>
                        <a:pt x="9132570" y="3739598"/>
                        <a:pt x="9108440" y="3777557"/>
                      </a:cubicBezTo>
                      <a:cubicBezTo>
                        <a:pt x="9083040" y="3814207"/>
                        <a:pt x="9052560" y="3849548"/>
                        <a:pt x="9020810" y="3879653"/>
                      </a:cubicBezTo>
                      <a:cubicBezTo>
                        <a:pt x="8987790" y="3909758"/>
                        <a:pt x="8949690" y="3935936"/>
                        <a:pt x="8911590" y="3956879"/>
                      </a:cubicBezTo>
                      <a:cubicBezTo>
                        <a:pt x="8872220" y="3977822"/>
                        <a:pt x="8830310" y="3994838"/>
                        <a:pt x="8787130" y="4005310"/>
                      </a:cubicBezTo>
                      <a:cubicBezTo>
                        <a:pt x="8745220" y="4015781"/>
                        <a:pt x="8713470" y="4018399"/>
                        <a:pt x="8656320" y="4022326"/>
                      </a:cubicBezTo>
                      <a:cubicBezTo>
                        <a:pt x="8549640" y="4027562"/>
                        <a:pt x="8352790" y="4028870"/>
                        <a:pt x="8197850" y="4019708"/>
                      </a:cubicBezTo>
                      <a:cubicBezTo>
                        <a:pt x="8040370" y="4010546"/>
                        <a:pt x="7926070" y="3986985"/>
                        <a:pt x="7717790" y="3967351"/>
                      </a:cubicBezTo>
                      <a:cubicBezTo>
                        <a:pt x="7338060" y="3933319"/>
                        <a:pt x="6502400" y="3862637"/>
                        <a:pt x="6099810" y="3846930"/>
                      </a:cubicBezTo>
                      <a:cubicBezTo>
                        <a:pt x="5859780" y="3836458"/>
                        <a:pt x="5712460" y="3852166"/>
                        <a:pt x="5524500" y="3843003"/>
                      </a:cubicBezTo>
                      <a:cubicBezTo>
                        <a:pt x="5342890" y="3833841"/>
                        <a:pt x="5193030" y="3805044"/>
                        <a:pt x="4988560" y="3794573"/>
                      </a:cubicBezTo>
                      <a:cubicBezTo>
                        <a:pt x="4718050" y="3781484"/>
                        <a:pt x="4362450" y="3803735"/>
                        <a:pt x="4038600" y="3790646"/>
                      </a:cubicBezTo>
                      <a:cubicBezTo>
                        <a:pt x="3698240" y="3776248"/>
                        <a:pt x="3416300" y="3727818"/>
                        <a:pt x="2994660" y="3709493"/>
                      </a:cubicBezTo>
                      <a:cubicBezTo>
                        <a:pt x="2345690" y="3680696"/>
                        <a:pt x="981710" y="3861328"/>
                        <a:pt x="520700" y="3680696"/>
                      </a:cubicBezTo>
                      <a:cubicBezTo>
                        <a:pt x="303530" y="3595616"/>
                        <a:pt x="190500" y="3466033"/>
                        <a:pt x="109220" y="3312888"/>
                      </a:cubicBezTo>
                      <a:cubicBezTo>
                        <a:pt x="27940" y="3159745"/>
                        <a:pt x="45720" y="3007909"/>
                        <a:pt x="30480" y="2763140"/>
                      </a:cubicBezTo>
                      <a:cubicBezTo>
                        <a:pt x="0" y="2269675"/>
                        <a:pt x="53340" y="802371"/>
                        <a:pt x="72390" y="527497"/>
                      </a:cubicBezTo>
                      <a:cubicBezTo>
                        <a:pt x="76200" y="464668"/>
                        <a:pt x="77470" y="450270"/>
                        <a:pt x="86360" y="412311"/>
                      </a:cubicBezTo>
                      <a:cubicBezTo>
                        <a:pt x="95250" y="375662"/>
                        <a:pt x="107950" y="337703"/>
                        <a:pt x="125730" y="304980"/>
                      </a:cubicBezTo>
                      <a:cubicBezTo>
                        <a:pt x="143510" y="270948"/>
                        <a:pt x="165100" y="238224"/>
                        <a:pt x="189230" y="209428"/>
                      </a:cubicBezTo>
                      <a:cubicBezTo>
                        <a:pt x="214630" y="180632"/>
                        <a:pt x="242570" y="154453"/>
                        <a:pt x="274320" y="132202"/>
                      </a:cubicBezTo>
                      <a:cubicBezTo>
                        <a:pt x="304800" y="109950"/>
                        <a:pt x="339090" y="91625"/>
                        <a:pt x="373380" y="78536"/>
                      </a:cubicBezTo>
                      <a:cubicBezTo>
                        <a:pt x="407670" y="65446"/>
                        <a:pt x="445770" y="54975"/>
                        <a:pt x="482600" y="51048"/>
                      </a:cubicBezTo>
                      <a:cubicBezTo>
                        <a:pt x="519430" y="45813"/>
                        <a:pt x="557530" y="45813"/>
                        <a:pt x="594360" y="51048"/>
                      </a:cubicBezTo>
                      <a:cubicBezTo>
                        <a:pt x="631190" y="54975"/>
                        <a:pt x="669290" y="65446"/>
                        <a:pt x="703580" y="78536"/>
                      </a:cubicBezTo>
                      <a:cubicBezTo>
                        <a:pt x="739140" y="91625"/>
                        <a:pt x="773430" y="109950"/>
                        <a:pt x="803910" y="132202"/>
                      </a:cubicBezTo>
                      <a:cubicBezTo>
                        <a:pt x="834390" y="154453"/>
                        <a:pt x="862330" y="180632"/>
                        <a:pt x="887730" y="209428"/>
                      </a:cubicBezTo>
                      <a:cubicBezTo>
                        <a:pt x="911860" y="238224"/>
                        <a:pt x="934720" y="270948"/>
                        <a:pt x="951230" y="304980"/>
                      </a:cubicBezTo>
                      <a:cubicBezTo>
                        <a:pt x="969010" y="339012"/>
                        <a:pt x="981710" y="375662"/>
                        <a:pt x="990600" y="412311"/>
                      </a:cubicBezTo>
                      <a:cubicBezTo>
                        <a:pt x="999490" y="450270"/>
                        <a:pt x="1004570" y="527497"/>
                        <a:pt x="1004570" y="527497"/>
                      </a:cubicBezTo>
                    </a:path>
                  </a:pathLst>
                </a:custGeom>
                <a:solidFill>
                  <a:srgbClr val="FFFFFF"/>
                </a:solidFill>
                <a:ln cap="sq">
                  <a:noFill/>
                  <a:prstDash val="solid"/>
                  <a:miter/>
                </a:ln>
              </p:spPr>
            </p:sp>
          </p:grpSp>
        </p:grpSp>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911583D-C040-8CB7-4BCA-D56AACC06042}"/>
                    </a:ext>
                  </a:extLst>
                </p14:cNvPr>
                <p14:cNvContentPartPr/>
                <p14:nvPr/>
              </p14:nvContentPartPr>
              <p14:xfrm>
                <a:off x="7486306" y="1902479"/>
                <a:ext cx="32040" cy="609840"/>
              </p14:xfrm>
            </p:contentPart>
          </mc:Choice>
          <mc:Fallback xmlns="">
            <p:pic>
              <p:nvPicPr>
                <p:cNvPr id="11" name="Ink 10">
                  <a:extLst>
                    <a:ext uri="{FF2B5EF4-FFF2-40B4-BE49-F238E27FC236}">
                      <a16:creationId xmlns:a16="http://schemas.microsoft.com/office/drawing/2014/main" id="{2911583D-C040-8CB7-4BCA-D56AACC06042}"/>
                    </a:ext>
                  </a:extLst>
                </p:cNvPr>
                <p:cNvPicPr/>
                <p:nvPr/>
              </p:nvPicPr>
              <p:blipFill>
                <a:blip r:embed="rId8"/>
                <a:stretch>
                  <a:fillRect/>
                </a:stretch>
              </p:blipFill>
              <p:spPr>
                <a:xfrm>
                  <a:off x="7423306" y="1839479"/>
                  <a:ext cx="157680" cy="735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A01867B8-F232-B014-279E-5C328DFD61C1}"/>
                    </a:ext>
                  </a:extLst>
                </p14:cNvPr>
                <p14:cNvContentPartPr/>
                <p14:nvPr/>
              </p14:nvContentPartPr>
              <p14:xfrm>
                <a:off x="8326537" y="1941850"/>
                <a:ext cx="42480" cy="678600"/>
              </p14:xfrm>
            </p:contentPart>
          </mc:Choice>
          <mc:Fallback xmlns="">
            <p:pic>
              <p:nvPicPr>
                <p:cNvPr id="12" name="Ink 11">
                  <a:extLst>
                    <a:ext uri="{FF2B5EF4-FFF2-40B4-BE49-F238E27FC236}">
                      <a16:creationId xmlns:a16="http://schemas.microsoft.com/office/drawing/2014/main" id="{A01867B8-F232-B014-279E-5C328DFD61C1}"/>
                    </a:ext>
                  </a:extLst>
                </p:cNvPr>
                <p:cNvPicPr/>
                <p:nvPr/>
              </p:nvPicPr>
              <p:blipFill>
                <a:blip r:embed="rId10"/>
                <a:stretch>
                  <a:fillRect/>
                </a:stretch>
              </p:blipFill>
              <p:spPr>
                <a:xfrm>
                  <a:off x="8262999" y="1878850"/>
                  <a:ext cx="169194"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3E7B6E2-F9ED-489C-7983-E0744DB6D930}"/>
                    </a:ext>
                  </a:extLst>
                </p14:cNvPr>
                <p14:cNvContentPartPr/>
                <p14:nvPr/>
              </p14:nvContentPartPr>
              <p14:xfrm>
                <a:off x="8339820" y="2704584"/>
                <a:ext cx="539280" cy="44280"/>
              </p14:xfrm>
            </p:contentPart>
          </mc:Choice>
          <mc:Fallback xmlns="">
            <p:pic>
              <p:nvPicPr>
                <p:cNvPr id="13" name="Ink 12">
                  <a:extLst>
                    <a:ext uri="{FF2B5EF4-FFF2-40B4-BE49-F238E27FC236}">
                      <a16:creationId xmlns:a16="http://schemas.microsoft.com/office/drawing/2014/main" id="{23E7B6E2-F9ED-489C-7983-E0744DB6D930}"/>
                    </a:ext>
                  </a:extLst>
                </p:cNvPr>
                <p:cNvPicPr/>
                <p:nvPr/>
              </p:nvPicPr>
              <p:blipFill>
                <a:blip r:embed="rId12"/>
                <a:stretch>
                  <a:fillRect/>
                </a:stretch>
              </p:blipFill>
              <p:spPr>
                <a:xfrm>
                  <a:off x="8276820" y="2642092"/>
                  <a:ext cx="664920" cy="168907"/>
                </a:xfrm>
                <a:prstGeom prst="rect">
                  <a:avLst/>
                </a:prstGeom>
              </p:spPr>
            </p:pic>
          </mc:Fallback>
        </mc:AlternateContent>
      </p:grpSp>
      <p:sp>
        <p:nvSpPr>
          <p:cNvPr id="10" name="TextBox 4">
            <a:extLst>
              <a:ext uri="{FF2B5EF4-FFF2-40B4-BE49-F238E27FC236}">
                <a16:creationId xmlns:a16="http://schemas.microsoft.com/office/drawing/2014/main" id="{BB804E89-38EB-E1BB-E789-89ACF335E91D}"/>
              </a:ext>
            </a:extLst>
          </p:cNvPr>
          <p:cNvSpPr txBox="1"/>
          <p:nvPr/>
        </p:nvSpPr>
        <p:spPr>
          <a:xfrm>
            <a:off x="276481" y="4824498"/>
            <a:ext cx="4337033" cy="503792"/>
          </a:xfrm>
          <a:prstGeom prst="rect">
            <a:avLst/>
          </a:prstGeom>
        </p:spPr>
        <p:txBody>
          <a:bodyPr wrap="square" lIns="0" tIns="0" rIns="0" bIns="0" rtlCol="0" anchor="t">
            <a:spAutoFit/>
          </a:bodyPr>
          <a:lstStyle/>
          <a:p>
            <a:pPr algn="l">
              <a:lnSpc>
                <a:spcPts val="4647"/>
              </a:lnSpc>
            </a:pPr>
            <a:r>
              <a:rPr lang="en-US" sz="2000" b="1" dirty="0">
                <a:solidFill>
                  <a:schemeClr val="bg1"/>
                </a:solidFill>
                <a:latin typeface="Raleway" pitchFamily="2" charset="0"/>
                <a:ea typeface="Montserrat Bold"/>
                <a:cs typeface="Montserrat Bold"/>
                <a:sym typeface="Montserrat Bold"/>
              </a:rPr>
              <a:t>Software Toolkit</a:t>
            </a:r>
          </a:p>
        </p:txBody>
      </p:sp>
      <p:sp>
        <p:nvSpPr>
          <p:cNvPr id="14" name="TextBox 5">
            <a:extLst>
              <a:ext uri="{FF2B5EF4-FFF2-40B4-BE49-F238E27FC236}">
                <a16:creationId xmlns:a16="http://schemas.microsoft.com/office/drawing/2014/main" id="{A38DC408-8931-9E06-6AB7-219D4020E304}"/>
              </a:ext>
            </a:extLst>
          </p:cNvPr>
          <p:cNvSpPr txBox="1"/>
          <p:nvPr/>
        </p:nvSpPr>
        <p:spPr>
          <a:xfrm>
            <a:off x="276481" y="5649997"/>
            <a:ext cx="4337033" cy="503792"/>
          </a:xfrm>
          <a:prstGeom prst="rect">
            <a:avLst/>
          </a:prstGeom>
        </p:spPr>
        <p:txBody>
          <a:bodyPr wrap="square" lIns="0" tIns="0" rIns="0" bIns="0" rtlCol="0" anchor="t">
            <a:spAutoFit/>
          </a:bodyPr>
          <a:lstStyle/>
          <a:p>
            <a:pPr algn="l">
              <a:lnSpc>
                <a:spcPts val="4647"/>
              </a:lnSpc>
            </a:pPr>
            <a:r>
              <a:rPr lang="en-US" sz="2000" b="1" dirty="0">
                <a:solidFill>
                  <a:schemeClr val="bg1"/>
                </a:solidFill>
                <a:latin typeface="Raleway" pitchFamily="2" charset="0"/>
                <a:ea typeface="Montserrat Bold"/>
                <a:cs typeface="Montserrat Bold"/>
                <a:sym typeface="Montserrat Bold"/>
              </a:rPr>
              <a:t>LLM Model Used</a:t>
            </a:r>
          </a:p>
        </p:txBody>
      </p:sp>
      <p:grpSp>
        <p:nvGrpSpPr>
          <p:cNvPr id="15" name="Group 11">
            <a:extLst>
              <a:ext uri="{FF2B5EF4-FFF2-40B4-BE49-F238E27FC236}">
                <a16:creationId xmlns:a16="http://schemas.microsoft.com/office/drawing/2014/main" id="{E97D3493-2CDB-AE8F-0411-9C8252EDB4A0}"/>
              </a:ext>
            </a:extLst>
          </p:cNvPr>
          <p:cNvGrpSpPr/>
          <p:nvPr/>
        </p:nvGrpSpPr>
        <p:grpSpPr>
          <a:xfrm>
            <a:off x="2850717" y="4729237"/>
            <a:ext cx="997856" cy="705446"/>
            <a:chOff x="0" y="-117005"/>
            <a:chExt cx="547969" cy="386044"/>
          </a:xfrm>
        </p:grpSpPr>
        <p:sp>
          <p:nvSpPr>
            <p:cNvPr id="16" name="Freeform 12">
              <a:extLst>
                <a:ext uri="{FF2B5EF4-FFF2-40B4-BE49-F238E27FC236}">
                  <a16:creationId xmlns:a16="http://schemas.microsoft.com/office/drawing/2014/main" id="{7E8D04A6-5FAB-1696-D884-8FD9BA05B051}"/>
                </a:ext>
              </a:extLst>
            </p:cNvPr>
            <p:cNvSpPr/>
            <p:nvPr/>
          </p:nvSpPr>
          <p:spPr>
            <a:xfrm>
              <a:off x="0" y="-37984"/>
              <a:ext cx="547969" cy="307023"/>
            </a:xfrm>
            <a:custGeom>
              <a:avLst/>
              <a:gdLst/>
              <a:ahLst/>
              <a:cxnLst/>
              <a:rect l="l" t="t" r="r" b="b"/>
              <a:pathLst>
                <a:path w="547969" h="307023">
                  <a:moveTo>
                    <a:pt x="153511" y="0"/>
                  </a:moveTo>
                  <a:lnTo>
                    <a:pt x="394458" y="0"/>
                  </a:lnTo>
                  <a:cubicBezTo>
                    <a:pt x="435172" y="0"/>
                    <a:pt x="474218" y="16173"/>
                    <a:pt x="503007" y="44962"/>
                  </a:cubicBezTo>
                  <a:cubicBezTo>
                    <a:pt x="531796" y="73751"/>
                    <a:pt x="547969" y="112798"/>
                    <a:pt x="547969" y="153511"/>
                  </a:cubicBezTo>
                  <a:lnTo>
                    <a:pt x="547969" y="153511"/>
                  </a:lnTo>
                  <a:cubicBezTo>
                    <a:pt x="547969" y="194225"/>
                    <a:pt x="531796" y="233271"/>
                    <a:pt x="503007" y="262060"/>
                  </a:cubicBezTo>
                  <a:cubicBezTo>
                    <a:pt x="474218" y="290849"/>
                    <a:pt x="435172" y="307023"/>
                    <a:pt x="394458" y="307023"/>
                  </a:cubicBezTo>
                  <a:lnTo>
                    <a:pt x="153511" y="307023"/>
                  </a:lnTo>
                  <a:cubicBezTo>
                    <a:pt x="112798" y="307023"/>
                    <a:pt x="73751" y="290849"/>
                    <a:pt x="44962" y="262060"/>
                  </a:cubicBezTo>
                  <a:cubicBezTo>
                    <a:pt x="16173" y="233271"/>
                    <a:pt x="0" y="194225"/>
                    <a:pt x="0" y="153511"/>
                  </a:cubicBezTo>
                  <a:lnTo>
                    <a:pt x="0" y="153511"/>
                  </a:lnTo>
                  <a:cubicBezTo>
                    <a:pt x="0" y="112798"/>
                    <a:pt x="16173" y="73751"/>
                    <a:pt x="44962" y="44962"/>
                  </a:cubicBezTo>
                  <a:cubicBezTo>
                    <a:pt x="73751" y="16173"/>
                    <a:pt x="112798" y="0"/>
                    <a:pt x="153511" y="0"/>
                  </a:cubicBezTo>
                  <a:close/>
                </a:path>
              </a:pathLst>
            </a:custGeom>
            <a:solidFill>
              <a:srgbClr val="FFFFFF"/>
            </a:solidFill>
            <a:ln w="85725" cap="rnd">
              <a:solidFill>
                <a:srgbClr val="FAB106"/>
              </a:solidFill>
              <a:prstDash val="solid"/>
              <a:round/>
            </a:ln>
          </p:spPr>
        </p:sp>
        <p:sp>
          <p:nvSpPr>
            <p:cNvPr id="17" name="TextBox 13">
              <a:extLst>
                <a:ext uri="{FF2B5EF4-FFF2-40B4-BE49-F238E27FC236}">
                  <a16:creationId xmlns:a16="http://schemas.microsoft.com/office/drawing/2014/main" id="{50B62C55-0691-4614-AEB8-449D9D4B11D5}"/>
                </a:ext>
              </a:extLst>
            </p:cNvPr>
            <p:cNvSpPr txBox="1"/>
            <p:nvPr/>
          </p:nvSpPr>
          <p:spPr>
            <a:xfrm>
              <a:off x="0" y="-117005"/>
              <a:ext cx="547969" cy="373698"/>
            </a:xfrm>
            <a:prstGeom prst="rect">
              <a:avLst/>
            </a:prstGeom>
            <a:ln>
              <a:noFill/>
            </a:ln>
          </p:spPr>
          <p:txBody>
            <a:bodyPr lIns="0" tIns="0" rIns="0" bIns="0" rtlCol="0" anchor="ctr"/>
            <a:lstStyle/>
            <a:p>
              <a:pPr algn="ctr">
                <a:lnSpc>
                  <a:spcPts val="4339"/>
                </a:lnSpc>
              </a:pPr>
              <a:r>
                <a:rPr lang="en-US" sz="1600" b="1" dirty="0">
                  <a:solidFill>
                    <a:srgbClr val="000000"/>
                  </a:solidFill>
                  <a:latin typeface="Raleway" pitchFamily="2" charset="0"/>
                  <a:ea typeface="Montserrat Bold"/>
                  <a:cs typeface="Montserrat Bold"/>
                  <a:sym typeface="Montserrat Bold"/>
                </a:rPr>
                <a:t>Flask</a:t>
              </a:r>
            </a:p>
          </p:txBody>
        </p:sp>
      </p:grpSp>
      <p:grpSp>
        <p:nvGrpSpPr>
          <p:cNvPr id="18" name="Group 14">
            <a:extLst>
              <a:ext uri="{FF2B5EF4-FFF2-40B4-BE49-F238E27FC236}">
                <a16:creationId xmlns:a16="http://schemas.microsoft.com/office/drawing/2014/main" id="{E1064568-4DA1-2ECA-BA8D-5C4109C1008E}"/>
              </a:ext>
            </a:extLst>
          </p:cNvPr>
          <p:cNvGrpSpPr/>
          <p:nvPr/>
        </p:nvGrpSpPr>
        <p:grpSpPr>
          <a:xfrm>
            <a:off x="4031534" y="4745147"/>
            <a:ext cx="1018268" cy="717918"/>
            <a:chOff x="0" y="-85846"/>
            <a:chExt cx="600930" cy="392869"/>
          </a:xfrm>
        </p:grpSpPr>
        <p:sp>
          <p:nvSpPr>
            <p:cNvPr id="19" name="Freeform 15">
              <a:extLst>
                <a:ext uri="{FF2B5EF4-FFF2-40B4-BE49-F238E27FC236}">
                  <a16:creationId xmlns:a16="http://schemas.microsoft.com/office/drawing/2014/main" id="{FBF53FF7-225C-B211-BACE-732AF22ABB51}"/>
                </a:ext>
              </a:extLst>
            </p:cNvPr>
            <p:cNvSpPr/>
            <p:nvPr/>
          </p:nvSpPr>
          <p:spPr>
            <a:xfrm>
              <a:off x="0" y="0"/>
              <a:ext cx="600930" cy="307023"/>
            </a:xfrm>
            <a:custGeom>
              <a:avLst/>
              <a:gdLst/>
              <a:ahLst/>
              <a:cxnLst/>
              <a:rect l="l" t="t" r="r" b="b"/>
              <a:pathLst>
                <a:path w="600930" h="307023">
                  <a:moveTo>
                    <a:pt x="153511" y="0"/>
                  </a:moveTo>
                  <a:lnTo>
                    <a:pt x="447418" y="0"/>
                  </a:lnTo>
                  <a:cubicBezTo>
                    <a:pt x="488132" y="0"/>
                    <a:pt x="527178" y="16173"/>
                    <a:pt x="555967" y="44962"/>
                  </a:cubicBezTo>
                  <a:cubicBezTo>
                    <a:pt x="584756" y="73751"/>
                    <a:pt x="600930" y="112798"/>
                    <a:pt x="600930" y="153511"/>
                  </a:cubicBezTo>
                  <a:lnTo>
                    <a:pt x="600930" y="153511"/>
                  </a:lnTo>
                  <a:cubicBezTo>
                    <a:pt x="600930" y="194225"/>
                    <a:pt x="584756" y="233271"/>
                    <a:pt x="555967" y="262060"/>
                  </a:cubicBezTo>
                  <a:cubicBezTo>
                    <a:pt x="527178" y="290849"/>
                    <a:pt x="488132" y="307023"/>
                    <a:pt x="447418" y="307023"/>
                  </a:cubicBezTo>
                  <a:lnTo>
                    <a:pt x="153511" y="307023"/>
                  </a:lnTo>
                  <a:cubicBezTo>
                    <a:pt x="112798" y="307023"/>
                    <a:pt x="73751" y="290849"/>
                    <a:pt x="44962" y="262060"/>
                  </a:cubicBezTo>
                  <a:cubicBezTo>
                    <a:pt x="16173" y="233271"/>
                    <a:pt x="0" y="194225"/>
                    <a:pt x="0" y="153511"/>
                  </a:cubicBezTo>
                  <a:lnTo>
                    <a:pt x="0" y="153511"/>
                  </a:lnTo>
                  <a:cubicBezTo>
                    <a:pt x="0" y="112798"/>
                    <a:pt x="16173" y="73751"/>
                    <a:pt x="44962" y="44962"/>
                  </a:cubicBezTo>
                  <a:cubicBezTo>
                    <a:pt x="73751" y="16173"/>
                    <a:pt x="112798" y="0"/>
                    <a:pt x="153511" y="0"/>
                  </a:cubicBezTo>
                  <a:close/>
                </a:path>
              </a:pathLst>
            </a:custGeom>
            <a:solidFill>
              <a:srgbClr val="FFFFFF"/>
            </a:solidFill>
            <a:ln w="85725" cap="rnd">
              <a:solidFill>
                <a:srgbClr val="FAB106"/>
              </a:solidFill>
              <a:prstDash val="solid"/>
              <a:round/>
            </a:ln>
          </p:spPr>
        </p:sp>
        <p:sp>
          <p:nvSpPr>
            <p:cNvPr id="20" name="TextBox 16">
              <a:extLst>
                <a:ext uri="{FF2B5EF4-FFF2-40B4-BE49-F238E27FC236}">
                  <a16:creationId xmlns:a16="http://schemas.microsoft.com/office/drawing/2014/main" id="{2E89BD2F-1C0F-83C6-B10E-F4419842F14A}"/>
                </a:ext>
              </a:extLst>
            </p:cNvPr>
            <p:cNvSpPr txBox="1"/>
            <p:nvPr/>
          </p:nvSpPr>
          <p:spPr>
            <a:xfrm>
              <a:off x="0" y="-85846"/>
              <a:ext cx="600930" cy="373698"/>
            </a:xfrm>
            <a:prstGeom prst="rect">
              <a:avLst/>
            </a:prstGeom>
            <a:ln>
              <a:noFill/>
            </a:ln>
          </p:spPr>
          <p:txBody>
            <a:bodyPr lIns="0" tIns="0" rIns="0" bIns="0" rtlCol="0" anchor="ctr"/>
            <a:lstStyle/>
            <a:p>
              <a:pPr algn="ctr">
                <a:lnSpc>
                  <a:spcPts val="4339"/>
                </a:lnSpc>
              </a:pPr>
              <a:r>
                <a:rPr lang="en-US" sz="1600" b="1" dirty="0" err="1">
                  <a:solidFill>
                    <a:srgbClr val="000000"/>
                  </a:solidFill>
                  <a:latin typeface="Raleway" pitchFamily="2" charset="0"/>
                  <a:ea typeface="Montserrat Bold"/>
                  <a:cs typeface="Montserrat Bold"/>
                  <a:sym typeface="Montserrat Bold"/>
                </a:rPr>
                <a:t>Groq</a:t>
              </a:r>
              <a:endParaRPr lang="en-US" sz="1600" b="1" dirty="0">
                <a:solidFill>
                  <a:srgbClr val="000000"/>
                </a:solidFill>
                <a:latin typeface="Raleway" pitchFamily="2" charset="0"/>
                <a:ea typeface="Montserrat Bold"/>
                <a:cs typeface="Montserrat Bold"/>
                <a:sym typeface="Montserrat Bold"/>
              </a:endParaRPr>
            </a:p>
          </p:txBody>
        </p:sp>
      </p:grpSp>
      <p:grpSp>
        <p:nvGrpSpPr>
          <p:cNvPr id="21" name="Group 17">
            <a:extLst>
              <a:ext uri="{FF2B5EF4-FFF2-40B4-BE49-F238E27FC236}">
                <a16:creationId xmlns:a16="http://schemas.microsoft.com/office/drawing/2014/main" id="{61131EA1-7C13-DE10-0132-4E076CD47ECB}"/>
              </a:ext>
            </a:extLst>
          </p:cNvPr>
          <p:cNvGrpSpPr/>
          <p:nvPr/>
        </p:nvGrpSpPr>
        <p:grpSpPr>
          <a:xfrm>
            <a:off x="5275734" y="4748109"/>
            <a:ext cx="2044973" cy="709512"/>
            <a:chOff x="0" y="-66675"/>
            <a:chExt cx="1453951" cy="388269"/>
          </a:xfrm>
        </p:grpSpPr>
        <p:sp>
          <p:nvSpPr>
            <p:cNvPr id="22" name="Freeform 18">
              <a:extLst>
                <a:ext uri="{FF2B5EF4-FFF2-40B4-BE49-F238E27FC236}">
                  <a16:creationId xmlns:a16="http://schemas.microsoft.com/office/drawing/2014/main" id="{14E1F470-AD20-D6A6-01DB-3F7FE0EABF66}"/>
                </a:ext>
              </a:extLst>
            </p:cNvPr>
            <p:cNvSpPr/>
            <p:nvPr/>
          </p:nvSpPr>
          <p:spPr>
            <a:xfrm>
              <a:off x="3256" y="14571"/>
              <a:ext cx="1450695" cy="307023"/>
            </a:xfrm>
            <a:custGeom>
              <a:avLst/>
              <a:gdLst/>
              <a:ahLst/>
              <a:cxnLst/>
              <a:rect l="l" t="t" r="r" b="b"/>
              <a:pathLst>
                <a:path w="1450695" h="307023">
                  <a:moveTo>
                    <a:pt x="89732" y="0"/>
                  </a:moveTo>
                  <a:lnTo>
                    <a:pt x="1360963" y="0"/>
                  </a:lnTo>
                  <a:cubicBezTo>
                    <a:pt x="1384762" y="0"/>
                    <a:pt x="1407585" y="9454"/>
                    <a:pt x="1424413" y="26282"/>
                  </a:cubicBezTo>
                  <a:cubicBezTo>
                    <a:pt x="1441241" y="43110"/>
                    <a:pt x="1450695" y="65933"/>
                    <a:pt x="1450695" y="89732"/>
                  </a:cubicBezTo>
                  <a:lnTo>
                    <a:pt x="1450695" y="217291"/>
                  </a:lnTo>
                  <a:cubicBezTo>
                    <a:pt x="1450695" y="241089"/>
                    <a:pt x="1441241" y="263913"/>
                    <a:pt x="1424413" y="280741"/>
                  </a:cubicBezTo>
                  <a:cubicBezTo>
                    <a:pt x="1407585" y="297569"/>
                    <a:pt x="1384762" y="307023"/>
                    <a:pt x="1360963" y="307023"/>
                  </a:cubicBezTo>
                  <a:lnTo>
                    <a:pt x="89732" y="307023"/>
                  </a:lnTo>
                  <a:cubicBezTo>
                    <a:pt x="40174" y="307023"/>
                    <a:pt x="0" y="266848"/>
                    <a:pt x="0" y="217291"/>
                  </a:cubicBezTo>
                  <a:lnTo>
                    <a:pt x="0" y="89732"/>
                  </a:lnTo>
                  <a:cubicBezTo>
                    <a:pt x="0" y="65933"/>
                    <a:pt x="9454" y="43110"/>
                    <a:pt x="26282" y="26282"/>
                  </a:cubicBezTo>
                  <a:cubicBezTo>
                    <a:pt x="43110" y="9454"/>
                    <a:pt x="65933" y="0"/>
                    <a:pt x="89732" y="0"/>
                  </a:cubicBezTo>
                  <a:close/>
                </a:path>
              </a:pathLst>
            </a:custGeom>
            <a:solidFill>
              <a:srgbClr val="FFFFFF"/>
            </a:solidFill>
            <a:ln w="85725" cap="rnd">
              <a:solidFill>
                <a:srgbClr val="FAB106"/>
              </a:solidFill>
              <a:prstDash val="solid"/>
              <a:round/>
            </a:ln>
          </p:spPr>
          <p:txBody>
            <a:bodyPr/>
            <a:lstStyle/>
            <a:p>
              <a:endParaRPr lang="en-IN" sz="1100" dirty="0">
                <a:latin typeface="Raleway" pitchFamily="2" charset="0"/>
              </a:endParaRPr>
            </a:p>
          </p:txBody>
        </p:sp>
        <p:sp>
          <p:nvSpPr>
            <p:cNvPr id="23" name="TextBox 19">
              <a:extLst>
                <a:ext uri="{FF2B5EF4-FFF2-40B4-BE49-F238E27FC236}">
                  <a16:creationId xmlns:a16="http://schemas.microsoft.com/office/drawing/2014/main" id="{2764737E-8AD6-03CC-D26C-3DA8E2401B2C}"/>
                </a:ext>
              </a:extLst>
            </p:cNvPr>
            <p:cNvSpPr txBox="1"/>
            <p:nvPr/>
          </p:nvSpPr>
          <p:spPr>
            <a:xfrm>
              <a:off x="0" y="-66675"/>
              <a:ext cx="1450695" cy="373698"/>
            </a:xfrm>
            <a:prstGeom prst="rect">
              <a:avLst/>
            </a:prstGeom>
            <a:ln>
              <a:noFill/>
            </a:ln>
          </p:spPr>
          <p:txBody>
            <a:bodyPr lIns="0" tIns="0" rIns="0" bIns="0" rtlCol="0" anchor="ctr"/>
            <a:lstStyle/>
            <a:p>
              <a:pPr algn="ctr">
                <a:lnSpc>
                  <a:spcPts val="4339"/>
                </a:lnSpc>
              </a:pPr>
              <a:r>
                <a:rPr lang="en-US" sz="1600" b="1" dirty="0" err="1">
                  <a:solidFill>
                    <a:srgbClr val="000000"/>
                  </a:solidFill>
                  <a:latin typeface="Raleway" pitchFamily="2" charset="0"/>
                  <a:ea typeface="Montserrat Bold"/>
                  <a:cs typeface="Montserrat Bold"/>
                  <a:sym typeface="Montserrat Bold"/>
                </a:rPr>
                <a:t>GoogleApiClient</a:t>
              </a:r>
              <a:endParaRPr lang="en-US" sz="1600" b="1" dirty="0">
                <a:solidFill>
                  <a:srgbClr val="000000"/>
                </a:solidFill>
                <a:latin typeface="Raleway" pitchFamily="2" charset="0"/>
                <a:ea typeface="Montserrat Bold"/>
                <a:cs typeface="Montserrat Bold"/>
                <a:sym typeface="Montserrat Bold"/>
              </a:endParaRPr>
            </a:p>
          </p:txBody>
        </p:sp>
      </p:grpSp>
      <p:grpSp>
        <p:nvGrpSpPr>
          <p:cNvPr id="24" name="Group 20">
            <a:extLst>
              <a:ext uri="{FF2B5EF4-FFF2-40B4-BE49-F238E27FC236}">
                <a16:creationId xmlns:a16="http://schemas.microsoft.com/office/drawing/2014/main" id="{5A2DBFE2-A4A0-EA03-0CC4-F0E037CE3B3D}"/>
              </a:ext>
            </a:extLst>
          </p:cNvPr>
          <p:cNvGrpSpPr/>
          <p:nvPr/>
        </p:nvGrpSpPr>
        <p:grpSpPr>
          <a:xfrm>
            <a:off x="2851109" y="5538343"/>
            <a:ext cx="3082458" cy="687370"/>
            <a:chOff x="10097" y="-36189"/>
            <a:chExt cx="1450695" cy="393816"/>
          </a:xfrm>
        </p:grpSpPr>
        <p:sp>
          <p:nvSpPr>
            <p:cNvPr id="25" name="Freeform 21">
              <a:extLst>
                <a:ext uri="{FF2B5EF4-FFF2-40B4-BE49-F238E27FC236}">
                  <a16:creationId xmlns:a16="http://schemas.microsoft.com/office/drawing/2014/main" id="{0844A9D4-E72B-893C-F545-CAAA320698FF}"/>
                </a:ext>
              </a:extLst>
            </p:cNvPr>
            <p:cNvSpPr/>
            <p:nvPr/>
          </p:nvSpPr>
          <p:spPr>
            <a:xfrm>
              <a:off x="10097" y="50604"/>
              <a:ext cx="1450695" cy="307023"/>
            </a:xfrm>
            <a:custGeom>
              <a:avLst/>
              <a:gdLst/>
              <a:ahLst/>
              <a:cxnLst/>
              <a:rect l="l" t="t" r="r" b="b"/>
              <a:pathLst>
                <a:path w="1450695" h="307023">
                  <a:moveTo>
                    <a:pt x="89732" y="0"/>
                  </a:moveTo>
                  <a:lnTo>
                    <a:pt x="1360963" y="0"/>
                  </a:lnTo>
                  <a:cubicBezTo>
                    <a:pt x="1384762" y="0"/>
                    <a:pt x="1407585" y="9454"/>
                    <a:pt x="1424413" y="26282"/>
                  </a:cubicBezTo>
                  <a:cubicBezTo>
                    <a:pt x="1441241" y="43110"/>
                    <a:pt x="1450695" y="65933"/>
                    <a:pt x="1450695" y="89732"/>
                  </a:cubicBezTo>
                  <a:lnTo>
                    <a:pt x="1450695" y="217291"/>
                  </a:lnTo>
                  <a:cubicBezTo>
                    <a:pt x="1450695" y="241089"/>
                    <a:pt x="1441241" y="263913"/>
                    <a:pt x="1424413" y="280741"/>
                  </a:cubicBezTo>
                  <a:cubicBezTo>
                    <a:pt x="1407585" y="297569"/>
                    <a:pt x="1384762" y="307023"/>
                    <a:pt x="1360963" y="307023"/>
                  </a:cubicBezTo>
                  <a:lnTo>
                    <a:pt x="89732" y="307023"/>
                  </a:lnTo>
                  <a:cubicBezTo>
                    <a:pt x="40174" y="307023"/>
                    <a:pt x="0" y="266848"/>
                    <a:pt x="0" y="217291"/>
                  </a:cubicBezTo>
                  <a:lnTo>
                    <a:pt x="0" y="89732"/>
                  </a:lnTo>
                  <a:cubicBezTo>
                    <a:pt x="0" y="65933"/>
                    <a:pt x="9454" y="43110"/>
                    <a:pt x="26282" y="26282"/>
                  </a:cubicBezTo>
                  <a:cubicBezTo>
                    <a:pt x="43110" y="9454"/>
                    <a:pt x="65933" y="0"/>
                    <a:pt x="89732" y="0"/>
                  </a:cubicBezTo>
                  <a:close/>
                </a:path>
              </a:pathLst>
            </a:custGeom>
            <a:solidFill>
              <a:srgbClr val="FFFFFF"/>
            </a:solidFill>
            <a:ln w="85725" cap="rnd">
              <a:solidFill>
                <a:srgbClr val="FAB106"/>
              </a:solidFill>
              <a:prstDash val="solid"/>
              <a:round/>
            </a:ln>
          </p:spPr>
        </p:sp>
        <p:sp>
          <p:nvSpPr>
            <p:cNvPr id="26" name="TextBox 22">
              <a:extLst>
                <a:ext uri="{FF2B5EF4-FFF2-40B4-BE49-F238E27FC236}">
                  <a16:creationId xmlns:a16="http://schemas.microsoft.com/office/drawing/2014/main" id="{C2B52A37-BF47-23B1-8A66-C946FF2A35AE}"/>
                </a:ext>
              </a:extLst>
            </p:cNvPr>
            <p:cNvSpPr txBox="1"/>
            <p:nvPr/>
          </p:nvSpPr>
          <p:spPr>
            <a:xfrm>
              <a:off x="10097" y="-36189"/>
              <a:ext cx="1450695" cy="373698"/>
            </a:xfrm>
            <a:prstGeom prst="rect">
              <a:avLst/>
            </a:prstGeom>
          </p:spPr>
          <p:txBody>
            <a:bodyPr lIns="0" tIns="0" rIns="0" bIns="0" rtlCol="0" anchor="ctr"/>
            <a:lstStyle/>
            <a:p>
              <a:pPr algn="ctr">
                <a:lnSpc>
                  <a:spcPts val="4339"/>
                </a:lnSpc>
              </a:pPr>
              <a:r>
                <a:rPr lang="en-US" sz="1600" b="1" dirty="0">
                  <a:solidFill>
                    <a:srgbClr val="000000"/>
                  </a:solidFill>
                  <a:latin typeface="Raleway" pitchFamily="2" charset="0"/>
                  <a:ea typeface="Montserrat Bold"/>
                  <a:cs typeface="Montserrat Bold"/>
                  <a:sym typeface="Montserrat Bold"/>
                </a:rPr>
                <a:t>Meta’s Llama3</a:t>
              </a:r>
            </a:p>
          </p:txBody>
        </p:sp>
      </p:grpSp>
      <p:grpSp>
        <p:nvGrpSpPr>
          <p:cNvPr id="27" name="Group 24">
            <a:extLst>
              <a:ext uri="{FF2B5EF4-FFF2-40B4-BE49-F238E27FC236}">
                <a16:creationId xmlns:a16="http://schemas.microsoft.com/office/drawing/2014/main" id="{99468925-DE70-85E2-9B97-7AB7830FD646}"/>
              </a:ext>
            </a:extLst>
          </p:cNvPr>
          <p:cNvGrpSpPr/>
          <p:nvPr/>
        </p:nvGrpSpPr>
        <p:grpSpPr>
          <a:xfrm>
            <a:off x="7515563" y="4716680"/>
            <a:ext cx="1401416" cy="728982"/>
            <a:chOff x="0" y="-66675"/>
            <a:chExt cx="975374" cy="398924"/>
          </a:xfrm>
        </p:grpSpPr>
        <p:sp>
          <p:nvSpPr>
            <p:cNvPr id="28" name="Freeform 25">
              <a:extLst>
                <a:ext uri="{FF2B5EF4-FFF2-40B4-BE49-F238E27FC236}">
                  <a16:creationId xmlns:a16="http://schemas.microsoft.com/office/drawing/2014/main" id="{BBFA865E-55A4-DA34-A60B-6AAD632A55C9}"/>
                </a:ext>
              </a:extLst>
            </p:cNvPr>
            <p:cNvSpPr/>
            <p:nvPr/>
          </p:nvSpPr>
          <p:spPr>
            <a:xfrm>
              <a:off x="3188" y="25226"/>
              <a:ext cx="972186" cy="307023"/>
            </a:xfrm>
            <a:custGeom>
              <a:avLst/>
              <a:gdLst/>
              <a:ahLst/>
              <a:cxnLst/>
              <a:rect l="l" t="t" r="r" b="b"/>
              <a:pathLst>
                <a:path w="972186" h="307023">
                  <a:moveTo>
                    <a:pt x="133897" y="0"/>
                  </a:moveTo>
                  <a:lnTo>
                    <a:pt x="838289" y="0"/>
                  </a:lnTo>
                  <a:cubicBezTo>
                    <a:pt x="912239" y="0"/>
                    <a:pt x="972186" y="59948"/>
                    <a:pt x="972186" y="133897"/>
                  </a:cubicBezTo>
                  <a:lnTo>
                    <a:pt x="972186" y="173125"/>
                  </a:lnTo>
                  <a:cubicBezTo>
                    <a:pt x="972186" y="208637"/>
                    <a:pt x="958079" y="242694"/>
                    <a:pt x="932969" y="267805"/>
                  </a:cubicBezTo>
                  <a:cubicBezTo>
                    <a:pt x="907858" y="292916"/>
                    <a:pt x="873801" y="307023"/>
                    <a:pt x="838289" y="307023"/>
                  </a:cubicBezTo>
                  <a:lnTo>
                    <a:pt x="133897" y="307023"/>
                  </a:lnTo>
                  <a:cubicBezTo>
                    <a:pt x="59948" y="307023"/>
                    <a:pt x="0" y="247075"/>
                    <a:pt x="0" y="173125"/>
                  </a:cubicBezTo>
                  <a:lnTo>
                    <a:pt x="0" y="133897"/>
                  </a:lnTo>
                  <a:cubicBezTo>
                    <a:pt x="0" y="59948"/>
                    <a:pt x="59948" y="0"/>
                    <a:pt x="133897" y="0"/>
                  </a:cubicBezTo>
                  <a:close/>
                </a:path>
              </a:pathLst>
            </a:custGeom>
            <a:solidFill>
              <a:srgbClr val="FFFFFF"/>
            </a:solidFill>
            <a:ln w="85725" cap="rnd">
              <a:solidFill>
                <a:srgbClr val="FAB106"/>
              </a:solidFill>
              <a:prstDash val="solid"/>
              <a:round/>
            </a:ln>
          </p:spPr>
          <p:txBody>
            <a:bodyPr/>
            <a:lstStyle/>
            <a:p>
              <a:endParaRPr lang="en-IN" sz="1100" dirty="0">
                <a:latin typeface="Raleway" pitchFamily="2" charset="0"/>
              </a:endParaRPr>
            </a:p>
          </p:txBody>
        </p:sp>
        <p:sp>
          <p:nvSpPr>
            <p:cNvPr id="29" name="TextBox 26">
              <a:extLst>
                <a:ext uri="{FF2B5EF4-FFF2-40B4-BE49-F238E27FC236}">
                  <a16:creationId xmlns:a16="http://schemas.microsoft.com/office/drawing/2014/main" id="{5418C98E-6487-107A-F7B3-B5B9577DE3F5}"/>
                </a:ext>
              </a:extLst>
            </p:cNvPr>
            <p:cNvSpPr txBox="1"/>
            <p:nvPr/>
          </p:nvSpPr>
          <p:spPr>
            <a:xfrm>
              <a:off x="0" y="-66675"/>
              <a:ext cx="972186" cy="373698"/>
            </a:xfrm>
            <a:prstGeom prst="rect">
              <a:avLst/>
            </a:prstGeom>
          </p:spPr>
          <p:txBody>
            <a:bodyPr lIns="0" tIns="0" rIns="0" bIns="0" rtlCol="0" anchor="ctr"/>
            <a:lstStyle/>
            <a:p>
              <a:pPr algn="ctr">
                <a:lnSpc>
                  <a:spcPts val="4339"/>
                </a:lnSpc>
              </a:pPr>
              <a:r>
                <a:rPr lang="en-US" sz="1600" b="1" dirty="0" err="1">
                  <a:solidFill>
                    <a:srgbClr val="000000"/>
                  </a:solidFill>
                  <a:latin typeface="Raleway" pitchFamily="2" charset="0"/>
                  <a:ea typeface="Montserrat Bold"/>
                  <a:cs typeface="Montserrat Bold"/>
                  <a:sym typeface="Montserrat Bold"/>
                </a:rPr>
                <a:t>Langchain</a:t>
              </a:r>
              <a:endParaRPr lang="en-US" sz="1600" b="1" dirty="0">
                <a:solidFill>
                  <a:srgbClr val="000000"/>
                </a:solidFill>
                <a:latin typeface="Raleway" pitchFamily="2" charset="0"/>
                <a:ea typeface="Montserrat Bold"/>
                <a:cs typeface="Montserrat Bold"/>
                <a:sym typeface="Montserrat Bold"/>
              </a:endParaRPr>
            </a:p>
          </p:txBody>
        </p:sp>
      </p:grpSp>
      <p:sp>
        <p:nvSpPr>
          <p:cNvPr id="30" name="AutoShape 28">
            <a:extLst>
              <a:ext uri="{FF2B5EF4-FFF2-40B4-BE49-F238E27FC236}">
                <a16:creationId xmlns:a16="http://schemas.microsoft.com/office/drawing/2014/main" id="{AB372700-6F21-20AF-7DDB-0FA932EB471F}"/>
              </a:ext>
            </a:extLst>
          </p:cNvPr>
          <p:cNvSpPr/>
          <p:nvPr/>
        </p:nvSpPr>
        <p:spPr>
          <a:xfrm>
            <a:off x="2587455" y="4716681"/>
            <a:ext cx="0" cy="1638400"/>
          </a:xfrm>
          <a:prstGeom prst="line">
            <a:avLst/>
          </a:prstGeom>
          <a:ln w="9525" cap="flat">
            <a:solidFill>
              <a:schemeClr val="bg1"/>
            </a:solidFill>
            <a:prstDash val="solid"/>
            <a:headEnd type="none" w="sm" len="sm"/>
            <a:tailEnd type="none" w="sm" len="sm"/>
          </a:ln>
        </p:spPr>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91BCFB8-11B9-B866-016F-504CBA3450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81"/>
          <a:stretch/>
        </p:blipFill>
        <p:spPr bwMode="auto">
          <a:xfrm>
            <a:off x="0" y="0"/>
            <a:ext cx="9144000" cy="68520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6EEC51-C9E4-DDC8-CADD-8300EB5E62A2}"/>
              </a:ext>
            </a:extLst>
          </p:cNvPr>
          <p:cNvSpPr/>
          <p:nvPr/>
        </p:nvSpPr>
        <p:spPr>
          <a:xfrm>
            <a:off x="0" y="0"/>
            <a:ext cx="9144000" cy="6858000"/>
          </a:xfrm>
          <a:prstGeom prst="rect">
            <a:avLst/>
          </a:prstGeom>
          <a:gradFill>
            <a:gsLst>
              <a:gs pos="28000">
                <a:schemeClr val="tx1">
                  <a:alpha val="96000"/>
                </a:schemeClr>
              </a:gs>
              <a:gs pos="100000">
                <a:schemeClr val="tx1">
                  <a:alpha val="27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426836" rtl="0" eaLnBrk="1" fontAlgn="auto" latinLnBrk="0" hangingPunct="1">
              <a:lnSpc>
                <a:spcPct val="100000"/>
              </a:lnSpc>
              <a:spcBef>
                <a:spcPts val="0"/>
              </a:spcBef>
              <a:spcAft>
                <a:spcPts val="0"/>
              </a:spcAft>
              <a:buClrTx/>
              <a:buSzTx/>
              <a:buFontTx/>
              <a:buNone/>
              <a:tabLst/>
              <a:defRPr/>
            </a:pPr>
            <a:endParaRPr kumimoji="0" lang="en-IN" sz="2809" b="0" i="0" u="none" strike="noStrike" kern="1200" cap="none" spc="0" normalizeH="0" baseline="0" noProof="0">
              <a:ln>
                <a:noFill/>
              </a:ln>
              <a:solidFill>
                <a:prstClr val="white"/>
              </a:solidFill>
              <a:effectLst/>
              <a:uLnTx/>
              <a:uFillTx/>
              <a:latin typeface="Raleway Medium"/>
              <a:ea typeface="+mn-ea"/>
              <a:cs typeface="+mn-cs"/>
            </a:endParaRPr>
          </a:p>
        </p:txBody>
      </p:sp>
      <p:sp>
        <p:nvSpPr>
          <p:cNvPr id="2" name="Title 1"/>
          <p:cNvSpPr>
            <a:spLocks noGrp="1"/>
          </p:cNvSpPr>
          <p:nvPr>
            <p:ph type="title"/>
          </p:nvPr>
        </p:nvSpPr>
        <p:spPr>
          <a:xfrm>
            <a:off x="457200" y="123449"/>
            <a:ext cx="8229600" cy="1143000"/>
          </a:xfrm>
        </p:spPr>
        <p:txBody>
          <a:bodyPr/>
          <a:lstStyle/>
          <a:p>
            <a:pPr algn="l"/>
            <a:r>
              <a:rPr dirty="0">
                <a:gradFill>
                  <a:gsLst>
                    <a:gs pos="0">
                      <a:schemeClr val="accent6">
                        <a:lumMod val="75000"/>
                      </a:schemeClr>
                    </a:gs>
                    <a:gs pos="100000">
                      <a:srgbClr val="FFC000"/>
                    </a:gs>
                  </a:gsLst>
                  <a:lin ang="0" scaled="0"/>
                </a:gradFill>
                <a:latin typeface="Raleway Bold" pitchFamily="2" charset="0"/>
              </a:rPr>
              <a:t>Key Features</a:t>
            </a:r>
          </a:p>
        </p:txBody>
      </p:sp>
      <p:sp>
        <p:nvSpPr>
          <p:cNvPr id="3" name="Content Placeholder 2"/>
          <p:cNvSpPr>
            <a:spLocks noGrp="1"/>
          </p:cNvSpPr>
          <p:nvPr>
            <p:ph idx="1"/>
          </p:nvPr>
        </p:nvSpPr>
        <p:spPr>
          <a:xfrm>
            <a:off x="457200" y="1389898"/>
            <a:ext cx="8229600" cy="3444908"/>
          </a:xfrm>
        </p:spPr>
        <p:txBody>
          <a:bodyPr>
            <a:noAutofit/>
          </a:bodyPr>
          <a:lstStyle/>
          <a:p>
            <a:pPr marL="604519" lvl="1" indent="-302260" algn="just">
              <a:lnSpc>
                <a:spcPct val="120000"/>
              </a:lnSpc>
              <a:buFont typeface="Arial"/>
              <a:buChar char="•"/>
            </a:pPr>
            <a:r>
              <a:rPr lang="en-US" sz="1600" dirty="0">
                <a:solidFill>
                  <a:schemeClr val="bg1"/>
                </a:solidFill>
                <a:latin typeface="Raleway" pitchFamily="2" charset="0"/>
                <a:ea typeface="Montserrat"/>
                <a:cs typeface="Montserrat"/>
                <a:sym typeface="Montserrat"/>
              </a:rPr>
              <a:t>The proposed system removes the need to re-train the model whenever there is any change or update in the dataset.</a:t>
            </a:r>
          </a:p>
          <a:p>
            <a:pPr marL="604519" lvl="1" indent="-302260" algn="just">
              <a:lnSpc>
                <a:spcPct val="120000"/>
              </a:lnSpc>
              <a:buFont typeface="Arial"/>
              <a:buChar char="•"/>
            </a:pPr>
            <a:r>
              <a:rPr lang="en-US" sz="1600" dirty="0">
                <a:solidFill>
                  <a:schemeClr val="bg1"/>
                </a:solidFill>
                <a:latin typeface="Raleway" pitchFamily="2" charset="0"/>
                <a:ea typeface="Montserrat"/>
                <a:cs typeface="Montserrat"/>
                <a:sym typeface="Montserrat"/>
              </a:rPr>
              <a:t>The chroma database efficiently maps and stores words with their respective embedded vectors.</a:t>
            </a:r>
          </a:p>
          <a:p>
            <a:pPr marL="604519" lvl="1" indent="-302260" algn="just">
              <a:lnSpc>
                <a:spcPct val="120000"/>
              </a:lnSpc>
              <a:buFont typeface="Arial"/>
              <a:buChar char="•"/>
            </a:pPr>
            <a:r>
              <a:rPr lang="en-US" sz="1600" dirty="0">
                <a:solidFill>
                  <a:schemeClr val="bg1"/>
                </a:solidFill>
                <a:latin typeface="Raleway" pitchFamily="2" charset="0"/>
                <a:ea typeface="Montserrat"/>
                <a:cs typeface="Montserrat"/>
                <a:sym typeface="Montserrat"/>
              </a:rPr>
              <a:t>The vector dataset is stored in the cloud (Google Drive) for efficient access from remote devices.</a:t>
            </a:r>
          </a:p>
          <a:p>
            <a:pPr marL="604519" lvl="1" indent="-302260" algn="just">
              <a:lnSpc>
                <a:spcPct val="120000"/>
              </a:lnSpc>
              <a:buFont typeface="Arial"/>
              <a:buChar char="•"/>
            </a:pPr>
            <a:r>
              <a:rPr lang="en-US" sz="1600" dirty="0">
                <a:solidFill>
                  <a:schemeClr val="bg1"/>
                </a:solidFill>
                <a:latin typeface="Raleway" pitchFamily="2" charset="0"/>
                <a:ea typeface="Montserrat"/>
                <a:cs typeface="Montserrat"/>
                <a:sym typeface="Montserrat"/>
              </a:rPr>
              <a:t>The system produces precise results due to the </a:t>
            </a:r>
            <a:r>
              <a:rPr lang="en-US" sz="1600" b="1" dirty="0">
                <a:solidFill>
                  <a:schemeClr val="bg1"/>
                </a:solidFill>
                <a:latin typeface="Raleway" pitchFamily="2" charset="0"/>
                <a:ea typeface="Montserrat Bold"/>
                <a:cs typeface="Montserrat Bold"/>
                <a:sym typeface="Montserrat Bold"/>
              </a:rPr>
              <a:t>double querying method</a:t>
            </a:r>
            <a:r>
              <a:rPr lang="en-US" sz="1600" dirty="0">
                <a:solidFill>
                  <a:schemeClr val="bg1"/>
                </a:solidFill>
                <a:latin typeface="Raleway" pitchFamily="2" charset="0"/>
                <a:ea typeface="Montserrat"/>
                <a:cs typeface="Montserrat"/>
                <a:sym typeface="Montserrat"/>
              </a:rPr>
              <a:t> - </a:t>
            </a:r>
          </a:p>
          <a:p>
            <a:pPr marL="1209039" lvl="2" indent="-403013" algn="just">
              <a:lnSpc>
                <a:spcPct val="120000"/>
              </a:lnSpc>
              <a:buFont typeface="Arial"/>
              <a:buChar char="⚬"/>
            </a:pPr>
            <a:r>
              <a:rPr lang="en-US" sz="1600" dirty="0">
                <a:solidFill>
                  <a:schemeClr val="bg1"/>
                </a:solidFill>
                <a:latin typeface="Raleway" pitchFamily="2" charset="0"/>
                <a:ea typeface="Montserrat"/>
                <a:cs typeface="Montserrat"/>
                <a:sym typeface="Montserrat"/>
              </a:rPr>
              <a:t>First, the database is queried to fetch relevant data or context related to the query. </a:t>
            </a:r>
          </a:p>
          <a:p>
            <a:pPr marL="1209039" lvl="2" indent="-403013" algn="just">
              <a:lnSpc>
                <a:spcPct val="120000"/>
              </a:lnSpc>
              <a:buFont typeface="Arial"/>
              <a:buChar char="⚬"/>
            </a:pPr>
            <a:r>
              <a:rPr lang="en-US" sz="1600" dirty="0">
                <a:solidFill>
                  <a:schemeClr val="bg1"/>
                </a:solidFill>
                <a:latin typeface="Raleway" pitchFamily="2" charset="0"/>
                <a:ea typeface="Montserrat"/>
                <a:cs typeface="Montserrat"/>
                <a:sym typeface="Montserrat"/>
              </a:rPr>
              <a:t>Then, the retrieved context itself is provided as input (which acts as examples for similar inputs) in the query to the LLM model (Llama3) which then provides a more personalized or precise routine.</a:t>
            </a:r>
          </a:p>
          <a:p>
            <a:pPr marL="604519" lvl="1" indent="-302260" algn="just">
              <a:lnSpc>
                <a:spcPct val="120000"/>
              </a:lnSpc>
              <a:buFont typeface="Arial"/>
              <a:buChar char="•"/>
            </a:pPr>
            <a:r>
              <a:rPr lang="en-US" sz="1600" dirty="0">
                <a:solidFill>
                  <a:schemeClr val="bg1"/>
                </a:solidFill>
                <a:latin typeface="Raleway" pitchFamily="2" charset="0"/>
                <a:ea typeface="Montserrat"/>
                <a:cs typeface="Montserrat"/>
                <a:sym typeface="Montserrat"/>
              </a:rPr>
              <a:t>The system suggests workout plan, diet plan and additional tips that are perfectly tailored to the user’s age, gender, Body Mass Index (BMI) and activity level.</a:t>
            </a:r>
          </a:p>
        </p:txBody>
      </p:sp>
      <p:pic>
        <p:nvPicPr>
          <p:cNvPr id="4" name="Picture 7">
            <a:extLst>
              <a:ext uri="{FF2B5EF4-FFF2-40B4-BE49-F238E27FC236}">
                <a16:creationId xmlns:a16="http://schemas.microsoft.com/office/drawing/2014/main" id="{517495CD-AD4C-0F2D-1434-13C664E98F4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34071" y="263254"/>
            <a:ext cx="1481199" cy="385657"/>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EAE2B73-9639-DB40-DE11-9C1E649652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72" r="5365"/>
          <a:stretch/>
        </p:blipFill>
        <p:spPr bwMode="auto">
          <a:xfrm>
            <a:off x="0" y="0"/>
            <a:ext cx="9144000" cy="68485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407471C-E928-2042-92AF-857F8598F1F4}"/>
              </a:ext>
            </a:extLst>
          </p:cNvPr>
          <p:cNvSpPr/>
          <p:nvPr/>
        </p:nvSpPr>
        <p:spPr>
          <a:xfrm>
            <a:off x="0" y="0"/>
            <a:ext cx="9144000" cy="6858000"/>
          </a:xfrm>
          <a:prstGeom prst="rect">
            <a:avLst/>
          </a:prstGeom>
          <a:gradFill>
            <a:gsLst>
              <a:gs pos="22000">
                <a:schemeClr val="tx1"/>
              </a:gs>
              <a:gs pos="100000">
                <a:schemeClr val="tx1">
                  <a:alpha val="43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426836" rtl="0" eaLnBrk="1" fontAlgn="auto" latinLnBrk="0" hangingPunct="1">
              <a:lnSpc>
                <a:spcPct val="100000"/>
              </a:lnSpc>
              <a:spcBef>
                <a:spcPts val="0"/>
              </a:spcBef>
              <a:spcAft>
                <a:spcPts val="0"/>
              </a:spcAft>
              <a:buClrTx/>
              <a:buSzTx/>
              <a:buFontTx/>
              <a:buNone/>
              <a:tabLst/>
              <a:defRPr/>
            </a:pPr>
            <a:endParaRPr kumimoji="0" lang="en-IN" sz="2809" b="0" i="0" u="none" strike="noStrike" kern="1200" cap="none" spc="0" normalizeH="0" baseline="0" noProof="0">
              <a:ln>
                <a:noFill/>
              </a:ln>
              <a:solidFill>
                <a:prstClr val="white"/>
              </a:solidFill>
              <a:effectLst/>
              <a:uLnTx/>
              <a:uFillTx/>
              <a:latin typeface="Raleway Medium"/>
              <a:ea typeface="+mn-ea"/>
              <a:cs typeface="+mn-cs"/>
            </a:endParaRPr>
          </a:p>
        </p:txBody>
      </p:sp>
      <p:sp>
        <p:nvSpPr>
          <p:cNvPr id="2" name="Title 1"/>
          <p:cNvSpPr>
            <a:spLocks noGrp="1"/>
          </p:cNvSpPr>
          <p:nvPr>
            <p:ph type="title"/>
          </p:nvPr>
        </p:nvSpPr>
        <p:spPr>
          <a:xfrm>
            <a:off x="457200" y="-217018"/>
            <a:ext cx="8229600" cy="1143000"/>
          </a:xfrm>
        </p:spPr>
        <p:txBody>
          <a:bodyPr>
            <a:normAutofit/>
          </a:bodyPr>
          <a:lstStyle/>
          <a:p>
            <a:pPr algn="l"/>
            <a:r>
              <a:rPr sz="3600" dirty="0">
                <a:gradFill>
                  <a:gsLst>
                    <a:gs pos="0">
                      <a:schemeClr val="accent6">
                        <a:lumMod val="75000"/>
                      </a:schemeClr>
                    </a:gs>
                    <a:gs pos="100000">
                      <a:srgbClr val="FFC000"/>
                    </a:gs>
                  </a:gsLst>
                  <a:lin ang="0" scaled="0"/>
                </a:gradFill>
                <a:latin typeface="Raleway Bold" pitchFamily="2" charset="0"/>
              </a:rPr>
              <a:t>Challenges and Learnings</a:t>
            </a:r>
          </a:p>
        </p:txBody>
      </p:sp>
      <p:pic>
        <p:nvPicPr>
          <p:cNvPr id="4" name="Picture 7">
            <a:extLst>
              <a:ext uri="{FF2B5EF4-FFF2-40B4-BE49-F238E27FC236}">
                <a16:creationId xmlns:a16="http://schemas.microsoft.com/office/drawing/2014/main" id="{53DCC1AE-DE10-7908-B21F-26F4C7564D7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34201" y="161653"/>
            <a:ext cx="1481199" cy="385657"/>
          </a:xfrm>
          <a:prstGeom prst="rect">
            <a:avLst/>
          </a:prstGeom>
        </p:spPr>
      </p:pic>
      <p:graphicFrame>
        <p:nvGraphicFramePr>
          <p:cNvPr id="8" name="Table 7">
            <a:extLst>
              <a:ext uri="{FF2B5EF4-FFF2-40B4-BE49-F238E27FC236}">
                <a16:creationId xmlns:a16="http://schemas.microsoft.com/office/drawing/2014/main" id="{35F790D6-EC4E-E81A-9D47-386E78F3F09D}"/>
              </a:ext>
            </a:extLst>
          </p:cNvPr>
          <p:cNvGraphicFramePr>
            <a:graphicFrameLocks noGrp="1"/>
          </p:cNvGraphicFramePr>
          <p:nvPr>
            <p:extLst>
              <p:ext uri="{D42A27DB-BD31-4B8C-83A1-F6EECF244321}">
                <p14:modId xmlns:p14="http://schemas.microsoft.com/office/powerpoint/2010/main" val="132794985"/>
              </p:ext>
            </p:extLst>
          </p:nvPr>
        </p:nvGraphicFramePr>
        <p:xfrm>
          <a:off x="685800" y="775003"/>
          <a:ext cx="8229600" cy="571883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4114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Raleway" pitchFamily="2" charset="0"/>
                        </a:rPr>
                        <a:t>Challenges</a:t>
                      </a:r>
                    </a:p>
                  </a:txBody>
                  <a:tcPr marL="190500" marR="190500" marT="190500" marB="190500" anchor="ctr">
                    <a:lnL w="381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0000"/>
                        </a:lnSpc>
                        <a:defRPr/>
                      </a:pPr>
                      <a:r>
                        <a:rPr lang="en-US" sz="2000" b="1" dirty="0">
                          <a:solidFill>
                            <a:schemeClr val="bg1"/>
                          </a:solidFill>
                          <a:latin typeface="Raleway" pitchFamily="2" charset="0"/>
                        </a:rPr>
                        <a:t>How I Overcame it?</a:t>
                      </a:r>
                    </a:p>
                  </a:txBody>
                  <a:tcPr marL="190500" marR="190500" marT="190500" marB="190500" anchor="ctr">
                    <a:lnL w="12700" cap="flat" cmpd="sng" algn="ctr">
                      <a:solidFill>
                        <a:schemeClr val="bg1"/>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301766">
                <a:tc>
                  <a:txBody>
                    <a:bodyPr/>
                    <a:lstStyle/>
                    <a:p>
                      <a:pPr algn="just">
                        <a:lnSpc>
                          <a:spcPct val="100000"/>
                        </a:lnSpc>
                        <a:defRPr/>
                      </a:pPr>
                      <a:r>
                        <a:rPr lang="en-US" sz="1200" dirty="0">
                          <a:solidFill>
                            <a:schemeClr val="bg1"/>
                          </a:solidFill>
                          <a:latin typeface="Raleway" pitchFamily="2" charset="0"/>
                          <a:ea typeface="Montserrat"/>
                          <a:cs typeface="Montserrat"/>
                          <a:sym typeface="Montserrat"/>
                        </a:rPr>
                        <a:t>It wasn’t easy to find a dataset for the system. Given that it was a RAG model, the conditions were too precise.</a:t>
                      </a:r>
                      <a:endParaRPr lang="en-US" sz="1200" dirty="0">
                        <a:solidFill>
                          <a:schemeClr val="bg1"/>
                        </a:solidFill>
                        <a:latin typeface="Raleway"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0000"/>
                        </a:lnSpc>
                        <a:defRPr/>
                      </a:pPr>
                      <a:r>
                        <a:rPr lang="en-US" sz="1200">
                          <a:solidFill>
                            <a:schemeClr val="bg1"/>
                          </a:solidFill>
                          <a:latin typeface="Raleway" pitchFamily="2" charset="0"/>
                          <a:ea typeface="Montserrat"/>
                          <a:cs typeface="Montserrat"/>
                          <a:sym typeface="Montserrat"/>
                        </a:rPr>
                        <a:t>Instead of relying on a single dataset, I found multiple csv datasets and compiled them into a single markdown file by converting the rows into rules which were strings.</a:t>
                      </a:r>
                      <a:endParaRPr lang="en-US" sz="1200">
                        <a:solidFill>
                          <a:schemeClr val="bg1"/>
                        </a:solidFill>
                        <a:latin typeface="Raleway" pitchFamily="2" charset="0"/>
                      </a:endParaRPr>
                    </a:p>
                  </a:txBody>
                  <a:tcPr marL="190500" marR="190500" marT="190500" marB="190500" anchor="ctr">
                    <a:lnL w="12700" cap="flat" cmpd="sng" algn="ctr">
                      <a:solidFill>
                        <a:schemeClr val="bg1"/>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511416">
                <a:tc>
                  <a:txBody>
                    <a:bodyPr/>
                    <a:lstStyle/>
                    <a:p>
                      <a:pPr algn="just">
                        <a:lnSpc>
                          <a:spcPct val="100000"/>
                        </a:lnSpc>
                        <a:defRPr/>
                      </a:pPr>
                      <a:r>
                        <a:rPr lang="en-US" sz="1200" dirty="0">
                          <a:solidFill>
                            <a:schemeClr val="bg1"/>
                          </a:solidFill>
                          <a:latin typeface="Raleway" pitchFamily="2" charset="0"/>
                          <a:ea typeface="Montserrat"/>
                          <a:cs typeface="Montserrat"/>
                          <a:sym typeface="Montserrat"/>
                        </a:rPr>
                        <a:t>Finding a free LLM API was quite time consuming since most LLMs that offered the most features were subscription based.</a:t>
                      </a:r>
                      <a:endParaRPr lang="en-US" sz="1200" dirty="0">
                        <a:solidFill>
                          <a:schemeClr val="bg1"/>
                        </a:solidFill>
                        <a:latin typeface="Raleway"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0000"/>
                        </a:lnSpc>
                        <a:defRPr/>
                      </a:pPr>
                      <a:r>
                        <a:rPr lang="en-US" sz="1200">
                          <a:solidFill>
                            <a:schemeClr val="bg1"/>
                          </a:solidFill>
                          <a:latin typeface="Raleway" pitchFamily="2" charset="0"/>
                          <a:ea typeface="Montserrat"/>
                          <a:cs typeface="Montserrat"/>
                          <a:sym typeface="Montserrat"/>
                        </a:rPr>
                        <a:t>Found the Groq API which is a tool that helps developers build and manage AI applications. It is used to query and filter data stored in the Chroma database and provided an interface to Meta’s Llama3 LLM model.</a:t>
                      </a:r>
                      <a:endParaRPr lang="en-US" sz="1200">
                        <a:solidFill>
                          <a:schemeClr val="bg1"/>
                        </a:solidFill>
                        <a:latin typeface="Raleway" pitchFamily="2" charset="0"/>
                      </a:endParaRPr>
                    </a:p>
                  </a:txBody>
                  <a:tcPr marL="190500" marR="190500" marT="190500" marB="190500" anchor="ctr">
                    <a:lnL w="12700" cap="flat" cmpd="sng" algn="ctr">
                      <a:solidFill>
                        <a:schemeClr val="bg1"/>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301766">
                <a:tc>
                  <a:txBody>
                    <a:bodyPr/>
                    <a:lstStyle/>
                    <a:p>
                      <a:pPr algn="just">
                        <a:lnSpc>
                          <a:spcPct val="100000"/>
                        </a:lnSpc>
                        <a:defRPr/>
                      </a:pPr>
                      <a:r>
                        <a:rPr lang="en-US" sz="1200" dirty="0">
                          <a:solidFill>
                            <a:schemeClr val="bg1"/>
                          </a:solidFill>
                          <a:latin typeface="Raleway" pitchFamily="2" charset="0"/>
                          <a:ea typeface="Montserrat"/>
                          <a:cs typeface="Montserrat"/>
                          <a:sym typeface="Montserrat"/>
                        </a:rPr>
                        <a:t>Rephrasing the prompt to produce the desired output was tiresome.</a:t>
                      </a:r>
                      <a:endParaRPr lang="en-US" sz="1200" dirty="0">
                        <a:solidFill>
                          <a:schemeClr val="bg1"/>
                        </a:solidFill>
                        <a:latin typeface="Raleway"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0000"/>
                        </a:lnSpc>
                        <a:defRPr/>
                      </a:pPr>
                      <a:r>
                        <a:rPr lang="en-US" sz="1200">
                          <a:solidFill>
                            <a:schemeClr val="bg1"/>
                          </a:solidFill>
                          <a:latin typeface="Raleway" pitchFamily="2" charset="0"/>
                          <a:ea typeface="Montserrat"/>
                          <a:cs typeface="Montserrat"/>
                          <a:sym typeface="Montserrat"/>
                        </a:rPr>
                        <a:t>Trial and error method allowed me to discover the various types and formats of responses that the model produced and was able to filter out those undesired responses.</a:t>
                      </a:r>
                      <a:endParaRPr lang="en-US" sz="1200">
                        <a:solidFill>
                          <a:schemeClr val="bg1"/>
                        </a:solidFill>
                        <a:latin typeface="Raleway" pitchFamily="2" charset="0"/>
                      </a:endParaRPr>
                    </a:p>
                  </a:txBody>
                  <a:tcPr marL="190500" marR="190500" marT="190500" marB="190500" anchor="ctr">
                    <a:lnL w="12700" cap="flat" cmpd="sng" algn="ctr">
                      <a:solidFill>
                        <a:schemeClr val="bg1"/>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18088">
                <a:tc>
                  <a:txBody>
                    <a:bodyPr/>
                    <a:lstStyle/>
                    <a:p>
                      <a:pPr algn="just">
                        <a:lnSpc>
                          <a:spcPct val="100000"/>
                        </a:lnSpc>
                        <a:defRPr/>
                      </a:pPr>
                      <a:r>
                        <a:rPr lang="en-US" sz="1200">
                          <a:solidFill>
                            <a:schemeClr val="bg1"/>
                          </a:solidFill>
                          <a:latin typeface="Raleway" pitchFamily="2" charset="0"/>
                          <a:ea typeface="Montserrat"/>
                          <a:cs typeface="Montserrat"/>
                          <a:sym typeface="Montserrat"/>
                        </a:rPr>
                        <a:t>Uploading and downloading the file database directory in Google drive was out of order.</a:t>
                      </a:r>
                      <a:endParaRPr lang="en-US" sz="1200">
                        <a:solidFill>
                          <a:schemeClr val="bg1"/>
                        </a:solidFill>
                        <a:latin typeface="Raleway"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ct val="100000"/>
                        </a:lnSpc>
                        <a:defRPr/>
                      </a:pPr>
                      <a:r>
                        <a:rPr lang="en-US" sz="1200" dirty="0">
                          <a:solidFill>
                            <a:schemeClr val="bg1"/>
                          </a:solidFill>
                          <a:latin typeface="Raleway" pitchFamily="2" charset="0"/>
                          <a:ea typeface="Montserrat"/>
                          <a:cs typeface="Montserrat"/>
                          <a:sym typeface="Montserrat"/>
                        </a:rPr>
                        <a:t>Performed recursive or tree-based upload and download.</a:t>
                      </a:r>
                      <a:endParaRPr lang="en-US" sz="1200" dirty="0">
                        <a:solidFill>
                          <a:schemeClr val="bg1"/>
                        </a:solidFill>
                        <a:latin typeface="Raleway" pitchFamily="2" charset="0"/>
                      </a:endParaRPr>
                    </a:p>
                  </a:txBody>
                  <a:tcPr marL="190500" marR="190500" marT="190500" marB="190500" anchor="ctr">
                    <a:lnL w="12700" cap="flat" cmpd="sng" algn="ctr">
                      <a:solidFill>
                        <a:schemeClr val="bg1"/>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4" name="Table 13">
            <a:extLst>
              <a:ext uri="{FF2B5EF4-FFF2-40B4-BE49-F238E27FC236}">
                <a16:creationId xmlns:a16="http://schemas.microsoft.com/office/drawing/2014/main" id="{9FBF8DC8-DBBF-F370-DEBC-4D8FE298C17A}"/>
              </a:ext>
            </a:extLst>
          </p:cNvPr>
          <p:cNvGraphicFramePr>
            <a:graphicFrameLocks noGrp="1"/>
          </p:cNvGraphicFramePr>
          <p:nvPr>
            <p:extLst>
              <p:ext uri="{D42A27DB-BD31-4B8C-83A1-F6EECF244321}">
                <p14:modId xmlns:p14="http://schemas.microsoft.com/office/powerpoint/2010/main" val="640760940"/>
              </p:ext>
            </p:extLst>
          </p:nvPr>
        </p:nvGraphicFramePr>
        <p:xfrm>
          <a:off x="680720" y="775003"/>
          <a:ext cx="8234680" cy="5718836"/>
        </p:xfrm>
        <a:graphic>
          <a:graphicData uri="http://schemas.openxmlformats.org/drawingml/2006/table">
            <a:tbl>
              <a:tblPr/>
              <a:tblGrid>
                <a:gridCol w="8234680">
                  <a:extLst>
                    <a:ext uri="{9D8B030D-6E8A-4147-A177-3AD203B41FA5}">
                      <a16:colId xmlns:a16="http://schemas.microsoft.com/office/drawing/2014/main" val="2634753786"/>
                    </a:ext>
                  </a:extLst>
                </a:gridCol>
              </a:tblGrid>
              <a:tr h="5718836">
                <a:tc>
                  <a:txBody>
                    <a:bodyPr/>
                    <a:lstStyle/>
                    <a:p>
                      <a:pPr algn="ctr"/>
                      <a:endParaRPr lang="en-IN" b="1" dirty="0">
                        <a:solidFill>
                          <a:schemeClr val="bg1"/>
                        </a:solidFill>
                      </a:endParaRPr>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2753386832"/>
                  </a:ext>
                </a:extLst>
              </a:tr>
            </a:tbl>
          </a:graphicData>
        </a:graphic>
      </p:graphicFrame>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541E50B-EF8D-CACF-D948-AFB9F5D6B3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16" r="5017"/>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3839445-93C5-3827-DCAA-98FFC54B8C16}"/>
              </a:ext>
            </a:extLst>
          </p:cNvPr>
          <p:cNvSpPr/>
          <p:nvPr/>
        </p:nvSpPr>
        <p:spPr>
          <a:xfrm>
            <a:off x="0" y="0"/>
            <a:ext cx="9144000" cy="6858000"/>
          </a:xfrm>
          <a:prstGeom prst="rect">
            <a:avLst/>
          </a:prstGeom>
          <a:gradFill>
            <a:gsLst>
              <a:gs pos="22000">
                <a:schemeClr val="tx1"/>
              </a:gs>
              <a:gs pos="100000">
                <a:schemeClr val="tx1">
                  <a:alpha val="43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426836" rtl="0" eaLnBrk="1" fontAlgn="auto" latinLnBrk="0" hangingPunct="1">
              <a:lnSpc>
                <a:spcPct val="100000"/>
              </a:lnSpc>
              <a:spcBef>
                <a:spcPts val="0"/>
              </a:spcBef>
              <a:spcAft>
                <a:spcPts val="0"/>
              </a:spcAft>
              <a:buClrTx/>
              <a:buSzTx/>
              <a:buFontTx/>
              <a:buNone/>
              <a:tabLst/>
              <a:defRPr/>
            </a:pPr>
            <a:endParaRPr kumimoji="0" lang="en-IN" sz="2809" b="0" i="0" u="none" strike="noStrike" kern="1200" cap="none" spc="0" normalizeH="0" baseline="0" noProof="0">
              <a:ln>
                <a:noFill/>
              </a:ln>
              <a:solidFill>
                <a:prstClr val="white"/>
              </a:solidFill>
              <a:effectLst/>
              <a:uLnTx/>
              <a:uFillTx/>
              <a:latin typeface="Raleway Medium"/>
              <a:ea typeface="+mn-ea"/>
              <a:cs typeface="+mn-cs"/>
            </a:endParaRPr>
          </a:p>
        </p:txBody>
      </p:sp>
      <p:sp>
        <p:nvSpPr>
          <p:cNvPr id="2" name="Title 1"/>
          <p:cNvSpPr>
            <a:spLocks noGrp="1"/>
          </p:cNvSpPr>
          <p:nvPr>
            <p:ph type="title"/>
          </p:nvPr>
        </p:nvSpPr>
        <p:spPr>
          <a:xfrm>
            <a:off x="457200" y="1396159"/>
            <a:ext cx="8458070" cy="4065681"/>
          </a:xfrm>
        </p:spPr>
        <p:txBody>
          <a:bodyPr>
            <a:noAutofit/>
          </a:bodyPr>
          <a:lstStyle/>
          <a:p>
            <a:r>
              <a:rPr lang="en-US" sz="9600" dirty="0">
                <a:gradFill>
                  <a:gsLst>
                    <a:gs pos="0">
                      <a:schemeClr val="accent6">
                        <a:lumMod val="75000"/>
                      </a:schemeClr>
                    </a:gs>
                    <a:gs pos="100000">
                      <a:srgbClr val="FFC000"/>
                    </a:gs>
                  </a:gsLst>
                  <a:lin ang="0" scaled="0"/>
                </a:gradFill>
                <a:latin typeface="Raleway Bold" pitchFamily="2" charset="0"/>
              </a:rPr>
              <a:t>Live</a:t>
            </a:r>
            <a:br>
              <a:rPr lang="en-US" sz="9600" dirty="0">
                <a:gradFill>
                  <a:gsLst>
                    <a:gs pos="0">
                      <a:schemeClr val="accent6">
                        <a:lumMod val="75000"/>
                      </a:schemeClr>
                    </a:gs>
                    <a:gs pos="100000">
                      <a:srgbClr val="FFC000"/>
                    </a:gs>
                  </a:gsLst>
                  <a:lin ang="0" scaled="0"/>
                </a:gradFill>
                <a:latin typeface="Raleway Bold" pitchFamily="2" charset="0"/>
              </a:rPr>
            </a:br>
            <a:r>
              <a:rPr sz="9600" dirty="0">
                <a:gradFill>
                  <a:gsLst>
                    <a:gs pos="0">
                      <a:schemeClr val="accent6">
                        <a:lumMod val="75000"/>
                      </a:schemeClr>
                    </a:gs>
                    <a:gs pos="100000">
                      <a:srgbClr val="FFC000"/>
                    </a:gs>
                  </a:gsLst>
                  <a:lin ang="0" scaled="0"/>
                </a:gradFill>
                <a:latin typeface="Raleway Bold" pitchFamily="2" charset="0"/>
              </a:rPr>
              <a:t>Demo</a:t>
            </a:r>
          </a:p>
        </p:txBody>
      </p:sp>
      <p:pic>
        <p:nvPicPr>
          <p:cNvPr id="4" name="Picture 7">
            <a:extLst>
              <a:ext uri="{FF2B5EF4-FFF2-40B4-BE49-F238E27FC236}">
                <a16:creationId xmlns:a16="http://schemas.microsoft.com/office/drawing/2014/main" id="{83FF8A7D-C64B-7AD5-0006-86B19EB2F1B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34071" y="263254"/>
            <a:ext cx="1481199" cy="385657"/>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0800A15-CBA9-49D2-0541-B211A43B8E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01" r="2502" b="1622"/>
          <a:stretch/>
        </p:blipFill>
        <p:spPr bwMode="auto">
          <a:xfrm>
            <a:off x="0" y="-56544"/>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B79908-4812-DBE7-AC19-DB8631C5E7B9}"/>
              </a:ext>
            </a:extLst>
          </p:cNvPr>
          <p:cNvSpPr/>
          <p:nvPr/>
        </p:nvSpPr>
        <p:spPr>
          <a:xfrm>
            <a:off x="0" y="-56544"/>
            <a:ext cx="9144000" cy="6858000"/>
          </a:xfrm>
          <a:prstGeom prst="rect">
            <a:avLst/>
          </a:prstGeom>
          <a:gradFill>
            <a:gsLst>
              <a:gs pos="22000">
                <a:schemeClr val="tx1"/>
              </a:gs>
              <a:gs pos="100000">
                <a:schemeClr val="tx1">
                  <a:alpha val="43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426836" rtl="0" eaLnBrk="1" fontAlgn="auto" latinLnBrk="0" hangingPunct="1">
              <a:lnSpc>
                <a:spcPct val="100000"/>
              </a:lnSpc>
              <a:spcBef>
                <a:spcPts val="0"/>
              </a:spcBef>
              <a:spcAft>
                <a:spcPts val="0"/>
              </a:spcAft>
              <a:buClrTx/>
              <a:buSzTx/>
              <a:buFontTx/>
              <a:buNone/>
              <a:tabLst/>
              <a:defRPr/>
            </a:pPr>
            <a:endParaRPr kumimoji="0" lang="en-IN" sz="2809" b="0" i="0" u="none" strike="noStrike" kern="1200" cap="none" spc="0" normalizeH="0" baseline="0" noProof="0">
              <a:ln>
                <a:noFill/>
              </a:ln>
              <a:solidFill>
                <a:prstClr val="white"/>
              </a:solidFill>
              <a:effectLst/>
              <a:uLnTx/>
              <a:uFillTx/>
              <a:latin typeface="Raleway Medium"/>
              <a:ea typeface="+mn-ea"/>
              <a:cs typeface="+mn-cs"/>
            </a:endParaRPr>
          </a:p>
        </p:txBody>
      </p:sp>
      <p:sp>
        <p:nvSpPr>
          <p:cNvPr id="2" name="Title 1"/>
          <p:cNvSpPr>
            <a:spLocks noGrp="1"/>
          </p:cNvSpPr>
          <p:nvPr>
            <p:ph type="title"/>
          </p:nvPr>
        </p:nvSpPr>
        <p:spPr>
          <a:xfrm>
            <a:off x="457200" y="397209"/>
            <a:ext cx="8229600" cy="1143000"/>
          </a:xfrm>
        </p:spPr>
        <p:txBody>
          <a:bodyPr/>
          <a:lstStyle/>
          <a:p>
            <a:pPr algn="l"/>
            <a:r>
              <a:rPr dirty="0">
                <a:gradFill>
                  <a:gsLst>
                    <a:gs pos="0">
                      <a:schemeClr val="accent6">
                        <a:lumMod val="75000"/>
                      </a:schemeClr>
                    </a:gs>
                    <a:gs pos="100000">
                      <a:srgbClr val="FFC000"/>
                    </a:gs>
                  </a:gsLst>
                  <a:lin ang="0" scaled="0"/>
                </a:gradFill>
                <a:latin typeface="Raleway Bold" pitchFamily="2" charset="0"/>
              </a:rPr>
              <a:t>Future Improvements</a:t>
            </a:r>
          </a:p>
        </p:txBody>
      </p:sp>
      <p:sp>
        <p:nvSpPr>
          <p:cNvPr id="3" name="Content Placeholder 2"/>
          <p:cNvSpPr>
            <a:spLocks noGrp="1"/>
          </p:cNvSpPr>
          <p:nvPr>
            <p:ph idx="1"/>
          </p:nvPr>
        </p:nvSpPr>
        <p:spPr>
          <a:xfrm>
            <a:off x="457200" y="1817170"/>
            <a:ext cx="8229600" cy="4525963"/>
          </a:xfrm>
        </p:spPr>
        <p:txBody>
          <a:bodyPr>
            <a:normAutofit fontScale="92500" lnSpcReduction="20000"/>
          </a:bodyPr>
          <a:lstStyle/>
          <a:p>
            <a:pPr marL="602361" lvl="1" indent="-301180" algn="just">
              <a:lnSpc>
                <a:spcPct val="120000"/>
              </a:lnSpc>
              <a:buFont typeface="Arial"/>
              <a:buChar char="•"/>
            </a:pPr>
            <a:r>
              <a:rPr lang="en-US" sz="1800" dirty="0">
                <a:solidFill>
                  <a:schemeClr val="bg1"/>
                </a:solidFill>
                <a:latin typeface="Raleway" pitchFamily="2" charset="0"/>
                <a:ea typeface="Montserrat"/>
                <a:cs typeface="Montserrat"/>
                <a:sym typeface="Montserrat"/>
              </a:rPr>
              <a:t>The database that is stored in the cloud can be encrypted, which requires the decryption process to happen before comparing the embedded relevance which is a direct comparison between the user query and the dataset.</a:t>
            </a:r>
          </a:p>
          <a:p>
            <a:pPr marL="602361" lvl="1" indent="-301180" algn="just">
              <a:lnSpc>
                <a:spcPct val="120000"/>
              </a:lnSpc>
              <a:buFont typeface="Arial"/>
              <a:buChar char="•"/>
            </a:pPr>
            <a:r>
              <a:rPr lang="en-US" sz="1800" dirty="0">
                <a:solidFill>
                  <a:schemeClr val="bg1"/>
                </a:solidFill>
                <a:latin typeface="Raleway" pitchFamily="2" charset="0"/>
                <a:ea typeface="Montserrat"/>
                <a:cs typeface="Montserrat"/>
                <a:sym typeface="Montserrat"/>
              </a:rPr>
              <a:t>A more effective cloud storage solution can be used that doesn’t need to download the directory onto the local/remote device.</a:t>
            </a:r>
          </a:p>
          <a:p>
            <a:pPr marL="602361" lvl="1" indent="-301180" algn="just">
              <a:lnSpc>
                <a:spcPct val="120000"/>
              </a:lnSpc>
              <a:buFont typeface="Arial"/>
              <a:buChar char="•"/>
            </a:pPr>
            <a:r>
              <a:rPr lang="en-US" sz="1800" dirty="0">
                <a:solidFill>
                  <a:schemeClr val="bg1"/>
                </a:solidFill>
                <a:latin typeface="Raleway" pitchFamily="2" charset="0"/>
                <a:ea typeface="Montserrat"/>
                <a:cs typeface="Montserrat"/>
                <a:sym typeface="Montserrat"/>
              </a:rPr>
              <a:t>The links to the food products in the suggested plan and workout equipment can be listed as an inventory in the result page using APIs like Google Shopping API.</a:t>
            </a:r>
          </a:p>
          <a:p>
            <a:pPr marL="602361" lvl="1" indent="-301180" algn="just">
              <a:lnSpc>
                <a:spcPct val="120000"/>
              </a:lnSpc>
              <a:buFont typeface="Arial"/>
              <a:buChar char="•"/>
            </a:pPr>
            <a:r>
              <a:rPr lang="en-US" sz="1800" dirty="0">
                <a:solidFill>
                  <a:schemeClr val="bg1"/>
                </a:solidFill>
                <a:latin typeface="Raleway" pitchFamily="2" charset="0"/>
                <a:ea typeface="Montserrat"/>
                <a:cs typeface="Montserrat"/>
                <a:sym typeface="Montserrat"/>
              </a:rPr>
              <a:t>The most viable real-world applications are -</a:t>
            </a:r>
          </a:p>
          <a:p>
            <a:pPr marL="1204722" lvl="2" indent="-401574" algn="just">
              <a:lnSpc>
                <a:spcPct val="120000"/>
              </a:lnSpc>
              <a:buFont typeface="Arial"/>
              <a:buChar char="⚬"/>
            </a:pPr>
            <a:r>
              <a:rPr lang="en-US" sz="1800" dirty="0">
                <a:solidFill>
                  <a:schemeClr val="bg1"/>
                </a:solidFill>
                <a:latin typeface="Raleway" pitchFamily="2" charset="0"/>
                <a:ea typeface="Montserrat"/>
                <a:cs typeface="Montserrat"/>
                <a:sym typeface="Montserrat"/>
              </a:rPr>
              <a:t>As a prescription after cost-efficient overall fitness/health check-up.</a:t>
            </a:r>
          </a:p>
          <a:p>
            <a:pPr marL="1204722" lvl="2" indent="-401574" algn="just">
              <a:lnSpc>
                <a:spcPct val="120000"/>
              </a:lnSpc>
              <a:buFont typeface="Arial"/>
              <a:buChar char="⚬"/>
            </a:pPr>
            <a:r>
              <a:rPr lang="en-US" sz="1800" dirty="0">
                <a:solidFill>
                  <a:schemeClr val="bg1"/>
                </a:solidFill>
                <a:latin typeface="Raleway" pitchFamily="2" charset="0"/>
                <a:ea typeface="Montserrat"/>
                <a:cs typeface="Montserrat"/>
                <a:sym typeface="Montserrat"/>
              </a:rPr>
              <a:t>Personalized gym trainer with diet plans that is complementary with gym memberships.</a:t>
            </a:r>
          </a:p>
          <a:p>
            <a:pPr marL="1204722" lvl="2" indent="-401574" algn="just">
              <a:lnSpc>
                <a:spcPct val="120000"/>
              </a:lnSpc>
              <a:buFont typeface="Arial"/>
              <a:buChar char="⚬"/>
            </a:pPr>
            <a:r>
              <a:rPr lang="en-US" sz="1800" dirty="0">
                <a:solidFill>
                  <a:schemeClr val="bg1"/>
                </a:solidFill>
                <a:latin typeface="Raleway" pitchFamily="2" charset="0"/>
                <a:ea typeface="Montserrat"/>
                <a:cs typeface="Montserrat"/>
                <a:sym typeface="Montserrat"/>
              </a:rPr>
              <a:t>A cost-effective solution for routine prescription instead of consulting a fitness counsellor.</a:t>
            </a:r>
          </a:p>
        </p:txBody>
      </p:sp>
      <p:pic>
        <p:nvPicPr>
          <p:cNvPr id="4" name="Picture 7">
            <a:extLst>
              <a:ext uri="{FF2B5EF4-FFF2-40B4-BE49-F238E27FC236}">
                <a16:creationId xmlns:a16="http://schemas.microsoft.com/office/drawing/2014/main" id="{E9ECD25F-DCA6-7766-E6DC-1D2CB440829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34071" y="263254"/>
            <a:ext cx="1481199" cy="385657"/>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5BE1B419-811E-0C79-077A-90106DC76A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32" r="11032"/>
          <a:stretch/>
        </p:blipFill>
        <p:spPr bwMode="auto">
          <a:xfrm rot="10800000">
            <a:off x="0" y="-73152"/>
            <a:ext cx="10277856" cy="68519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2BFD185-05E3-FFA4-4182-1BEBDCF61152}"/>
              </a:ext>
            </a:extLst>
          </p:cNvPr>
          <p:cNvSpPr/>
          <p:nvPr/>
        </p:nvSpPr>
        <p:spPr>
          <a:xfrm>
            <a:off x="0" y="-56544"/>
            <a:ext cx="9144000" cy="6858000"/>
          </a:xfrm>
          <a:prstGeom prst="rect">
            <a:avLst/>
          </a:prstGeom>
          <a:gradFill>
            <a:gsLst>
              <a:gs pos="22000">
                <a:schemeClr val="tx1"/>
              </a:gs>
              <a:gs pos="100000">
                <a:schemeClr val="tx1">
                  <a:alpha val="43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426836" rtl="0" eaLnBrk="1" fontAlgn="auto" latinLnBrk="0" hangingPunct="1">
              <a:lnSpc>
                <a:spcPct val="100000"/>
              </a:lnSpc>
              <a:spcBef>
                <a:spcPts val="0"/>
              </a:spcBef>
              <a:spcAft>
                <a:spcPts val="0"/>
              </a:spcAft>
              <a:buClrTx/>
              <a:buSzTx/>
              <a:buFontTx/>
              <a:buNone/>
              <a:tabLst/>
              <a:defRPr/>
            </a:pPr>
            <a:endParaRPr kumimoji="0" lang="en-IN" sz="2809" b="0" i="0" u="none" strike="noStrike" kern="1200" cap="none" spc="0" normalizeH="0" baseline="0" noProof="0">
              <a:ln>
                <a:noFill/>
              </a:ln>
              <a:solidFill>
                <a:prstClr val="white"/>
              </a:solidFill>
              <a:effectLst/>
              <a:uLnTx/>
              <a:uFillTx/>
              <a:latin typeface="Raleway Medium"/>
              <a:ea typeface="+mn-ea"/>
              <a:cs typeface="+mn-cs"/>
            </a:endParaRPr>
          </a:p>
        </p:txBody>
      </p:sp>
      <p:sp>
        <p:nvSpPr>
          <p:cNvPr id="2" name="Title 1"/>
          <p:cNvSpPr>
            <a:spLocks noGrp="1"/>
          </p:cNvSpPr>
          <p:nvPr>
            <p:ph type="title"/>
          </p:nvPr>
        </p:nvSpPr>
        <p:spPr>
          <a:xfrm>
            <a:off x="457200" y="86360"/>
            <a:ext cx="8229600" cy="1143000"/>
          </a:xfrm>
        </p:spPr>
        <p:txBody>
          <a:bodyPr>
            <a:normAutofit/>
          </a:bodyPr>
          <a:lstStyle/>
          <a:p>
            <a:pPr algn="l"/>
            <a:r>
              <a:rPr sz="4800" dirty="0">
                <a:gradFill>
                  <a:gsLst>
                    <a:gs pos="0">
                      <a:schemeClr val="accent6">
                        <a:lumMod val="75000"/>
                      </a:schemeClr>
                    </a:gs>
                    <a:gs pos="100000">
                      <a:srgbClr val="FFC000"/>
                    </a:gs>
                  </a:gsLst>
                  <a:lin ang="0" scaled="0"/>
                </a:gradFill>
                <a:latin typeface="Raleway Bold" pitchFamily="2" charset="0"/>
              </a:rPr>
              <a:t>Conclusion</a:t>
            </a:r>
          </a:p>
        </p:txBody>
      </p:sp>
      <p:sp>
        <p:nvSpPr>
          <p:cNvPr id="3" name="Content Placeholder 2"/>
          <p:cNvSpPr>
            <a:spLocks noGrp="1"/>
          </p:cNvSpPr>
          <p:nvPr>
            <p:ph idx="1"/>
          </p:nvPr>
        </p:nvSpPr>
        <p:spPr>
          <a:xfrm>
            <a:off x="457200" y="1217777"/>
            <a:ext cx="8229600" cy="3103324"/>
          </a:xfrm>
        </p:spPr>
        <p:txBody>
          <a:bodyPr>
            <a:noAutofit/>
          </a:bodyPr>
          <a:lstStyle/>
          <a:p>
            <a:pPr marL="0" lvl="0" indent="0" algn="just">
              <a:lnSpc>
                <a:spcPct val="150000"/>
              </a:lnSpc>
              <a:spcBef>
                <a:spcPct val="0"/>
              </a:spcBef>
              <a:buNone/>
            </a:pPr>
            <a:r>
              <a:rPr lang="en-US" sz="1600" dirty="0">
                <a:solidFill>
                  <a:schemeClr val="bg1"/>
                </a:solidFill>
                <a:latin typeface="Raleway" pitchFamily="2" charset="0"/>
                <a:ea typeface="Montserrat"/>
                <a:cs typeface="Montserrat"/>
                <a:sym typeface="Montserrat"/>
              </a:rPr>
              <a:t>Thus, the proposed system addresses the challenge of personalized health management by implementing an AI-driven solution using RAG model that suggests tailored workout and diet plans based on individual user profiles. By leveraging efficient data retrieval methods and dynamic updates from a cloud-based Chroma database, the system ensures accuracy and adaptability. This innovation not only simplifies health tracking but also empowers users by promoting healthier lifestyles and better fitness outcomes.</a:t>
            </a:r>
          </a:p>
        </p:txBody>
      </p:sp>
      <p:pic>
        <p:nvPicPr>
          <p:cNvPr id="4" name="Picture 7">
            <a:extLst>
              <a:ext uri="{FF2B5EF4-FFF2-40B4-BE49-F238E27FC236}">
                <a16:creationId xmlns:a16="http://schemas.microsoft.com/office/drawing/2014/main" id="{8F95E1E4-33DF-250B-500B-8D7DACFBBA6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34071" y="263254"/>
            <a:ext cx="1481199" cy="385657"/>
          </a:xfrm>
          <a:prstGeom prst="rect">
            <a:avLst/>
          </a:prstGeom>
        </p:spPr>
      </p:pic>
      <p:sp>
        <p:nvSpPr>
          <p:cNvPr id="5" name="Title 1">
            <a:extLst>
              <a:ext uri="{FF2B5EF4-FFF2-40B4-BE49-F238E27FC236}">
                <a16:creationId xmlns:a16="http://schemas.microsoft.com/office/drawing/2014/main" id="{68E5C856-F9B6-F061-B81B-F723964B48F9}"/>
              </a:ext>
            </a:extLst>
          </p:cNvPr>
          <p:cNvSpPr txBox="1">
            <a:spLocks/>
          </p:cNvSpPr>
          <p:nvPr/>
        </p:nvSpPr>
        <p:spPr>
          <a:xfrm>
            <a:off x="457200" y="416946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sz="6600" dirty="0">
                <a:gradFill>
                  <a:gsLst>
                    <a:gs pos="0">
                      <a:schemeClr val="accent6">
                        <a:lumMod val="75000"/>
                      </a:schemeClr>
                    </a:gs>
                    <a:gs pos="100000">
                      <a:srgbClr val="FFC000"/>
                    </a:gs>
                  </a:gsLst>
                  <a:lin ang="0" scaled="0"/>
                </a:gradFill>
                <a:latin typeface="Raleway Bold" pitchFamily="2" charset="0"/>
              </a:rPr>
              <a:t>Thank You</a:t>
            </a:r>
          </a:p>
        </p:txBody>
      </p:sp>
      <p:sp>
        <p:nvSpPr>
          <p:cNvPr id="7" name="Content Placeholder 2">
            <a:extLst>
              <a:ext uri="{FF2B5EF4-FFF2-40B4-BE49-F238E27FC236}">
                <a16:creationId xmlns:a16="http://schemas.microsoft.com/office/drawing/2014/main" id="{B654D1B5-CFEA-E23E-FC98-736B048EB271}"/>
              </a:ext>
            </a:extLst>
          </p:cNvPr>
          <p:cNvSpPr txBox="1">
            <a:spLocks/>
          </p:cNvSpPr>
          <p:nvPr/>
        </p:nvSpPr>
        <p:spPr>
          <a:xfrm>
            <a:off x="457200" y="5335163"/>
            <a:ext cx="8229600" cy="42232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20000"/>
              </a:lnSpc>
              <a:spcBef>
                <a:spcPct val="0"/>
              </a:spcBef>
              <a:buFont typeface="Arial"/>
              <a:buNone/>
            </a:pPr>
            <a:r>
              <a:rPr lang="en-US" sz="2500" dirty="0">
                <a:solidFill>
                  <a:schemeClr val="bg1"/>
                </a:solidFill>
                <a:latin typeface="Raleway" pitchFamily="2" charset="0"/>
                <a:ea typeface="Montserrat"/>
                <a:cs typeface="Montserrat"/>
                <a:sym typeface="Montserrat"/>
              </a:rPr>
              <a:t>I welcome all questions and feedback you may have.</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fffbf29-92e7-40a6-a1a7-76d2a1fe9820}" enabled="1" method="Privileged" siteId="{a99a1e61-d69c-4458-9bca-b9857e258772}" contentBits="0" removed="0"/>
</clbl:labelList>
</file>

<file path=docProps/app.xml><?xml version="1.0" encoding="utf-8"?>
<Properties xmlns="http://schemas.openxmlformats.org/officeDocument/2006/extended-properties" xmlns:vt="http://schemas.openxmlformats.org/officeDocument/2006/docPropsVTypes">
  <TotalTime>109</TotalTime>
  <Words>833</Words>
  <Application>Microsoft Office PowerPoint</Application>
  <PresentationFormat>On-screen Show (4:3)</PresentationFormat>
  <Paragraphs>58</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Aptos</vt:lpstr>
      <vt:lpstr>Arial</vt:lpstr>
      <vt:lpstr>Calibri</vt:lpstr>
      <vt:lpstr>Montserrat</vt:lpstr>
      <vt:lpstr>Montserrat Bold</vt:lpstr>
      <vt:lpstr>Raleway</vt:lpstr>
      <vt:lpstr>Raleway Bold</vt:lpstr>
      <vt:lpstr>Raleway Medium</vt:lpstr>
      <vt:lpstr>Office Theme</vt:lpstr>
      <vt:lpstr>GenAI Project Solution Presentation</vt:lpstr>
      <vt:lpstr>Problem Statement</vt:lpstr>
      <vt:lpstr>Approach and Methodology</vt:lpstr>
      <vt:lpstr>Key Features</vt:lpstr>
      <vt:lpstr>Challenges and Learnings</vt:lpstr>
      <vt:lpstr>Live Demo</vt:lpstr>
      <vt:lpstr>Future Improvements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Irfaan Fareed</cp:lastModifiedBy>
  <cp:revision>26</cp:revision>
  <dcterms:created xsi:type="dcterms:W3CDTF">2013-01-27T09:14:16Z</dcterms:created>
  <dcterms:modified xsi:type="dcterms:W3CDTF">2025-01-03T12:34:12Z</dcterms:modified>
  <cp:category/>
</cp:coreProperties>
</file>