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B10000-55C4-455F-97A7-D690A2A56E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3E4381-8DF2-48F1-B808-C6F1129800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CA63DC-B058-4529-886C-DA2104AB5F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5E3035-A5CA-4B49-8C42-2AF2D205C5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08C9FA-431F-4BFD-BA15-EA0C2D14B7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526235-73D8-4D18-80DE-E27E3C1BE4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6F5706-CD16-4B03-BE2F-5395F5907F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BB8C6C-75B0-4216-BC46-DA5611F532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0C061F-E388-42D4-A4DB-F26F58E798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6B6292-A3F3-4F2E-B5A4-DA5FAF672B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7438C7-1B47-431F-8DE6-1197B8E4EA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2F2208-4DCB-49AD-BBD8-8C68CD22F3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60F886-3057-4736-8CB3-254BC82CBD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Picture 5" descr=""/>
          <p:cNvPicPr/>
          <p:nvPr/>
        </p:nvPicPr>
        <p:blipFill>
          <a:blip r:embed="rId2"/>
          <a:stretch/>
        </p:blipFill>
        <p:spPr>
          <a:xfrm>
            <a:off x="2766600" y="704880"/>
            <a:ext cx="6048000" cy="315504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6" descr=""/>
          <p:cNvPicPr/>
          <p:nvPr/>
        </p:nvPicPr>
        <p:blipFill>
          <a:blip r:embed="rId3"/>
          <a:stretch/>
        </p:blipFill>
        <p:spPr>
          <a:xfrm>
            <a:off x="2918880" y="857160"/>
            <a:ext cx="6048000" cy="3155040"/>
          </a:xfrm>
          <a:prstGeom prst="rect">
            <a:avLst/>
          </a:prstGeom>
          <a:ln w="0">
            <a:noFill/>
          </a:ln>
        </p:spPr>
      </p:pic>
      <p:sp>
        <p:nvSpPr>
          <p:cNvPr id="46" name="TextBox 7"/>
          <p:cNvSpPr/>
          <p:nvPr/>
        </p:nvSpPr>
        <p:spPr>
          <a:xfrm>
            <a:off x="4063680" y="3860640"/>
            <a:ext cx="4276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Embrace The Infinity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Embrace The Future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5"/>
          <p:cNvSpPr/>
          <p:nvPr/>
        </p:nvSpPr>
        <p:spPr>
          <a:xfrm>
            <a:off x="226080" y="1033920"/>
            <a:ext cx="6420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Certifications In DevOps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object 20"/>
          <p:cNvSpPr/>
          <p:nvPr/>
        </p:nvSpPr>
        <p:spPr>
          <a:xfrm>
            <a:off x="1040760" y="2153160"/>
            <a:ext cx="8075160" cy="32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9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Doc</a:t>
            </a:r>
            <a:r>
              <a:rPr b="1" lang="en-US" sz="2500" spc="-52" strike="noStrike">
                <a:solidFill>
                  <a:srgbClr val="000000"/>
                </a:solidFill>
                <a:latin typeface="Corbel"/>
                <a:ea typeface="DejaVu Sans"/>
              </a:rPr>
              <a:t>k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er</a:t>
            </a:r>
            <a:r>
              <a:rPr b="1" lang="en-US" sz="2500" spc="-11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C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ert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fied</a:t>
            </a:r>
            <a:r>
              <a:rPr b="1" lang="en-US" sz="2500" spc="-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Ass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o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ciate</a:t>
            </a:r>
            <a:endParaRPr b="0" lang="en-US" sz="25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1176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Certif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ed</a:t>
            </a:r>
            <a:r>
              <a:rPr b="1" lang="en-US" sz="25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Kubernetes</a:t>
            </a:r>
            <a:r>
              <a:rPr b="1" lang="en-US" sz="2500" spc="-11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Adm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n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stra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t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or</a:t>
            </a:r>
            <a:endParaRPr b="0" lang="en-US" sz="25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1179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M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cr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o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so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f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t</a:t>
            </a:r>
            <a:r>
              <a:rPr b="1" lang="en-US" sz="2500" spc="-11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C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ert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fied</a:t>
            </a:r>
            <a:r>
              <a:rPr b="1" lang="en-US" sz="2500" spc="-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Az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ure</a:t>
            </a:r>
            <a:r>
              <a:rPr b="1" lang="en-US" sz="25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D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e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vO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p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s</a:t>
            </a:r>
            <a:r>
              <a:rPr b="1" lang="en-US" sz="25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E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n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g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nee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r</a:t>
            </a:r>
            <a:r>
              <a:rPr b="1" lang="en-US" sz="25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Expert</a:t>
            </a:r>
            <a:endParaRPr b="0" lang="en-US" sz="25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1176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100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WS</a:t>
            </a:r>
            <a:r>
              <a:rPr b="1" lang="en-US" sz="2500" spc="-11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C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ert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fied</a:t>
            </a:r>
            <a:r>
              <a:rPr b="1" lang="en-US" sz="25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D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e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vO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p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s</a:t>
            </a:r>
            <a:r>
              <a:rPr b="1" lang="en-US" sz="25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E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n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g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neer</a:t>
            </a:r>
            <a:endParaRPr b="0" lang="en-US" sz="25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1176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Google’s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Professional</a:t>
            </a:r>
            <a:r>
              <a:rPr b="1" lang="en-US" sz="2500" spc="-11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Cloud</a:t>
            </a:r>
            <a:r>
              <a:rPr b="1" lang="en-US" sz="25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Engineer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4"/>
          <p:cNvSpPr/>
          <p:nvPr/>
        </p:nvSpPr>
        <p:spPr>
          <a:xfrm>
            <a:off x="-146304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ontent Placeholder 8"/>
          <p:cNvSpPr/>
          <p:nvPr/>
        </p:nvSpPr>
        <p:spPr>
          <a:xfrm>
            <a:off x="1195560" y="845280"/>
            <a:ext cx="3837240" cy="29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   </a:t>
            </a: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Saturday</a:t>
            </a:r>
            <a:endParaRPr b="0" lang="en-US" sz="3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– 1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Ubuntu – 3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Network &amp; Security – 2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AWS / Azure – 8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Scripting – 7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Servers – 3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Ansible – 2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Total: 26 Lectures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8" name="Content Placeholder 9"/>
          <p:cNvSpPr/>
          <p:nvPr/>
        </p:nvSpPr>
        <p:spPr>
          <a:xfrm>
            <a:off x="6015600" y="845280"/>
            <a:ext cx="4306680" cy="375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Sunday</a:t>
            </a:r>
            <a:endParaRPr b="0" lang="en-US" sz="3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YAML – 3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VCS – 2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Docker – 4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Kubernetes – 4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Helm – 3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CI / CD – 5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IAC – 5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Monitoring &amp; Logging – 4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Case Study – 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Total: 31 Lectures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8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5"/>
          <p:cNvSpPr/>
          <p:nvPr/>
        </p:nvSpPr>
        <p:spPr>
          <a:xfrm>
            <a:off x="533880" y="1082160"/>
            <a:ext cx="453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What Is DevOps?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" name="object 24"/>
          <p:cNvSpPr/>
          <p:nvPr/>
        </p:nvSpPr>
        <p:spPr>
          <a:xfrm>
            <a:off x="1083960" y="2102040"/>
            <a:ext cx="9811080" cy="47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96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The word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DevOps,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[Dev]elopment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&amp;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[Op]eration[s].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99160"/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is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neither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1" lang="en-US" sz="2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tool,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nor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 an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application.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  <a:tabLst>
                <a:tab algn="l" pos="299160"/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is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 a</a:t>
            </a:r>
            <a:r>
              <a:rPr b="1" lang="en-US" sz="2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culture.</a:t>
            </a:r>
            <a:r>
              <a:rPr b="1" lang="en-US" sz="24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Combines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of</a:t>
            </a:r>
            <a:r>
              <a:rPr b="1" lang="en-US" sz="2400" spc="-14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Techniques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&amp;</a:t>
            </a:r>
            <a:r>
              <a:rPr b="1" lang="en-US" sz="2400" spc="-1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32" strike="noStrike">
                <a:solidFill>
                  <a:srgbClr val="000000"/>
                </a:solidFill>
                <a:latin typeface="Corbel"/>
                <a:ea typeface="DejaVu Sans"/>
              </a:rPr>
              <a:t>Tools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in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systematic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32" strike="noStrike">
                <a:solidFill>
                  <a:srgbClr val="000000"/>
                </a:solidFill>
                <a:latin typeface="Corbel"/>
                <a:ea typeface="DejaVu Sans"/>
              </a:rPr>
              <a:t>way.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99160"/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promotes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Development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and</a:t>
            </a:r>
            <a:r>
              <a:rPr b="1" lang="en-US" sz="2400" spc="-8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Operations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process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collaboratively.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99160"/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 speeds up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product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delivery</a:t>
            </a:r>
            <a:r>
              <a:rPr b="1" lang="en-US" sz="2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by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8x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times.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  <a:tabLst>
                <a:tab algn="l" pos="299160"/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  <a:tabLst>
                <a:tab algn="l" pos="299160"/>
                <a:tab algn="l" pos="29988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53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5"/>
          <p:cNvSpPr/>
          <p:nvPr/>
        </p:nvSpPr>
        <p:spPr>
          <a:xfrm>
            <a:off x="253800" y="987840"/>
            <a:ext cx="7281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Who Should Learn DevOps?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" name="object 31"/>
          <p:cNvSpPr/>
          <p:nvPr/>
        </p:nvSpPr>
        <p:spPr>
          <a:xfrm>
            <a:off x="1143360" y="1836000"/>
            <a:ext cx="984240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 anchor="t">
            <a:spAutoFit/>
          </a:bodyPr>
          <a:p>
            <a:pPr marL="354960" indent="-343080">
              <a:lnSpc>
                <a:spcPct val="80000"/>
              </a:lnSpc>
              <a:spcBef>
                <a:spcPts val="550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Any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IT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aspirant regardless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of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their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experience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&amp;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domain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can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learn </a:t>
            </a:r>
            <a:r>
              <a:rPr b="1" lang="en-US" sz="2400" spc="-36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DevOps.</a:t>
            </a: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ct val="80000"/>
              </a:lnSpc>
              <a:spcBef>
                <a:spcPts val="1054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Software</a:t>
            </a:r>
            <a:r>
              <a:rPr b="1" lang="en-US" sz="24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aspirants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shall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learn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ease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their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environment </a:t>
            </a:r>
            <a:r>
              <a:rPr b="1" lang="en-US" sz="2400" spc="-36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collaborations.</a:t>
            </a: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04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Network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aspirants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shall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learn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ease their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automation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tasks.</a:t>
            </a: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1820"/>
              </a:lnSpc>
              <a:spcBef>
                <a:spcPts val="1046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Any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entrepreneur</a:t>
            </a:r>
            <a:r>
              <a:rPr b="1" lang="en-US" sz="2400" spc="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shall</a:t>
            </a:r>
            <a:r>
              <a:rPr b="1" lang="en-US" sz="2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learn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and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implement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collaborate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and </a:t>
            </a:r>
            <a:r>
              <a:rPr b="1" lang="en-US" sz="2400" spc="-36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automate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their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product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or service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lifecycle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management</a:t>
            </a:r>
            <a:r>
              <a:rPr b="1" lang="en-US" sz="24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effectively.</a:t>
            </a: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1820"/>
              </a:lnSpc>
              <a:spcBef>
                <a:spcPts val="1060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Fresh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graduates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shall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learn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boost up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their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career </a:t>
            </a:r>
            <a:r>
              <a:rPr b="1" lang="en-US" sz="2400" spc="-36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opportunities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in</a:t>
            </a:r>
            <a:r>
              <a:rPr b="1" lang="en-US" sz="24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Software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as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well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as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 Networking.</a:t>
            </a: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1820"/>
              </a:lnSpc>
              <a:spcBef>
                <a:spcPts val="1069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Future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world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of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automation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promising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everyone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with a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handful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of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 knowledge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DevOps,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will</a:t>
            </a:r>
            <a:r>
              <a:rPr b="1" lang="en-US" sz="2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be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worth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enough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 work in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an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IT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or </a:t>
            </a:r>
            <a:r>
              <a:rPr b="1" lang="en-US" sz="2400" spc="-35" strike="noStrike">
                <a:solidFill>
                  <a:srgbClr val="000000"/>
                </a:solidFill>
                <a:latin typeface="Corbel"/>
                <a:ea typeface="DejaVu Sans"/>
              </a:rPr>
              <a:t>ITeS </a:t>
            </a:r>
            <a:r>
              <a:rPr b="1" lang="en-US" sz="2400" spc="-36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infrastructure.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58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817920" y="667800"/>
            <a:ext cx="1005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Industries Promising A DevOps Career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1" name="object 35"/>
          <p:cNvGrpSpPr/>
          <p:nvPr/>
        </p:nvGrpSpPr>
        <p:grpSpPr>
          <a:xfrm>
            <a:off x="1037160" y="1395720"/>
            <a:ext cx="2700000" cy="1142280"/>
            <a:chOff x="1037160" y="1395720"/>
            <a:chExt cx="2700000" cy="1142280"/>
          </a:xfrm>
        </p:grpSpPr>
        <p:pic>
          <p:nvPicPr>
            <p:cNvPr id="62" name="object 36" descr=""/>
            <p:cNvPicPr/>
            <p:nvPr/>
          </p:nvPicPr>
          <p:blipFill>
            <a:blip r:embed="rId2"/>
            <a:stretch/>
          </p:blipFill>
          <p:spPr>
            <a:xfrm>
              <a:off x="1037160" y="1472040"/>
              <a:ext cx="1669680" cy="1018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object 37" descr=""/>
            <p:cNvPicPr/>
            <p:nvPr/>
          </p:nvPicPr>
          <p:blipFill>
            <a:blip r:embed="rId3"/>
            <a:stretch/>
          </p:blipFill>
          <p:spPr>
            <a:xfrm>
              <a:off x="2652840" y="1395720"/>
              <a:ext cx="1084320" cy="1142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4" name="object 31"/>
          <p:cNvGrpSpPr/>
          <p:nvPr/>
        </p:nvGrpSpPr>
        <p:grpSpPr>
          <a:xfrm>
            <a:off x="4322880" y="1448280"/>
            <a:ext cx="3378240" cy="1066320"/>
            <a:chOff x="4322880" y="1448280"/>
            <a:chExt cx="3378240" cy="1066320"/>
          </a:xfrm>
        </p:grpSpPr>
        <p:pic>
          <p:nvPicPr>
            <p:cNvPr id="65" name="object 32" descr=""/>
            <p:cNvPicPr/>
            <p:nvPr/>
          </p:nvPicPr>
          <p:blipFill>
            <a:blip r:embed="rId4"/>
            <a:stretch/>
          </p:blipFill>
          <p:spPr>
            <a:xfrm>
              <a:off x="4322880" y="1524600"/>
              <a:ext cx="990000" cy="99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" name="object 33" descr=""/>
            <p:cNvPicPr/>
            <p:nvPr/>
          </p:nvPicPr>
          <p:blipFill>
            <a:blip r:embed="rId5"/>
            <a:stretch/>
          </p:blipFill>
          <p:spPr>
            <a:xfrm>
              <a:off x="6767640" y="1448280"/>
              <a:ext cx="933480" cy="932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" name="object 34" descr=""/>
            <p:cNvPicPr/>
            <p:nvPr/>
          </p:nvPicPr>
          <p:blipFill>
            <a:blip r:embed="rId6"/>
            <a:stretch/>
          </p:blipFill>
          <p:spPr>
            <a:xfrm>
              <a:off x="5245200" y="1466640"/>
              <a:ext cx="1604160" cy="913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8" name="object 38"/>
          <p:cNvSpPr/>
          <p:nvPr/>
        </p:nvSpPr>
        <p:spPr>
          <a:xfrm>
            <a:off x="1441440" y="2643840"/>
            <a:ext cx="94536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400" spc="-12" strike="noStrike">
                <a:solidFill>
                  <a:srgbClr val="002060"/>
                </a:solidFill>
                <a:latin typeface="Corbel"/>
                <a:ea typeface="DejaVu Sans"/>
              </a:rPr>
              <a:t>He</a:t>
            </a: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a</a:t>
            </a:r>
            <a:r>
              <a:rPr b="1" lang="en-US" sz="1400" spc="-12" strike="noStrike">
                <a:solidFill>
                  <a:srgbClr val="002060"/>
                </a:solidFill>
                <a:latin typeface="Corbel"/>
                <a:ea typeface="DejaVu Sans"/>
              </a:rPr>
              <a:t>lthc</a:t>
            </a: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are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object 42"/>
          <p:cNvSpPr/>
          <p:nvPr/>
        </p:nvSpPr>
        <p:spPr>
          <a:xfrm>
            <a:off x="2503440" y="2643840"/>
            <a:ext cx="151920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Banking</a:t>
            </a:r>
            <a:r>
              <a:rPr b="1" lang="en-US" sz="1400" spc="-35" strike="noStrike">
                <a:solidFill>
                  <a:srgbClr val="002060"/>
                </a:solidFill>
                <a:latin typeface="Corbel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&amp;</a:t>
            </a:r>
            <a:r>
              <a:rPr b="1" lang="en-US" sz="1400" spc="-32" strike="noStrike">
                <a:solidFill>
                  <a:srgbClr val="002060"/>
                </a:solidFill>
                <a:latin typeface="Corbel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Finance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object 41"/>
          <p:cNvSpPr/>
          <p:nvPr/>
        </p:nvSpPr>
        <p:spPr>
          <a:xfrm>
            <a:off x="4327560" y="2643840"/>
            <a:ext cx="68724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IT</a:t>
            </a:r>
            <a:r>
              <a:rPr b="1" lang="en-US" sz="1400" spc="-35" strike="noStrike">
                <a:solidFill>
                  <a:srgbClr val="002060"/>
                </a:solidFill>
                <a:latin typeface="Corbel"/>
                <a:ea typeface="DejaVu Sans"/>
              </a:rPr>
              <a:t> </a:t>
            </a: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&amp;</a:t>
            </a:r>
            <a:r>
              <a:rPr b="1" lang="en-US" sz="1400" spc="-26" strike="noStrike">
                <a:solidFill>
                  <a:srgbClr val="002060"/>
                </a:solidFill>
                <a:latin typeface="Corbe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002060"/>
                </a:solidFill>
                <a:latin typeface="Corbel"/>
                <a:ea typeface="DejaVu Sans"/>
              </a:rPr>
              <a:t>ITeS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object 40"/>
          <p:cNvSpPr/>
          <p:nvPr/>
        </p:nvSpPr>
        <p:spPr>
          <a:xfrm>
            <a:off x="5523480" y="2643840"/>
            <a:ext cx="120924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400" spc="-12" strike="noStrike">
                <a:solidFill>
                  <a:srgbClr val="002060"/>
                </a:solidFill>
                <a:latin typeface="Corbel"/>
                <a:ea typeface="DejaVu Sans"/>
              </a:rPr>
              <a:t>E</a:t>
            </a: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-</a:t>
            </a:r>
            <a:r>
              <a:rPr b="1" lang="en-US" sz="1400" spc="-12" strike="noStrike">
                <a:solidFill>
                  <a:srgbClr val="002060"/>
                </a:solidFill>
                <a:latin typeface="Corbel"/>
                <a:ea typeface="DejaVu Sans"/>
              </a:rPr>
              <a:t>Com</a:t>
            </a: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m</a:t>
            </a:r>
            <a:r>
              <a:rPr b="1" lang="en-US" sz="1400" spc="-12" strike="noStrike">
                <a:solidFill>
                  <a:srgbClr val="002060"/>
                </a:solidFill>
                <a:latin typeface="Corbel"/>
                <a:ea typeface="DejaVu Sans"/>
              </a:rPr>
              <a:t>e</a:t>
            </a: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rce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object 39"/>
          <p:cNvSpPr/>
          <p:nvPr/>
        </p:nvSpPr>
        <p:spPr>
          <a:xfrm>
            <a:off x="6733800" y="2643840"/>
            <a:ext cx="154728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400" spc="-7" strike="noStrike">
                <a:solidFill>
                  <a:srgbClr val="002060"/>
                </a:solidFill>
                <a:latin typeface="Corbel"/>
                <a:ea typeface="DejaVu Sans"/>
              </a:rPr>
              <a:t>Retail &amp;</a:t>
            </a:r>
            <a:r>
              <a:rPr b="1" lang="en-US" sz="1400" spc="-15" strike="noStrike">
                <a:solidFill>
                  <a:srgbClr val="002060"/>
                </a:solidFill>
                <a:latin typeface="Corbe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002060"/>
                </a:solidFill>
                <a:latin typeface="Corbel"/>
                <a:ea typeface="DejaVu Sans"/>
              </a:rPr>
              <a:t>Wholesale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object 43"/>
          <p:cNvSpPr/>
          <p:nvPr/>
        </p:nvSpPr>
        <p:spPr>
          <a:xfrm>
            <a:off x="905400" y="3170160"/>
            <a:ext cx="9647640" cy="36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 anchor="t">
            <a:spAutoFit/>
          </a:bodyPr>
          <a:p>
            <a:pPr marL="354960" indent="-343080">
              <a:lnSpc>
                <a:spcPts val="1341"/>
              </a:lnSpc>
              <a:spcBef>
                <a:spcPts val="431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Healthcare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–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The fastest growing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industry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that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is 80%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backed with complex category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IT </a:t>
            </a:r>
            <a:r>
              <a:rPr b="1" lang="en-US" sz="2000" spc="-27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infrastructure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is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the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path</a:t>
            </a:r>
            <a:r>
              <a:rPr b="1" lang="en-US" sz="2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of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automation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5" strike="noStrike">
                <a:solidFill>
                  <a:srgbClr val="000000"/>
                </a:solidFill>
                <a:latin typeface="Corbel"/>
                <a:ea typeface="DejaVu Sans"/>
              </a:rPr>
              <a:t>now.</a:t>
            </a:r>
            <a:endParaRPr b="0" lang="en-US" sz="2000" spc="-1" strike="noStrike">
              <a:latin typeface="Arial"/>
            </a:endParaRPr>
          </a:p>
          <a:p>
            <a:pPr marL="354960" indent="-343080">
              <a:lnSpc>
                <a:spcPts val="1514"/>
              </a:lnSpc>
              <a:spcBef>
                <a:spcPts val="615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Banking</a:t>
            </a:r>
            <a:r>
              <a:rPr b="1" lang="en-US" sz="2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&amp;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 Finance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1" lang="en-US" sz="2000" spc="-10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The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 highly</a:t>
            </a:r>
            <a:r>
              <a:rPr b="1" lang="en-US" sz="2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secure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and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sophisticated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operations</a:t>
            </a:r>
            <a:r>
              <a:rPr b="1" lang="en-US" sz="2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industry</a:t>
            </a:r>
            <a:r>
              <a:rPr b="1" lang="en-US" sz="20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is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now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moving</a:t>
            </a:r>
            <a:endParaRPr b="0" lang="en-US" sz="2000" spc="-1" strike="noStrike">
              <a:latin typeface="Arial"/>
            </a:endParaRPr>
          </a:p>
          <a:p>
            <a:pPr marL="299160">
              <a:lnSpc>
                <a:spcPts val="1514"/>
              </a:lnSpc>
              <a:buNone/>
              <a:tabLst>
                <a:tab algn="l" pos="299160"/>
                <a:tab algn="l" pos="299880"/>
              </a:tabLst>
            </a:pP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hand</a:t>
            </a:r>
            <a:r>
              <a:rPr b="1" lang="en-US" sz="2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 hand</a:t>
            </a:r>
            <a:r>
              <a:rPr b="1" lang="en-US" sz="2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to build</a:t>
            </a:r>
            <a:r>
              <a:rPr b="1" lang="en-US" sz="2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1" lang="en-US" sz="2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collaborative</a:t>
            </a:r>
            <a:r>
              <a:rPr b="1" lang="en-US" sz="20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environment with</a:t>
            </a:r>
            <a:r>
              <a:rPr b="1" lang="en-US" sz="2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less human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intervention.</a:t>
            </a:r>
            <a:endParaRPr b="0" lang="en-US" sz="2000" spc="-1" strike="noStrike">
              <a:latin typeface="Arial"/>
            </a:endParaRPr>
          </a:p>
          <a:p>
            <a:pPr marL="354960" indent="-343080">
              <a:lnSpc>
                <a:spcPts val="1341"/>
              </a:lnSpc>
              <a:spcBef>
                <a:spcPts val="930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IT &amp; </a:t>
            </a:r>
            <a:r>
              <a:rPr b="1" lang="en-US" sz="2000" spc="-21" strike="noStrike">
                <a:solidFill>
                  <a:srgbClr val="000000"/>
                </a:solidFill>
                <a:latin typeface="Corbel"/>
                <a:ea typeface="DejaVu Sans"/>
              </a:rPr>
              <a:t>ITeS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–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The industry that has pioneered and took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the maximum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advantage of DevOps culture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is </a:t>
            </a:r>
            <a:r>
              <a:rPr b="1" lang="en-US" sz="2000" spc="-27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now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supporting</a:t>
            </a:r>
            <a:r>
              <a:rPr b="1" lang="en-US" sz="2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other</a:t>
            </a:r>
            <a:r>
              <a:rPr b="1" lang="en-US" sz="20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industries</a:t>
            </a:r>
            <a:r>
              <a:rPr b="1" lang="en-US" sz="20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adapt</a:t>
            </a:r>
            <a:r>
              <a:rPr b="1" lang="en-US" sz="2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the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same.</a:t>
            </a:r>
            <a:endParaRPr b="0" lang="en-US" sz="2000" spc="-1" strike="noStrike">
              <a:latin typeface="Arial"/>
            </a:endParaRPr>
          </a:p>
          <a:p>
            <a:pPr marL="354960" indent="-343080">
              <a:lnSpc>
                <a:spcPts val="1341"/>
              </a:lnSpc>
              <a:spcBef>
                <a:spcPts val="944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E-Commerce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–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cutting edge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technology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industry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that has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already been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migrated their legacy </a:t>
            </a:r>
            <a:r>
              <a:rPr b="1" lang="en-US" sz="2000" spc="-27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systems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the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culture</a:t>
            </a:r>
            <a:r>
              <a:rPr b="1" lang="en-US" sz="20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is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 its</a:t>
            </a:r>
            <a:r>
              <a:rPr b="1" lang="en-US" sz="2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final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level</a:t>
            </a:r>
            <a:r>
              <a:rPr b="1" lang="en-US" sz="20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of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collaboration.</a:t>
            </a:r>
            <a:endParaRPr b="0" lang="en-US" sz="2000" spc="-1" strike="noStrike">
              <a:latin typeface="Arial"/>
            </a:endParaRPr>
          </a:p>
          <a:p>
            <a:pPr marL="354960" indent="-343080">
              <a:lnSpc>
                <a:spcPts val="1349"/>
              </a:lnSpc>
              <a:spcBef>
                <a:spcPts val="935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Retail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&amp;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Wholesale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–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The heavily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inventoried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industry always has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high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demand to automate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their </a:t>
            </a:r>
            <a:r>
              <a:rPr b="1" lang="en-US" sz="2000" spc="-27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infrastructure for</a:t>
            </a:r>
            <a:r>
              <a:rPr b="1" lang="en-US" sz="20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the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smooth</a:t>
            </a:r>
            <a:r>
              <a:rPr b="1" lang="en-US" sz="2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transitions</a:t>
            </a:r>
            <a:r>
              <a:rPr b="1" lang="en-US" sz="2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and</a:t>
            </a:r>
            <a:r>
              <a:rPr b="1" lang="en-US" sz="2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transportation</a:t>
            </a:r>
            <a:r>
              <a:rPr b="1" lang="en-US" sz="2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needs,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that</a:t>
            </a:r>
            <a:r>
              <a:rPr b="1" lang="en-US" sz="2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is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being</a:t>
            </a:r>
            <a:r>
              <a:rPr b="1" lang="en-US" sz="2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catered</a:t>
            </a:r>
            <a:r>
              <a:rPr b="1" lang="en-US" sz="2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by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 the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power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of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automation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 and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collaboration</a:t>
            </a:r>
            <a:r>
              <a:rPr b="1" lang="en-US" sz="2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offered</a:t>
            </a:r>
            <a:r>
              <a:rPr b="1" lang="en-US" sz="20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by</a:t>
            </a:r>
            <a:r>
              <a:rPr b="1" lang="en-US" sz="2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000" spc="-7" strike="noStrike">
                <a:solidFill>
                  <a:srgbClr val="000000"/>
                </a:solidFill>
                <a:latin typeface="Corbel"/>
                <a:ea typeface="DejaVu Sans"/>
              </a:rPr>
              <a:t>counterparts.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75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5"/>
          <p:cNvSpPr/>
          <p:nvPr/>
        </p:nvSpPr>
        <p:spPr>
          <a:xfrm>
            <a:off x="119880" y="987840"/>
            <a:ext cx="750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What Is A DevOps Engineer?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8" name="object 21"/>
          <p:cNvSpPr/>
          <p:nvPr/>
        </p:nvSpPr>
        <p:spPr>
          <a:xfrm>
            <a:off x="1061280" y="1952280"/>
            <a:ext cx="9627480" cy="42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354960" indent="-343080">
              <a:lnSpc>
                <a:spcPts val="2401"/>
              </a:lnSpc>
              <a:spcBef>
                <a:spcPts val="675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 methodology</a:t>
            </a:r>
            <a:r>
              <a:rPr b="1" lang="en-US" sz="2400" spc="2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focuses</a:t>
            </a:r>
            <a:r>
              <a:rPr b="1" lang="en-US" sz="2400" spc="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better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collaboration </a:t>
            </a:r>
            <a:r>
              <a:rPr b="1" lang="en-US" sz="2400" spc="-4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between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the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Development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team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and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the Operations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team.</a:t>
            </a: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2401"/>
              </a:lnSpc>
              <a:spcBef>
                <a:spcPts val="1199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engineers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are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 individuals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who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oversee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the </a:t>
            </a:r>
            <a:r>
              <a:rPr b="1" lang="en-US" sz="2400" spc="-4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entire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product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development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lifecycle.</a:t>
            </a: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2401"/>
              </a:lnSpc>
              <a:spcBef>
                <a:spcPts val="1199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They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are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instrumental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in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handling the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code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releases,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implementing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CI/CD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pipeline, automating various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processes,</a:t>
            </a:r>
            <a:r>
              <a:rPr b="1" lang="en-US" sz="2400" spc="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and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solving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any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issues</a:t>
            </a:r>
            <a:r>
              <a:rPr b="1" lang="en-US" sz="2400" spc="2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that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arise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during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the </a:t>
            </a:r>
            <a:r>
              <a:rPr b="1" lang="en-US" sz="2400" spc="-4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development,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deployment,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or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maintenance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phase.</a:t>
            </a: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2401"/>
              </a:lnSpc>
              <a:spcBef>
                <a:spcPts val="1205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Engineers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are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not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limited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IT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26" strike="noStrike">
                <a:solidFill>
                  <a:srgbClr val="000000"/>
                </a:solidFill>
                <a:latin typeface="Corbel"/>
                <a:ea typeface="DejaVu Sans"/>
              </a:rPr>
              <a:t>sector,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46" strike="noStrike">
                <a:solidFill>
                  <a:srgbClr val="000000"/>
                </a:solidFill>
                <a:latin typeface="Corbel"/>
                <a:ea typeface="DejaVu Sans"/>
              </a:rPr>
              <a:t>ITeS </a:t>
            </a:r>
            <a:r>
              <a:rPr b="1" lang="en-US" sz="2400" spc="-4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shall</a:t>
            </a:r>
            <a:r>
              <a:rPr b="1" lang="en-US" sz="2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also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benefit 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out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of it.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80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Box 5"/>
          <p:cNvSpPr/>
          <p:nvPr/>
        </p:nvSpPr>
        <p:spPr>
          <a:xfrm>
            <a:off x="-31680" y="1020240"/>
            <a:ext cx="886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Why Become A DevOps Engineer?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object 26"/>
          <p:cNvSpPr/>
          <p:nvPr/>
        </p:nvSpPr>
        <p:spPr>
          <a:xfrm>
            <a:off x="1061280" y="2174760"/>
            <a:ext cx="10335960" cy="34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54960" indent="-343080">
              <a:lnSpc>
                <a:spcPts val="2344"/>
              </a:lnSpc>
              <a:spcBef>
                <a:spcPts val="105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5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Engineer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topped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the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 list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 of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LinkedIn’s</a:t>
            </a:r>
            <a:r>
              <a:rPr b="1" lang="en-US" sz="25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Emerging</a:t>
            </a:r>
            <a:endParaRPr b="0" lang="en-US" sz="2500" spc="-1" strike="noStrike">
              <a:latin typeface="Arial"/>
            </a:endParaRPr>
          </a:p>
          <a:p>
            <a:pPr marL="299160">
              <a:lnSpc>
                <a:spcPts val="2344"/>
              </a:lnSpc>
              <a:buNone/>
              <a:tabLst>
                <a:tab algn="l" pos="2998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Jobs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of</a:t>
            </a:r>
            <a:r>
              <a:rPr b="1" lang="en-US" sz="25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41" strike="noStrike">
                <a:solidFill>
                  <a:srgbClr val="000000"/>
                </a:solidFill>
                <a:latin typeface="Corbel"/>
                <a:ea typeface="DejaVu Sans"/>
              </a:rPr>
              <a:t>2020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India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 report.</a:t>
            </a:r>
            <a:endParaRPr b="0" lang="en-US" sz="2500" spc="-1" strike="noStrike">
              <a:latin typeface="Arial"/>
            </a:endParaRPr>
          </a:p>
          <a:p>
            <a:pPr marL="354960" indent="-343080">
              <a:lnSpc>
                <a:spcPct val="70000"/>
              </a:lnSpc>
              <a:spcBef>
                <a:spcPts val="1151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5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along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with</a:t>
            </a:r>
            <a:r>
              <a:rPr b="1" lang="en-US" sz="2500" spc="-12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Agile</a:t>
            </a:r>
            <a:r>
              <a:rPr b="1" lang="en-US" sz="25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is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helping businesses</a:t>
            </a:r>
            <a:r>
              <a:rPr b="1" lang="en-US" sz="25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increase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their </a:t>
            </a:r>
            <a:r>
              <a:rPr b="1" lang="en-US" sz="2500" spc="-4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productivity,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reduce</a:t>
            </a:r>
            <a:r>
              <a:rPr b="1" lang="en-US" sz="25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the time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 market</a:t>
            </a:r>
            <a:r>
              <a:rPr b="1" lang="en-US" sz="25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for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 their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products, 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and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better 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Return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on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Investment</a:t>
            </a:r>
            <a:r>
              <a:rPr b="1" lang="en-US" sz="25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(ROI).</a:t>
            </a:r>
            <a:endParaRPr b="0" lang="en-US" sz="2500" spc="-1" strike="noStrike">
              <a:latin typeface="Arial"/>
            </a:endParaRPr>
          </a:p>
          <a:p>
            <a:pPr marL="354960" indent="-343080">
              <a:lnSpc>
                <a:spcPct val="70000"/>
              </a:lnSpc>
              <a:spcBef>
                <a:spcPts val="1154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Evidently,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more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companies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are</a:t>
            </a:r>
            <a:r>
              <a:rPr b="1" lang="en-US" sz="25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willing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to adopt</a:t>
            </a:r>
            <a:r>
              <a:rPr b="1" lang="en-US" sz="25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DevOps </a:t>
            </a:r>
            <a:r>
              <a:rPr b="1" lang="en-US" sz="2500" spc="-4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practices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and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tools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making DevOps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Engineer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a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highly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 sought-after</a:t>
            </a:r>
            <a:r>
              <a:rPr b="1" lang="en-US" sz="25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role.</a:t>
            </a:r>
            <a:endParaRPr b="0" lang="en-US" sz="2500" spc="-1" strike="noStrike">
              <a:latin typeface="Arial"/>
            </a:endParaRPr>
          </a:p>
          <a:p>
            <a:pPr marL="354960" indent="-343080">
              <a:lnSpc>
                <a:spcPct val="70000"/>
              </a:lnSpc>
              <a:spcBef>
                <a:spcPts val="1151"/>
              </a:spcBef>
              <a:buClr>
                <a:srgbClr val="002060"/>
              </a:buClr>
              <a:buSzPct val="143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More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 and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more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 sectors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using IT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 or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35" strike="noStrike">
                <a:solidFill>
                  <a:srgbClr val="000000"/>
                </a:solidFill>
                <a:latin typeface="Corbel"/>
                <a:ea typeface="DejaVu Sans"/>
              </a:rPr>
              <a:t>ITeS</a:t>
            </a:r>
            <a:r>
              <a:rPr b="1" lang="en-US" sz="25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are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undergone </a:t>
            </a:r>
            <a:r>
              <a:rPr b="1" lang="en-US" sz="2500" spc="-4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5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implementation</a:t>
            </a:r>
            <a:r>
              <a:rPr b="1" lang="en-US" sz="25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 ease</a:t>
            </a:r>
            <a:r>
              <a:rPr b="1" lang="en-US" sz="25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their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7" strike="noStrike">
                <a:solidFill>
                  <a:srgbClr val="000000"/>
                </a:solidFill>
                <a:latin typeface="Corbel"/>
                <a:ea typeface="DejaVu Sans"/>
              </a:rPr>
              <a:t>routine</a:t>
            </a:r>
            <a:r>
              <a:rPr b="1" lang="en-US" sz="25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500" spc="-1" strike="noStrike">
                <a:solidFill>
                  <a:srgbClr val="000000"/>
                </a:solidFill>
                <a:latin typeface="Corbel"/>
                <a:ea typeface="DejaVu Sans"/>
              </a:rPr>
              <a:t>tasks.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4"/>
          <p:cNvSpPr/>
          <p:nvPr/>
        </p:nvSpPr>
        <p:spPr>
          <a:xfrm>
            <a:off x="213480" y="763704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Box 23"/>
          <p:cNvSpPr/>
          <p:nvPr/>
        </p:nvSpPr>
        <p:spPr>
          <a:xfrm>
            <a:off x="408240" y="276120"/>
            <a:ext cx="5109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Streams In DevOps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object 20"/>
          <p:cNvSpPr/>
          <p:nvPr/>
        </p:nvSpPr>
        <p:spPr>
          <a:xfrm rot="16200">
            <a:off x="901440" y="928800"/>
            <a:ext cx="8686800" cy="52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 anchor="t">
            <a:spAutoFit/>
          </a:bodyPr>
          <a:p>
            <a:pPr marL="354960" indent="-343080">
              <a:lnSpc>
                <a:spcPct val="100000"/>
              </a:lnSpc>
              <a:spcBef>
                <a:spcPts val="459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Docker</a:t>
            </a:r>
            <a:r>
              <a:rPr b="1" lang="en-US" sz="23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based</a:t>
            </a:r>
            <a:r>
              <a:rPr b="1" lang="en-US" sz="2300" spc="2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DevOps</a:t>
            </a:r>
            <a:r>
              <a:rPr b="1" lang="en-US" sz="2300" spc="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&lt;Recommended&gt;</a:t>
            </a:r>
            <a:endParaRPr b="0" lang="en-US" sz="2300" spc="-1" strike="noStrike">
              <a:latin typeface="Arial"/>
            </a:endParaRPr>
          </a:p>
          <a:p>
            <a:pPr marL="812160" indent="-343080">
              <a:lnSpc>
                <a:spcPct val="118000"/>
              </a:lnSpc>
              <a:buClr>
                <a:srgbClr val="002060"/>
              </a:buClr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Open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source Platform. 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Simple</a:t>
            </a:r>
            <a:r>
              <a:rPr b="1" lang="en-US" sz="23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Implementation.</a:t>
            </a:r>
            <a:endParaRPr b="0" lang="en-US" sz="2300" spc="-1" strike="noStrike">
              <a:latin typeface="Arial"/>
            </a:endParaRPr>
          </a:p>
          <a:p>
            <a:pPr marL="812160" indent="-343080">
              <a:lnSpc>
                <a:spcPct val="118000"/>
              </a:lnSpc>
              <a:buClr>
                <a:srgbClr val="002060"/>
              </a:buClr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All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tools</a:t>
            </a:r>
            <a:r>
              <a:rPr b="1" lang="en-US" sz="23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are</a:t>
            </a:r>
            <a:r>
              <a:rPr b="1" lang="en-US" sz="23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free</a:t>
            </a:r>
            <a:r>
              <a:rPr b="1" lang="en-US" sz="23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license</a:t>
            </a:r>
            <a:r>
              <a:rPr b="1" lang="en-US" sz="23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to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use. </a:t>
            </a:r>
            <a:r>
              <a:rPr b="1" lang="en-US" sz="2300" spc="-24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Freshers,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Professionals</a:t>
            </a:r>
            <a:endParaRPr b="0" lang="en-US" sz="23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spcBef>
                <a:spcPts val="6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32" strike="noStrike">
                <a:solidFill>
                  <a:srgbClr val="000000"/>
                </a:solidFill>
                <a:latin typeface="Corbel"/>
                <a:ea typeface="DejaVu Sans"/>
              </a:rPr>
              <a:t>AWS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15" strike="noStrike">
                <a:solidFill>
                  <a:srgbClr val="000000"/>
                </a:solidFill>
                <a:latin typeface="Corbel"/>
                <a:ea typeface="DejaVu Sans"/>
              </a:rPr>
              <a:t>backed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 DevOps</a:t>
            </a:r>
            <a:endParaRPr b="0" lang="en-US" sz="2300" spc="-1" strike="noStrike">
              <a:latin typeface="Arial"/>
            </a:endParaRPr>
          </a:p>
          <a:p>
            <a:pPr marL="812160" indent="-343080">
              <a:lnSpc>
                <a:spcPct val="100000"/>
              </a:lnSpc>
              <a:spcBef>
                <a:spcPts val="286"/>
              </a:spcBef>
              <a:buClr>
                <a:srgbClr val="002060"/>
              </a:buClr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Amazon Proprietary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Platform.</a:t>
            </a:r>
            <a:endParaRPr b="0" lang="en-US" sz="2300" spc="-1" strike="noStrike">
              <a:latin typeface="Arial"/>
            </a:endParaRPr>
          </a:p>
          <a:p>
            <a:pPr marL="812160" indent="-343080">
              <a:lnSpc>
                <a:spcPct val="118000"/>
              </a:lnSpc>
              <a:spcBef>
                <a:spcPts val="6"/>
              </a:spcBef>
              <a:buClr>
                <a:srgbClr val="002060"/>
              </a:buClr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Extreme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skilled</a:t>
            </a:r>
            <a:r>
              <a:rPr b="1" lang="en-US" sz="23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Implementation. 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Metered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charges</a:t>
            </a:r>
            <a:r>
              <a:rPr b="1" lang="en-US" sz="23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for usage.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Expensive. 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demand</a:t>
            </a:r>
            <a:r>
              <a:rPr b="1" lang="en-US" sz="23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for Freshers</a:t>
            </a:r>
            <a:r>
              <a:rPr b="1" lang="en-US" sz="23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&amp;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Professionals</a:t>
            </a:r>
            <a:endParaRPr b="0" lang="en-US" sz="2300" spc="-1" strike="noStrike">
              <a:latin typeface="Arial"/>
            </a:endParaRPr>
          </a:p>
          <a:p>
            <a:pPr marL="343080" indent="-343080">
              <a:lnSpc>
                <a:spcPct val="116000"/>
              </a:lnSpc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Azure</a:t>
            </a:r>
            <a:r>
              <a:rPr b="1" lang="en-US" sz="23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15" strike="noStrike">
                <a:solidFill>
                  <a:srgbClr val="000000"/>
                </a:solidFill>
                <a:latin typeface="Corbel"/>
                <a:ea typeface="DejaVu Sans"/>
              </a:rPr>
              <a:t>backed</a:t>
            </a:r>
            <a:r>
              <a:rPr b="1" lang="en-US" sz="23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DevOps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 Microsoft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Proprietary</a:t>
            </a:r>
            <a:r>
              <a:rPr b="1" lang="en-US" sz="23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Platform. 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Extreme</a:t>
            </a:r>
            <a:r>
              <a:rPr b="1" lang="en-US" sz="2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skilled</a:t>
            </a:r>
            <a:r>
              <a:rPr b="1" lang="en-US" sz="23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Implementation.</a:t>
            </a:r>
            <a:endParaRPr b="0" lang="en-US" sz="2300" spc="-1" strike="noStrike">
              <a:latin typeface="Arial"/>
            </a:endParaRPr>
          </a:p>
          <a:p>
            <a:pPr marL="812160" indent="-343080">
              <a:lnSpc>
                <a:spcPct val="100000"/>
              </a:lnSpc>
              <a:spcBef>
                <a:spcPts val="289"/>
              </a:spcBef>
              <a:buClr>
                <a:srgbClr val="002060"/>
              </a:buClr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License</a:t>
            </a:r>
            <a:r>
              <a:rPr b="1" lang="en-US" sz="23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charges</a:t>
            </a:r>
            <a:r>
              <a:rPr b="1" lang="en-US" sz="23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for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usage.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Expensive.</a:t>
            </a:r>
            <a:endParaRPr b="0" lang="en-US" sz="2300" spc="-1" strike="noStrike">
              <a:latin typeface="Arial"/>
            </a:endParaRPr>
          </a:p>
          <a:p>
            <a:pPr marL="812160" indent="-343080">
              <a:lnSpc>
                <a:spcPct val="100000"/>
              </a:lnSpc>
              <a:spcBef>
                <a:spcPts val="516"/>
              </a:spcBef>
              <a:buClr>
                <a:srgbClr val="002060"/>
              </a:buClr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1" lang="en-US" sz="23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demand</a:t>
            </a:r>
            <a:r>
              <a:rPr b="1" lang="en-US" sz="23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for Freshers</a:t>
            </a:r>
            <a:r>
              <a:rPr b="1" lang="en-US" sz="23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&amp;</a:t>
            </a:r>
            <a:r>
              <a:rPr b="1" lang="en-US" sz="23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300" spc="-7" strike="noStrike">
                <a:solidFill>
                  <a:srgbClr val="000000"/>
                </a:solidFill>
                <a:latin typeface="Corbel"/>
                <a:ea typeface="DejaVu Sans"/>
              </a:rPr>
              <a:t>Professionals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90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object 22"/>
          <p:cNvSpPr/>
          <p:nvPr/>
        </p:nvSpPr>
        <p:spPr>
          <a:xfrm>
            <a:off x="1091160" y="2122200"/>
            <a:ext cx="761904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354960" indent="-343080">
              <a:lnSpc>
                <a:spcPts val="2591"/>
              </a:lnSpc>
              <a:spcBef>
                <a:spcPts val="425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Code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deployment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time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is reduced because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of the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faster </a:t>
            </a:r>
            <a:r>
              <a:rPr b="1" lang="en-US" sz="2400" spc="-47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testing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process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and speedy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feedback</a:t>
            </a:r>
            <a:r>
              <a:rPr b="1" lang="en-US" sz="2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mechanism.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2591"/>
              </a:lnSpc>
              <a:spcBef>
                <a:spcPts val="2021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Developers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do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not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feel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work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pressure and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can build new </a:t>
            </a:r>
            <a:r>
              <a:rPr b="1" lang="en-US" sz="2400" spc="-47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code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less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time.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2591"/>
              </a:lnSpc>
              <a:spcBef>
                <a:spcPts val="2021"/>
              </a:spcBef>
              <a:buClr>
                <a:srgbClr val="002060"/>
              </a:buClr>
              <a:buSzPct val="144000"/>
              <a:buFont typeface="Wingdings" charset="2"/>
              <a:buChar char=""/>
              <a:tabLst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Developers will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get errors and bugs in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time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from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the </a:t>
            </a:r>
            <a:r>
              <a:rPr b="1" lang="en-US" sz="2400" spc="-47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collaborated systems.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-37440" y="915120"/>
            <a:ext cx="8840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Benefits For Software Developers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"/>
          <p:cNvPicPr/>
          <p:nvPr/>
        </p:nvPicPr>
        <p:blipFill>
          <a:blip r:embed="rId1"/>
          <a:stretch/>
        </p:blipFill>
        <p:spPr>
          <a:xfrm>
            <a:off x="10873080" y="4474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2"/>
          <p:cNvSpPr/>
          <p:nvPr/>
        </p:nvSpPr>
        <p:spPr>
          <a:xfrm>
            <a:off x="0" y="0"/>
            <a:ext cx="212400" cy="6857280"/>
          </a:xfrm>
          <a:prstGeom prst="rect">
            <a:avLst/>
          </a:prstGeom>
          <a:solidFill>
            <a:schemeClr val="tx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object 20"/>
          <p:cNvSpPr/>
          <p:nvPr/>
        </p:nvSpPr>
        <p:spPr>
          <a:xfrm>
            <a:off x="992880" y="1905120"/>
            <a:ext cx="8687160" cy="48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 anchor="t">
            <a:spAutoFit/>
          </a:bodyPr>
          <a:p>
            <a:pPr marL="354960" indent="-343080">
              <a:lnSpc>
                <a:spcPct val="80000"/>
              </a:lnSpc>
              <a:spcBef>
                <a:spcPts val="584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Configuration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management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helps the organization to execute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and 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organize the configuration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plans, and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they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become able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manage </a:t>
            </a:r>
            <a:r>
              <a:rPr b="1" lang="en-US" sz="2400" spc="-3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their infrastructure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in an</a:t>
            </a:r>
            <a:r>
              <a:rPr b="1" lang="en-US" sz="2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effective 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manner.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99160"/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ct val="80000"/>
              </a:lnSpc>
              <a:spcBef>
                <a:spcPts val="1641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Containers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and virtualization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concepts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provide a simulated 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environment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to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increase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software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reliability and maintain uptime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of </a:t>
            </a:r>
            <a:r>
              <a:rPr b="1" lang="en-US" sz="2400" spc="-3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the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production</a:t>
            </a:r>
            <a:r>
              <a:rPr b="1" lang="en-US" sz="2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environment.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99160"/>
                <a:tab algn="l" pos="2998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ts val="1919"/>
              </a:lnSpc>
              <a:spcBef>
                <a:spcPts val="1624"/>
              </a:spcBef>
              <a:buClr>
                <a:srgbClr val="002060"/>
              </a:buClr>
              <a:buSzPct val="145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Effective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and improved server monitoring is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offered. As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 result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of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this,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proper</a:t>
            </a:r>
            <a:r>
              <a:rPr b="1" lang="en-US" sz="2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feedback</a:t>
            </a:r>
            <a:r>
              <a:rPr b="1" lang="en-US" sz="24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can</a:t>
            </a:r>
            <a:r>
              <a:rPr b="1" lang="en-US" sz="2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be</a:t>
            </a:r>
            <a:r>
              <a:rPr b="1" lang="en-US" sz="2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provided,</a:t>
            </a:r>
            <a:r>
              <a:rPr b="1" lang="en-US" sz="2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and</a:t>
            </a:r>
            <a:r>
              <a:rPr b="1" lang="en-US" sz="2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effective</a:t>
            </a:r>
            <a:r>
              <a:rPr b="1" lang="en-US" sz="2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administration</a:t>
            </a:r>
            <a:r>
              <a:rPr b="1" lang="en-US" sz="24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is </a:t>
            </a:r>
            <a:r>
              <a:rPr b="1" lang="en-US" sz="2400" spc="-3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Corbel"/>
                <a:ea typeface="DejaVu Sans"/>
              </a:rPr>
              <a:t>assured.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TextBox 6"/>
          <p:cNvSpPr/>
          <p:nvPr/>
        </p:nvSpPr>
        <p:spPr>
          <a:xfrm>
            <a:off x="28440" y="915120"/>
            <a:ext cx="835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Calibri"/>
                <a:ea typeface="DejaVu Sans"/>
              </a:rPr>
              <a:t>Benefits For Network Engineers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LibreOffice/7.3.7.2$Linux_X86_64 LibreOffice_project/30$Build-2</Application>
  <AppVersion>15.0000</AppVersion>
  <Words>805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2022-12-23T10:11:15Z</dcterms:created>
  <dc:creator>Mehar Hamid Majeed</dc:creator>
  <dc:description/>
  <dc:language>en-US</dc:language>
  <cp:lastModifiedBy/>
  <dcterms:modified xsi:type="dcterms:W3CDTF">2022-12-26T07:36:28Z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