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86" r:id="rId3"/>
    <p:sldId id="287" r:id="rId4"/>
    <p:sldId id="258" r:id="rId5"/>
    <p:sldId id="261" r:id="rId6"/>
    <p:sldId id="289" r:id="rId7"/>
    <p:sldId id="290" r:id="rId8"/>
    <p:sldId id="259" r:id="rId9"/>
    <p:sldId id="260" r:id="rId10"/>
    <p:sldId id="292" r:id="rId11"/>
    <p:sldId id="262" r:id="rId12"/>
    <p:sldId id="293" r:id="rId13"/>
    <p:sldId id="263" r:id="rId14"/>
    <p:sldId id="291" r:id="rId15"/>
    <p:sldId id="264" r:id="rId16"/>
    <p:sldId id="294" r:id="rId17"/>
    <p:sldId id="295" r:id="rId18"/>
    <p:sldId id="265" r:id="rId19"/>
    <p:sldId id="266" r:id="rId20"/>
    <p:sldId id="296" r:id="rId21"/>
    <p:sldId id="267" r:id="rId22"/>
    <p:sldId id="268" r:id="rId23"/>
    <p:sldId id="269" r:id="rId24"/>
    <p:sldId id="297" r:id="rId25"/>
    <p:sldId id="270" r:id="rId26"/>
    <p:sldId id="271" r:id="rId27"/>
    <p:sldId id="272" r:id="rId28"/>
    <p:sldId id="273" r:id="rId29"/>
    <p:sldId id="298" r:id="rId30"/>
    <p:sldId id="300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94483-7732-4707-830C-17252A8177D7}" type="datetimeFigureOut">
              <a:rPr lang="en-PK" smtClean="0"/>
              <a:t>04/24/2024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B73A5-C0C1-4F11-88C6-3E3E08E5E54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335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33510-D8AF-43EA-A79A-0A0EAE11217F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3BC6-66A8-474E-A0FD-50C41776950B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49EF0-0362-4169-A97E-5B4A083AD04A}" type="datetime1">
              <a:rPr lang="en-US" smtClean="0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CAC-484F-402A-97BA-A6BAA2E18171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BA8F-B385-4E9D-B106-5C5684F107FF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5C7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3993" y="0"/>
                </a:lnTo>
                <a:lnTo>
                  <a:pt x="9143993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435D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2A09E-A231-4BC2-A3F0-BCA9E3DD8EC9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://getbootstrap.com/components/)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4964353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8"/>
                </a:lnTo>
              </a:path>
            </a:pathLst>
          </a:custGeom>
          <a:ln w="19049">
            <a:solidFill>
              <a:srgbClr val="3037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0406" y="1002703"/>
            <a:ext cx="6572689" cy="3697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F9801FA-4A22-4DDC-9A5F-B31C453E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9370"/>
            <a:ext cx="8229600" cy="430887"/>
          </a:xfrm>
        </p:spPr>
        <p:txBody>
          <a:bodyPr/>
          <a:lstStyle/>
          <a:p>
            <a:pPr algn="ctr"/>
            <a:r>
              <a:rPr lang="en-US" altLang="en-PK" sz="2800" b="1" dirty="0"/>
              <a:t>Create Web Page with Bootstrap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5A4DDBE-0044-4E16-B09A-A5464652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7340"/>
            <a:ext cx="8229600" cy="4001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sz="2000" dirty="0"/>
              <a:t>Bootstrap is mobile-first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sz="2000" dirty="0"/>
              <a:t>Bootstrap 3 is designed to be responsive to mobile devices. Mobile-first styles are part of the core framework.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sz="2000" dirty="0"/>
              <a:t>To ensure proper rendering and touch zooming, add the following &lt;meta&gt; tag inside the &lt;head&gt; element: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P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sz="2000" b="1" dirty="0"/>
              <a:t>&lt;meta name="viewport" content="width=device-width, initial-scale=1"&gt;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PK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sz="2000" dirty="0"/>
              <a:t>The width=device-width part sets the width of the page to follow the screen-width of the device (which will vary depending on the device).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sz="2000" dirty="0"/>
              <a:t>The initial-scale=1 part sets the initial zoom level when the page is first loaded by the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PK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63778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80" dirty="0">
                <a:solidFill>
                  <a:srgbClr val="242852"/>
                </a:solidFill>
                <a:latin typeface="+mj-lt"/>
                <a:cs typeface="Arial"/>
              </a:rPr>
              <a:t>First </a:t>
            </a:r>
            <a:r>
              <a:rPr sz="4000" b="1" spc="-95" dirty="0">
                <a:solidFill>
                  <a:srgbClr val="242852"/>
                </a:solidFill>
                <a:latin typeface="+mj-lt"/>
                <a:cs typeface="Arial"/>
              </a:rPr>
              <a:t>Bootstrap</a:t>
            </a:r>
            <a:r>
              <a:rPr sz="4000" b="1" spc="-335" dirty="0">
                <a:solidFill>
                  <a:srgbClr val="242852"/>
                </a:solidFill>
                <a:latin typeface="+mj-lt"/>
                <a:cs typeface="Arial"/>
              </a:rPr>
              <a:t> </a:t>
            </a:r>
            <a:r>
              <a:rPr sz="4000" b="1" spc="-105" dirty="0">
                <a:solidFill>
                  <a:srgbClr val="242852"/>
                </a:solidFill>
                <a:latin typeface="+mj-lt"/>
                <a:cs typeface="Arial"/>
              </a:rPr>
              <a:t>Page</a:t>
            </a:r>
            <a:endParaRPr sz="4000" b="1" dirty="0">
              <a:latin typeface="+mj-lt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cs typeface="Gothic Uralic"/>
              </a:rPr>
              <a:t>Bootstrap </a:t>
            </a:r>
            <a:r>
              <a:rPr sz="2400" dirty="0">
                <a:solidFill>
                  <a:srgbClr val="404040"/>
                </a:solidFill>
                <a:cs typeface="Gothic Uralic"/>
              </a:rPr>
              <a:t>has a </a:t>
            </a:r>
            <a:r>
              <a:rPr sz="2400" spc="-5" dirty="0">
                <a:solidFill>
                  <a:srgbClr val="404040"/>
                </a:solidFill>
                <a:cs typeface="Gothic Uralic"/>
              </a:rPr>
              <a:t>concept of containing element to  </a:t>
            </a:r>
            <a:r>
              <a:rPr sz="2400" dirty="0">
                <a:solidFill>
                  <a:srgbClr val="404040"/>
                </a:solidFill>
                <a:cs typeface="Gothic Uralic"/>
              </a:rPr>
              <a:t>wrap site</a:t>
            </a:r>
            <a:r>
              <a:rPr sz="2400" spc="-15" dirty="0">
                <a:solidFill>
                  <a:srgbClr val="404040"/>
                </a:solidFill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cs typeface="Gothic Uralic"/>
              </a:rPr>
              <a:t>contents</a:t>
            </a:r>
            <a:endParaRPr sz="2400" dirty="0"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2003" y="2849980"/>
            <a:ext cx="5469058" cy="2853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AD33057-B1AF-4B7B-8976-801F2A72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/>
          <a:lstStyle/>
          <a:p>
            <a:pPr algn="l"/>
            <a:r>
              <a:rPr lang="en-US" altLang="en-PK" sz="4000" b="1" dirty="0"/>
              <a:t>Containers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97C089E4-EE1B-4FF8-BDFE-766893060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7340"/>
            <a:ext cx="8229600" cy="30777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sz="2000" b="1" dirty="0"/>
              <a:t>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sz="2000" dirty="0"/>
              <a:t>Bootstrap also requires a containing element to wrap site contents.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sz="2000" dirty="0"/>
              <a:t>There are two container classes to choose from: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PK" sz="2000" dirty="0"/>
              <a:t>The .container class provides a responsive </a:t>
            </a:r>
            <a:r>
              <a:rPr lang="en-US" altLang="en-PK" sz="2000" b="1" dirty="0"/>
              <a:t>fixed width container.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PK" sz="2000" dirty="0"/>
              <a:t>The .container-fluid class provides a </a:t>
            </a:r>
            <a:r>
              <a:rPr lang="en-US" altLang="en-PK" sz="2000" b="1" dirty="0"/>
              <a:t>full width container</a:t>
            </a:r>
            <a:r>
              <a:rPr lang="en-US" altLang="en-PK" sz="2000" dirty="0"/>
              <a:t>, spanning the entire width of the viewport. </a:t>
            </a:r>
          </a:p>
          <a:p>
            <a:pPr lvl="2"/>
            <a:r>
              <a:rPr lang="en-US" altLang="en-PK" sz="2000" b="1" dirty="0"/>
              <a:t>Note:</a:t>
            </a:r>
            <a:r>
              <a:rPr lang="en-US" altLang="en-PK" sz="2000" dirty="0"/>
              <a:t> Containers are not nestable (you cannot put a container inside another container).</a:t>
            </a:r>
          </a:p>
          <a:p>
            <a:br>
              <a:rPr lang="en-US" altLang="en-PK" sz="2000" dirty="0"/>
            </a:br>
            <a:endParaRPr lang="en-US" altLang="en-PK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66684" cy="199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latin typeface="+mj-lt"/>
                <a:cs typeface="Arial"/>
              </a:rPr>
              <a:t>Bootstrap</a:t>
            </a:r>
            <a:r>
              <a:rPr sz="4000" b="1" spc="-204" dirty="0">
                <a:solidFill>
                  <a:srgbClr val="242852"/>
                </a:solidFill>
                <a:latin typeface="+mj-lt"/>
                <a:cs typeface="Arial"/>
              </a:rPr>
              <a:t> </a:t>
            </a:r>
            <a:r>
              <a:rPr sz="4000" b="1" spc="-100" dirty="0">
                <a:solidFill>
                  <a:srgbClr val="242852"/>
                </a:solidFill>
                <a:latin typeface="+mj-lt"/>
                <a:cs typeface="Arial"/>
              </a:rPr>
              <a:t>Grids</a:t>
            </a:r>
            <a:endParaRPr sz="4000" b="1" dirty="0">
              <a:latin typeface="+mj-lt"/>
              <a:cs typeface="Arial"/>
            </a:endParaRPr>
          </a:p>
          <a:p>
            <a:pPr marL="190500" marR="66421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cs typeface="Gothic Uralic"/>
              </a:rPr>
              <a:t>Bootstrap's grid system </a:t>
            </a:r>
            <a:r>
              <a:rPr sz="2000" dirty="0">
                <a:cs typeface="Gothic Uralic"/>
              </a:rPr>
              <a:t>allows up </a:t>
            </a:r>
            <a:r>
              <a:rPr sz="2000" spc="-5" dirty="0">
                <a:cs typeface="Gothic Uralic"/>
              </a:rPr>
              <a:t>to </a:t>
            </a:r>
            <a:r>
              <a:rPr sz="2000" dirty="0">
                <a:cs typeface="Gothic Uralic"/>
              </a:rPr>
              <a:t>12 </a:t>
            </a:r>
            <a:r>
              <a:rPr sz="2000" spc="-5" dirty="0">
                <a:cs typeface="Gothic Uralic"/>
              </a:rPr>
              <a:t>columns  across the</a:t>
            </a:r>
            <a:r>
              <a:rPr sz="2000" spc="-10" dirty="0">
                <a:cs typeface="Gothic Uralic"/>
              </a:rPr>
              <a:t> </a:t>
            </a:r>
            <a:r>
              <a:rPr sz="2000" spc="-5" dirty="0">
                <a:cs typeface="Gothic Uralic"/>
              </a:rPr>
              <a:t>page</a:t>
            </a:r>
            <a:endParaRPr sz="2000" dirty="0">
              <a:cs typeface="Gothic Uralic"/>
            </a:endParaRPr>
          </a:p>
          <a:p>
            <a:pPr marL="190500" marR="5080" indent="-177800">
              <a:lnSpc>
                <a:spcPct val="101499"/>
              </a:lnSpc>
              <a:spcBef>
                <a:spcPts val="47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000" spc="-75" dirty="0">
                <a:cs typeface="Gothic Uralic"/>
              </a:rPr>
              <a:t>You </a:t>
            </a:r>
            <a:r>
              <a:rPr sz="2000" spc="-5" dirty="0">
                <a:cs typeface="Gothic Uralic"/>
              </a:rPr>
              <a:t>can </a:t>
            </a:r>
            <a:r>
              <a:rPr sz="2000" dirty="0">
                <a:cs typeface="Gothic Uralic"/>
              </a:rPr>
              <a:t>divide </a:t>
            </a:r>
            <a:r>
              <a:rPr sz="2000" spc="-5" dirty="0">
                <a:cs typeface="Gothic Uralic"/>
              </a:rPr>
              <a:t>the container </a:t>
            </a:r>
            <a:r>
              <a:rPr sz="2000" dirty="0">
                <a:cs typeface="Gothic Uralic"/>
              </a:rPr>
              <a:t>in </a:t>
            </a:r>
            <a:r>
              <a:rPr sz="2000" spc="-5" dirty="0">
                <a:cs typeface="Gothic Uralic"/>
              </a:rPr>
              <a:t>rows </a:t>
            </a:r>
            <a:r>
              <a:rPr sz="2000" dirty="0">
                <a:cs typeface="Gothic Uralic"/>
              </a:rPr>
              <a:t>and </a:t>
            </a:r>
            <a:r>
              <a:rPr sz="2000" spc="-5" dirty="0">
                <a:cs typeface="Gothic Uralic"/>
              </a:rPr>
              <a:t>each row  </a:t>
            </a:r>
            <a:r>
              <a:rPr sz="2000" dirty="0">
                <a:cs typeface="Gothic Uralic"/>
              </a:rPr>
              <a:t>in </a:t>
            </a:r>
            <a:r>
              <a:rPr sz="2000" spc="-5" dirty="0">
                <a:cs typeface="Gothic Uralic"/>
              </a:rPr>
              <a:t>columns </a:t>
            </a:r>
            <a:r>
              <a:rPr sz="2000" dirty="0">
                <a:cs typeface="Gothic Uralic"/>
              </a:rPr>
              <a:t>with </a:t>
            </a:r>
            <a:r>
              <a:rPr sz="2000" spc="-5" dirty="0">
                <a:cs typeface="Gothic Uralic"/>
              </a:rPr>
              <a:t>space multiple of the</a:t>
            </a:r>
            <a:r>
              <a:rPr sz="2000" spc="-15" dirty="0">
                <a:cs typeface="Gothic Uralic"/>
              </a:rPr>
              <a:t> </a:t>
            </a:r>
            <a:r>
              <a:rPr sz="2000" dirty="0">
                <a:cs typeface="Gothic Uralic"/>
              </a:rPr>
              <a:t>12</a:t>
            </a:r>
          </a:p>
        </p:txBody>
      </p:sp>
      <p:sp>
        <p:nvSpPr>
          <p:cNvPr id="6" name="object 6"/>
          <p:cNvSpPr/>
          <p:nvPr/>
        </p:nvSpPr>
        <p:spPr>
          <a:xfrm>
            <a:off x="114671" y="3530168"/>
            <a:ext cx="8937917" cy="2926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66684" cy="2905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en-PK" sz="2000" dirty="0"/>
              <a:t>The Bootstrap grid system has four classes:</a:t>
            </a:r>
          </a:p>
          <a:p>
            <a:pPr lvl="1"/>
            <a:r>
              <a:rPr lang="en-US" altLang="en-PK" sz="2000" b="1" dirty="0" err="1"/>
              <a:t>xs</a:t>
            </a:r>
            <a:r>
              <a:rPr lang="en-US" altLang="en-PK" sz="2000" b="1" dirty="0"/>
              <a:t> (for phones)</a:t>
            </a:r>
          </a:p>
          <a:p>
            <a:pPr lvl="1"/>
            <a:r>
              <a:rPr lang="en-US" altLang="en-PK" sz="2000" b="1" dirty="0" err="1"/>
              <a:t>sm</a:t>
            </a:r>
            <a:r>
              <a:rPr lang="en-US" altLang="en-PK" sz="2000" b="1" dirty="0"/>
              <a:t> (for tablets)</a:t>
            </a:r>
          </a:p>
          <a:p>
            <a:pPr lvl="1"/>
            <a:r>
              <a:rPr lang="en-US" altLang="en-PK" sz="2000" b="1" dirty="0"/>
              <a:t>md (for desktops)</a:t>
            </a:r>
          </a:p>
          <a:p>
            <a:pPr lvl="1"/>
            <a:r>
              <a:rPr lang="en-US" altLang="en-PK" sz="2000" b="1" dirty="0"/>
              <a:t>lg (for larger desktops)</a:t>
            </a:r>
          </a:p>
          <a:p>
            <a:r>
              <a:rPr lang="en-US" altLang="en-PK" sz="2000" dirty="0"/>
              <a:t>The classes above can be combined to create more dynamic and flexible layouts.</a:t>
            </a:r>
          </a:p>
          <a:p>
            <a:pPr>
              <a:buFont typeface="Arial" panose="020B0604020202020204" pitchFamily="34" charset="0"/>
              <a:buNone/>
            </a:pPr>
            <a:br>
              <a:rPr lang="en-US" altLang="en-PK" sz="2400" dirty="0"/>
            </a:br>
            <a:endParaRPr lang="en-US" altLang="en-PK" sz="2400" dirty="0"/>
          </a:p>
        </p:txBody>
      </p:sp>
      <p:sp>
        <p:nvSpPr>
          <p:cNvPr id="6" name="object 6"/>
          <p:cNvSpPr/>
          <p:nvPr/>
        </p:nvSpPr>
        <p:spPr>
          <a:xfrm>
            <a:off x="114671" y="3530168"/>
            <a:ext cx="8937917" cy="2926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805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996555" cy="1985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-90" dirty="0">
                <a:solidFill>
                  <a:srgbClr val="242852"/>
                </a:solidFill>
                <a:latin typeface="+mj-lt"/>
                <a:cs typeface="Arial"/>
              </a:rPr>
              <a:t>Bootstrap</a:t>
            </a:r>
            <a:r>
              <a:rPr lang="en-US" sz="4000" b="1" spc="-204" dirty="0">
                <a:solidFill>
                  <a:srgbClr val="242852"/>
                </a:solidFill>
                <a:latin typeface="+mj-lt"/>
                <a:cs typeface="Arial"/>
              </a:rPr>
              <a:t> </a:t>
            </a:r>
            <a:r>
              <a:rPr lang="en-US" sz="4000" b="1" spc="-100" dirty="0">
                <a:solidFill>
                  <a:srgbClr val="242852"/>
                </a:solidFill>
                <a:latin typeface="+mj-lt"/>
                <a:cs typeface="Arial"/>
              </a:rPr>
              <a:t>Grids</a:t>
            </a:r>
            <a:endParaRPr sz="4000" b="1" dirty="0">
              <a:latin typeface="+mj-lt"/>
              <a:cs typeface="Arial"/>
            </a:endParaRPr>
          </a:p>
          <a:p>
            <a:pPr marL="190500" marR="12446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cs typeface="Gothic Uralic"/>
              </a:rPr>
              <a:t>In the bellow </a:t>
            </a:r>
            <a:r>
              <a:rPr sz="2000" dirty="0">
                <a:cs typeface="Gothic Uralic"/>
              </a:rPr>
              <a:t>example, </a:t>
            </a:r>
            <a:r>
              <a:rPr sz="2000" spc="-5" dirty="0">
                <a:cs typeface="Gothic Uralic"/>
              </a:rPr>
              <a:t>we </a:t>
            </a:r>
            <a:r>
              <a:rPr sz="2000" dirty="0">
                <a:cs typeface="Gothic Uralic"/>
              </a:rPr>
              <a:t>divide </a:t>
            </a:r>
            <a:r>
              <a:rPr sz="2000" spc="-5" dirty="0">
                <a:cs typeface="Gothic Uralic"/>
              </a:rPr>
              <a:t>the space </a:t>
            </a:r>
            <a:r>
              <a:rPr sz="2000" dirty="0">
                <a:cs typeface="Gothic Uralic"/>
              </a:rPr>
              <a:t>inside  </a:t>
            </a:r>
            <a:r>
              <a:rPr sz="2000" spc="-5" dirty="0">
                <a:cs typeface="Gothic Uralic"/>
              </a:rPr>
              <a:t>the container </a:t>
            </a:r>
            <a:r>
              <a:rPr sz="2000" dirty="0">
                <a:cs typeface="Gothic Uralic"/>
              </a:rPr>
              <a:t>in 1 </a:t>
            </a:r>
            <a:r>
              <a:rPr sz="2000" spc="-5" dirty="0">
                <a:cs typeface="Gothic Uralic"/>
              </a:rPr>
              <a:t>row </a:t>
            </a:r>
            <a:r>
              <a:rPr sz="2000" dirty="0">
                <a:cs typeface="Gothic Uralic"/>
              </a:rPr>
              <a:t>and this </a:t>
            </a:r>
            <a:r>
              <a:rPr sz="2000" spc="-5" dirty="0">
                <a:cs typeface="Gothic Uralic"/>
              </a:rPr>
              <a:t>row </a:t>
            </a:r>
            <a:r>
              <a:rPr sz="2000" dirty="0">
                <a:cs typeface="Gothic Uralic"/>
              </a:rPr>
              <a:t>in 3 </a:t>
            </a:r>
            <a:r>
              <a:rPr sz="2000" spc="-5" dirty="0">
                <a:cs typeface="Gothic Uralic"/>
              </a:rPr>
              <a:t>columns </a:t>
            </a:r>
            <a:r>
              <a:rPr sz="2000" dirty="0">
                <a:cs typeface="Gothic Uralic"/>
              </a:rPr>
              <a:t>with  </a:t>
            </a:r>
            <a:r>
              <a:rPr sz="2000" spc="-5" dirty="0">
                <a:cs typeface="Gothic Uralic"/>
              </a:rPr>
              <a:t>the </a:t>
            </a:r>
            <a:r>
              <a:rPr sz="2000" dirty="0">
                <a:cs typeface="Gothic Uralic"/>
              </a:rPr>
              <a:t>same side. 4+4+4 =</a:t>
            </a:r>
            <a:r>
              <a:rPr sz="2000" spc="-20" dirty="0">
                <a:cs typeface="Gothic Uralic"/>
              </a:rPr>
              <a:t> </a:t>
            </a:r>
            <a:r>
              <a:rPr sz="2000" dirty="0">
                <a:cs typeface="Gothic Uralic"/>
              </a:rPr>
              <a:t>12</a:t>
            </a:r>
          </a:p>
          <a:p>
            <a:pPr marL="190500" marR="5080" indent="-177800">
              <a:lnSpc>
                <a:spcPts val="2820"/>
              </a:lnSpc>
              <a:spcBef>
                <a:spcPts val="74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000" spc="-75" dirty="0">
                <a:cs typeface="Gothic Uralic"/>
              </a:rPr>
              <a:t>You </a:t>
            </a:r>
            <a:r>
              <a:rPr sz="2000" spc="-5" dirty="0">
                <a:cs typeface="Gothic Uralic"/>
              </a:rPr>
              <a:t>can </a:t>
            </a:r>
            <a:r>
              <a:rPr sz="2000" dirty="0">
                <a:cs typeface="Gothic Uralic"/>
              </a:rPr>
              <a:t>use any </a:t>
            </a:r>
            <a:r>
              <a:rPr sz="2000" spc="-5" dirty="0">
                <a:cs typeface="Gothic Uralic"/>
              </a:rPr>
              <a:t>combination that the </a:t>
            </a:r>
            <a:r>
              <a:rPr sz="2000" dirty="0">
                <a:cs typeface="Gothic Uralic"/>
              </a:rPr>
              <a:t>sum </a:t>
            </a:r>
            <a:r>
              <a:rPr sz="2000" spc="-5" dirty="0">
                <a:cs typeface="Gothic Uralic"/>
              </a:rPr>
              <a:t>be equal  to 12.</a:t>
            </a:r>
            <a:endParaRPr sz="2000" dirty="0"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53664" y="3342199"/>
            <a:ext cx="5961106" cy="2309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996555" cy="4895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latin typeface="+mj-lt"/>
                <a:cs typeface="Arial"/>
              </a:rPr>
              <a:t>Bootstrap</a:t>
            </a:r>
            <a:r>
              <a:rPr sz="4000" b="1" spc="-204" dirty="0">
                <a:solidFill>
                  <a:srgbClr val="242852"/>
                </a:solidFill>
                <a:latin typeface="+mj-lt"/>
                <a:cs typeface="Arial"/>
              </a:rPr>
              <a:t> </a:t>
            </a:r>
            <a:r>
              <a:rPr sz="4000" b="1" spc="-100" dirty="0">
                <a:solidFill>
                  <a:srgbClr val="242852"/>
                </a:solidFill>
                <a:latin typeface="+mj-lt"/>
                <a:cs typeface="Arial"/>
              </a:rPr>
              <a:t>Grids</a:t>
            </a:r>
            <a:endParaRPr sz="4000" b="1" dirty="0">
              <a:latin typeface="+mj-lt"/>
              <a:cs typeface="Arial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P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Bootstrap’s grid system allows up to 12 columns across the page.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P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you do not want to use all 12 columns individually, you can group the columns together to create wider columns:</a:t>
            </a:r>
          </a:p>
          <a:p>
            <a:pPr marL="685800" lvl="1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kumimoji="0" lang="en-US" altLang="en-PK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&lt;div class="col-md-12"&gt;Span 12 columns&lt;/div&gt;</a:t>
            </a:r>
          </a:p>
          <a:p>
            <a:pPr marL="685800" lvl="1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kumimoji="0" lang="en-US" altLang="en-PK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&lt;div class="col-md-6"&gt;Span 6&lt;/div&gt;&lt;div class="col-md-6"&gt;Span 6&lt;/div&gt;</a:t>
            </a:r>
          </a:p>
          <a:p>
            <a:pPr marL="685800" lvl="1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kumimoji="0" lang="en-US" altLang="en-PK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&lt;div class="col-md-4"&gt;Span 4&lt;/div&gt;&lt;div class="col-md-8"&gt;Span 8&lt;/div&gt;</a:t>
            </a:r>
          </a:p>
          <a:p>
            <a:pPr marL="685800" lvl="1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kumimoji="0" lang="en-US" altLang="en-PK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&lt;div class="col-md-4"&gt;Span 4&lt;/div&gt;&lt;div class="col-md-4"&gt;Span 4&lt;/div&gt;</a:t>
            </a:r>
          </a:p>
          <a:p>
            <a:pPr marL="685800" lvl="1" indent="-2286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kumimoji="0" lang="en-US" altLang="en-PK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&lt;div class="col-md-4"&gt;Span 4&lt;/div&gt;</a:t>
            </a:r>
            <a:endParaRPr kumimoji="0" lang="en-US" altLang="en-PK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P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Bootstrap's grid system is responsive, and the columns will re-arrange automatically depending on the screen size.</a:t>
            </a:r>
          </a:p>
        </p:txBody>
      </p:sp>
    </p:spTree>
    <p:extLst>
      <p:ext uri="{BB962C8B-B14F-4D97-AF65-F5344CB8AC3E}">
        <p14:creationId xmlns:p14="http://schemas.microsoft.com/office/powerpoint/2010/main" val="1496370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731730-7436-4BD5-BBFB-579587CF091B}"/>
              </a:ext>
            </a:extLst>
          </p:cNvPr>
          <p:cNvSpPr txBox="1"/>
          <p:nvPr/>
        </p:nvSpPr>
        <p:spPr>
          <a:xfrm>
            <a:off x="304800" y="914400"/>
            <a:ext cx="8839200" cy="481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&lt;div class="row"&gt;</a:t>
            </a:r>
            <a:b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&lt;div class="col-*-*"&gt;&lt;/div&gt;</a:t>
            </a:r>
            <a:b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&lt;/div&gt;</a:t>
            </a:r>
            <a:b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&lt;div class="row"&gt;</a:t>
            </a:r>
            <a:b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&lt;div class="col-*-*"&gt;&lt;/div&gt;</a:t>
            </a:r>
            <a:b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&lt;div class="col-*-*"&gt;&lt;/div&gt;</a:t>
            </a:r>
            <a:b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&lt;div class="col-*-*"&gt;&lt;/div&gt;</a:t>
            </a:r>
            <a:b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&lt;/div&gt;</a:t>
            </a:r>
            <a:b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&lt;div class="row"&gt;</a:t>
            </a:r>
            <a:b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 ...</a:t>
            </a:r>
            <a:b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altLang="en-P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&lt;/div&gt;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P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First; create a row (&lt;div class="row"&gt;). Then, add the desired number of columns (tags with appropriate .col-*-*classes). Note that numbers in .col-*-* should always add up to 12 for each row.</a:t>
            </a:r>
          </a:p>
        </p:txBody>
      </p:sp>
    </p:spTree>
    <p:extLst>
      <p:ext uri="{BB962C8B-B14F-4D97-AF65-F5344CB8AC3E}">
        <p14:creationId xmlns:p14="http://schemas.microsoft.com/office/powerpoint/2010/main" val="2411612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01255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latin typeface="+mj-lt"/>
                <a:cs typeface="Arial"/>
              </a:rPr>
              <a:t>Bootstrap</a:t>
            </a:r>
            <a:r>
              <a:rPr sz="4000" b="1" spc="-204" dirty="0">
                <a:solidFill>
                  <a:srgbClr val="242852"/>
                </a:solidFill>
                <a:latin typeface="+mj-lt"/>
                <a:cs typeface="Arial"/>
              </a:rPr>
              <a:t> </a:t>
            </a:r>
            <a:r>
              <a:rPr sz="4000" b="1" spc="-100" dirty="0">
                <a:solidFill>
                  <a:srgbClr val="242852"/>
                </a:solidFill>
                <a:latin typeface="+mj-lt"/>
                <a:cs typeface="Arial"/>
              </a:rPr>
              <a:t>Grids</a:t>
            </a:r>
            <a:endParaRPr sz="4000" b="1" dirty="0">
              <a:latin typeface="+mj-lt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+mj-lt"/>
                <a:cs typeface="Gothic Uralic"/>
              </a:rPr>
              <a:t>Responsive Bootstrap's grid system </a:t>
            </a:r>
            <a:r>
              <a:rPr sz="2400" dirty="0">
                <a:latin typeface="+mj-lt"/>
                <a:cs typeface="Gothic Uralic"/>
              </a:rPr>
              <a:t>with 3</a:t>
            </a:r>
            <a:r>
              <a:rPr sz="2400" spc="45" dirty="0">
                <a:latin typeface="+mj-lt"/>
                <a:cs typeface="Gothic Uralic"/>
              </a:rPr>
              <a:t> </a:t>
            </a:r>
            <a:r>
              <a:rPr sz="2400" spc="-5" dirty="0">
                <a:latin typeface="+mj-lt"/>
                <a:cs typeface="Gothic Uralic"/>
              </a:rPr>
              <a:t>columns</a:t>
            </a:r>
            <a:endParaRPr sz="2400" dirty="0">
              <a:latin typeface="+mj-lt"/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8066" y="2673857"/>
            <a:ext cx="2146918" cy="377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5598" y="2673857"/>
            <a:ext cx="5012372" cy="3774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7187" y="2254821"/>
            <a:ext cx="142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small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screens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6969" y="2272690"/>
            <a:ext cx="119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big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screens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355975" cy="503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cs typeface="Arial"/>
              </a:rPr>
              <a:t>Bootstrap</a:t>
            </a:r>
            <a:r>
              <a:rPr sz="4000" b="1" spc="-345" dirty="0">
                <a:solidFill>
                  <a:srgbClr val="242852"/>
                </a:solidFill>
                <a:cs typeface="Arial"/>
              </a:rPr>
              <a:t> </a:t>
            </a:r>
            <a:r>
              <a:rPr sz="4000" b="1" spc="-195" dirty="0">
                <a:solidFill>
                  <a:srgbClr val="242852"/>
                </a:solidFill>
                <a:cs typeface="Arial"/>
              </a:rPr>
              <a:t>Table</a:t>
            </a:r>
            <a:endParaRPr sz="4000" b="1" dirty="0"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Gothic Uralic"/>
                <a:cs typeface="Gothic Uralic"/>
              </a:rPr>
              <a:t>4 main</a:t>
            </a:r>
            <a:r>
              <a:rPr sz="2400" spc="-25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classes:</a:t>
            </a: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dirty="0">
                <a:latin typeface="Gothic Uralic"/>
                <a:cs typeface="Gothic Uralic"/>
              </a:rPr>
              <a:t>.</a:t>
            </a:r>
            <a:r>
              <a:rPr sz="2000" i="1" dirty="0">
                <a:latin typeface="TeXGyreAdventor"/>
                <a:cs typeface="TeXGyreAdventor"/>
              </a:rPr>
              <a:t>table</a:t>
            </a:r>
            <a:endParaRPr sz="2000" dirty="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latin typeface="Gothic Uralic"/>
                <a:cs typeface="Gothic Uralic"/>
              </a:rPr>
              <a:t>.</a:t>
            </a:r>
            <a:r>
              <a:rPr sz="2000" i="1" spc="-5" dirty="0">
                <a:latin typeface="TeXGyreAdventor"/>
                <a:cs typeface="TeXGyreAdventor"/>
              </a:rPr>
              <a:t>table-striped</a:t>
            </a:r>
            <a:endParaRPr sz="2000" dirty="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latin typeface="TeXGyreAdventor"/>
                <a:cs typeface="TeXGyreAdventor"/>
              </a:rPr>
              <a:t>.table-bordered</a:t>
            </a:r>
            <a:endParaRPr sz="2000" dirty="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latin typeface="TeXGyreAdventor"/>
                <a:cs typeface="TeXGyreAdventor"/>
              </a:rPr>
              <a:t>.table-hover</a:t>
            </a:r>
            <a:endParaRPr sz="2000" dirty="0">
              <a:latin typeface="TeXGyreAdventor"/>
              <a:cs typeface="TeXGyreAdventor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i="1" dirty="0">
                <a:latin typeface="TeXGyreAdventor"/>
                <a:cs typeface="TeXGyreAdventor"/>
              </a:rPr>
              <a:t>5 </a:t>
            </a:r>
            <a:r>
              <a:rPr sz="2400" i="1" spc="-5" dirty="0">
                <a:latin typeface="TeXGyreAdventor"/>
                <a:cs typeface="TeXGyreAdventor"/>
              </a:rPr>
              <a:t>contextual</a:t>
            </a:r>
            <a:r>
              <a:rPr sz="2400" i="1" spc="-45" dirty="0">
                <a:latin typeface="TeXGyreAdventor"/>
                <a:cs typeface="TeXGyreAdventor"/>
              </a:rPr>
              <a:t> </a:t>
            </a:r>
            <a:r>
              <a:rPr sz="2400" i="1" dirty="0">
                <a:latin typeface="TeXGyreAdventor"/>
                <a:cs typeface="TeXGyreAdventor"/>
              </a:rPr>
              <a:t>classes:</a:t>
            </a:r>
            <a:endParaRPr sz="2400" dirty="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425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7F7F7F"/>
                </a:solidFill>
                <a:latin typeface="TeXGyreAdventor"/>
                <a:cs typeface="TeXGyreAdventor"/>
              </a:rPr>
              <a:t>active</a:t>
            </a:r>
            <a:endParaRPr sz="2000" dirty="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008000"/>
                </a:solidFill>
                <a:latin typeface="TeXGyreAdventor"/>
                <a:cs typeface="TeXGyreAdventor"/>
              </a:rPr>
              <a:t>success</a:t>
            </a:r>
            <a:endParaRPr sz="2000" dirty="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4A8EF2"/>
                </a:solidFill>
                <a:latin typeface="TeXGyreAdventor"/>
                <a:cs typeface="TeXGyreAdventor"/>
              </a:rPr>
              <a:t>info</a:t>
            </a:r>
            <a:endParaRPr sz="2000" dirty="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DEDE00"/>
                </a:solidFill>
                <a:latin typeface="TeXGyreAdventor"/>
                <a:cs typeface="TeXGyreAdventor"/>
              </a:rPr>
              <a:t>warning</a:t>
            </a:r>
            <a:endParaRPr sz="2000" dirty="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FF0000"/>
                </a:solidFill>
                <a:latin typeface="TeXGyreAdventor"/>
                <a:cs typeface="TeXGyreAdventor"/>
              </a:rPr>
              <a:t>danger</a:t>
            </a:r>
            <a:endParaRPr sz="20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D405F74-B095-4D39-A0F6-BD5CAC89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492443"/>
          </a:xfrm>
        </p:spPr>
        <p:txBody>
          <a:bodyPr/>
          <a:lstStyle/>
          <a:p>
            <a:pPr marL="12700" algn="l" rtl="0">
              <a:spcBef>
                <a:spcPts val="100"/>
              </a:spcBef>
            </a:pPr>
            <a:r>
              <a:rPr lang="en-US" altLang="en-US" sz="3200" b="1" kern="1200" spc="-75" dirty="0">
                <a:solidFill>
                  <a:srgbClr val="242852"/>
                </a:solidFill>
                <a:ea typeface="+mn-ea"/>
                <a:cs typeface="Arial"/>
              </a:rPr>
              <a:t>What is Responsive Web Design?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D3CAA37B-BECE-42BD-9CE9-4346967A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7340"/>
            <a:ext cx="8229600" cy="523220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PK" sz="2000" dirty="0"/>
              <a:t>Responsive web design is about creating web sites which automatically adjust themselves to look good on all devices, from small phones to large desktops.</a:t>
            </a:r>
            <a:endParaRPr lang="en-US" altLang="en-US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PK" sz="2000" dirty="0"/>
              <a:t>Bootstrap is the most popular HTML, CSS, and JavaScript framework for developing responsive, mobile-first web sites.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PK" sz="2000" dirty="0"/>
              <a:t>Bootstrap is completely free to download and use!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sz="2000" b="1" dirty="0"/>
              <a:t>Advantages of Bootstrap: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sz="2000" b="1" dirty="0"/>
              <a:t>Easy to use:</a:t>
            </a:r>
            <a:r>
              <a:rPr lang="en-US" altLang="en-PK" sz="2000" dirty="0"/>
              <a:t> Anybody with just basic knowledge of HTML and CSS can start using Bootstrap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sz="2000" b="1" dirty="0"/>
              <a:t>Responsive features:</a:t>
            </a:r>
            <a:r>
              <a:rPr lang="en-US" altLang="en-PK" sz="2000" dirty="0"/>
              <a:t> Bootstrap's responsive CSS adjusts to phones, tablets, and desktops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sz="2000" b="1" dirty="0"/>
              <a:t>Mobile-first approach:</a:t>
            </a:r>
            <a:r>
              <a:rPr lang="en-US" altLang="en-PK" sz="2000" dirty="0"/>
              <a:t> In Bootstrap 3, mobile-first styles are part of the core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sz="2000" b="1" dirty="0"/>
              <a:t>Browser compatibility:</a:t>
            </a:r>
            <a:r>
              <a:rPr lang="en-US" altLang="en-PK" sz="2000" dirty="0"/>
              <a:t> Bootstrap is compatible with all modern browsers (Chrome, Firefox, Internet Explorer, Safari, and Opera)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PK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B863BB-99F6-47C4-AE23-B4EBBADD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5" y="1868362"/>
            <a:ext cx="8229600" cy="4033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2FD801-C0D4-4159-93B4-A3BB022AB258}"/>
              </a:ext>
            </a:extLst>
          </p:cNvPr>
          <p:cNvSpPr txBox="1"/>
          <p:nvPr/>
        </p:nvSpPr>
        <p:spPr>
          <a:xfrm>
            <a:off x="381000" y="990600"/>
            <a:ext cx="45860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b="1" spc="-90" dirty="0">
                <a:solidFill>
                  <a:srgbClr val="242852"/>
                </a:solidFill>
                <a:cs typeface="Arial"/>
              </a:rPr>
              <a:t>Bootstrap Table</a:t>
            </a:r>
          </a:p>
        </p:txBody>
      </p:sp>
    </p:spTree>
    <p:extLst>
      <p:ext uri="{BB962C8B-B14F-4D97-AF65-F5344CB8AC3E}">
        <p14:creationId xmlns:p14="http://schemas.microsoft.com/office/powerpoint/2010/main" val="21683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596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cs typeface="Arial"/>
              </a:rPr>
              <a:t>Bootstrap Tables</a:t>
            </a:r>
          </a:p>
        </p:txBody>
      </p:sp>
      <p:sp>
        <p:nvSpPr>
          <p:cNvPr id="6" name="object 6"/>
          <p:cNvSpPr/>
          <p:nvPr/>
        </p:nvSpPr>
        <p:spPr>
          <a:xfrm>
            <a:off x="2089572" y="1666251"/>
            <a:ext cx="4942838" cy="4755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596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cs typeface="Arial"/>
              </a:rPr>
              <a:t>Bootstrap Tables</a:t>
            </a:r>
          </a:p>
        </p:txBody>
      </p:sp>
      <p:sp>
        <p:nvSpPr>
          <p:cNvPr id="6" name="object 6"/>
          <p:cNvSpPr/>
          <p:nvPr/>
        </p:nvSpPr>
        <p:spPr>
          <a:xfrm>
            <a:off x="490997" y="2348748"/>
            <a:ext cx="8009918" cy="3261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04920" cy="240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cs typeface="Arial"/>
              </a:rPr>
              <a:t>Bootstrap Images</a:t>
            </a: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Gothic Uralic"/>
                <a:cs typeface="Gothic Uralic"/>
              </a:rPr>
              <a:t>3 main</a:t>
            </a:r>
            <a:r>
              <a:rPr sz="2400" spc="-25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classes:</a:t>
            </a: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latin typeface="Gothic Uralic"/>
                <a:cs typeface="Gothic Uralic"/>
              </a:rPr>
              <a:t>.</a:t>
            </a:r>
            <a:r>
              <a:rPr sz="2000" spc="-10" dirty="0">
                <a:latin typeface="Gothic Uralic"/>
                <a:cs typeface="Gothic Uralic"/>
              </a:rPr>
              <a:t> </a:t>
            </a:r>
            <a:r>
              <a:rPr sz="2000" i="1" spc="-5" dirty="0">
                <a:latin typeface="TeXGyreAdventor"/>
                <a:cs typeface="TeXGyreAdventor"/>
              </a:rPr>
              <a:t>img-rounded</a:t>
            </a:r>
            <a:endParaRPr sz="2000" dirty="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latin typeface="Gothic Uralic"/>
                <a:cs typeface="Gothic Uralic"/>
              </a:rPr>
              <a:t>.</a:t>
            </a:r>
            <a:r>
              <a:rPr sz="2000" spc="-10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img-circle</a:t>
            </a:r>
            <a:endParaRPr sz="2000" dirty="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latin typeface="TeXGyreAdventor"/>
                <a:cs typeface="TeXGyreAdventor"/>
              </a:rPr>
              <a:t>.</a:t>
            </a:r>
            <a:r>
              <a:rPr sz="2000" i="1" spc="-10" dirty="0">
                <a:latin typeface="TeXGyreAdventor"/>
                <a:cs typeface="TeXGyreAdventor"/>
              </a:rPr>
              <a:t> </a:t>
            </a:r>
            <a:r>
              <a:rPr sz="2000" i="1" spc="-5" dirty="0">
                <a:latin typeface="TeXGyreAdventor"/>
                <a:cs typeface="TeXGyreAdventor"/>
              </a:rPr>
              <a:t>img-thumbnail</a:t>
            </a:r>
            <a:endParaRPr sz="2000" dirty="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400" y="4100867"/>
            <a:ext cx="8458200" cy="2057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E94A926-B1E3-4987-A4D7-57F3055FF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49" y="1828800"/>
            <a:ext cx="8648700" cy="4924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sz="2000" b="1" dirty="0"/>
              <a:t>Rounded Corners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sz="2000" dirty="0"/>
              <a:t>The </a:t>
            </a:r>
            <a:r>
              <a:rPr lang="en-US" altLang="en-PK" sz="2000" dirty="0">
                <a:solidFill>
                  <a:srgbClr val="C00000"/>
                </a:solidFill>
              </a:rPr>
              <a:t>.</a:t>
            </a:r>
            <a:r>
              <a:rPr lang="en-US" altLang="en-PK" sz="2000" dirty="0" err="1">
                <a:solidFill>
                  <a:srgbClr val="C00000"/>
                </a:solidFill>
              </a:rPr>
              <a:t>img</a:t>
            </a:r>
            <a:r>
              <a:rPr lang="en-US" altLang="en-PK" sz="2000" dirty="0">
                <a:solidFill>
                  <a:srgbClr val="C00000"/>
                </a:solidFill>
              </a:rPr>
              <a:t>-rounded </a:t>
            </a:r>
            <a:r>
              <a:rPr lang="en-US" altLang="en-PK" sz="2000" dirty="0"/>
              <a:t>class adds rounded corners to an image (IE8 does not support rounded corners):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sz="2000" b="1" dirty="0"/>
              <a:t>Circle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sz="2000" dirty="0"/>
              <a:t>The </a:t>
            </a:r>
            <a:r>
              <a:rPr lang="en-US" altLang="en-PK" sz="2000" dirty="0">
                <a:solidFill>
                  <a:srgbClr val="C00000"/>
                </a:solidFill>
              </a:rPr>
              <a:t>.</a:t>
            </a:r>
            <a:r>
              <a:rPr lang="en-US" altLang="en-PK" sz="2000" dirty="0" err="1">
                <a:solidFill>
                  <a:srgbClr val="C00000"/>
                </a:solidFill>
              </a:rPr>
              <a:t>img</a:t>
            </a:r>
            <a:r>
              <a:rPr lang="en-US" altLang="en-PK" sz="2000" dirty="0">
                <a:solidFill>
                  <a:srgbClr val="C00000"/>
                </a:solidFill>
              </a:rPr>
              <a:t>-circle </a:t>
            </a:r>
            <a:r>
              <a:rPr lang="en-US" altLang="en-PK" sz="2000" dirty="0"/>
              <a:t>class shapes the image to a circle (IE8 does not support rounded corners):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sz="2000" b="1" dirty="0"/>
              <a:t>Thumbnail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sz="2000" dirty="0"/>
              <a:t>The</a:t>
            </a:r>
            <a:r>
              <a:rPr lang="en-US" altLang="en-PK" sz="2000" dirty="0">
                <a:solidFill>
                  <a:srgbClr val="C00000"/>
                </a:solidFill>
              </a:rPr>
              <a:t> .</a:t>
            </a:r>
            <a:r>
              <a:rPr lang="en-US" altLang="en-PK" sz="2000" dirty="0" err="1">
                <a:solidFill>
                  <a:srgbClr val="C00000"/>
                </a:solidFill>
              </a:rPr>
              <a:t>img</a:t>
            </a:r>
            <a:r>
              <a:rPr lang="en-US" altLang="en-PK" sz="2000" dirty="0">
                <a:solidFill>
                  <a:srgbClr val="C00000"/>
                </a:solidFill>
              </a:rPr>
              <a:t>-thumbnail </a:t>
            </a:r>
            <a:r>
              <a:rPr lang="en-US" altLang="en-PK" sz="2000" dirty="0"/>
              <a:t>class shapes the image to a thumbnail: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sz="2000" b="1" dirty="0"/>
              <a:t>Responsive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sz="2000" dirty="0"/>
              <a:t>Images comes in all sizes. So do screens. Responsive images automatically adjust to fit the size of the screen.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sz="2000" dirty="0"/>
              <a:t>Create responsive images by adding an</a:t>
            </a:r>
            <a:r>
              <a:rPr lang="en-US" altLang="en-PK" sz="2000" dirty="0">
                <a:solidFill>
                  <a:srgbClr val="C00000"/>
                </a:solidFill>
              </a:rPr>
              <a:t> .</a:t>
            </a:r>
            <a:r>
              <a:rPr lang="en-US" altLang="en-PK" sz="2000" dirty="0" err="1">
                <a:solidFill>
                  <a:srgbClr val="C00000"/>
                </a:solidFill>
              </a:rPr>
              <a:t>img</a:t>
            </a:r>
            <a:r>
              <a:rPr lang="en-US" altLang="en-PK" sz="2000" dirty="0">
                <a:solidFill>
                  <a:srgbClr val="C00000"/>
                </a:solidFill>
              </a:rPr>
              <a:t>-responsive </a:t>
            </a:r>
            <a:r>
              <a:rPr lang="en-US" altLang="en-PK" sz="2000" dirty="0"/>
              <a:t>class to the &lt;</a:t>
            </a:r>
            <a:r>
              <a:rPr lang="en-US" altLang="en-PK" sz="2000" dirty="0" err="1"/>
              <a:t>img</a:t>
            </a:r>
            <a:r>
              <a:rPr lang="en-US" altLang="en-PK" sz="2000" dirty="0"/>
              <a:t>&gt; tag. The image will then scale nicely to the parent element.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sz="2000" dirty="0"/>
              <a:t>The</a:t>
            </a:r>
            <a:r>
              <a:rPr lang="en-US" altLang="en-PK" sz="2000" dirty="0">
                <a:solidFill>
                  <a:srgbClr val="C00000"/>
                </a:solidFill>
              </a:rPr>
              <a:t> .</a:t>
            </a:r>
            <a:r>
              <a:rPr lang="en-US" altLang="en-PK" sz="2000" dirty="0" err="1">
                <a:solidFill>
                  <a:srgbClr val="C00000"/>
                </a:solidFill>
              </a:rPr>
              <a:t>img</a:t>
            </a:r>
            <a:r>
              <a:rPr lang="en-US" altLang="en-PK" sz="2000" dirty="0">
                <a:solidFill>
                  <a:srgbClr val="C00000"/>
                </a:solidFill>
              </a:rPr>
              <a:t>-responsive </a:t>
            </a:r>
            <a:r>
              <a:rPr lang="en-US" altLang="en-PK" sz="2000" dirty="0"/>
              <a:t>class applies display: block; and max-width: 100%; and height: auto; to the image: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PK" sz="2000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CEF7797-796C-4BA3-BCF7-6EBFF5DC57DE}"/>
              </a:ext>
            </a:extLst>
          </p:cNvPr>
          <p:cNvSpPr txBox="1"/>
          <p:nvPr/>
        </p:nvSpPr>
        <p:spPr>
          <a:xfrm>
            <a:off x="332349" y="981598"/>
            <a:ext cx="47980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cs typeface="Arial"/>
              </a:rPr>
              <a:t>Bootstrap Images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04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latin typeface="+mj-lt"/>
                <a:cs typeface="Arial"/>
              </a:rPr>
              <a:t>Bootstrap</a:t>
            </a:r>
            <a:r>
              <a:rPr sz="4000" b="1" spc="-285" dirty="0">
                <a:solidFill>
                  <a:srgbClr val="242852"/>
                </a:solidFill>
                <a:latin typeface="+mj-lt"/>
                <a:cs typeface="Arial"/>
              </a:rPr>
              <a:t> </a:t>
            </a:r>
            <a:r>
              <a:rPr sz="4000" b="1" spc="-100" dirty="0">
                <a:solidFill>
                  <a:srgbClr val="242852"/>
                </a:solidFill>
                <a:latin typeface="+mj-lt"/>
                <a:cs typeface="Arial"/>
              </a:rPr>
              <a:t>Images</a:t>
            </a:r>
            <a:endParaRPr sz="4000" b="1" dirty="0">
              <a:latin typeface="+mj-lt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0237" y="2537314"/>
            <a:ext cx="7942029" cy="2841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8608060" cy="3766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latin typeface="+mj-lt"/>
                <a:cs typeface="Arial"/>
              </a:rPr>
              <a:t>Bootstrap</a:t>
            </a:r>
            <a:r>
              <a:rPr sz="4000" b="1" spc="-425" dirty="0">
                <a:solidFill>
                  <a:srgbClr val="242852"/>
                </a:solidFill>
                <a:latin typeface="+mj-lt"/>
                <a:cs typeface="Arial"/>
              </a:rPr>
              <a:t> </a:t>
            </a:r>
            <a:r>
              <a:rPr sz="4000" b="1" spc="-100" dirty="0">
                <a:solidFill>
                  <a:srgbClr val="242852"/>
                </a:solidFill>
                <a:latin typeface="+mj-lt"/>
                <a:cs typeface="Arial"/>
              </a:rPr>
              <a:t>Alerts</a:t>
            </a:r>
            <a:endParaRPr sz="4000" b="1" dirty="0">
              <a:latin typeface="+mj-lt"/>
              <a:cs typeface="Arial"/>
            </a:endParaRPr>
          </a:p>
          <a:p>
            <a:pPr marL="190500" marR="1280795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cs typeface="Gothic Uralic"/>
              </a:rPr>
              <a:t>Bootstrap provides </a:t>
            </a:r>
            <a:r>
              <a:rPr sz="2000" dirty="0">
                <a:cs typeface="Gothic Uralic"/>
              </a:rPr>
              <a:t>an easy way </a:t>
            </a:r>
            <a:r>
              <a:rPr sz="2000" spc="-5" dirty="0">
                <a:cs typeface="Gothic Uralic"/>
              </a:rPr>
              <a:t>to create  predefined alert</a:t>
            </a:r>
            <a:r>
              <a:rPr lang="en-US" sz="2000" spc="-10" dirty="0">
                <a:cs typeface="Gothic Uralic"/>
              </a:rPr>
              <a:t> </a:t>
            </a:r>
            <a:r>
              <a:rPr sz="2000" spc="-5" dirty="0">
                <a:cs typeface="Gothic Uralic"/>
              </a:rPr>
              <a:t>messages</a:t>
            </a:r>
            <a:endParaRPr sz="2000" dirty="0">
              <a:cs typeface="Gothic Uralic"/>
            </a:endParaRPr>
          </a:p>
          <a:p>
            <a:pPr marL="190500" marR="5080" indent="-177800">
              <a:lnSpc>
                <a:spcPct val="101499"/>
              </a:lnSpc>
              <a:spcBef>
                <a:spcPts val="47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cs typeface="Gothic Uralic"/>
              </a:rPr>
              <a:t>Alerts are created </a:t>
            </a:r>
            <a:r>
              <a:rPr sz="2000" dirty="0">
                <a:cs typeface="Gothic Uralic"/>
              </a:rPr>
              <a:t>with </a:t>
            </a:r>
            <a:r>
              <a:rPr sz="2000" spc="-5" dirty="0">
                <a:cs typeface="Gothic Uralic"/>
              </a:rPr>
              <a:t>the .alert </a:t>
            </a:r>
            <a:r>
              <a:rPr sz="2000" dirty="0">
                <a:cs typeface="Gothic Uralic"/>
              </a:rPr>
              <a:t>class, </a:t>
            </a:r>
            <a:r>
              <a:rPr sz="2000" spc="-5" dirty="0">
                <a:cs typeface="Gothic Uralic"/>
              </a:rPr>
              <a:t>followed by  one of the four contextual</a:t>
            </a:r>
            <a:r>
              <a:rPr sz="2000" spc="-10" dirty="0">
                <a:cs typeface="Gothic Uralic"/>
              </a:rPr>
              <a:t> </a:t>
            </a:r>
            <a:r>
              <a:rPr sz="2000" dirty="0">
                <a:cs typeface="Gothic Uralic"/>
              </a:rPr>
              <a:t>classes</a:t>
            </a:r>
          </a:p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008000"/>
                </a:solidFill>
                <a:cs typeface="Gothic Uralic"/>
              </a:rPr>
              <a:t>.alert-success</a:t>
            </a:r>
            <a:endParaRPr sz="2400" dirty="0"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85B2F6"/>
                </a:solidFill>
                <a:cs typeface="Gothic Uralic"/>
              </a:rPr>
              <a:t>.alert-info</a:t>
            </a:r>
            <a:endParaRPr sz="2400" dirty="0"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DEDE00"/>
                </a:solidFill>
                <a:cs typeface="Gothic Uralic"/>
              </a:rPr>
              <a:t>.alert-warning</a:t>
            </a:r>
            <a:endParaRPr sz="2400" dirty="0"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FF0000"/>
                </a:solidFill>
                <a:cs typeface="Gothic Uralic"/>
              </a:rPr>
              <a:t>.alert-danger</a:t>
            </a:r>
            <a:endParaRPr sz="2400" dirty="0">
              <a:cs typeface="Gothic Ural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408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latin typeface="+mj-lt"/>
                <a:cs typeface="Arial"/>
              </a:rPr>
              <a:t>Bootstrap Alerts</a:t>
            </a:r>
          </a:p>
        </p:txBody>
      </p:sp>
      <p:sp>
        <p:nvSpPr>
          <p:cNvPr id="3" name="object 3"/>
          <p:cNvSpPr/>
          <p:nvPr/>
        </p:nvSpPr>
        <p:spPr>
          <a:xfrm>
            <a:off x="471077" y="2074871"/>
            <a:ext cx="8132454" cy="391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0600" y="1158514"/>
            <a:ext cx="6921009" cy="4540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93D609E-0A5B-435B-AF87-2488E116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7340"/>
            <a:ext cx="8229600" cy="27699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dirty="0"/>
              <a:t>Button Styles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dirty="0"/>
              <a:t>Bootstrap provides seven styles of buttons with the following classes: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PK" dirty="0">
                <a:solidFill>
                  <a:srgbClr val="C00000"/>
                </a:solidFill>
              </a:rPr>
              <a:t>	.</a:t>
            </a:r>
            <a:r>
              <a:rPr lang="en-US" altLang="en-PK" dirty="0" err="1">
                <a:solidFill>
                  <a:srgbClr val="C00000"/>
                </a:solidFill>
              </a:rPr>
              <a:t>btn</a:t>
            </a:r>
            <a:r>
              <a:rPr lang="en-US" altLang="en-PK" dirty="0">
                <a:solidFill>
                  <a:srgbClr val="C00000"/>
                </a:solidFill>
              </a:rPr>
              <a:t>-default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PK" dirty="0">
                <a:solidFill>
                  <a:srgbClr val="C00000"/>
                </a:solidFill>
              </a:rPr>
              <a:t>	.</a:t>
            </a:r>
            <a:r>
              <a:rPr lang="en-US" altLang="en-PK" dirty="0" err="1">
                <a:solidFill>
                  <a:srgbClr val="C00000"/>
                </a:solidFill>
              </a:rPr>
              <a:t>btn</a:t>
            </a:r>
            <a:r>
              <a:rPr lang="en-US" altLang="en-PK" dirty="0">
                <a:solidFill>
                  <a:srgbClr val="C00000"/>
                </a:solidFill>
              </a:rPr>
              <a:t>-primary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PK" dirty="0">
                <a:solidFill>
                  <a:srgbClr val="C00000"/>
                </a:solidFill>
              </a:rPr>
              <a:t>	.</a:t>
            </a:r>
            <a:r>
              <a:rPr lang="en-US" altLang="en-PK" dirty="0" err="1">
                <a:solidFill>
                  <a:srgbClr val="C00000"/>
                </a:solidFill>
              </a:rPr>
              <a:t>btn</a:t>
            </a:r>
            <a:r>
              <a:rPr lang="en-US" altLang="en-PK" dirty="0">
                <a:solidFill>
                  <a:srgbClr val="C00000"/>
                </a:solidFill>
              </a:rPr>
              <a:t>-success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PK" dirty="0">
                <a:solidFill>
                  <a:srgbClr val="C00000"/>
                </a:solidFill>
              </a:rPr>
              <a:t>	.</a:t>
            </a:r>
            <a:r>
              <a:rPr lang="en-US" altLang="en-PK" dirty="0" err="1">
                <a:solidFill>
                  <a:srgbClr val="C00000"/>
                </a:solidFill>
              </a:rPr>
              <a:t>btn</a:t>
            </a:r>
            <a:r>
              <a:rPr lang="en-US" altLang="en-PK" dirty="0">
                <a:solidFill>
                  <a:srgbClr val="C00000"/>
                </a:solidFill>
              </a:rPr>
              <a:t>-info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PK" dirty="0">
                <a:solidFill>
                  <a:srgbClr val="C00000"/>
                </a:solidFill>
              </a:rPr>
              <a:t>	.</a:t>
            </a:r>
            <a:r>
              <a:rPr lang="en-US" altLang="en-PK" dirty="0" err="1">
                <a:solidFill>
                  <a:srgbClr val="C00000"/>
                </a:solidFill>
              </a:rPr>
              <a:t>btn</a:t>
            </a:r>
            <a:r>
              <a:rPr lang="en-US" altLang="en-PK" dirty="0">
                <a:solidFill>
                  <a:srgbClr val="C00000"/>
                </a:solidFill>
              </a:rPr>
              <a:t>-warning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PK" dirty="0">
                <a:solidFill>
                  <a:srgbClr val="C00000"/>
                </a:solidFill>
              </a:rPr>
              <a:t>	.</a:t>
            </a:r>
            <a:r>
              <a:rPr lang="en-US" altLang="en-PK" dirty="0" err="1">
                <a:solidFill>
                  <a:srgbClr val="C00000"/>
                </a:solidFill>
              </a:rPr>
              <a:t>btn</a:t>
            </a:r>
            <a:r>
              <a:rPr lang="en-US" altLang="en-PK" dirty="0">
                <a:solidFill>
                  <a:srgbClr val="C00000"/>
                </a:solidFill>
              </a:rPr>
              <a:t>-danger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PK" dirty="0">
                <a:solidFill>
                  <a:srgbClr val="C00000"/>
                </a:solidFill>
              </a:rPr>
              <a:t>	.</a:t>
            </a:r>
            <a:r>
              <a:rPr lang="en-US" altLang="en-PK" dirty="0" err="1">
                <a:solidFill>
                  <a:srgbClr val="C00000"/>
                </a:solidFill>
              </a:rPr>
              <a:t>btn</a:t>
            </a:r>
            <a:r>
              <a:rPr lang="en-US" altLang="en-PK" dirty="0">
                <a:solidFill>
                  <a:srgbClr val="C00000"/>
                </a:solidFill>
              </a:rPr>
              <a:t>-link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PK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7A342C0-27C9-4F22-9F7B-780DAA70A56E}"/>
              </a:ext>
            </a:extLst>
          </p:cNvPr>
          <p:cNvSpPr txBox="1"/>
          <p:nvPr/>
        </p:nvSpPr>
        <p:spPr>
          <a:xfrm>
            <a:off x="535940" y="711200"/>
            <a:ext cx="44932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latin typeface="+mj-lt"/>
                <a:cs typeface="Arial"/>
              </a:rPr>
              <a:t>Bootstrap</a:t>
            </a:r>
            <a:r>
              <a:rPr sz="4000" b="1" spc="-500" dirty="0">
                <a:solidFill>
                  <a:srgbClr val="242852"/>
                </a:solidFill>
                <a:latin typeface="+mj-lt"/>
                <a:cs typeface="Arial"/>
              </a:rPr>
              <a:t> </a:t>
            </a:r>
            <a:r>
              <a:rPr lang="en-US" sz="4000" b="1" spc="-100" dirty="0">
                <a:solidFill>
                  <a:srgbClr val="242852"/>
                </a:solidFill>
                <a:latin typeface="+mj-lt"/>
                <a:cs typeface="Arial"/>
              </a:rPr>
              <a:t>Buttons</a:t>
            </a:r>
            <a:endParaRPr sz="4000" b="1" dirty="0">
              <a:latin typeface="+mj-lt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7C229-F358-45CF-981B-5910F6653FBC}"/>
              </a:ext>
            </a:extLst>
          </p:cNvPr>
          <p:cNvSpPr txBox="1"/>
          <p:nvPr/>
        </p:nvSpPr>
        <p:spPr>
          <a:xfrm>
            <a:off x="535940" y="4347329"/>
            <a:ext cx="739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dirty="0"/>
              <a:t>The button classes can be used on the following elements: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dirty="0">
                <a:solidFill>
                  <a:srgbClr val="C00000"/>
                </a:solidFill>
              </a:rPr>
              <a:t> &lt;a&gt;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dirty="0">
                <a:solidFill>
                  <a:srgbClr val="C00000"/>
                </a:solidFill>
              </a:rPr>
              <a:t>&lt;button&gt;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dirty="0">
                <a:solidFill>
                  <a:srgbClr val="C00000"/>
                </a:solidFill>
              </a:rPr>
              <a:t>&lt;input&gt;</a:t>
            </a:r>
          </a:p>
        </p:txBody>
      </p:sp>
    </p:spTree>
    <p:extLst>
      <p:ext uri="{BB962C8B-B14F-4D97-AF65-F5344CB8AC3E}">
        <p14:creationId xmlns:p14="http://schemas.microsoft.com/office/powerpoint/2010/main" val="234154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A7B402D-3766-4BC7-9800-595C6E60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492443"/>
          </a:xfrm>
        </p:spPr>
        <p:txBody>
          <a:bodyPr/>
          <a:lstStyle/>
          <a:p>
            <a:pPr marL="12700" algn="l" rtl="0">
              <a:spcBef>
                <a:spcPts val="100"/>
              </a:spcBef>
            </a:pPr>
            <a:r>
              <a:rPr lang="en-US" altLang="en-PK" sz="3200" b="1" kern="1200" spc="-75" dirty="0">
                <a:solidFill>
                  <a:srgbClr val="242852"/>
                </a:solidFill>
                <a:ea typeface="+mn-ea"/>
                <a:cs typeface="Arial"/>
              </a:rPr>
              <a:t>What is Bootstrap?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8A8104D9-F7C5-43F9-A21A-0BA48A253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7340"/>
            <a:ext cx="8229600" cy="4602798"/>
          </a:xfrm>
        </p:spPr>
        <p:txBody>
          <a:bodyPr/>
          <a:lstStyle/>
          <a:p>
            <a:pPr marL="342900" indent="-342900" algn="just">
              <a:buClr>
                <a:srgbClr val="629DD1"/>
              </a:buClr>
              <a:buFont typeface="Arial"/>
              <a:buChar char="•"/>
            </a:pPr>
            <a:r>
              <a:rPr lang="en-US" altLang="en-PK" sz="2000" spc="-5" dirty="0"/>
              <a:t>Bootstrap is a free front-end framework for faster and easier web development</a:t>
            </a:r>
          </a:p>
          <a:p>
            <a:pPr marL="342900" indent="-342900" algn="just">
              <a:buClr>
                <a:srgbClr val="629DD1"/>
              </a:buClr>
              <a:buFont typeface="Arial"/>
              <a:buChar char="•"/>
            </a:pPr>
            <a:r>
              <a:rPr lang="en-US" altLang="en-PK" sz="2000" spc="-5" dirty="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pPr marL="342900" indent="-342900" algn="just">
              <a:buClr>
                <a:srgbClr val="629DD1"/>
              </a:buClr>
              <a:buFont typeface="Arial"/>
              <a:buChar char="•"/>
            </a:pPr>
            <a:r>
              <a:rPr lang="en-US" altLang="en-PK" sz="2000" spc="-5" dirty="0"/>
              <a:t>Bootstrap also gives you the ability to easily create responsive designs</a:t>
            </a:r>
          </a:p>
          <a:p>
            <a:pPr marL="342900" indent="-342900" algn="just">
              <a:buClr>
                <a:srgbClr val="629DD1"/>
              </a:buClr>
              <a:buFont typeface="Arial"/>
              <a:buChar char="•"/>
            </a:pPr>
            <a:r>
              <a:rPr lang="en-US" sz="2000" spc="-5" dirty="0">
                <a:cs typeface="Gothic Uralic"/>
              </a:rPr>
              <a:t>Bootstrap </a:t>
            </a:r>
            <a:r>
              <a:rPr lang="en-US" sz="2000" dirty="0">
                <a:cs typeface="Gothic Uralic"/>
              </a:rPr>
              <a:t>is </a:t>
            </a:r>
            <a:r>
              <a:rPr lang="en-US" sz="2000" spc="-5" dirty="0">
                <a:cs typeface="Gothic Uralic"/>
              </a:rPr>
              <a:t>famous for being developed </a:t>
            </a:r>
            <a:r>
              <a:rPr lang="en-US" sz="2000" dirty="0">
                <a:cs typeface="Gothic Uralic"/>
              </a:rPr>
              <a:t>with  </a:t>
            </a:r>
            <a:r>
              <a:rPr lang="en-US" sz="2000" spc="-5" dirty="0">
                <a:cs typeface="Gothic Uralic"/>
              </a:rPr>
              <a:t>components that </a:t>
            </a:r>
            <a:r>
              <a:rPr lang="en-US" sz="2000" dirty="0">
                <a:cs typeface="Gothic Uralic"/>
              </a:rPr>
              <a:t>have </a:t>
            </a:r>
            <a:r>
              <a:rPr lang="en-US" sz="2000" spc="-5" dirty="0">
                <a:cs typeface="Gothic Uralic"/>
              </a:rPr>
              <a:t>the ability to follow the  property of responsive</a:t>
            </a:r>
            <a:r>
              <a:rPr lang="en-US" sz="2000" spc="-10" dirty="0">
                <a:cs typeface="Gothic Uralic"/>
              </a:rPr>
              <a:t> </a:t>
            </a:r>
            <a:r>
              <a:rPr lang="en-US" sz="2000" dirty="0">
                <a:cs typeface="Gothic Uralic"/>
              </a:rPr>
              <a:t>designs</a:t>
            </a:r>
          </a:p>
          <a:p>
            <a:pPr marL="469900" marR="97155" lvl="1" indent="-190500">
              <a:lnSpc>
                <a:spcPct val="100400"/>
              </a:lnSpc>
              <a:spcBef>
                <a:spcPts val="49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lang="en-US" sz="2000" spc="-5" dirty="0">
                <a:cs typeface="Gothic Uralic"/>
              </a:rPr>
              <a:t>Responsive Design </a:t>
            </a:r>
            <a:r>
              <a:rPr lang="en-US" sz="2000" dirty="0">
                <a:cs typeface="Gothic Uralic"/>
              </a:rPr>
              <a:t>is </a:t>
            </a:r>
            <a:r>
              <a:rPr lang="en-US" sz="2000" spc="-5" dirty="0">
                <a:cs typeface="Gothic Uralic"/>
              </a:rPr>
              <a:t>about </a:t>
            </a:r>
            <a:r>
              <a:rPr lang="en-US" sz="2000" dirty="0">
                <a:cs typeface="Gothic Uralic"/>
              </a:rPr>
              <a:t>using CSS and </a:t>
            </a:r>
            <a:r>
              <a:rPr lang="en-US" sz="2000" spc="-5" dirty="0">
                <a:cs typeface="Gothic Uralic"/>
              </a:rPr>
              <a:t>HTML to resize,  </a:t>
            </a:r>
            <a:r>
              <a:rPr lang="en-US" sz="2000" dirty="0">
                <a:cs typeface="Gothic Uralic"/>
              </a:rPr>
              <a:t>hide, </a:t>
            </a:r>
            <a:r>
              <a:rPr lang="en-US" sz="2000" spc="-5" dirty="0">
                <a:cs typeface="Gothic Uralic"/>
              </a:rPr>
              <a:t>shrink, enlarge, or move the content to make </a:t>
            </a:r>
            <a:r>
              <a:rPr lang="en-US" sz="2000" dirty="0">
                <a:cs typeface="Gothic Uralic"/>
              </a:rPr>
              <a:t>it </a:t>
            </a:r>
            <a:r>
              <a:rPr lang="en-US" sz="2000" spc="-5" dirty="0">
                <a:cs typeface="Gothic Uralic"/>
              </a:rPr>
              <a:t>look  good on </a:t>
            </a:r>
            <a:r>
              <a:rPr lang="en-US" sz="2000" dirty="0">
                <a:cs typeface="Gothic Uralic"/>
              </a:rPr>
              <a:t>any</a:t>
            </a:r>
            <a:r>
              <a:rPr lang="en-US" sz="2000" spc="-10" dirty="0">
                <a:cs typeface="Gothic Uralic"/>
              </a:rPr>
              <a:t> </a:t>
            </a:r>
            <a:r>
              <a:rPr lang="en-US" sz="2000" spc="-5" dirty="0">
                <a:cs typeface="Gothic Uralic"/>
              </a:rPr>
              <a:t>screen</a:t>
            </a:r>
            <a:endParaRPr lang="en-US" sz="2000" dirty="0">
              <a:cs typeface="Gothic Uralic"/>
            </a:endParaRPr>
          </a:p>
          <a:p>
            <a:pPr marL="469900" marR="297815" lvl="1" indent="-190500">
              <a:lnSpc>
                <a:spcPts val="2320"/>
              </a:lnSpc>
              <a:spcBef>
                <a:spcPts val="625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lang="en-US" sz="2000" spc="-5" dirty="0">
                <a:cs typeface="Gothic Uralic"/>
              </a:rPr>
              <a:t>Responsive Design </a:t>
            </a:r>
            <a:r>
              <a:rPr lang="en-US" sz="2000" dirty="0">
                <a:cs typeface="Gothic Uralic"/>
              </a:rPr>
              <a:t>allow </a:t>
            </a:r>
            <a:r>
              <a:rPr lang="en-US" sz="2000" spc="-5" dirty="0">
                <a:cs typeface="Gothic Uralic"/>
              </a:rPr>
              <a:t>your page works for </a:t>
            </a:r>
            <a:r>
              <a:rPr lang="en-US" sz="2000" spc="-25" dirty="0">
                <a:cs typeface="Gothic Uralic"/>
              </a:rPr>
              <a:t>computer,  </a:t>
            </a:r>
            <a:r>
              <a:rPr lang="en-US" sz="2000" spc="-5" dirty="0">
                <a:cs typeface="Gothic Uralic"/>
              </a:rPr>
              <a:t>tablets </a:t>
            </a:r>
            <a:r>
              <a:rPr lang="en-US" sz="2000" dirty="0">
                <a:cs typeface="Gothic Uralic"/>
              </a:rPr>
              <a:t>and </a:t>
            </a:r>
            <a:r>
              <a:rPr lang="en-US" sz="2000" spc="-5" dirty="0">
                <a:cs typeface="Gothic Uralic"/>
              </a:rPr>
              <a:t>mobile</a:t>
            </a:r>
            <a:r>
              <a:rPr lang="en-US" sz="2000" spc="-15" dirty="0">
                <a:cs typeface="Gothic Uralic"/>
              </a:rPr>
              <a:t> </a:t>
            </a:r>
            <a:r>
              <a:rPr lang="en-US" sz="2000" spc="-5" dirty="0">
                <a:cs typeface="Gothic Uralic"/>
              </a:rPr>
              <a:t>phones.</a:t>
            </a:r>
            <a:endParaRPr lang="en-US" sz="2000" dirty="0">
              <a:cs typeface="Gothic Urali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P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PK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5A6EA23-4AF0-4E19-B51F-E37CE0EA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11" y="762207"/>
            <a:ext cx="8229600" cy="276999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altLang="en-PK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 Sizes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DC56665-BC52-473F-9A0B-EF5DF4197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33" y="1109815"/>
            <a:ext cx="8229600" cy="16619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dirty="0"/>
              <a:t>Bootstrap provides four button sizes with the following classes: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dirty="0">
                <a:solidFill>
                  <a:srgbClr val="C00000"/>
                </a:solidFill>
              </a:rPr>
              <a:t>	.</a:t>
            </a:r>
            <a:r>
              <a:rPr lang="en-US" altLang="en-PK" dirty="0" err="1">
                <a:solidFill>
                  <a:srgbClr val="C00000"/>
                </a:solidFill>
              </a:rPr>
              <a:t>btn</a:t>
            </a:r>
            <a:r>
              <a:rPr lang="en-US" altLang="en-PK" dirty="0">
                <a:solidFill>
                  <a:srgbClr val="C00000"/>
                </a:solidFill>
              </a:rPr>
              <a:t>-lg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dirty="0">
                <a:solidFill>
                  <a:srgbClr val="C00000"/>
                </a:solidFill>
              </a:rPr>
              <a:t>	.</a:t>
            </a:r>
            <a:r>
              <a:rPr lang="en-US" altLang="en-PK" dirty="0" err="1">
                <a:solidFill>
                  <a:srgbClr val="C00000"/>
                </a:solidFill>
              </a:rPr>
              <a:t>btn</a:t>
            </a:r>
            <a:r>
              <a:rPr lang="en-US" altLang="en-PK" dirty="0">
                <a:solidFill>
                  <a:srgbClr val="C00000"/>
                </a:solidFill>
              </a:rPr>
              <a:t>-md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dirty="0">
                <a:solidFill>
                  <a:srgbClr val="C00000"/>
                </a:solidFill>
              </a:rPr>
              <a:t>	.</a:t>
            </a:r>
            <a:r>
              <a:rPr lang="en-US" altLang="en-PK" dirty="0" err="1">
                <a:solidFill>
                  <a:srgbClr val="C00000"/>
                </a:solidFill>
              </a:rPr>
              <a:t>btn-sm</a:t>
            </a:r>
            <a:endParaRPr lang="en-US" altLang="en-PK" dirty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dirty="0">
                <a:solidFill>
                  <a:srgbClr val="C00000"/>
                </a:solidFill>
              </a:rPr>
              <a:t>	.</a:t>
            </a:r>
            <a:r>
              <a:rPr lang="en-US" altLang="en-PK" dirty="0" err="1">
                <a:solidFill>
                  <a:srgbClr val="C00000"/>
                </a:solidFill>
              </a:rPr>
              <a:t>btn-xs</a:t>
            </a:r>
            <a:endParaRPr lang="en-US" altLang="en-PK" dirty="0">
              <a:solidFill>
                <a:srgbClr val="C00000"/>
              </a:solidFill>
            </a:endParaRPr>
          </a:p>
          <a:p>
            <a:endParaRPr lang="en-US" alt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DD469-E667-4466-BFAC-182480102ADF}"/>
              </a:ext>
            </a:extLst>
          </p:cNvPr>
          <p:cNvSpPr txBox="1"/>
          <p:nvPr/>
        </p:nvSpPr>
        <p:spPr>
          <a:xfrm>
            <a:off x="434927" y="2771808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b="1" dirty="0"/>
              <a:t>Active/Disabled Button: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dirty="0"/>
              <a:t>A button can be set to an active (appear pressed) or a disabled (unclickable) state: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dirty="0"/>
              <a:t>The class </a:t>
            </a:r>
            <a:r>
              <a:rPr lang="en-US" altLang="en-PK" dirty="0">
                <a:solidFill>
                  <a:srgbClr val="C00000"/>
                </a:solidFill>
              </a:rPr>
              <a:t>.active </a:t>
            </a:r>
            <a:r>
              <a:rPr lang="en-US" altLang="en-PK" dirty="0"/>
              <a:t>makes a button appear pressed, and the class </a:t>
            </a:r>
            <a:r>
              <a:rPr lang="en-US" altLang="en-PK" dirty="0">
                <a:solidFill>
                  <a:srgbClr val="C00000"/>
                </a:solidFill>
              </a:rPr>
              <a:t>.disabled </a:t>
            </a:r>
            <a:r>
              <a:rPr lang="en-US" altLang="en-PK" dirty="0"/>
              <a:t>makes a button unclickable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B7D12-A735-42CE-9419-4FB3F4A1CBBB}"/>
              </a:ext>
            </a:extLst>
          </p:cNvPr>
          <p:cNvSpPr txBox="1"/>
          <p:nvPr/>
        </p:nvSpPr>
        <p:spPr>
          <a:xfrm>
            <a:off x="456028" y="4267200"/>
            <a:ext cx="8234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b="1" dirty="0"/>
              <a:t>Block Level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dirty="0"/>
              <a:t>A block level button spans the entire width of the parent element.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dirty="0"/>
              <a:t>Add class</a:t>
            </a:r>
            <a:r>
              <a:rPr lang="en-US" altLang="en-PK" dirty="0">
                <a:solidFill>
                  <a:srgbClr val="C00000"/>
                </a:solidFill>
              </a:rPr>
              <a:t> .</a:t>
            </a:r>
            <a:r>
              <a:rPr lang="en-US" altLang="en-PK" dirty="0" err="1">
                <a:solidFill>
                  <a:srgbClr val="C00000"/>
                </a:solidFill>
              </a:rPr>
              <a:t>btn</a:t>
            </a:r>
            <a:r>
              <a:rPr lang="en-US" altLang="en-PK" dirty="0">
                <a:solidFill>
                  <a:srgbClr val="C00000"/>
                </a:solidFill>
              </a:rPr>
              <a:t>-block </a:t>
            </a:r>
            <a:r>
              <a:rPr lang="en-US" altLang="en-PK" dirty="0"/>
              <a:t>to create a block level button</a:t>
            </a:r>
          </a:p>
        </p:txBody>
      </p:sp>
    </p:spTree>
    <p:extLst>
      <p:ext uri="{BB962C8B-B14F-4D97-AF65-F5344CB8AC3E}">
        <p14:creationId xmlns:p14="http://schemas.microsoft.com/office/powerpoint/2010/main" val="2453496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52690" cy="516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latin typeface="+mj-lt"/>
                <a:cs typeface="Arial"/>
              </a:rPr>
              <a:t>Bootstrap</a:t>
            </a:r>
            <a:r>
              <a:rPr sz="4000" b="1" spc="-204" dirty="0">
                <a:solidFill>
                  <a:srgbClr val="242852"/>
                </a:solidFill>
                <a:latin typeface="+mj-lt"/>
                <a:cs typeface="Arial"/>
              </a:rPr>
              <a:t> </a:t>
            </a:r>
            <a:r>
              <a:rPr sz="4000" b="1" spc="-100" dirty="0">
                <a:solidFill>
                  <a:srgbClr val="242852"/>
                </a:solidFill>
                <a:latin typeface="+mj-lt"/>
                <a:cs typeface="Arial"/>
              </a:rPr>
              <a:t>Buttons</a:t>
            </a:r>
            <a:endParaRPr sz="4000" b="1" dirty="0">
              <a:latin typeface="+mj-lt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cs typeface="Gothic Uralic"/>
              </a:rPr>
              <a:t>Bootstrap provides </a:t>
            </a:r>
            <a:r>
              <a:rPr sz="2400" dirty="0">
                <a:cs typeface="Gothic Uralic"/>
              </a:rPr>
              <a:t>seven </a:t>
            </a:r>
            <a:r>
              <a:rPr sz="2400" spc="-5" dirty="0">
                <a:cs typeface="Gothic Uralic"/>
              </a:rPr>
              <a:t>styles of</a:t>
            </a:r>
            <a:r>
              <a:rPr sz="2400" dirty="0">
                <a:cs typeface="Gothic Uralic"/>
              </a:rPr>
              <a:t> </a:t>
            </a:r>
            <a:r>
              <a:rPr sz="2400" spc="-5" dirty="0">
                <a:cs typeface="Gothic Uralic"/>
              </a:rPr>
              <a:t>buttons:</a:t>
            </a:r>
            <a:endParaRPr sz="2400" dirty="0">
              <a:cs typeface="Gothic Uralic"/>
            </a:endParaRPr>
          </a:p>
          <a:p>
            <a:pPr marL="190500" marR="5080" indent="-177800">
              <a:lnSpc>
                <a:spcPct val="101499"/>
              </a:lnSpc>
              <a:spcBef>
                <a:spcPts val="45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cs typeface="Gothic Uralic"/>
              </a:rPr>
              <a:t>To </a:t>
            </a:r>
            <a:r>
              <a:rPr sz="2400" spc="-5" dirty="0">
                <a:cs typeface="Gothic Uralic"/>
              </a:rPr>
              <a:t>achieve the button styles above, Bootstrap </a:t>
            </a:r>
            <a:r>
              <a:rPr sz="2400" dirty="0">
                <a:cs typeface="Gothic Uralic"/>
              </a:rPr>
              <a:t>has  </a:t>
            </a:r>
            <a:r>
              <a:rPr sz="2400" spc="-5" dirty="0">
                <a:cs typeface="Gothic Uralic"/>
              </a:rPr>
              <a:t>the following contextual</a:t>
            </a:r>
            <a:r>
              <a:rPr sz="2400" spc="-10" dirty="0">
                <a:cs typeface="Gothic Uralic"/>
              </a:rPr>
              <a:t> </a:t>
            </a:r>
            <a:r>
              <a:rPr sz="2400" dirty="0">
                <a:cs typeface="Gothic Uralic"/>
              </a:rPr>
              <a:t>classes: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29DD1"/>
              </a:buClr>
              <a:buFont typeface="Arial"/>
              <a:buChar char="•"/>
            </a:pPr>
            <a:endParaRPr sz="3300" dirty="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.btn-default</a:t>
            </a:r>
            <a:endParaRPr sz="2000" dirty="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0000FF"/>
                </a:solidFill>
                <a:latin typeface="Gothic Uralic"/>
                <a:cs typeface="Gothic Uralic"/>
              </a:rPr>
              <a:t>.btn-primary</a:t>
            </a:r>
            <a:endParaRPr sz="2000" dirty="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008000"/>
                </a:solidFill>
                <a:latin typeface="Gothic Uralic"/>
                <a:cs typeface="Gothic Uralic"/>
              </a:rPr>
              <a:t>.btn-success</a:t>
            </a:r>
            <a:endParaRPr sz="2000" dirty="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ACCBF9"/>
                </a:solidFill>
                <a:latin typeface="Gothic Uralic"/>
                <a:cs typeface="Gothic Uralic"/>
              </a:rPr>
              <a:t>.btn-info</a:t>
            </a:r>
            <a:endParaRPr sz="2000" dirty="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FF6600"/>
                </a:solidFill>
                <a:latin typeface="Gothic Uralic"/>
                <a:cs typeface="Gothic Uralic"/>
              </a:rPr>
              <a:t>.btn-warning</a:t>
            </a:r>
            <a:endParaRPr sz="2000" dirty="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FF0000"/>
                </a:solidFill>
                <a:latin typeface="Gothic Uralic"/>
                <a:cs typeface="Gothic Uralic"/>
              </a:rPr>
              <a:t>.btn-danger</a:t>
            </a:r>
            <a:endParaRPr sz="2000" dirty="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.btn-link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48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latin typeface="+mj-lt"/>
                <a:cs typeface="Arial"/>
              </a:rPr>
              <a:t>Bootstrap</a:t>
            </a:r>
            <a:r>
              <a:rPr sz="4000" b="1" spc="-285" dirty="0">
                <a:solidFill>
                  <a:srgbClr val="242852"/>
                </a:solidFill>
                <a:latin typeface="+mj-lt"/>
                <a:cs typeface="Arial"/>
              </a:rPr>
              <a:t> </a:t>
            </a:r>
            <a:r>
              <a:rPr sz="4000" b="1" spc="-100" dirty="0">
                <a:solidFill>
                  <a:srgbClr val="242852"/>
                </a:solidFill>
                <a:latin typeface="+mj-lt"/>
                <a:cs typeface="Arial"/>
              </a:rPr>
              <a:t>Buttons</a:t>
            </a:r>
            <a:endParaRPr sz="4000" b="1" dirty="0">
              <a:latin typeface="+mj-lt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1879" y="1471993"/>
            <a:ext cx="6254108" cy="239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444" y="4244746"/>
            <a:ext cx="7175496" cy="1319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6541770" cy="211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latin typeface="+mj-lt"/>
                <a:cs typeface="Arial"/>
              </a:rPr>
              <a:t>Bootstrap Glyphicons</a:t>
            </a: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Bootstrap provides 260 glyphicons from the  Glyphicons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Halflings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set</a:t>
            </a:r>
            <a:endParaRPr sz="2400" dirty="0">
              <a:latin typeface="Gothic Uralic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1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(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  <a:hlinkClick r:id="rId2"/>
              </a:rPr>
              <a:t>http://getbootstrap.com/components/)</a:t>
            </a:r>
            <a:endParaRPr sz="24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2052" y="3091522"/>
            <a:ext cx="6337947" cy="3188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599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latin typeface="+mj-lt"/>
                <a:cs typeface="Arial"/>
              </a:rPr>
              <a:t>Bootstrap Glyphicons</a:t>
            </a:r>
          </a:p>
        </p:txBody>
      </p:sp>
      <p:sp>
        <p:nvSpPr>
          <p:cNvPr id="3" name="object 3"/>
          <p:cNvSpPr/>
          <p:nvPr/>
        </p:nvSpPr>
        <p:spPr>
          <a:xfrm>
            <a:off x="1653323" y="1637145"/>
            <a:ext cx="5775778" cy="4765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00200" y="1346200"/>
            <a:ext cx="5432109" cy="3346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943850" cy="489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latin typeface="+mj-lt"/>
                <a:cs typeface="Arial"/>
              </a:rPr>
              <a:t>Bootstrap Labels</a:t>
            </a:r>
          </a:p>
          <a:p>
            <a:pPr marL="190500" marR="1063625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+mj-lt"/>
                <a:cs typeface="Gothic Uralic"/>
              </a:rPr>
              <a:t>Labels are </a:t>
            </a:r>
            <a:r>
              <a:rPr sz="2400" dirty="0">
                <a:latin typeface="+mj-lt"/>
                <a:cs typeface="Gothic Uralic"/>
              </a:rPr>
              <a:t>used </a:t>
            </a:r>
            <a:r>
              <a:rPr sz="2400" spc="-5" dirty="0">
                <a:latin typeface="+mj-lt"/>
                <a:cs typeface="Gothic Uralic"/>
              </a:rPr>
              <a:t>to provide </a:t>
            </a:r>
            <a:r>
              <a:rPr sz="2400" spc="5" dirty="0">
                <a:latin typeface="+mj-lt"/>
                <a:cs typeface="Gothic Uralic"/>
              </a:rPr>
              <a:t>information </a:t>
            </a:r>
            <a:r>
              <a:rPr sz="2400" spc="-5" dirty="0">
                <a:latin typeface="+mj-lt"/>
                <a:cs typeface="Gothic Uralic"/>
              </a:rPr>
              <a:t>about  something</a:t>
            </a:r>
            <a:endParaRPr sz="2400" dirty="0">
              <a:latin typeface="+mj-lt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29DD1"/>
              </a:buClr>
              <a:buFont typeface="Arial"/>
              <a:buChar char="•"/>
            </a:pPr>
            <a:endParaRPr sz="3500" dirty="0">
              <a:latin typeface="+mj-lt"/>
              <a:cs typeface="Gothic Uralic"/>
            </a:endParaRPr>
          </a:p>
          <a:p>
            <a:pPr marL="190500" marR="5080" indent="-177800">
              <a:lnSpc>
                <a:spcPts val="282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+mj-lt"/>
                <a:cs typeface="Gothic Uralic"/>
              </a:rPr>
              <a:t>Bootstrap create labels </a:t>
            </a:r>
            <a:r>
              <a:rPr sz="2400" dirty="0">
                <a:latin typeface="+mj-lt"/>
                <a:cs typeface="Gothic Uralic"/>
              </a:rPr>
              <a:t>with </a:t>
            </a:r>
            <a:r>
              <a:rPr sz="2400" spc="10" dirty="0">
                <a:latin typeface="+mj-lt"/>
                <a:cs typeface="Gothic Uralic"/>
              </a:rPr>
              <a:t>colorful </a:t>
            </a:r>
            <a:r>
              <a:rPr sz="2400" spc="-5" dirty="0">
                <a:latin typeface="+mj-lt"/>
                <a:cs typeface="Gothic Uralic"/>
              </a:rPr>
              <a:t>backgrounds to  highlight the text </a:t>
            </a:r>
            <a:r>
              <a:rPr sz="2400" dirty="0">
                <a:latin typeface="+mj-lt"/>
                <a:cs typeface="Gothic Uralic"/>
              </a:rPr>
              <a:t>inside </a:t>
            </a:r>
            <a:r>
              <a:rPr sz="2400" spc="-5" dirty="0">
                <a:latin typeface="+mj-lt"/>
                <a:cs typeface="Gothic Uralic"/>
              </a:rPr>
              <a:t>de</a:t>
            </a:r>
            <a:r>
              <a:rPr sz="2400" spc="-10" dirty="0">
                <a:latin typeface="+mj-lt"/>
                <a:cs typeface="Gothic Uralic"/>
              </a:rPr>
              <a:t> </a:t>
            </a:r>
            <a:r>
              <a:rPr sz="2400" spc="-5" dirty="0">
                <a:latin typeface="+mj-lt"/>
                <a:cs typeface="Gothic Uralic"/>
              </a:rPr>
              <a:t>label</a:t>
            </a:r>
            <a:endParaRPr sz="2400" dirty="0">
              <a:latin typeface="+mj-lt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29DD1"/>
              </a:buClr>
              <a:buFont typeface="Arial"/>
              <a:buChar char="•"/>
            </a:pPr>
            <a:endParaRPr sz="3500" dirty="0">
              <a:latin typeface="+mj-lt"/>
              <a:cs typeface="Gothic Uralic"/>
            </a:endParaRPr>
          </a:p>
          <a:p>
            <a:pPr marL="190500" marR="944244" indent="-177800">
              <a:lnSpc>
                <a:spcPts val="282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3228975" algn="l"/>
              </a:tabLst>
            </a:pPr>
            <a:r>
              <a:rPr sz="2400" spc="-5" dirty="0">
                <a:latin typeface="+mj-lt"/>
                <a:cs typeface="Gothic Uralic"/>
              </a:rPr>
              <a:t>Use the</a:t>
            </a:r>
            <a:r>
              <a:rPr sz="2400" spc="15" dirty="0">
                <a:latin typeface="+mj-lt"/>
                <a:cs typeface="Gothic Uralic"/>
              </a:rPr>
              <a:t> </a:t>
            </a:r>
            <a:r>
              <a:rPr sz="2400" spc="-5" dirty="0">
                <a:latin typeface="+mj-lt"/>
                <a:cs typeface="Gothic Uralic"/>
              </a:rPr>
              <a:t>.label</a:t>
            </a:r>
            <a:r>
              <a:rPr sz="2400" spc="5" dirty="0">
                <a:latin typeface="+mj-lt"/>
                <a:cs typeface="Gothic Uralic"/>
              </a:rPr>
              <a:t> </a:t>
            </a:r>
            <a:r>
              <a:rPr sz="2400" dirty="0">
                <a:latin typeface="+mj-lt"/>
                <a:cs typeface="Gothic Uralic"/>
              </a:rPr>
              <a:t>class,	</a:t>
            </a:r>
            <a:r>
              <a:rPr sz="2400" spc="-5" dirty="0">
                <a:latin typeface="+mj-lt"/>
                <a:cs typeface="Gothic Uralic"/>
              </a:rPr>
              <a:t>followed by one of the </a:t>
            </a:r>
            <a:r>
              <a:rPr sz="2400" dirty="0">
                <a:latin typeface="+mj-lt"/>
                <a:cs typeface="Gothic Uralic"/>
              </a:rPr>
              <a:t>six  </a:t>
            </a:r>
            <a:r>
              <a:rPr sz="2400" spc="-5" dirty="0">
                <a:latin typeface="+mj-lt"/>
                <a:cs typeface="Gothic Uralic"/>
              </a:rPr>
              <a:t>contextual </a:t>
            </a:r>
            <a:r>
              <a:rPr sz="2400" dirty="0">
                <a:latin typeface="+mj-lt"/>
                <a:cs typeface="Gothic Uralic"/>
              </a:rPr>
              <a:t>classes </a:t>
            </a:r>
            <a:r>
              <a:rPr sz="2400" spc="-5" dirty="0">
                <a:latin typeface="+mj-lt"/>
                <a:cs typeface="Gothic Uralic"/>
              </a:rPr>
              <a:t>.</a:t>
            </a:r>
            <a:r>
              <a:rPr sz="2400" b="1" spc="-5" dirty="0">
                <a:latin typeface="+mj-lt"/>
                <a:cs typeface="Gothic Uralic"/>
              </a:rPr>
              <a:t>label-default,</a:t>
            </a:r>
            <a:r>
              <a:rPr sz="2400" b="1" spc="-10" dirty="0">
                <a:latin typeface="+mj-lt"/>
                <a:cs typeface="Gothic Uralic"/>
              </a:rPr>
              <a:t> </a:t>
            </a:r>
            <a:r>
              <a:rPr sz="2400" b="1" dirty="0">
                <a:solidFill>
                  <a:srgbClr val="0000FF"/>
                </a:solidFill>
                <a:latin typeface="+mj-lt"/>
                <a:cs typeface="Gothic Uralic"/>
              </a:rPr>
              <a:t>.label-</a:t>
            </a:r>
            <a:endParaRPr sz="2400" b="1" dirty="0">
              <a:latin typeface="+mj-lt"/>
              <a:cs typeface="Gothic Uralic"/>
            </a:endParaRPr>
          </a:p>
          <a:p>
            <a:pPr marL="190500" marR="490855">
              <a:lnSpc>
                <a:spcPts val="2900"/>
              </a:lnSpc>
              <a:spcBef>
                <a:spcPts val="20"/>
              </a:spcBef>
            </a:pPr>
            <a:r>
              <a:rPr sz="2400" b="1" spc="-5" dirty="0">
                <a:solidFill>
                  <a:srgbClr val="0000FF"/>
                </a:solidFill>
                <a:latin typeface="+mj-lt"/>
                <a:cs typeface="Gothic Uralic"/>
              </a:rPr>
              <a:t>primary</a:t>
            </a:r>
            <a:r>
              <a:rPr sz="2400" b="1" spc="-5" dirty="0">
                <a:solidFill>
                  <a:srgbClr val="404040"/>
                </a:solidFill>
                <a:latin typeface="+mj-lt"/>
                <a:cs typeface="Gothic Uralic"/>
              </a:rPr>
              <a:t>, </a:t>
            </a:r>
            <a:r>
              <a:rPr sz="2400" b="1" spc="-5" dirty="0">
                <a:solidFill>
                  <a:srgbClr val="008000"/>
                </a:solidFill>
                <a:latin typeface="+mj-lt"/>
                <a:cs typeface="Gothic Uralic"/>
              </a:rPr>
              <a:t>.label-success</a:t>
            </a:r>
            <a:r>
              <a:rPr sz="2400" b="1" spc="-5" dirty="0">
                <a:solidFill>
                  <a:srgbClr val="404040"/>
                </a:solidFill>
                <a:latin typeface="+mj-lt"/>
                <a:cs typeface="Gothic Uralic"/>
              </a:rPr>
              <a:t>, </a:t>
            </a:r>
            <a:r>
              <a:rPr sz="2400" b="1" spc="-5" dirty="0">
                <a:solidFill>
                  <a:srgbClr val="4A8EF2"/>
                </a:solidFill>
                <a:latin typeface="+mj-lt"/>
                <a:cs typeface="Gothic Uralic"/>
              </a:rPr>
              <a:t>.label-info</a:t>
            </a:r>
            <a:r>
              <a:rPr sz="2400" b="1" spc="-5" dirty="0">
                <a:solidFill>
                  <a:srgbClr val="404040"/>
                </a:solidFill>
                <a:latin typeface="+mj-lt"/>
                <a:cs typeface="Gothic Uralic"/>
              </a:rPr>
              <a:t>, </a:t>
            </a:r>
            <a:r>
              <a:rPr sz="2400" b="1" dirty="0">
                <a:solidFill>
                  <a:srgbClr val="FF6600"/>
                </a:solidFill>
                <a:latin typeface="+mj-lt"/>
                <a:cs typeface="Gothic Uralic"/>
              </a:rPr>
              <a:t>.label-warning  </a:t>
            </a:r>
            <a:r>
              <a:rPr sz="2400" b="1" spc="-5" dirty="0">
                <a:solidFill>
                  <a:srgbClr val="404040"/>
                </a:solidFill>
                <a:latin typeface="+mj-lt"/>
                <a:cs typeface="Gothic Uralic"/>
              </a:rPr>
              <a:t>or</a:t>
            </a:r>
            <a:r>
              <a:rPr sz="2400" b="1" spc="-10" dirty="0">
                <a:solidFill>
                  <a:srgbClr val="404040"/>
                </a:solidFill>
                <a:latin typeface="+mj-lt"/>
                <a:cs typeface="Gothic Uralic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+mj-lt"/>
                <a:cs typeface="Gothic Uralic"/>
              </a:rPr>
              <a:t>.label-danger</a:t>
            </a:r>
            <a:endParaRPr sz="2400" b="1" dirty="0">
              <a:latin typeface="+mj-lt"/>
              <a:cs typeface="Gothic Ural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269580" y="2514600"/>
            <a:ext cx="6604839" cy="2271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990600"/>
            <a:ext cx="6477000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96530" cy="3522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90" dirty="0">
                <a:solidFill>
                  <a:srgbClr val="242852"/>
                </a:solidFill>
                <a:latin typeface="+mj-lt"/>
                <a:cs typeface="Arial"/>
              </a:rPr>
              <a:t>Bootstrap</a:t>
            </a:r>
            <a:r>
              <a:rPr sz="4000" b="1" spc="-204" dirty="0">
                <a:solidFill>
                  <a:srgbClr val="242852"/>
                </a:solidFill>
                <a:latin typeface="+mj-lt"/>
                <a:cs typeface="Arial"/>
              </a:rPr>
              <a:t> </a:t>
            </a:r>
            <a:r>
              <a:rPr sz="4000" b="1" spc="-100" dirty="0">
                <a:solidFill>
                  <a:srgbClr val="242852"/>
                </a:solidFill>
                <a:latin typeface="+mj-lt"/>
                <a:cs typeface="Arial"/>
              </a:rPr>
              <a:t>Panels</a:t>
            </a:r>
            <a:endParaRPr sz="4000" b="1" dirty="0">
              <a:latin typeface="+mj-lt"/>
              <a:cs typeface="Arial"/>
            </a:endParaRPr>
          </a:p>
          <a:p>
            <a:pPr marL="190500" marR="31115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+mj-lt"/>
                <a:cs typeface="Gothic Uralic"/>
              </a:rPr>
              <a:t>A panel </a:t>
            </a:r>
            <a:r>
              <a:rPr sz="2400" dirty="0">
                <a:latin typeface="+mj-lt"/>
                <a:cs typeface="Gothic Uralic"/>
              </a:rPr>
              <a:t>in </a:t>
            </a:r>
            <a:r>
              <a:rPr sz="2400" spc="-5" dirty="0">
                <a:latin typeface="+mj-lt"/>
                <a:cs typeface="Gothic Uralic"/>
              </a:rPr>
              <a:t>bootstrap </a:t>
            </a:r>
            <a:r>
              <a:rPr sz="2400" dirty="0">
                <a:latin typeface="+mj-lt"/>
                <a:cs typeface="Gothic Uralic"/>
              </a:rPr>
              <a:t>is a </a:t>
            </a:r>
            <a:r>
              <a:rPr sz="2400" spc="-5" dirty="0">
                <a:latin typeface="+mj-lt"/>
                <a:cs typeface="Gothic Uralic"/>
              </a:rPr>
              <a:t>bordered box </a:t>
            </a:r>
            <a:r>
              <a:rPr sz="2400" dirty="0">
                <a:latin typeface="+mj-lt"/>
                <a:cs typeface="Gothic Uralic"/>
              </a:rPr>
              <a:t>with </a:t>
            </a:r>
            <a:r>
              <a:rPr sz="2400" spc="-5" dirty="0">
                <a:latin typeface="+mj-lt"/>
                <a:cs typeface="Gothic Uralic"/>
              </a:rPr>
              <a:t>some  padding around </a:t>
            </a:r>
            <a:r>
              <a:rPr sz="2400" dirty="0">
                <a:latin typeface="+mj-lt"/>
                <a:cs typeface="Gothic Uralic"/>
              </a:rPr>
              <a:t>its </a:t>
            </a:r>
            <a:r>
              <a:rPr sz="2400" spc="-5" dirty="0">
                <a:latin typeface="+mj-lt"/>
                <a:cs typeface="Gothic Uralic"/>
              </a:rPr>
              <a:t>content that can be </a:t>
            </a:r>
            <a:r>
              <a:rPr sz="2400" dirty="0">
                <a:latin typeface="+mj-lt"/>
                <a:cs typeface="Gothic Uralic"/>
              </a:rPr>
              <a:t>use </a:t>
            </a:r>
            <a:r>
              <a:rPr sz="2400" spc="-5" dirty="0">
                <a:latin typeface="+mj-lt"/>
                <a:cs typeface="Gothic Uralic"/>
              </a:rPr>
              <a:t>to  highlight or separated some </a:t>
            </a:r>
            <a:r>
              <a:rPr sz="2400" spc="5" dirty="0">
                <a:latin typeface="+mj-lt"/>
                <a:cs typeface="Gothic Uralic"/>
              </a:rPr>
              <a:t>information</a:t>
            </a:r>
            <a:endParaRPr sz="2400" dirty="0">
              <a:latin typeface="+mj-lt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29DD1"/>
              </a:buClr>
              <a:buFont typeface="Arial"/>
              <a:buChar char="•"/>
            </a:pPr>
            <a:endParaRPr sz="2400" dirty="0">
              <a:latin typeface="+mj-lt"/>
              <a:cs typeface="Gothic Uralic"/>
            </a:endParaRPr>
          </a:p>
          <a:p>
            <a:pPr marL="190500" marR="5080" indent="-177800">
              <a:lnSpc>
                <a:spcPct val="10100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+mj-lt"/>
                <a:cs typeface="Gothic Uralic"/>
              </a:rPr>
              <a:t>Like </a:t>
            </a:r>
            <a:r>
              <a:rPr sz="2400" spc="-5" dirty="0">
                <a:latin typeface="+mj-lt"/>
                <a:cs typeface="Gothic Uralic"/>
              </a:rPr>
              <a:t>other bootstrap elements panel </a:t>
            </a:r>
            <a:r>
              <a:rPr sz="2400" dirty="0">
                <a:latin typeface="+mj-lt"/>
                <a:cs typeface="Gothic Uralic"/>
              </a:rPr>
              <a:t>has </a:t>
            </a:r>
            <a:r>
              <a:rPr sz="2400" spc="-5" dirty="0">
                <a:latin typeface="+mj-lt"/>
                <a:cs typeface="Gothic Uralic"/>
              </a:rPr>
              <a:t>contextual  </a:t>
            </a:r>
            <a:r>
              <a:rPr sz="2400" dirty="0">
                <a:latin typeface="+mj-lt"/>
                <a:cs typeface="Gothic Uralic"/>
              </a:rPr>
              <a:t>classes also </a:t>
            </a:r>
            <a:r>
              <a:rPr sz="2400" b="1" spc="-5" dirty="0">
                <a:latin typeface="+mj-lt"/>
                <a:cs typeface="Gothic Uralic"/>
              </a:rPr>
              <a:t>(</a:t>
            </a:r>
            <a:r>
              <a:rPr sz="2400" b="1" spc="-5" dirty="0">
                <a:solidFill>
                  <a:srgbClr val="7F7F7F"/>
                </a:solidFill>
                <a:latin typeface="+mj-lt"/>
                <a:cs typeface="Gothic Uralic"/>
              </a:rPr>
              <a:t>.panel-default</a:t>
            </a:r>
            <a:r>
              <a:rPr sz="2400" b="1" spc="-5" dirty="0">
                <a:latin typeface="+mj-lt"/>
                <a:cs typeface="Gothic Uralic"/>
              </a:rPr>
              <a:t>, </a:t>
            </a:r>
            <a:r>
              <a:rPr sz="2400" b="1" spc="-5" dirty="0">
                <a:solidFill>
                  <a:srgbClr val="0000FF"/>
                </a:solidFill>
                <a:latin typeface="+mj-lt"/>
                <a:cs typeface="Gothic Uralic"/>
              </a:rPr>
              <a:t>.panel-primary</a:t>
            </a:r>
            <a:r>
              <a:rPr sz="2400" b="1" spc="-5" dirty="0">
                <a:latin typeface="+mj-lt"/>
                <a:cs typeface="Gothic Uralic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+mj-lt"/>
                <a:cs typeface="Gothic Uralic"/>
              </a:rPr>
              <a:t>.panel-  </a:t>
            </a:r>
            <a:r>
              <a:rPr sz="2400" b="1" spc="-5" dirty="0">
                <a:solidFill>
                  <a:srgbClr val="008000"/>
                </a:solidFill>
                <a:latin typeface="+mj-lt"/>
                <a:cs typeface="Gothic Uralic"/>
              </a:rPr>
              <a:t>success</a:t>
            </a:r>
            <a:r>
              <a:rPr sz="2400" b="1" spc="-5" dirty="0">
                <a:latin typeface="+mj-lt"/>
                <a:cs typeface="Gothic Uralic"/>
              </a:rPr>
              <a:t>, </a:t>
            </a:r>
            <a:r>
              <a:rPr sz="2400" b="1" spc="-5" dirty="0">
                <a:solidFill>
                  <a:srgbClr val="85B2F6"/>
                </a:solidFill>
                <a:latin typeface="+mj-lt"/>
                <a:cs typeface="Gothic Uralic"/>
              </a:rPr>
              <a:t>.panel-info</a:t>
            </a:r>
            <a:r>
              <a:rPr sz="2400" b="1" spc="-5" dirty="0">
                <a:latin typeface="+mj-lt"/>
                <a:cs typeface="Gothic Uralic"/>
              </a:rPr>
              <a:t>, </a:t>
            </a:r>
            <a:r>
              <a:rPr sz="2400" b="1" dirty="0">
                <a:solidFill>
                  <a:srgbClr val="DEDE00"/>
                </a:solidFill>
                <a:latin typeface="+mj-lt"/>
                <a:cs typeface="Gothic Uralic"/>
              </a:rPr>
              <a:t>.panel-warning</a:t>
            </a:r>
            <a:r>
              <a:rPr sz="2400" b="1" dirty="0">
                <a:latin typeface="+mj-lt"/>
                <a:cs typeface="Gothic Uralic"/>
              </a:rPr>
              <a:t>, </a:t>
            </a:r>
            <a:r>
              <a:rPr sz="2400" b="1" spc="-5" dirty="0">
                <a:latin typeface="+mj-lt"/>
                <a:cs typeface="Gothic Uralic"/>
              </a:rPr>
              <a:t>or </a:t>
            </a:r>
            <a:r>
              <a:rPr sz="2400" b="1" dirty="0">
                <a:solidFill>
                  <a:srgbClr val="FF0000"/>
                </a:solidFill>
                <a:latin typeface="+mj-lt"/>
                <a:cs typeface="Gothic Uralic"/>
              </a:rPr>
              <a:t>.panel-  </a:t>
            </a:r>
            <a:r>
              <a:rPr sz="2400" b="1" spc="-5" dirty="0">
                <a:solidFill>
                  <a:srgbClr val="FF0000"/>
                </a:solidFill>
                <a:latin typeface="+mj-lt"/>
                <a:cs typeface="Gothic Uralic"/>
              </a:rPr>
              <a:t>danger</a:t>
            </a:r>
            <a:r>
              <a:rPr sz="2400" spc="-5" dirty="0">
                <a:latin typeface="+mj-lt"/>
                <a:cs typeface="Gothic Uralic"/>
              </a:rPr>
              <a:t>)</a:t>
            </a:r>
            <a:endParaRPr sz="2400" dirty="0">
              <a:latin typeface="+mj-lt"/>
              <a:cs typeface="Gothic Ural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66800" y="838199"/>
            <a:ext cx="6019800" cy="226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9772" y="3759204"/>
            <a:ext cx="5584456" cy="1886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05090" cy="1863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75" dirty="0">
                <a:solidFill>
                  <a:srgbClr val="242852"/>
                </a:solidFill>
                <a:latin typeface="+mj-lt"/>
                <a:cs typeface="Arial"/>
              </a:rPr>
              <a:t>What </a:t>
            </a:r>
            <a:r>
              <a:rPr sz="4000" b="1" spc="-55" dirty="0">
                <a:solidFill>
                  <a:srgbClr val="242852"/>
                </a:solidFill>
                <a:latin typeface="+mj-lt"/>
                <a:cs typeface="Arial"/>
              </a:rPr>
              <a:t>is</a:t>
            </a:r>
            <a:r>
              <a:rPr sz="4000" b="1" spc="-340" dirty="0">
                <a:solidFill>
                  <a:srgbClr val="242852"/>
                </a:solidFill>
                <a:latin typeface="+mj-lt"/>
                <a:cs typeface="Arial"/>
              </a:rPr>
              <a:t> </a:t>
            </a:r>
            <a:r>
              <a:rPr sz="4000" b="1" spc="-105" dirty="0">
                <a:solidFill>
                  <a:srgbClr val="242852"/>
                </a:solidFill>
                <a:latin typeface="+mj-lt"/>
                <a:cs typeface="Arial"/>
              </a:rPr>
              <a:t>Bootstrap?</a:t>
            </a:r>
            <a:endParaRPr sz="4000" b="1" dirty="0">
              <a:latin typeface="+mj-lt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cs typeface="Gothic Uralic"/>
              </a:rPr>
              <a:t>In other words, bootstrap </a:t>
            </a:r>
            <a:r>
              <a:rPr sz="2000" dirty="0">
                <a:cs typeface="Gothic Uralic"/>
              </a:rPr>
              <a:t>is a </a:t>
            </a:r>
            <a:r>
              <a:rPr sz="2000" spc="-5" dirty="0">
                <a:cs typeface="Gothic Uralic"/>
              </a:rPr>
              <a:t>collection of </a:t>
            </a:r>
            <a:r>
              <a:rPr sz="2000" dirty="0">
                <a:cs typeface="Gothic Uralic"/>
              </a:rPr>
              <a:t>CSS  classes and </a:t>
            </a:r>
            <a:r>
              <a:rPr sz="2000" spc="-5" dirty="0">
                <a:cs typeface="Gothic Uralic"/>
              </a:rPr>
              <a:t>JavaScript functions the you get ready  to </a:t>
            </a:r>
            <a:r>
              <a:rPr sz="2000" dirty="0">
                <a:cs typeface="Gothic Uralic"/>
              </a:rPr>
              <a:t>use and will </a:t>
            </a:r>
            <a:r>
              <a:rPr sz="2000" spc="-5" dirty="0">
                <a:cs typeface="Gothic Uralic"/>
              </a:rPr>
              <a:t>not worry about write code </a:t>
            </a:r>
            <a:r>
              <a:rPr sz="2000" dirty="0">
                <a:cs typeface="Gothic Uralic"/>
              </a:rPr>
              <a:t>like</a:t>
            </a:r>
            <a:r>
              <a:rPr sz="2000" spc="-15" dirty="0">
                <a:cs typeface="Gothic Uralic"/>
              </a:rPr>
              <a:t> </a:t>
            </a:r>
            <a:r>
              <a:rPr sz="2000" dirty="0">
                <a:cs typeface="Gothic Uralic"/>
              </a:rPr>
              <a:t>this:</a:t>
            </a:r>
          </a:p>
        </p:txBody>
      </p:sp>
      <p:sp>
        <p:nvSpPr>
          <p:cNvPr id="6" name="object 6"/>
          <p:cNvSpPr/>
          <p:nvPr/>
        </p:nvSpPr>
        <p:spPr>
          <a:xfrm>
            <a:off x="769770" y="2844251"/>
            <a:ext cx="2698372" cy="1446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9170" y="4463046"/>
            <a:ext cx="7480300" cy="2235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8227060" cy="3777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80" dirty="0">
                <a:solidFill>
                  <a:srgbClr val="242852"/>
                </a:solidFill>
                <a:latin typeface="+mj-lt"/>
                <a:cs typeface="Arial"/>
              </a:rPr>
              <a:t>First </a:t>
            </a:r>
            <a:r>
              <a:rPr sz="4000" b="1" spc="-95" dirty="0">
                <a:solidFill>
                  <a:srgbClr val="242852"/>
                </a:solidFill>
                <a:latin typeface="+mj-lt"/>
                <a:cs typeface="Arial"/>
              </a:rPr>
              <a:t>Bootstrap</a:t>
            </a:r>
            <a:r>
              <a:rPr sz="4000" b="1" spc="-335" dirty="0">
                <a:solidFill>
                  <a:srgbClr val="242852"/>
                </a:solidFill>
                <a:latin typeface="+mj-lt"/>
                <a:cs typeface="Arial"/>
              </a:rPr>
              <a:t> </a:t>
            </a:r>
            <a:r>
              <a:rPr sz="4000" b="1" spc="-105" dirty="0">
                <a:solidFill>
                  <a:srgbClr val="242852"/>
                </a:solidFill>
                <a:latin typeface="+mj-lt"/>
                <a:cs typeface="Arial"/>
              </a:rPr>
              <a:t>Page</a:t>
            </a:r>
            <a:endParaRPr sz="4000" b="1" dirty="0">
              <a:latin typeface="+mj-lt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cs typeface="Gothic Uralic"/>
              </a:rPr>
              <a:t>You </a:t>
            </a:r>
            <a:r>
              <a:rPr sz="2400" dirty="0">
                <a:cs typeface="Gothic Uralic"/>
              </a:rPr>
              <a:t>will </a:t>
            </a:r>
            <a:r>
              <a:rPr sz="2400" spc="-5" dirty="0">
                <a:cs typeface="Gothic Uralic"/>
              </a:rPr>
              <a:t>need to </a:t>
            </a:r>
            <a:r>
              <a:rPr sz="2400" dirty="0">
                <a:cs typeface="Gothic Uralic"/>
              </a:rPr>
              <a:t>include </a:t>
            </a:r>
            <a:r>
              <a:rPr sz="2400" spc="-5" dirty="0">
                <a:cs typeface="Gothic Uralic"/>
              </a:rPr>
              <a:t>three</a:t>
            </a:r>
            <a:r>
              <a:rPr sz="2400" spc="45" dirty="0">
                <a:cs typeface="Gothic Uralic"/>
              </a:rPr>
              <a:t> </a:t>
            </a:r>
            <a:r>
              <a:rPr sz="2400" dirty="0">
                <a:cs typeface="Gothic Uralic"/>
              </a:rPr>
              <a:t>files:</a:t>
            </a: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b="1" spc="-5" dirty="0">
                <a:cs typeface="Gothic Uralic"/>
              </a:rPr>
              <a:t>bootstrap.min.css</a:t>
            </a:r>
            <a:endParaRPr sz="2400" dirty="0"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b="1" spc="-5" dirty="0">
                <a:cs typeface="Gothic Uralic"/>
              </a:rPr>
              <a:t>jquery.min.js</a:t>
            </a:r>
            <a:endParaRPr sz="2400" dirty="0"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b="1" spc="-5" dirty="0">
                <a:cs typeface="Gothic Uralic"/>
              </a:rPr>
              <a:t>bootstrap.min.js</a:t>
            </a:r>
            <a:endParaRPr sz="2400" dirty="0">
              <a:cs typeface="Gothic Urali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629DD1"/>
              </a:buClr>
              <a:buFont typeface="Arial"/>
              <a:buChar char="•"/>
            </a:pPr>
            <a:endParaRPr sz="2400" dirty="0"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cs typeface="Gothic Uralic"/>
              </a:rPr>
              <a:t>You </a:t>
            </a:r>
            <a:r>
              <a:rPr sz="2400" spc="-5" dirty="0">
                <a:cs typeface="Gothic Uralic"/>
              </a:rPr>
              <a:t>must </a:t>
            </a:r>
            <a:r>
              <a:rPr sz="2400" dirty="0">
                <a:cs typeface="Gothic Uralic"/>
              </a:rPr>
              <a:t>download it and include in </a:t>
            </a:r>
            <a:r>
              <a:rPr sz="2400" spc="-5" dirty="0">
                <a:cs typeface="Gothic Uralic"/>
              </a:rPr>
              <a:t>you</a:t>
            </a:r>
            <a:r>
              <a:rPr sz="2400" spc="-10" dirty="0">
                <a:cs typeface="Gothic Uralic"/>
              </a:rPr>
              <a:t> </a:t>
            </a:r>
            <a:r>
              <a:rPr sz="2400" spc="-5" dirty="0">
                <a:cs typeface="Gothic Uralic"/>
              </a:rPr>
              <a:t>page</a:t>
            </a:r>
            <a:endParaRPr sz="2400" dirty="0"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2830195" algn="l"/>
              </a:tabLst>
            </a:pPr>
            <a:r>
              <a:rPr sz="2400" spc="-5" dirty="0">
                <a:cs typeface="Gothic Uralic"/>
              </a:rPr>
              <a:t>For </a:t>
            </a:r>
            <a:r>
              <a:rPr sz="2400" dirty="0">
                <a:cs typeface="Gothic Uralic"/>
              </a:rPr>
              <a:t>this example,	</a:t>
            </a:r>
            <a:r>
              <a:rPr sz="2400" spc="-5" dirty="0">
                <a:cs typeface="Gothic Uralic"/>
              </a:rPr>
              <a:t>we </a:t>
            </a:r>
            <a:r>
              <a:rPr sz="2400" dirty="0">
                <a:cs typeface="Gothic Uralic"/>
              </a:rPr>
              <a:t>include </a:t>
            </a:r>
            <a:r>
              <a:rPr sz="2400" spc="-5" dirty="0">
                <a:cs typeface="Gothic Uralic"/>
              </a:rPr>
              <a:t>from the</a:t>
            </a:r>
            <a:r>
              <a:rPr sz="2400" spc="-55" dirty="0">
                <a:cs typeface="Gothic Uralic"/>
              </a:rPr>
              <a:t> </a:t>
            </a:r>
            <a:r>
              <a:rPr sz="2400" spc="5" dirty="0">
                <a:cs typeface="Gothic Uralic"/>
              </a:rPr>
              <a:t>Internet</a:t>
            </a:r>
            <a:endParaRPr sz="2400" dirty="0"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124" y="4881299"/>
            <a:ext cx="8768733" cy="537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2572021-7F05-44BB-B6E0-D3D142A6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685800"/>
            <a:ext cx="8229600" cy="615553"/>
          </a:xfrm>
        </p:spPr>
        <p:txBody>
          <a:bodyPr/>
          <a:lstStyle/>
          <a:p>
            <a:pPr marL="12700" algn="l" rtl="0">
              <a:spcBef>
                <a:spcPts val="100"/>
              </a:spcBef>
            </a:pPr>
            <a:r>
              <a:rPr lang="en-US" altLang="en-PK" sz="4000" b="1" kern="1200" spc="-80" dirty="0">
                <a:solidFill>
                  <a:srgbClr val="242852"/>
                </a:solidFill>
                <a:ea typeface="+mn-ea"/>
                <a:cs typeface="Arial"/>
              </a:rPr>
              <a:t>Where to Get Bootstrap?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EF20C08-95C6-42A8-A4D8-8EAB9349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7340"/>
            <a:ext cx="82296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dirty="0"/>
              <a:t>There are two ways to start using Bootstrap on your own web site.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b="1" dirty="0">
                <a:solidFill>
                  <a:schemeClr val="tx1"/>
                </a:solidFill>
              </a:rPr>
              <a:t>Download Bootstrap from getbootstrap.com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PK" dirty="0"/>
              <a:t>If you want to download and host Bootstrap yourself, go to </a:t>
            </a:r>
            <a:r>
              <a:rPr lang="en-US" altLang="en-PK" u="sng" dirty="0">
                <a:hlinkClick r:id="rId2"/>
              </a:rPr>
              <a:t>getbootstrap.com</a:t>
            </a:r>
            <a:r>
              <a:rPr lang="en-US" altLang="en-PK" dirty="0"/>
              <a:t>, and follow the instructions there.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P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PK" b="1" dirty="0"/>
              <a:t>Include Bootstrap from a CDN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PK" dirty="0"/>
              <a:t>If you don't want to download and host Bootstrap yourself, you can include it from a CDN (Content Delivery Network).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PK" dirty="0" err="1"/>
              <a:t>MaxCDN</a:t>
            </a:r>
            <a:r>
              <a:rPr lang="en-US" altLang="en-PK" dirty="0"/>
              <a:t> provides CDN support for Bootstrap's CSS and JavaScript. You must also include jQuery.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altLang="en-PK" dirty="0"/>
            </a:br>
            <a:endParaRPr lang="en-US" altLang="en-P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8EC5614-348D-4AD2-8A67-7A980CBF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2873"/>
            <a:ext cx="8229600" cy="553998"/>
          </a:xfrm>
        </p:spPr>
        <p:txBody>
          <a:bodyPr/>
          <a:lstStyle/>
          <a:p>
            <a:pPr algn="ctr"/>
            <a:r>
              <a:rPr lang="en-US" altLang="en-PK" sz="3600" b="1" dirty="0"/>
              <a:t>Bootstrap CDN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242693AC-BD8B-4D19-931C-86DB31705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95400"/>
            <a:ext cx="84963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dirty="0"/>
              <a:t>You must include the following Bootstrap’s CSS, JavaScript, and jQuery from </a:t>
            </a:r>
            <a:r>
              <a:rPr lang="en-US" altLang="en-PK" dirty="0" err="1"/>
              <a:t>MaxCDN</a:t>
            </a:r>
            <a:r>
              <a:rPr lang="en-US" altLang="en-PK" dirty="0"/>
              <a:t> into your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dirty="0"/>
              <a:t>	&lt;!-- Latest compiled and minified Bootstrap CSS --&gt;</a:t>
            </a:r>
            <a:br>
              <a:rPr lang="en-US" altLang="en-PK" dirty="0"/>
            </a:br>
            <a:r>
              <a:rPr lang="en-US" altLang="en-PK" b="1" dirty="0"/>
              <a:t>&lt;link </a:t>
            </a:r>
            <a:r>
              <a:rPr lang="en-US" altLang="en-PK" b="1" dirty="0" err="1"/>
              <a:t>rel</a:t>
            </a:r>
            <a:r>
              <a:rPr lang="en-US" altLang="en-PK" b="1" dirty="0"/>
              <a:t>="</a:t>
            </a:r>
            <a:r>
              <a:rPr lang="en-US" altLang="en-PK" b="1" dirty="0" err="1"/>
              <a:t>stylesheet"href</a:t>
            </a:r>
            <a:r>
              <a:rPr lang="en-US" altLang="en-PK" b="1" dirty="0"/>
              <a:t>="https://maxcdn.bootstrapcdn.com/bootstrap/3.3.7/</a:t>
            </a:r>
            <a:r>
              <a:rPr lang="en-US" altLang="en-PK" b="1" dirty="0" err="1"/>
              <a:t>css</a:t>
            </a:r>
            <a:r>
              <a:rPr lang="en-US" altLang="en-PK" b="1" dirty="0"/>
              <a:t>/bootstrap.min.css"&gt;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dirty="0"/>
              <a:t>	&lt;!-- Latest compiled Bootstrap JavaScript --&gt;</a:t>
            </a:r>
            <a:br>
              <a:rPr lang="en-US" altLang="en-PK" dirty="0"/>
            </a:br>
            <a:r>
              <a:rPr lang="en-US" altLang="en-PK" b="1" dirty="0"/>
              <a:t>&lt;script </a:t>
            </a:r>
            <a:r>
              <a:rPr lang="en-US" altLang="en-PK" b="1" dirty="0" err="1"/>
              <a:t>src</a:t>
            </a:r>
            <a:r>
              <a:rPr lang="en-US" altLang="en-PK" b="1" dirty="0"/>
              <a:t>="https://maxcdn.bootstrapcdn.com/bootstrap/3.3.7/</a:t>
            </a:r>
            <a:r>
              <a:rPr lang="en-US" altLang="en-PK" b="1" dirty="0" err="1"/>
              <a:t>js</a:t>
            </a:r>
            <a:r>
              <a:rPr lang="en-US" altLang="en-PK" b="1" dirty="0"/>
              <a:t>/bootstrap.min.js"&gt;&lt;/script&gt; </a:t>
            </a:r>
            <a:br>
              <a:rPr lang="en-US" altLang="en-PK" dirty="0"/>
            </a:br>
            <a:endParaRPr lang="en-US" altLang="en-P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PK" dirty="0"/>
              <a:t>	&lt;!-- latest jQuery library --&gt;</a:t>
            </a:r>
            <a:br>
              <a:rPr lang="en-US" altLang="en-PK" dirty="0"/>
            </a:br>
            <a:r>
              <a:rPr lang="en-US" altLang="en-PK" b="1" dirty="0"/>
              <a:t>&lt;script </a:t>
            </a:r>
            <a:r>
              <a:rPr lang="en-US" altLang="en-PK" b="1" dirty="0" err="1"/>
              <a:t>src</a:t>
            </a:r>
            <a:r>
              <a:rPr lang="en-US" altLang="en-PK" b="1" dirty="0"/>
              <a:t>="https://code.jquery.com/jquery-latest.js"&gt;&lt;/script&gt;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821295" cy="1680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80" dirty="0">
                <a:solidFill>
                  <a:srgbClr val="242852"/>
                </a:solidFill>
                <a:latin typeface="+mj-lt"/>
                <a:cs typeface="Arial"/>
              </a:rPr>
              <a:t>First </a:t>
            </a:r>
            <a:r>
              <a:rPr sz="4000" b="1" spc="-95" dirty="0">
                <a:solidFill>
                  <a:srgbClr val="242852"/>
                </a:solidFill>
                <a:latin typeface="+mj-lt"/>
                <a:cs typeface="Arial"/>
              </a:rPr>
              <a:t>Bootstrap</a:t>
            </a:r>
            <a:r>
              <a:rPr sz="4000" b="1" spc="-335" dirty="0">
                <a:solidFill>
                  <a:srgbClr val="242852"/>
                </a:solidFill>
                <a:latin typeface="+mj-lt"/>
                <a:cs typeface="Arial"/>
              </a:rPr>
              <a:t> </a:t>
            </a:r>
            <a:r>
              <a:rPr sz="4000" b="1" spc="-105" dirty="0">
                <a:solidFill>
                  <a:srgbClr val="242852"/>
                </a:solidFill>
                <a:latin typeface="+mj-lt"/>
                <a:cs typeface="Arial"/>
              </a:rPr>
              <a:t>Page</a:t>
            </a:r>
            <a:endParaRPr sz="4000" b="1" dirty="0">
              <a:latin typeface="+mj-lt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cs typeface="Gothic Uralic"/>
              </a:rPr>
              <a:t>Include </a:t>
            </a:r>
            <a:r>
              <a:rPr sz="2400" spc="-5" dirty="0">
                <a:cs typeface="Gothic Uralic"/>
              </a:rPr>
              <a:t>the </a:t>
            </a:r>
            <a:r>
              <a:rPr sz="2400" b="1" spc="-5" dirty="0">
                <a:cs typeface="Gothic Uralic"/>
              </a:rPr>
              <a:t>HTML5 </a:t>
            </a:r>
            <a:r>
              <a:rPr sz="2400" b="1" dirty="0">
                <a:cs typeface="Gothic Uralic"/>
              </a:rPr>
              <a:t>doctype </a:t>
            </a:r>
            <a:r>
              <a:rPr sz="2400" dirty="0">
                <a:cs typeface="Gothic Uralic"/>
              </a:rPr>
              <a:t>at </a:t>
            </a:r>
            <a:r>
              <a:rPr sz="2400" spc="-5" dirty="0">
                <a:cs typeface="Gothic Uralic"/>
              </a:rPr>
              <a:t>the beginning of the  page, along with the </a:t>
            </a:r>
            <a:r>
              <a:rPr sz="2400" b="1" spc="-5" dirty="0">
                <a:cs typeface="Gothic Uralic"/>
              </a:rPr>
              <a:t>lang </a:t>
            </a:r>
            <a:r>
              <a:rPr sz="2400" spc="-5" dirty="0">
                <a:cs typeface="Gothic Uralic"/>
              </a:rPr>
              <a:t>attribute </a:t>
            </a:r>
            <a:r>
              <a:rPr sz="2400" dirty="0">
                <a:cs typeface="Gothic Uralic"/>
              </a:rPr>
              <a:t>and </a:t>
            </a:r>
            <a:r>
              <a:rPr sz="2400" spc="-5" dirty="0">
                <a:cs typeface="Gothic Uralic"/>
              </a:rPr>
              <a:t>the correct  </a:t>
            </a:r>
            <a:r>
              <a:rPr sz="2400" b="1" spc="-5" dirty="0">
                <a:cs typeface="Gothic Uralic"/>
              </a:rPr>
              <a:t>character</a:t>
            </a:r>
            <a:r>
              <a:rPr sz="2400" b="1" spc="-10" dirty="0">
                <a:cs typeface="Gothic Uralic"/>
              </a:rPr>
              <a:t> </a:t>
            </a:r>
            <a:r>
              <a:rPr sz="2400" b="1" spc="-5" dirty="0">
                <a:cs typeface="Gothic Uralic"/>
              </a:rPr>
              <a:t>set</a:t>
            </a:r>
            <a:endParaRPr sz="2400" dirty="0"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2895600"/>
            <a:ext cx="8284571" cy="170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40118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80" dirty="0">
                <a:solidFill>
                  <a:srgbClr val="242852"/>
                </a:solidFill>
                <a:cs typeface="Arial"/>
              </a:rPr>
              <a:t>First </a:t>
            </a:r>
            <a:r>
              <a:rPr sz="4000" b="1" spc="-95" dirty="0">
                <a:solidFill>
                  <a:srgbClr val="242852"/>
                </a:solidFill>
                <a:cs typeface="Arial"/>
              </a:rPr>
              <a:t>Bootstrap</a:t>
            </a:r>
            <a:r>
              <a:rPr sz="4000" b="1" spc="-405" dirty="0">
                <a:solidFill>
                  <a:srgbClr val="242852"/>
                </a:solidFill>
                <a:cs typeface="Arial"/>
              </a:rPr>
              <a:t> </a:t>
            </a:r>
            <a:r>
              <a:rPr sz="4000" b="1" spc="-105" dirty="0">
                <a:solidFill>
                  <a:srgbClr val="242852"/>
                </a:solidFill>
                <a:cs typeface="Arial"/>
              </a:rPr>
              <a:t>Page</a:t>
            </a:r>
            <a:endParaRPr sz="4000" b="1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61971"/>
            <a:ext cx="8379460" cy="297203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0500" marR="738505" indent="-177800">
              <a:lnSpc>
                <a:spcPct val="101499"/>
              </a:lnSpc>
              <a:spcBef>
                <a:spcPts val="5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cs typeface="Gothic Uralic"/>
              </a:rPr>
              <a:t>Meta </a:t>
            </a:r>
            <a:r>
              <a:rPr sz="2400" b="1" dirty="0">
                <a:cs typeface="Gothic Uralic"/>
              </a:rPr>
              <a:t>viewport tag </a:t>
            </a:r>
            <a:r>
              <a:rPr sz="2400" spc="-5" dirty="0">
                <a:cs typeface="Gothic Uralic"/>
              </a:rPr>
              <a:t>ensure proper rendering and  touch</a:t>
            </a:r>
            <a:r>
              <a:rPr sz="2400" spc="-10" dirty="0">
                <a:cs typeface="Gothic Uralic"/>
              </a:rPr>
              <a:t> </a:t>
            </a:r>
            <a:r>
              <a:rPr sz="2400" spc="-5" dirty="0">
                <a:cs typeface="Gothic Uralic"/>
              </a:rPr>
              <a:t>zooming</a:t>
            </a:r>
            <a:endParaRPr sz="2400" dirty="0">
              <a:cs typeface="Gothic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29DD1"/>
              </a:buClr>
              <a:buFont typeface="Arial"/>
              <a:buChar char="•"/>
            </a:pPr>
            <a:endParaRPr sz="2400" dirty="0">
              <a:cs typeface="Gothic Uralic"/>
            </a:endParaRPr>
          </a:p>
          <a:p>
            <a:pPr marL="190500" marR="5080" indent="-177800">
              <a:lnSpc>
                <a:spcPct val="101099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cs typeface="Gothic Uralic"/>
              </a:rPr>
              <a:t>Width </a:t>
            </a:r>
            <a:r>
              <a:rPr sz="2400" spc="-5" dirty="0">
                <a:cs typeface="Gothic Uralic"/>
              </a:rPr>
              <a:t>of the page to follow the screen-width of the  </a:t>
            </a:r>
            <a:r>
              <a:rPr sz="2400" dirty="0">
                <a:cs typeface="Gothic Uralic"/>
              </a:rPr>
              <a:t>device and initial </a:t>
            </a:r>
            <a:r>
              <a:rPr sz="2400" spc="-5" dirty="0">
                <a:cs typeface="Gothic Uralic"/>
              </a:rPr>
              <a:t>zoom </a:t>
            </a:r>
            <a:r>
              <a:rPr sz="2400" dirty="0">
                <a:cs typeface="Gothic Uralic"/>
              </a:rPr>
              <a:t>level </a:t>
            </a:r>
            <a:r>
              <a:rPr sz="2400" spc="-5" dirty="0">
                <a:cs typeface="Gothic Uralic"/>
              </a:rPr>
              <a:t>to </a:t>
            </a:r>
            <a:r>
              <a:rPr sz="2400" dirty="0">
                <a:cs typeface="Gothic Uralic"/>
              </a:rPr>
              <a:t>default </a:t>
            </a:r>
            <a:r>
              <a:rPr sz="2400" spc="-5" dirty="0">
                <a:cs typeface="Gothic Uralic"/>
              </a:rPr>
              <a:t>zoom </a:t>
            </a:r>
            <a:r>
              <a:rPr sz="2400" dirty="0">
                <a:cs typeface="Gothic Uralic"/>
              </a:rPr>
              <a:t>level</a:t>
            </a:r>
            <a:r>
              <a:rPr sz="2400" spc="-75" dirty="0">
                <a:cs typeface="Gothic Uralic"/>
              </a:rPr>
              <a:t> </a:t>
            </a:r>
            <a:r>
              <a:rPr sz="2400" spc="-5" dirty="0">
                <a:cs typeface="Gothic Uralic"/>
              </a:rPr>
              <a:t>of  </a:t>
            </a:r>
            <a:r>
              <a:rPr sz="2400" dirty="0">
                <a:cs typeface="Gothic Uralic"/>
              </a:rPr>
              <a:t>device</a:t>
            </a:r>
          </a:p>
          <a:p>
            <a:pPr>
              <a:lnSpc>
                <a:spcPct val="100000"/>
              </a:lnSpc>
              <a:buClr>
                <a:srgbClr val="629DD1"/>
              </a:buClr>
              <a:buFont typeface="Arial"/>
              <a:buChar char="•"/>
            </a:pPr>
            <a:endParaRPr sz="2400" dirty="0">
              <a:cs typeface="Gothic Uralic"/>
            </a:endParaRPr>
          </a:p>
          <a:p>
            <a:pPr marL="190500" marR="46990" indent="-177800">
              <a:lnSpc>
                <a:spcPct val="101499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cs typeface="Gothic Uralic"/>
              </a:rPr>
              <a:t>User </a:t>
            </a:r>
            <a:r>
              <a:rPr sz="2400" dirty="0">
                <a:cs typeface="Gothic Uralic"/>
              </a:rPr>
              <a:t>will have a </a:t>
            </a:r>
            <a:r>
              <a:rPr sz="2400" spc="-5" dirty="0">
                <a:cs typeface="Gothic Uralic"/>
              </a:rPr>
              <a:t>better experience, thus </a:t>
            </a:r>
            <a:r>
              <a:rPr sz="2400" dirty="0">
                <a:cs typeface="Gothic Uralic"/>
              </a:rPr>
              <a:t>will </a:t>
            </a:r>
            <a:r>
              <a:rPr sz="2400" spc="-5" dirty="0">
                <a:cs typeface="Gothic Uralic"/>
              </a:rPr>
              <a:t>not need  zoom the page to </a:t>
            </a:r>
            <a:r>
              <a:rPr sz="2400" dirty="0">
                <a:cs typeface="Gothic Uralic"/>
              </a:rPr>
              <a:t>view </a:t>
            </a:r>
            <a:r>
              <a:rPr sz="2400" spc="-5" dirty="0">
                <a:cs typeface="Gothic Uralic"/>
              </a:rPr>
              <a:t>page</a:t>
            </a:r>
            <a:r>
              <a:rPr sz="2400" spc="-20" dirty="0">
                <a:cs typeface="Gothic Uralic"/>
              </a:rPr>
              <a:t> </a:t>
            </a:r>
            <a:r>
              <a:rPr sz="2400" spc="5" dirty="0">
                <a:cs typeface="Gothic Uralic"/>
              </a:rPr>
              <a:t>information</a:t>
            </a:r>
            <a:endParaRPr sz="2400" dirty="0">
              <a:cs typeface="Gothic Ur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1755</Words>
  <Application>Microsoft Office PowerPoint</Application>
  <PresentationFormat>On-screen Show (4:3)</PresentationFormat>
  <Paragraphs>189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What is Responsive Web Design?</vt:lpstr>
      <vt:lpstr>What is Bootstrap?</vt:lpstr>
      <vt:lpstr>PowerPoint Presentation</vt:lpstr>
      <vt:lpstr>PowerPoint Presentation</vt:lpstr>
      <vt:lpstr>Where to Get Bootstrap?</vt:lpstr>
      <vt:lpstr>Bootstrap CDN</vt:lpstr>
      <vt:lpstr>PowerPoint Presentation</vt:lpstr>
      <vt:lpstr>PowerPoint Presentation</vt:lpstr>
      <vt:lpstr>Create Web Page with Bootstrap</vt:lpstr>
      <vt:lpstr>PowerPoint Presentation</vt:lpstr>
      <vt:lpstr>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Button Sizes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Rubab</dc:creator>
  <cp:lastModifiedBy>Rubab Javaid</cp:lastModifiedBy>
  <cp:revision>8</cp:revision>
  <dcterms:created xsi:type="dcterms:W3CDTF">2020-12-14T08:49:52Z</dcterms:created>
  <dcterms:modified xsi:type="dcterms:W3CDTF">2024-04-25T04:22:20Z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2020-12-14T00:00:00Z</vt:filetime>
  </property>
</Properties>
</file>