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sldIdLst>
    <p:sldId id="260" r:id="rId2"/>
    <p:sldId id="258" r:id="rId3"/>
    <p:sldId id="262" r:id="rId4"/>
    <p:sldId id="263" r:id="rId5"/>
    <p:sldId id="265" r:id="rId6"/>
    <p:sldId id="264" r:id="rId7"/>
  </p:sldIdLst>
  <p:sldSz cx="12192000" cy="6858000"/>
  <p:notesSz cx="6858000" cy="9144000"/>
  <p:embeddedFontLst>
    <p:embeddedFont>
      <p:font typeface="Nunito" pitchFamily="2" charset="0"/>
      <p:regular r:id="rId9"/>
      <p:bold r:id="rId10"/>
      <p:italic r:id="rId11"/>
      <p:boldItalic r:id="rId12"/>
    </p:embeddedFont>
    <p:embeddedFont>
      <p:font typeface="Nunito SemiBold" pitchFamily="2" charset="0"/>
      <p:regular r:id="rId13"/>
      <p:bold r:id="rId14"/>
      <p:italic r:id="rId15"/>
      <p:boldItalic r:id="rId16"/>
    </p:embeddedFont>
    <p:embeddedFont>
      <p:font typeface="Oxanium" panose="020B0604020202020204" charset="0"/>
      <p:regular r:id="rId17"/>
      <p:bold r:id="rId18"/>
    </p:embeddedFont>
    <p:embeddedFont>
      <p:font typeface="Oxanium Medium" panose="020B0604020202020204" charset="0"/>
      <p:regular r:id="rId19"/>
    </p:embeddedFont>
    <p:embeddedFont>
      <p:font typeface="Oxanium SemiBold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4CB3"/>
    <a:srgbClr val="EE3D3E"/>
    <a:srgbClr val="3C415D"/>
    <a:srgbClr val="60519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9"/>
    <p:restoredTop sz="94718"/>
  </p:normalViewPr>
  <p:slideViewPr>
    <p:cSldViewPr snapToGrid="0">
      <p:cViewPr varScale="1">
        <p:scale>
          <a:sx n="144" d="100"/>
          <a:sy n="144" d="100"/>
        </p:scale>
        <p:origin x="1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C30CE6-E9C8-E840-877C-7200D65D7E04}" type="datetimeFigureOut">
              <a:rPr lang="en-GB" smtClean="0"/>
              <a:t>22/07/2023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07AE-6024-9A40-82C5-164ABDB040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538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307AE-6024-9A40-82C5-164ABDB04003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61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307AE-6024-9A40-82C5-164ABDB0400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682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744C7-544F-3B5F-8B75-91E1AAD4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0" y="1606219"/>
            <a:ext cx="11064240" cy="2387600"/>
          </a:xfrm>
        </p:spPr>
        <p:txBody>
          <a:bodyPr anchor="ctr"/>
          <a:lstStyle>
            <a:lvl1pPr algn="ctr">
              <a:defRPr sz="6000" b="1" i="0">
                <a:solidFill>
                  <a:schemeClr val="bg1"/>
                </a:solidFill>
                <a:latin typeface="Oxanium SemiBold" pitchFamily="2" charset="77"/>
              </a:defRPr>
            </a:lvl1pPr>
          </a:lstStyle>
          <a:p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BCC57-A063-8128-E574-83D5B95ACF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3880" y="4990012"/>
            <a:ext cx="11064240" cy="529044"/>
          </a:xfr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Oxanium SemiBold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FD9F42-9608-AC35-2A70-7EA863431CB7}"/>
              </a:ext>
            </a:extLst>
          </p:cNvPr>
          <p:cNvCxnSpPr>
            <a:cxnSpLocks/>
          </p:cNvCxnSpPr>
          <p:nvPr userDrawn="1"/>
        </p:nvCxnSpPr>
        <p:spPr>
          <a:xfrm>
            <a:off x="760021" y="6515249"/>
            <a:ext cx="1086809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6D8D86-0022-A44C-31DB-68E240014B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5234"/>
          <a:stretch/>
        </p:blipFill>
        <p:spPr>
          <a:xfrm>
            <a:off x="345489" y="6380206"/>
            <a:ext cx="266083" cy="27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4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D8227E7-38BA-26B7-ABE7-AA659309927F}"/>
              </a:ext>
            </a:extLst>
          </p:cNvPr>
          <p:cNvSpPr/>
          <p:nvPr userDrawn="1"/>
        </p:nvSpPr>
        <p:spPr>
          <a:xfrm>
            <a:off x="0" y="0"/>
            <a:ext cx="34096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00777-9245-0DA9-274B-6A09AD77CF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52" y="1669893"/>
            <a:ext cx="3158988" cy="757130"/>
          </a:xfrm>
        </p:spPr>
        <p:txBody>
          <a:bodyPr anchor="ctr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Oxanium SemiBold" pitchFamily="2" charset="77"/>
              </a:defRPr>
            </a:lvl1pPr>
          </a:lstStyle>
          <a:p>
            <a:r>
              <a:rPr lang="en-GB" dirty="0"/>
              <a:t>Chapter 1.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97567E-9938-4D91-B7FC-369202FF270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586309" y="1669893"/>
            <a:ext cx="7929108" cy="757130"/>
          </a:xfrm>
        </p:spPr>
        <p:txBody>
          <a:bodyPr anchor="ctr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4800" b="1" i="0" kern="1200">
                <a:solidFill>
                  <a:schemeClr val="accent1"/>
                </a:solidFill>
                <a:latin typeface="Oxanium SemiBold" pitchFamily="2" charset="77"/>
                <a:ea typeface="+mj-ea"/>
                <a:cs typeface="+mj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Chapter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B9177-BBE5-EAF8-8507-2EAA56AA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3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E782-D994-25F0-2702-9772B0985B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7217" y="110404"/>
            <a:ext cx="11178309" cy="49385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40AA-01E4-A8CF-08BA-7AA8100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D57FB9-F480-91F1-99E4-D7434DAE7EF9}"/>
              </a:ext>
            </a:extLst>
          </p:cNvPr>
          <p:cNvCxnSpPr>
            <a:cxnSpLocks/>
          </p:cNvCxnSpPr>
          <p:nvPr userDrawn="1"/>
        </p:nvCxnSpPr>
        <p:spPr>
          <a:xfrm>
            <a:off x="0" y="640777"/>
            <a:ext cx="12192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644192-A804-C4C6-F447-F44F8E718C73}"/>
              </a:ext>
            </a:extLst>
          </p:cNvPr>
          <p:cNvSpPr/>
          <p:nvPr userDrawn="1"/>
        </p:nvSpPr>
        <p:spPr>
          <a:xfrm>
            <a:off x="0" y="0"/>
            <a:ext cx="397164" cy="6407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399F16F-47FF-4E8A-54AE-A2D76A8F70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1734204"/>
            <a:ext cx="10515600" cy="4241722"/>
          </a:xfrm>
        </p:spPr>
        <p:txBody>
          <a:bodyPr/>
          <a:lstStyle>
            <a:lvl1pPr marL="0" indent="0" algn="ctr">
              <a:buNone/>
              <a:defRPr lang="en-GB" sz="5400" b="0" i="0" kern="1200" dirty="0" smtClean="0">
                <a:solidFill>
                  <a:schemeClr val="accent1"/>
                </a:solidFill>
                <a:latin typeface="Oxanium" pitchFamily="2" charset="77"/>
                <a:ea typeface="+mj-ea"/>
                <a:cs typeface="+mj-cs"/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68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E782-D994-25F0-2702-9772B0985B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7380" y="198133"/>
            <a:ext cx="10873674" cy="493857"/>
          </a:xfrm>
        </p:spPr>
        <p:txBody>
          <a:bodyPr wrap="square" anchor="t">
            <a:spAutoFit/>
          </a:bodyPr>
          <a:lstStyle>
            <a:lvl1pPr>
              <a:defRPr sz="2800" b="1">
                <a:solidFill>
                  <a:schemeClr val="accent2"/>
                </a:solidFill>
                <a:latin typeface="Nunito" pitchFamily="2" charset="77"/>
              </a:defRPr>
            </a:lvl1pPr>
          </a:lstStyle>
          <a:p>
            <a:r>
              <a:rPr lang="en-GB" dirty="0"/>
              <a:t>Click to edit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A40AA-01E4-A8CF-08BA-7AA81009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ED57FB9-F480-91F1-99E4-D7434DAE7EF9}"/>
              </a:ext>
            </a:extLst>
          </p:cNvPr>
          <p:cNvCxnSpPr>
            <a:cxnSpLocks/>
          </p:cNvCxnSpPr>
          <p:nvPr userDrawn="1"/>
        </p:nvCxnSpPr>
        <p:spPr>
          <a:xfrm>
            <a:off x="0" y="1001007"/>
            <a:ext cx="12192000" cy="0"/>
          </a:xfrm>
          <a:prstGeom prst="line">
            <a:avLst/>
          </a:prstGeom>
          <a:ln w="19050" cap="rnd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F418711-4279-5E34-4B30-0B4F32B7B5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77380" y="588331"/>
            <a:ext cx="10873674" cy="372920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0" kern="1200" dirty="0" smtClean="0">
                <a:solidFill>
                  <a:schemeClr val="accent3"/>
                </a:solidFill>
                <a:latin typeface="Nunito" pitchFamily="2" charset="77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0" i="0" kern="1200" dirty="0" smtClean="0">
                <a:solidFill>
                  <a:schemeClr val="accent3"/>
                </a:solidFill>
                <a:latin typeface="Nunito" pitchFamily="2" charset="77"/>
                <a:ea typeface="+mj-ea"/>
                <a:cs typeface="+mj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0" i="0" kern="1200" dirty="0" smtClean="0">
                <a:solidFill>
                  <a:schemeClr val="accent3"/>
                </a:solidFill>
                <a:latin typeface="Nunito" pitchFamily="2" charset="77"/>
                <a:ea typeface="+mj-ea"/>
                <a:cs typeface="+mj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0" i="0" kern="1200" dirty="0" smtClean="0">
                <a:solidFill>
                  <a:schemeClr val="accent3"/>
                </a:solidFill>
                <a:latin typeface="Nunito" pitchFamily="2" charset="77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800" b="0" i="0" kern="1200" dirty="0">
                <a:solidFill>
                  <a:schemeClr val="accent3"/>
                </a:solidFill>
                <a:latin typeface="Nunito" pitchFamily="2" charset="77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Click to edit subtitle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C96DB4F-462D-92B7-D123-2071B926C2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5" y="1291737"/>
            <a:ext cx="8764103" cy="595527"/>
          </a:xfrm>
          <a:prstGeom prst="roundRect">
            <a:avLst>
              <a:gd name="adj" fmla="val 14379"/>
            </a:avLst>
          </a:prstGeom>
          <a:solidFill>
            <a:schemeClr val="accent2"/>
          </a:solidFill>
        </p:spPr>
        <p:txBody>
          <a:bodyPr wrap="square" anchor="ctr">
            <a:spAutoFit/>
          </a:bodyPr>
          <a:lstStyle>
            <a:lvl1pPr marL="0" indent="0">
              <a:buNone/>
              <a:defRPr sz="3200" b="1">
                <a:solidFill>
                  <a:schemeClr val="bg1"/>
                </a:solidFill>
                <a:latin typeface="Nunito" pitchFamily="2" charset="77"/>
              </a:defRPr>
            </a:lvl1pPr>
          </a:lstStyle>
          <a:p>
            <a:pPr lvl="0"/>
            <a:endParaRPr lang="en-GB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36E5931-0512-ACB5-5231-78B9DD3FCE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81738" y="198133"/>
            <a:ext cx="701503" cy="802874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i="0" kern="1200" dirty="0" smtClean="0">
                <a:solidFill>
                  <a:schemeClr val="accent2"/>
                </a:solidFill>
                <a:latin typeface="Nunito" pitchFamily="2" charset="77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i="0" kern="1200" dirty="0" smtClean="0">
                <a:solidFill>
                  <a:schemeClr val="accent2"/>
                </a:solidFill>
                <a:latin typeface="Nunito" pitchFamily="2" charset="77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i="0" kern="1200" dirty="0" smtClean="0">
                <a:solidFill>
                  <a:schemeClr val="accent2"/>
                </a:solidFill>
                <a:latin typeface="Nunito" pitchFamily="2" charset="77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i="0" kern="1200" dirty="0" smtClean="0">
                <a:solidFill>
                  <a:schemeClr val="accent2"/>
                </a:solidFill>
                <a:latin typeface="Nunito" pitchFamily="2" charset="77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6000" b="1" i="0" kern="1200" dirty="0">
                <a:solidFill>
                  <a:schemeClr val="accent2"/>
                </a:solidFill>
                <a:latin typeface="Nunito" pitchFamily="2" charset="77"/>
                <a:ea typeface="+mj-ea"/>
                <a:cs typeface="+mj-cs"/>
              </a:defRPr>
            </a:lvl5pPr>
          </a:lstStyle>
          <a:p>
            <a:pPr lvl="0"/>
            <a:r>
              <a:rPr lang="en-GB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8808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452704-B77B-B5F5-A9F7-0D7CD2D54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BCFF9-A763-CEDF-09F6-0F7801B1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ED9C-1625-F92B-FEDD-E41143D1AA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xanium" pitchFamily="2" charset="77"/>
              </a:defRPr>
            </a:lvl1pPr>
          </a:lstStyle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2D53E-30B3-C552-ADF2-45BB90755D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xanium" pitchFamily="2" charset="77"/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C8BB9-9CB3-2437-8874-C692DA521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799" y="6356350"/>
            <a:ext cx="65135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accent1"/>
                </a:solidFill>
                <a:latin typeface="Oxanium" pitchFamily="2" charset="77"/>
              </a:defRPr>
            </a:lvl1pPr>
          </a:lstStyle>
          <a:p>
            <a:fld id="{54746BBF-B260-D943-A9AC-63845DF2511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416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0" r:id="rId3"/>
    <p:sldLayoutId id="2147483660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xanium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xanium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xanium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xanium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xanium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xanium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gif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37151-1B66-1048-140D-FF9E51703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800" dirty="0"/>
              <a:t>Proposal of the future of Maple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CDE5-0452-E884-2355-5AE2963E93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Kim Seokjin</a:t>
            </a:r>
          </a:p>
        </p:txBody>
      </p:sp>
    </p:spTree>
    <p:extLst>
      <p:ext uri="{BB962C8B-B14F-4D97-AF65-F5344CB8AC3E}">
        <p14:creationId xmlns:p14="http://schemas.microsoft.com/office/powerpoint/2010/main" val="404623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F073F2-C5CB-6D04-7EA2-B6AA458F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52" y="1669893"/>
            <a:ext cx="3269644" cy="757130"/>
          </a:xfrm>
        </p:spPr>
        <p:txBody>
          <a:bodyPr/>
          <a:lstStyle/>
          <a:p>
            <a:r>
              <a:rPr lang="en-GB" dirty="0"/>
              <a:t>Chapter 1.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086B749-F0FF-8091-54DE-84F4068F5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Improved hunting maps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FBC45-00DF-4557-42C2-6758F89C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839976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CF0A-FA45-E3FB-75A1-54A9B11BB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1. Improved hunting maps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6648E6-0BC8-5219-008A-37A3B9F9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3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244D6A-54B4-2FB1-D7D2-423342245D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Intense competition due to more users</a:t>
            </a:r>
          </a:p>
        </p:txBody>
      </p:sp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73629B37-B748-BA3A-ADDC-D9876493F5CA}"/>
              </a:ext>
            </a:extLst>
          </p:cNvPr>
          <p:cNvSpPr txBox="1">
            <a:spLocks/>
          </p:cNvSpPr>
          <p:nvPr/>
        </p:nvSpPr>
        <p:spPr>
          <a:xfrm>
            <a:off x="397164" y="640778"/>
            <a:ext cx="4161584" cy="455670"/>
          </a:xfrm>
          <a:prstGeom prst="rect">
            <a:avLst/>
          </a:prstGeom>
          <a:solidFill>
            <a:schemeClr val="accent1"/>
          </a:solidFill>
        </p:spPr>
        <p:txBody>
          <a:bodyPr lIns="144000" rIns="14400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400" kern="1200" dirty="0" smtClean="0">
                <a:solidFill>
                  <a:schemeClr val="bg1"/>
                </a:solidFill>
                <a:latin typeface="Oxanium" pitchFamily="2" charset="77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1"/>
                </a:solidFill>
                <a:latin typeface="Oxanium" pitchFamily="2" charset="77"/>
                <a:ea typeface="+mj-ea"/>
                <a:cs typeface="+mj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1"/>
                </a:solidFill>
                <a:latin typeface="Oxanium" pitchFamily="2" charset="77"/>
                <a:ea typeface="+mj-ea"/>
                <a:cs typeface="+mj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dirty="0" smtClean="0">
                <a:solidFill>
                  <a:schemeClr val="accent1"/>
                </a:solidFill>
                <a:latin typeface="Oxanium" pitchFamily="2" charset="77"/>
                <a:ea typeface="+mj-ea"/>
                <a:cs typeface="+mj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GB" sz="2800" kern="1200" dirty="0">
                <a:solidFill>
                  <a:schemeClr val="accent1"/>
                </a:solidFill>
                <a:latin typeface="Oxanium" pitchFamily="2" charset="77"/>
                <a:ea typeface="+mj-ea"/>
                <a:cs typeface="+mj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sz="1800" dirty="0">
                <a:latin typeface="Oxanium Medium" pitchFamily="2" charset="77"/>
              </a:rPr>
              <a:t>Improvement direction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59F63A-5B57-F2E1-B610-46DD43FD39A7}"/>
              </a:ext>
            </a:extLst>
          </p:cNvPr>
          <p:cNvSpPr txBox="1"/>
          <p:nvPr/>
        </p:nvSpPr>
        <p:spPr>
          <a:xfrm>
            <a:off x="1833132" y="2815648"/>
            <a:ext cx="376546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3800" dirty="0">
                <a:solidFill>
                  <a:schemeClr val="accent1"/>
                </a:solidFill>
                <a:latin typeface="Oxanium" pitchFamily="2" charset="77"/>
              </a:rPr>
              <a:t>90</a:t>
            </a:r>
            <a:r>
              <a:rPr lang="en-GB" sz="4000" dirty="0">
                <a:solidFill>
                  <a:schemeClr val="accent1"/>
                </a:solidFill>
                <a:latin typeface="Oxanium" pitchFamily="2" charset="77"/>
              </a:rPr>
              <a:t>%</a:t>
            </a:r>
            <a:endParaRPr lang="en-GB" sz="13800" dirty="0">
              <a:solidFill>
                <a:schemeClr val="accent1"/>
              </a:solidFill>
              <a:latin typeface="Oxanium" pitchFamily="2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044615-76A6-EC1D-193F-9E115A1AC26F}"/>
              </a:ext>
            </a:extLst>
          </p:cNvPr>
          <p:cNvSpPr txBox="1"/>
          <p:nvPr/>
        </p:nvSpPr>
        <p:spPr>
          <a:xfrm>
            <a:off x="6646408" y="3437457"/>
            <a:ext cx="376546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3800" dirty="0">
                <a:solidFill>
                  <a:schemeClr val="accent1"/>
                </a:solidFill>
                <a:latin typeface="Oxanium" pitchFamily="2" charset="77"/>
              </a:rPr>
              <a:t>10</a:t>
            </a:r>
            <a:r>
              <a:rPr lang="en-GB" sz="4000" dirty="0">
                <a:solidFill>
                  <a:schemeClr val="accent1"/>
                </a:solidFill>
                <a:latin typeface="Oxanium" pitchFamily="2" charset="77"/>
              </a:rPr>
              <a:t>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108B15-EA37-EC9C-0FB4-37B3A7C6FA06}"/>
              </a:ext>
            </a:extLst>
          </p:cNvPr>
          <p:cNvSpPr txBox="1"/>
          <p:nvPr/>
        </p:nvSpPr>
        <p:spPr>
          <a:xfrm>
            <a:off x="1437757" y="4771988"/>
            <a:ext cx="4556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xanium" pitchFamily="2" charset="77"/>
              </a:rPr>
              <a:t>Unless hunting maps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FC886-F9DE-3901-75AF-896222B072C0}"/>
              </a:ext>
            </a:extLst>
          </p:cNvPr>
          <p:cNvSpPr txBox="1"/>
          <p:nvPr/>
        </p:nvSpPr>
        <p:spPr>
          <a:xfrm>
            <a:off x="6251033" y="3163438"/>
            <a:ext cx="45562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chemeClr val="accent1"/>
                </a:solidFill>
                <a:latin typeface="Oxanium" pitchFamily="2" charset="77"/>
              </a:rPr>
              <a:t>Actually used hunting maps</a:t>
            </a:r>
          </a:p>
        </p:txBody>
      </p:sp>
    </p:spTree>
    <p:extLst>
      <p:ext uri="{BB962C8B-B14F-4D97-AF65-F5344CB8AC3E}">
        <p14:creationId xmlns:p14="http://schemas.microsoft.com/office/powerpoint/2010/main" val="79884179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4476-0272-66D6-76CF-33DDD709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Chapter 2. Not very fun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D0DBC7-E813-246E-E0E3-3FD8D6DE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4</a:t>
            </a:fld>
            <a:endParaRPr lang="en-GB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3621E3-1705-17FE-B191-21BFF967D2C6}"/>
              </a:ext>
            </a:extLst>
          </p:cNvPr>
          <p:cNvSpPr/>
          <p:nvPr/>
        </p:nvSpPr>
        <p:spPr>
          <a:xfrm>
            <a:off x="1699491" y="1244674"/>
            <a:ext cx="4008582" cy="3397602"/>
          </a:xfrm>
          <a:prstGeom prst="roundRect">
            <a:avLst>
              <a:gd name="adj" fmla="val 42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08D6BA7-28DA-C913-AFA6-B5A2B842179F}"/>
              </a:ext>
            </a:extLst>
          </p:cNvPr>
          <p:cNvSpPr/>
          <p:nvPr/>
        </p:nvSpPr>
        <p:spPr>
          <a:xfrm>
            <a:off x="6483927" y="1234057"/>
            <a:ext cx="4008582" cy="3397602"/>
          </a:xfrm>
          <a:prstGeom prst="roundRect">
            <a:avLst>
              <a:gd name="adj" fmla="val 4226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 Same-side Corner of Rectangle 9">
            <a:extLst>
              <a:ext uri="{FF2B5EF4-FFF2-40B4-BE49-F238E27FC236}">
                <a16:creationId xmlns:a16="http://schemas.microsoft.com/office/drawing/2014/main" id="{CB84B226-EA7B-9CEA-F1DB-27D284DB4027}"/>
              </a:ext>
            </a:extLst>
          </p:cNvPr>
          <p:cNvSpPr/>
          <p:nvPr/>
        </p:nvSpPr>
        <p:spPr>
          <a:xfrm>
            <a:off x="1699491" y="4152748"/>
            <a:ext cx="4008582" cy="489528"/>
          </a:xfrm>
          <a:prstGeom prst="round2SameRect">
            <a:avLst>
              <a:gd name="adj1" fmla="val 0"/>
              <a:gd name="adj2" fmla="val 209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xanium" pitchFamily="2" charset="77"/>
              </a:rPr>
              <a:t>Jumps + live </a:t>
            </a:r>
            <a:r>
              <a:rPr lang="en-GB" sz="2400" dirty="0" err="1">
                <a:latin typeface="Oxanium" pitchFamily="2" charset="77"/>
              </a:rPr>
              <a:t>leaderboards</a:t>
            </a:r>
            <a:endParaRPr lang="en-GB" sz="2400" dirty="0">
              <a:latin typeface="Oxanium" pitchFamily="2" charset="77"/>
            </a:endParaRPr>
          </a:p>
        </p:txBody>
      </p:sp>
      <p:sp>
        <p:nvSpPr>
          <p:cNvPr id="11" name="Round Same-side Corner of Rectangle 10">
            <a:extLst>
              <a:ext uri="{FF2B5EF4-FFF2-40B4-BE49-F238E27FC236}">
                <a16:creationId xmlns:a16="http://schemas.microsoft.com/office/drawing/2014/main" id="{B1D53007-46DD-C4F4-B3AB-125970C168B0}"/>
              </a:ext>
            </a:extLst>
          </p:cNvPr>
          <p:cNvSpPr/>
          <p:nvPr/>
        </p:nvSpPr>
        <p:spPr>
          <a:xfrm>
            <a:off x="6483927" y="4142131"/>
            <a:ext cx="4008582" cy="489528"/>
          </a:xfrm>
          <a:prstGeom prst="round2SameRect">
            <a:avLst>
              <a:gd name="adj1" fmla="val 0"/>
              <a:gd name="adj2" fmla="val 2096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Oxanium" pitchFamily="2" charset="77"/>
              </a:rPr>
              <a:t>Rollercoaster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E76440-E59A-B7F6-68E9-7AF3D1E96410}"/>
              </a:ext>
            </a:extLst>
          </p:cNvPr>
          <p:cNvSpPr txBox="1"/>
          <p:nvPr/>
        </p:nvSpPr>
        <p:spPr>
          <a:xfrm>
            <a:off x="1699491" y="4814821"/>
            <a:ext cx="4008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Oxanium" pitchFamily="2" charset="77"/>
              </a:rPr>
              <a:t>Install various jumps in the village </a:t>
            </a:r>
          </a:p>
          <a:p>
            <a:r>
              <a:rPr lang="en-GB" dirty="0">
                <a:latin typeface="Oxanium" pitchFamily="2" charset="77"/>
              </a:rPr>
              <a:t>– Long jump, high jump etc. </a:t>
            </a:r>
          </a:p>
          <a:p>
            <a:r>
              <a:rPr lang="en-GB" dirty="0">
                <a:latin typeface="Oxanium" pitchFamily="2" charset="77"/>
              </a:rPr>
              <a:t>– Real-time TOPS display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A7B8CE-407D-586F-0846-5E7D5FE316CC}"/>
              </a:ext>
            </a:extLst>
          </p:cNvPr>
          <p:cNvSpPr txBox="1"/>
          <p:nvPr/>
        </p:nvSpPr>
        <p:spPr>
          <a:xfrm>
            <a:off x="6483927" y="4814820"/>
            <a:ext cx="400858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dirty="0">
                <a:latin typeface="Oxanium" pitchFamily="2" charset="77"/>
              </a:rPr>
              <a:t>Install rollercoaster in 1 or 2 villages</a:t>
            </a:r>
          </a:p>
          <a:p>
            <a:pPr>
              <a:spcAft>
                <a:spcPts val="1200"/>
              </a:spcAft>
            </a:pPr>
            <a:r>
              <a:rPr lang="en-GB" dirty="0">
                <a:latin typeface="Oxanium" pitchFamily="2" charset="77"/>
              </a:rPr>
              <a:t>Board/get off at any time</a:t>
            </a:r>
          </a:p>
        </p:txBody>
      </p:sp>
      <p:pic>
        <p:nvPicPr>
          <p:cNvPr id="3074" name="Picture 2" descr="MapleStory Festival of Foodies MMORPG">
            <a:extLst>
              <a:ext uri="{FF2B5EF4-FFF2-40B4-BE49-F238E27FC236}">
                <a16:creationId xmlns:a16="http://schemas.microsoft.com/office/drawing/2014/main" id="{32E3C1D3-E3F9-E724-0CAD-EEB1C14510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36607" r="90371" b="27354"/>
          <a:stretch/>
        </p:blipFill>
        <p:spPr bwMode="auto">
          <a:xfrm>
            <a:off x="2661498" y="1398282"/>
            <a:ext cx="2084567" cy="273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Updated] Cash Shop Update for January 17 | MapleStory">
            <a:extLst>
              <a:ext uri="{FF2B5EF4-FFF2-40B4-BE49-F238E27FC236}">
                <a16:creationId xmlns:a16="http://schemas.microsoft.com/office/drawing/2014/main" id="{C6957EE7-5585-700E-851D-400193FB69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70"/>
          <a:stretch/>
        </p:blipFill>
        <p:spPr bwMode="auto">
          <a:xfrm>
            <a:off x="7087495" y="1352144"/>
            <a:ext cx="3225511" cy="2645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276220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89B653-FF15-9C15-1963-F2B64D07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content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10937-BE96-16C3-52A9-51C7ED7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5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36BF-E4A1-F849-9A9D-282A534AE5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Diverse mini games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A1FF27-D9FB-DB22-4EBE-8DC7AA51D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Create multiple minigames during an event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F80A6E-EB4B-4ACE-865E-AC017CDD11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992407-6A02-B88A-CC51-C03D99B4B9B7}"/>
              </a:ext>
            </a:extLst>
          </p:cNvPr>
          <p:cNvSpPr/>
          <p:nvPr/>
        </p:nvSpPr>
        <p:spPr>
          <a:xfrm>
            <a:off x="1364974" y="2736258"/>
            <a:ext cx="9037983" cy="612250"/>
          </a:xfrm>
          <a:prstGeom prst="rect">
            <a:avLst/>
          </a:prstGeom>
          <a:solidFill>
            <a:schemeClr val="accent2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entagon 3">
            <a:extLst>
              <a:ext uri="{FF2B5EF4-FFF2-40B4-BE49-F238E27FC236}">
                <a16:creationId xmlns:a16="http://schemas.microsoft.com/office/drawing/2014/main" id="{8315123D-F686-5878-35D8-FB3E955B13AD}"/>
              </a:ext>
            </a:extLst>
          </p:cNvPr>
          <p:cNvSpPr/>
          <p:nvPr/>
        </p:nvSpPr>
        <p:spPr>
          <a:xfrm>
            <a:off x="1364975" y="2736258"/>
            <a:ext cx="4731026" cy="612250"/>
          </a:xfrm>
          <a:prstGeom prst="homePlat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AB9C9-E407-50F4-B677-FC0D240C791B}"/>
              </a:ext>
            </a:extLst>
          </p:cNvPr>
          <p:cNvSpPr txBox="1"/>
          <p:nvPr/>
        </p:nvSpPr>
        <p:spPr>
          <a:xfrm>
            <a:off x="1707176" y="2842328"/>
            <a:ext cx="4046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accent2"/>
                </a:solidFill>
                <a:latin typeface="Nunito" pitchFamily="2" charset="77"/>
              </a:rPr>
              <a:t>One game, lots of EXP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B18E03-AC2A-7615-967C-8D2D8D1CC77C}"/>
              </a:ext>
            </a:extLst>
          </p:cNvPr>
          <p:cNvSpPr txBox="1"/>
          <p:nvPr/>
        </p:nvSpPr>
        <p:spPr>
          <a:xfrm>
            <a:off x="6296224" y="2842328"/>
            <a:ext cx="3869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Nunito" pitchFamily="2" charset="77"/>
              </a:rPr>
              <a:t>Different games, moderate EXP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EEEEAD-2C6A-A03D-823C-B3B6C249EBDF}"/>
              </a:ext>
            </a:extLst>
          </p:cNvPr>
          <p:cNvSpPr txBox="1"/>
          <p:nvPr/>
        </p:nvSpPr>
        <p:spPr>
          <a:xfrm>
            <a:off x="1364974" y="2285510"/>
            <a:ext cx="1056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latin typeface="Nunito" pitchFamily="2" charset="77"/>
              </a:rPr>
              <a:t>Current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4A68A-7217-E61C-4811-96061981423B}"/>
              </a:ext>
            </a:extLst>
          </p:cNvPr>
          <p:cNvSpPr txBox="1"/>
          <p:nvPr/>
        </p:nvSpPr>
        <p:spPr>
          <a:xfrm>
            <a:off x="5897217" y="2285510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2"/>
                </a:solidFill>
                <a:latin typeface="Nunito" pitchFamily="2" charset="77"/>
              </a:rPr>
              <a:t>Proposed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F3B020B-8CED-43F5-5950-C7046BF267F4}"/>
              </a:ext>
            </a:extLst>
          </p:cNvPr>
          <p:cNvGrpSpPr/>
          <p:nvPr/>
        </p:nvGrpSpPr>
        <p:grpSpPr>
          <a:xfrm>
            <a:off x="6109253" y="3534614"/>
            <a:ext cx="4075315" cy="2581458"/>
            <a:chOff x="5897217" y="3454578"/>
            <a:chExt cx="4888565" cy="2815091"/>
          </a:xfrm>
        </p:grpSpPr>
        <p:pic>
          <p:nvPicPr>
            <p:cNvPr id="2050" name="Picture 2" descr="Maple Story 2 - Mini Games Ultimate Guide - How to Play &amp; Win">
              <a:extLst>
                <a:ext uri="{FF2B5EF4-FFF2-40B4-BE49-F238E27FC236}">
                  <a16:creationId xmlns:a16="http://schemas.microsoft.com/office/drawing/2014/main" id="{72D73F20-671A-4463-F2D5-EE2F0E86BF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217" y="3454578"/>
              <a:ext cx="2637422" cy="1373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MapleStorySEA">
              <a:extLst>
                <a:ext uri="{FF2B5EF4-FFF2-40B4-BE49-F238E27FC236}">
                  <a16:creationId xmlns:a16="http://schemas.microsoft.com/office/drawing/2014/main" id="{D814F0DA-AD59-F24F-CDF2-9863E26894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87647" y="3454578"/>
              <a:ext cx="2198135" cy="1373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MapleStory&quot;, the first of the big winter update &quot;ON AIR&quot; featuring a new  profession, Lara, will be implemented today - DatosJam">
              <a:extLst>
                <a:ext uri="{FF2B5EF4-FFF2-40B4-BE49-F238E27FC236}">
                  <a16:creationId xmlns:a16="http://schemas.microsoft.com/office/drawing/2014/main" id="{8767987F-0BFA-E473-D0BE-056CC418E9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97217" y="4863570"/>
              <a:ext cx="2333526" cy="14060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6" name="Picture 8" descr="Back to Login Screen in game using Nexon Launcher - Official MapleStory  Website">
            <a:extLst>
              <a:ext uri="{FF2B5EF4-FFF2-40B4-BE49-F238E27FC236}">
                <a16:creationId xmlns:a16="http://schemas.microsoft.com/office/drawing/2014/main" id="{239FFAC6-D001-4A49-386E-E7757E1319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432" y="3684165"/>
            <a:ext cx="3046674" cy="2285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plestory 2 Hit On Steam As The Largest Mmorpg - Game Tactics, Mini-Games,  Pvp, In-Game Shop Offers And More Features">
            <a:extLst>
              <a:ext uri="{FF2B5EF4-FFF2-40B4-BE49-F238E27FC236}">
                <a16:creationId xmlns:a16="http://schemas.microsoft.com/office/drawing/2014/main" id="{732A2671-FAF2-05AF-83AF-D415A08C0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76"/>
          <a:stretch/>
        </p:blipFill>
        <p:spPr bwMode="auto">
          <a:xfrm>
            <a:off x="8093425" y="4826669"/>
            <a:ext cx="2072769" cy="128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80770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D89B653-FF15-9C15-1963-F2B64D07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content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10937-BE96-16C3-52A9-51C7ED7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46BBF-B260-D943-A9AC-63845DF2511B}" type="slidenum">
              <a:rPr lang="en-GB" smtClean="0"/>
              <a:t>6</a:t>
            </a:fld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36BF-E4A1-F849-9A9D-282A534AE5C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Fresh events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3A1FF27-D9FB-DB22-4EBE-8DC7AA51D2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4" y="1291737"/>
            <a:ext cx="9292917" cy="595527"/>
          </a:xfrm>
        </p:spPr>
        <p:txBody>
          <a:bodyPr/>
          <a:lstStyle/>
          <a:p>
            <a:r>
              <a:rPr lang="en-GB" dirty="0"/>
              <a:t>Creating fresh events that can give fun to users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5F80A6E-EB4B-4ACE-865E-AC017CDD110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56A509-1626-0A5D-F130-43531580FBC0}"/>
              </a:ext>
            </a:extLst>
          </p:cNvPr>
          <p:cNvSpPr/>
          <p:nvPr/>
        </p:nvSpPr>
        <p:spPr>
          <a:xfrm>
            <a:off x="298657" y="2217750"/>
            <a:ext cx="3604956" cy="2321155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187816-2AF1-C719-DC0A-BAE2AE7EEFEE}"/>
              </a:ext>
            </a:extLst>
          </p:cNvPr>
          <p:cNvSpPr/>
          <p:nvPr/>
        </p:nvSpPr>
        <p:spPr>
          <a:xfrm>
            <a:off x="4293522" y="2217750"/>
            <a:ext cx="3604956" cy="2321155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2BED24-710E-F2AE-843C-D6DA012D6052}"/>
              </a:ext>
            </a:extLst>
          </p:cNvPr>
          <p:cNvSpPr/>
          <p:nvPr/>
        </p:nvSpPr>
        <p:spPr>
          <a:xfrm>
            <a:off x="8288387" y="2217750"/>
            <a:ext cx="3604956" cy="2321155"/>
          </a:xfrm>
          <a:prstGeom prst="rect">
            <a:avLst/>
          </a:prstGeom>
          <a:solidFill>
            <a:schemeClr val="accent2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E87501C5-B538-935E-DB33-CA20BD1D07C0}"/>
              </a:ext>
            </a:extLst>
          </p:cNvPr>
          <p:cNvSpPr/>
          <p:nvPr/>
        </p:nvSpPr>
        <p:spPr>
          <a:xfrm rot="5400000">
            <a:off x="298657" y="2217750"/>
            <a:ext cx="310896" cy="310896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9E9FCF8-8D61-27A7-A49D-EEC4A4DB6396}"/>
              </a:ext>
            </a:extLst>
          </p:cNvPr>
          <p:cNvSpPr/>
          <p:nvPr/>
        </p:nvSpPr>
        <p:spPr>
          <a:xfrm rot="5400000">
            <a:off x="4293522" y="2217750"/>
            <a:ext cx="310896" cy="310896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F192727D-FE2F-C8BC-0C86-8ECE3B8BF962}"/>
              </a:ext>
            </a:extLst>
          </p:cNvPr>
          <p:cNvSpPr/>
          <p:nvPr/>
        </p:nvSpPr>
        <p:spPr>
          <a:xfrm rot="5400000">
            <a:off x="8288387" y="2217750"/>
            <a:ext cx="310896" cy="310896"/>
          </a:xfrm>
          <a:prstGeom prst="rtTriangl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551CB1-031E-D87C-4A6F-77D4CFE3CCC3}"/>
              </a:ext>
            </a:extLst>
          </p:cNvPr>
          <p:cNvSpPr txBox="1"/>
          <p:nvPr/>
        </p:nvSpPr>
        <p:spPr>
          <a:xfrm>
            <a:off x="9074943" y="2272699"/>
            <a:ext cx="28184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latin typeface="Nunito" pitchFamily="2" charset="77"/>
              </a:rPr>
              <a:t>WORLDWIDE HANDSOME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3AB6C1-46BC-6898-7E14-9699B1980BC6}"/>
              </a:ext>
            </a:extLst>
          </p:cNvPr>
          <p:cNvSpPr txBox="1"/>
          <p:nvPr/>
        </p:nvSpPr>
        <p:spPr>
          <a:xfrm>
            <a:off x="5503109" y="2272699"/>
            <a:ext cx="2392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latin typeface="Nunito" pitchFamily="2" charset="77"/>
              </a:rPr>
              <a:t>SONGPEYON FALLING</a:t>
            </a:r>
          </a:p>
          <a:p>
            <a:pPr algn="r"/>
            <a:r>
              <a:rPr lang="en-GB" sz="1600" b="1" dirty="0">
                <a:solidFill>
                  <a:schemeClr val="bg1"/>
                </a:solidFill>
                <a:latin typeface="Nunito" pitchFamily="2" charset="77"/>
              </a:rPr>
              <a:t>FROM THE SKY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9DB7D4-9809-4593-F1F9-3B05BA77B0C5}"/>
              </a:ext>
            </a:extLst>
          </p:cNvPr>
          <p:cNvSpPr txBox="1"/>
          <p:nvPr/>
        </p:nvSpPr>
        <p:spPr>
          <a:xfrm>
            <a:off x="1330473" y="2272699"/>
            <a:ext cx="25731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b="1" dirty="0">
                <a:solidFill>
                  <a:schemeClr val="bg1"/>
                </a:solidFill>
                <a:latin typeface="Nunito" pitchFamily="2" charset="77"/>
              </a:rPr>
              <a:t>ROCK PAPER SCISSORS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E60A44-34B5-73B9-F1A2-19932766673D}"/>
              </a:ext>
            </a:extLst>
          </p:cNvPr>
          <p:cNvSpPr/>
          <p:nvPr/>
        </p:nvSpPr>
        <p:spPr>
          <a:xfrm>
            <a:off x="298658" y="4538905"/>
            <a:ext cx="3604955" cy="12167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14C10B-0A82-69B9-2AB9-F997C77C5D3A}"/>
              </a:ext>
            </a:extLst>
          </p:cNvPr>
          <p:cNvSpPr/>
          <p:nvPr/>
        </p:nvSpPr>
        <p:spPr>
          <a:xfrm>
            <a:off x="4293522" y="4538905"/>
            <a:ext cx="3604955" cy="12167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8CFAE-2A34-2FA6-ED1E-387DAEF3106F}"/>
              </a:ext>
            </a:extLst>
          </p:cNvPr>
          <p:cNvSpPr/>
          <p:nvPr/>
        </p:nvSpPr>
        <p:spPr>
          <a:xfrm>
            <a:off x="8288386" y="4538905"/>
            <a:ext cx="3604955" cy="121674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B5D432-6DA9-6D70-5683-E9AA51ABDEA4}"/>
              </a:ext>
            </a:extLst>
          </p:cNvPr>
          <p:cNvSpPr txBox="1"/>
          <p:nvPr/>
        </p:nvSpPr>
        <p:spPr>
          <a:xfrm>
            <a:off x="4448970" y="4674919"/>
            <a:ext cx="32770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1" dirty="0">
                <a:solidFill>
                  <a:schemeClr val="accent3"/>
                </a:solidFill>
                <a:latin typeface="Nunito SemiBold" pitchFamily="2" charset="77"/>
              </a:rPr>
              <a:t>Maple Hero coin </a:t>
            </a:r>
            <a:r>
              <a:rPr lang="en-GB" b="1" dirty="0">
                <a:solidFill>
                  <a:schemeClr val="accent2"/>
                </a:solidFill>
                <a:latin typeface="Nunito SemiBold" pitchFamily="2" charset="77"/>
              </a:rPr>
              <a:t>given to the player who picks up the most sudden drop of </a:t>
            </a:r>
            <a:r>
              <a:rPr lang="en-GB" b="1" dirty="0" err="1">
                <a:solidFill>
                  <a:schemeClr val="accent3"/>
                </a:solidFill>
                <a:latin typeface="Nunito SemiBold" pitchFamily="2" charset="77"/>
              </a:rPr>
              <a:t>Songpyeon</a:t>
            </a:r>
            <a:endParaRPr lang="en-GB" b="1" dirty="0">
              <a:solidFill>
                <a:schemeClr val="accent3"/>
              </a:solidFill>
              <a:latin typeface="Nunito SemiBold" pitchFamily="2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10D072-15C9-B3E4-3E87-EA4E736C64D3}"/>
              </a:ext>
            </a:extLst>
          </p:cNvPr>
          <p:cNvSpPr txBox="1"/>
          <p:nvPr/>
        </p:nvSpPr>
        <p:spPr>
          <a:xfrm>
            <a:off x="8443835" y="4674919"/>
            <a:ext cx="32770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Nunito SemiBold" pitchFamily="2" charset="77"/>
              </a:rPr>
              <a:t>Collect </a:t>
            </a:r>
            <a:r>
              <a:rPr lang="en-GB" b="1" dirty="0">
                <a:solidFill>
                  <a:schemeClr val="accent3"/>
                </a:solidFill>
                <a:latin typeface="Nunito SemiBold" pitchFamily="2" charset="77"/>
              </a:rPr>
              <a:t>“WORLDWIDE HANDSOME” </a:t>
            </a:r>
            <a:r>
              <a:rPr lang="en-GB" b="1" dirty="0">
                <a:solidFill>
                  <a:schemeClr val="accent2"/>
                </a:solidFill>
                <a:latin typeface="Nunito SemiBold" pitchFamily="2" charset="77"/>
              </a:rPr>
              <a:t>letters and receive a </a:t>
            </a:r>
            <a:r>
              <a:rPr lang="en-GB" b="1" dirty="0">
                <a:solidFill>
                  <a:schemeClr val="accent3"/>
                </a:solidFill>
                <a:latin typeface="Nunito SemiBold" pitchFamily="2" charset="77"/>
              </a:rPr>
              <a:t>random gift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7E97B2-36D9-AE45-B5F7-C09D1F3A95AA}"/>
              </a:ext>
            </a:extLst>
          </p:cNvPr>
          <p:cNvSpPr txBox="1"/>
          <p:nvPr/>
        </p:nvSpPr>
        <p:spPr>
          <a:xfrm>
            <a:off x="471118" y="4951918"/>
            <a:ext cx="32770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  <a:latin typeface="Nunito SemiBold" pitchFamily="2" charset="77"/>
              </a:rPr>
              <a:t>Win </a:t>
            </a:r>
            <a:r>
              <a:rPr lang="en-GB" b="1" dirty="0">
                <a:solidFill>
                  <a:schemeClr val="accent3"/>
                </a:solidFill>
                <a:latin typeface="Nunito SemiBold" pitchFamily="2" charset="77"/>
              </a:rPr>
              <a:t>100 million </a:t>
            </a:r>
            <a:r>
              <a:rPr lang="en-GB" b="1" dirty="0" err="1">
                <a:solidFill>
                  <a:schemeClr val="accent2"/>
                </a:solidFill>
                <a:latin typeface="Nunito SemiBold" pitchFamily="2" charset="77"/>
              </a:rPr>
              <a:t>Meso</a:t>
            </a:r>
            <a:endParaRPr lang="en-GB" b="1" dirty="0">
              <a:solidFill>
                <a:schemeClr val="accent2"/>
              </a:solidFill>
              <a:latin typeface="Nunito SemiBold" pitchFamily="2" charset="77"/>
            </a:endParaRPr>
          </a:p>
        </p:txBody>
      </p:sp>
      <p:pic>
        <p:nvPicPr>
          <p:cNvPr id="1028" name="Picture 4" descr="'EVENT NOTICE 1 Rock-Paper-Scissors Scissors with Kemdi' भन्ने पाठ को कार्टून हुनसक्छ">
            <a:extLst>
              <a:ext uri="{FF2B5EF4-FFF2-40B4-BE49-F238E27FC236}">
                <a16:creationId xmlns:a16="http://schemas.microsoft.com/office/drawing/2014/main" id="{1E1D8132-3D08-E553-3398-AB6ED6AAAB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78" t="24224" r="22377" b="9331"/>
          <a:stretch/>
        </p:blipFill>
        <p:spPr bwMode="auto">
          <a:xfrm>
            <a:off x="689442" y="2764845"/>
            <a:ext cx="2840397" cy="1620468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메이플스토리 핑크빈의 부농콩 꿀송편 이벤트! - 메이플 추석 이벤트 부농콩 머리핀 교환권 얻는법, 기간, 개수">
            <a:extLst>
              <a:ext uri="{FF2B5EF4-FFF2-40B4-BE49-F238E27FC236}">
                <a16:creationId xmlns:a16="http://schemas.microsoft.com/office/drawing/2014/main" id="{83CE217D-816A-782A-94CD-8DBAF44584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10656" r="14447" b="10656"/>
          <a:stretch/>
        </p:blipFill>
        <p:spPr bwMode="auto">
          <a:xfrm>
            <a:off x="5460999" y="2938419"/>
            <a:ext cx="1270000" cy="127000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o is the member in BTS that says 'worldwide handsome/famous' in  interviews? - Quora">
            <a:extLst>
              <a:ext uri="{FF2B5EF4-FFF2-40B4-BE49-F238E27FC236}">
                <a16:creationId xmlns:a16="http://schemas.microsoft.com/office/drawing/2014/main" id="{4C95DB8F-6118-051B-EE33-A4723EDB8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0998" y="2764845"/>
            <a:ext cx="1616661" cy="1616661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36384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Jin Maple Sto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A4BB2"/>
      </a:accent1>
      <a:accent2>
        <a:srgbClr val="3B405D"/>
      </a:accent2>
      <a:accent3>
        <a:srgbClr val="EA3C3C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171</Words>
  <Application>Microsoft Office PowerPoint</Application>
  <PresentationFormat>Widescreen</PresentationFormat>
  <Paragraphs>45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Oxanium Medium</vt:lpstr>
      <vt:lpstr>Nunito SemiBold</vt:lpstr>
      <vt:lpstr>Nunito</vt:lpstr>
      <vt:lpstr>Oxanium SemiBold</vt:lpstr>
      <vt:lpstr>Oxanium</vt:lpstr>
      <vt:lpstr>Arial</vt:lpstr>
      <vt:lpstr>Office Theme</vt:lpstr>
      <vt:lpstr>Proposal of the future of Maple Story</vt:lpstr>
      <vt:lpstr>Chapter 1.</vt:lpstr>
      <vt:lpstr>Chapter 1. Improved hunting maps</vt:lpstr>
      <vt:lpstr>Chapter 2. Not very fun</vt:lpstr>
      <vt:lpstr>New content </vt:lpstr>
      <vt:lpstr>New content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Story Productions @dstoryco</dc:creator>
  <cp:lastModifiedBy>Barney Yau</cp:lastModifiedBy>
  <cp:revision>19</cp:revision>
  <dcterms:created xsi:type="dcterms:W3CDTF">2022-08-22T05:17:02Z</dcterms:created>
  <dcterms:modified xsi:type="dcterms:W3CDTF">2023-07-22T05:45:27Z</dcterms:modified>
</cp:coreProperties>
</file>