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34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4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3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1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8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A94D-08E3-4F61-AC87-852C0B3680C0}" type="datetimeFigureOut">
              <a:rPr lang="en-US" smtClean="0"/>
              <a:t>12-05-18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6452-C172-4FC4-B55A-74A833EA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68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306" y="110835"/>
            <a:ext cx="9001462" cy="8589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WHAT IS ERP?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728" y="949036"/>
            <a:ext cx="10640290" cy="5756564"/>
          </a:xfrm>
        </p:spPr>
        <p:txBody>
          <a:bodyPr/>
          <a:lstStyle/>
          <a:p>
            <a:pPr algn="l"/>
            <a:r>
              <a:rPr lang="en-US" b="1" dirty="0">
                <a:effectLst/>
                <a:latin typeface="+mj-lt"/>
              </a:rPr>
              <a:t>Enterprise resource planning</a:t>
            </a:r>
            <a:r>
              <a:rPr lang="en-US" dirty="0">
                <a:effectLst/>
                <a:latin typeface="+mj-lt"/>
              </a:rPr>
              <a:t> (</a:t>
            </a:r>
            <a:r>
              <a:rPr lang="en-US" b="1" dirty="0">
                <a:effectLst/>
                <a:latin typeface="+mj-lt"/>
              </a:rPr>
              <a:t>ERP</a:t>
            </a:r>
            <a:r>
              <a:rPr lang="en-US" dirty="0">
                <a:effectLst/>
                <a:latin typeface="+mj-lt"/>
              </a:rPr>
              <a:t>) is the integrated management of core business processes, often in real-time and mediated by software and technology</a:t>
            </a:r>
            <a:endParaRPr lang="en-US" dirty="0" smtClean="0">
              <a:effectLst/>
              <a:latin typeface="+mj-lt"/>
            </a:endParaRPr>
          </a:p>
          <a:p>
            <a:pPr algn="l"/>
            <a:r>
              <a:rPr lang="en-US" dirty="0" smtClean="0">
                <a:effectLst/>
                <a:latin typeface="+mj-lt"/>
              </a:rPr>
              <a:t>It’s a Business-Management</a:t>
            </a:r>
            <a:r>
              <a:rPr lang="en-US" dirty="0">
                <a:effectLst/>
                <a:latin typeface="+mj-lt"/>
              </a:rPr>
              <a:t> </a:t>
            </a:r>
            <a:r>
              <a:rPr lang="en-US" dirty="0" smtClean="0">
                <a:effectLst/>
                <a:latin typeface="+mj-lt"/>
              </a:rPr>
              <a:t>Software.</a:t>
            </a:r>
          </a:p>
          <a:p>
            <a:pPr algn="l"/>
            <a:endParaRPr lang="en-US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70909" y="2937164"/>
            <a:ext cx="6691746" cy="358832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mblem-money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6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Sap products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094510"/>
            <a:ext cx="11069781" cy="5555672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In 2009, SAP Business Suite 7 became available to customers worldwide. At the time, SAP called it "the company's next-generation software suite enabled by service-oriented </a:t>
            </a:r>
            <a:r>
              <a:rPr lang="en-US" sz="2400" dirty="0" smtClean="0">
                <a:effectLst/>
              </a:rPr>
              <a:t>architecture</a:t>
            </a:r>
          </a:p>
          <a:p>
            <a:r>
              <a:rPr lang="en-US" sz="2400" dirty="0">
                <a:effectLst/>
              </a:rPr>
              <a:t>In 2011, the company launched SAP HANA, an in-memory database platform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>
                <a:effectLst/>
              </a:rPr>
              <a:t> in 2015, released S/4HANA, an ambitious rewrite of Business Suite optimized for the HANA platform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>
                <a:effectLst/>
              </a:rPr>
              <a:t>ECC is the on-premises version of SAP, and it is usually implemented in medium and large-sized companies. For smaller companies, SAP offers its Business One ERP platform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02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38546"/>
            <a:ext cx="10353761" cy="1326321"/>
          </a:xfrm>
        </p:spPr>
        <p:txBody>
          <a:bodyPr/>
          <a:lstStyle/>
          <a:p>
            <a:r>
              <a:rPr lang="en-US" b="0" dirty="0">
                <a:effectLst/>
              </a:rPr>
              <a:t>SAP's functional modules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30036"/>
            <a:ext cx="10353762" cy="5195455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Human Capital Management (HCM)</a:t>
            </a:r>
          </a:p>
          <a:p>
            <a:r>
              <a:rPr lang="en-US" sz="2400" dirty="0">
                <a:effectLst/>
              </a:rPr>
              <a:t>Production Planning (PP)</a:t>
            </a:r>
          </a:p>
          <a:p>
            <a:r>
              <a:rPr lang="en-US" sz="2400" dirty="0">
                <a:effectLst/>
              </a:rPr>
              <a:t>Materials Management (MM)</a:t>
            </a:r>
          </a:p>
          <a:p>
            <a:r>
              <a:rPr lang="en-US" sz="2400" dirty="0">
                <a:effectLst/>
              </a:rPr>
              <a:t>Project System (PS)</a:t>
            </a:r>
          </a:p>
          <a:p>
            <a:r>
              <a:rPr lang="en-US" sz="2400" dirty="0">
                <a:effectLst/>
              </a:rPr>
              <a:t>Sales and Distribution (SD)</a:t>
            </a:r>
          </a:p>
          <a:p>
            <a:r>
              <a:rPr lang="en-US" sz="2400" dirty="0">
                <a:effectLst/>
              </a:rPr>
              <a:t>Plant Maintenance (PM)</a:t>
            </a:r>
          </a:p>
          <a:p>
            <a:r>
              <a:rPr lang="en-US" sz="2400" dirty="0">
                <a:effectLst/>
              </a:rPr>
              <a:t>Financial Accounting (FI)</a:t>
            </a:r>
          </a:p>
          <a:p>
            <a:r>
              <a:rPr lang="en-US" sz="2400" dirty="0">
                <a:effectLst/>
              </a:rPr>
              <a:t>Quality Management (QM)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05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066800"/>
          </a:xfrm>
        </p:spPr>
        <p:txBody>
          <a:bodyPr/>
          <a:lstStyle/>
          <a:p>
            <a:r>
              <a:rPr lang="en-US" dirty="0" smtClean="0"/>
              <a:t>Course 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1066801"/>
            <a:ext cx="11526981" cy="545869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SAP Business One Installation and Virtualization </a:t>
            </a:r>
          </a:p>
          <a:p>
            <a:r>
              <a:rPr lang="en-US" sz="2400" dirty="0">
                <a:effectLst/>
              </a:rPr>
              <a:t>Financial Setup (Chart of Accounts, Default G/L Accounts, Multiple Branches, and Currencies)</a:t>
            </a:r>
          </a:p>
          <a:p>
            <a:r>
              <a:rPr lang="en-US" sz="2400" dirty="0">
                <a:effectLst/>
              </a:rPr>
              <a:t>Financial Process (journal entries, posting periods, and internal reconciliation)</a:t>
            </a:r>
          </a:p>
          <a:p>
            <a:r>
              <a:rPr lang="en-US" sz="2400" dirty="0">
                <a:effectLst/>
              </a:rPr>
              <a:t>Banking Processes (handling payments and reconciliation of account statements)</a:t>
            </a:r>
          </a:p>
          <a:p>
            <a:r>
              <a:rPr lang="en-US" sz="2400" dirty="0">
                <a:effectLst/>
              </a:rPr>
              <a:t>Controlling reports (financial and cash management reports)</a:t>
            </a:r>
          </a:p>
          <a:p>
            <a:r>
              <a:rPr lang="en-US" sz="2400" dirty="0">
                <a:effectLst/>
              </a:rPr>
              <a:t>Fixed Assets Management and Reporting</a:t>
            </a:r>
          </a:p>
          <a:p>
            <a:r>
              <a:rPr lang="en-US" sz="2400" dirty="0">
                <a:effectLst/>
              </a:rPr>
              <a:t>Financial Controlling Processes (cost accounting and budget)</a:t>
            </a:r>
          </a:p>
          <a:p>
            <a:r>
              <a:rPr lang="en-US" sz="2400" dirty="0">
                <a:effectLst/>
              </a:rPr>
              <a:t>Logistics (Purchasing Sales, Items, Inventory, Pricing)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17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96982"/>
            <a:ext cx="10353761" cy="1094509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OUTLINES 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025235"/>
            <a:ext cx="11679382" cy="5444837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Production Planning, Production Management and Reporting </a:t>
            </a:r>
          </a:p>
          <a:p>
            <a:r>
              <a:rPr lang="en-US" sz="2400" dirty="0">
                <a:effectLst/>
              </a:rPr>
              <a:t>Administration &amp; Human Resource Planning (HR)</a:t>
            </a:r>
          </a:p>
          <a:p>
            <a:r>
              <a:rPr lang="en-US" sz="2400" dirty="0">
                <a:effectLst/>
              </a:rPr>
              <a:t>SQL Database Management, Backup and Recovery</a:t>
            </a:r>
          </a:p>
          <a:p>
            <a:r>
              <a:rPr lang="en-US" sz="2400" dirty="0">
                <a:effectLst/>
              </a:rPr>
              <a:t>SAP-EXCEL integration and SAP Reporting in EXCEL</a:t>
            </a:r>
          </a:p>
          <a:p>
            <a:r>
              <a:rPr lang="en-US" sz="2400" dirty="0">
                <a:effectLst/>
              </a:rPr>
              <a:t>Implementation tools for setting up and configuring company databases</a:t>
            </a:r>
          </a:p>
          <a:p>
            <a:r>
              <a:rPr lang="en-US" sz="2400" dirty="0">
                <a:effectLst/>
              </a:rPr>
              <a:t>Customization tools for adding queries, alerts, approval procedures, and user-defined fields &amp; tables</a:t>
            </a:r>
          </a:p>
          <a:p>
            <a:r>
              <a:rPr lang="en-US" sz="2400" dirty="0">
                <a:effectLst/>
              </a:rPr>
              <a:t>SAP Support tools and processes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94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66256"/>
            <a:ext cx="10353761" cy="734290"/>
          </a:xfrm>
        </p:spPr>
        <p:txBody>
          <a:bodyPr/>
          <a:lstStyle/>
          <a:p>
            <a:r>
              <a:rPr lang="en-US" dirty="0"/>
              <a:t>Course OUTLINES CONT….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803564"/>
            <a:ext cx="11984182" cy="6054436"/>
          </a:xfrm>
        </p:spPr>
        <p:txBody>
          <a:bodyPr>
            <a:noAutofit/>
          </a:bodyPr>
          <a:lstStyle/>
          <a:p>
            <a:r>
              <a:rPr lang="en-US" sz="2200" dirty="0">
                <a:effectLst/>
              </a:rPr>
              <a:t>Plan in Excel with the upload of plan data to the SAP System</a:t>
            </a:r>
          </a:p>
          <a:p>
            <a:r>
              <a:rPr lang="en-US" sz="2200" dirty="0">
                <a:effectLst/>
              </a:rPr>
              <a:t>Run SAP directly from Excel as user interface</a:t>
            </a:r>
          </a:p>
          <a:p>
            <a:r>
              <a:rPr lang="en-US" sz="2200" dirty="0">
                <a:effectLst/>
              </a:rPr>
              <a:t>Create flexible data aggregations using pivot tables</a:t>
            </a:r>
          </a:p>
          <a:p>
            <a:r>
              <a:rPr lang="en-US" sz="2200" dirty="0" smtClean="0">
                <a:effectLst/>
              </a:rPr>
              <a:t>Calculate </a:t>
            </a:r>
            <a:r>
              <a:rPr lang="en-US" sz="2200" dirty="0">
                <a:effectLst/>
              </a:rPr>
              <a:t>margins and other common ratios using calculation on pivot table</a:t>
            </a:r>
          </a:p>
          <a:p>
            <a:r>
              <a:rPr lang="en-US" sz="2200" dirty="0">
                <a:effectLst/>
              </a:rPr>
              <a:t>Filter data using slicers in multiple pivot tables</a:t>
            </a:r>
          </a:p>
          <a:p>
            <a:r>
              <a:rPr lang="en-US" sz="2200" dirty="0">
                <a:effectLst/>
              </a:rPr>
              <a:t>Create aggregate reports using formula based techniques</a:t>
            </a:r>
          </a:p>
          <a:p>
            <a:r>
              <a:rPr lang="en-US" sz="2200" dirty="0">
                <a:effectLst/>
              </a:rPr>
              <a:t>Validate data to restrict the type of data inputs</a:t>
            </a:r>
          </a:p>
          <a:p>
            <a:r>
              <a:rPr lang="en-US" sz="2200" dirty="0">
                <a:effectLst/>
              </a:rPr>
              <a:t>Consolidate data from a number of different ranges into one new range</a:t>
            </a:r>
          </a:p>
          <a:p>
            <a:r>
              <a:rPr lang="en-US" sz="2200" dirty="0">
                <a:effectLst/>
              </a:rPr>
              <a:t>Password Protect a Workbook, Worksheet &amp; Ranges</a:t>
            </a:r>
          </a:p>
          <a:p>
            <a:r>
              <a:rPr lang="en-US" sz="2200" dirty="0">
                <a:effectLst/>
              </a:rPr>
              <a:t>Track changes. Accept and reject changes.</a:t>
            </a:r>
          </a:p>
          <a:p>
            <a:r>
              <a:rPr lang="en-US" sz="2200" dirty="0">
                <a:effectLst/>
              </a:rPr>
              <a:t>Record Macros, Add Macros to Quick Access Toolbar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7093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322618"/>
          </a:xfrm>
        </p:spPr>
        <p:txBody>
          <a:bodyPr>
            <a:normAutofit/>
          </a:bodyPr>
          <a:lstStyle/>
          <a:p>
            <a:r>
              <a:rPr lang="en-US" sz="6000" i="1" dirty="0" smtClean="0">
                <a:latin typeface="Algerian" panose="04020705040A02060702" pitchFamily="82" charset="0"/>
              </a:rPr>
              <a:t>Good luck!</a:t>
            </a:r>
            <a:endParaRPr lang="en-US" sz="6000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74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96983"/>
            <a:ext cx="10353761" cy="117763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Features of erp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149927"/>
            <a:ext cx="10875818" cy="5098473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An integrated system</a:t>
            </a:r>
          </a:p>
          <a:p>
            <a:r>
              <a:rPr lang="en-US" sz="2800" dirty="0">
                <a:effectLst/>
              </a:rPr>
              <a:t>Operates in (or near) real time</a:t>
            </a:r>
          </a:p>
          <a:p>
            <a:r>
              <a:rPr lang="en-US" sz="2800" dirty="0">
                <a:effectLst/>
              </a:rPr>
              <a:t>A common database that supports all the applications</a:t>
            </a:r>
          </a:p>
          <a:p>
            <a:r>
              <a:rPr lang="en-US" sz="2800" dirty="0">
                <a:effectLst/>
              </a:rPr>
              <a:t>A consistent look and feel across </a:t>
            </a:r>
            <a:r>
              <a:rPr lang="en-US" sz="2800" dirty="0" smtClean="0">
                <a:effectLst/>
              </a:rPr>
              <a:t>module</a:t>
            </a:r>
          </a:p>
          <a:p>
            <a:r>
              <a:rPr lang="en-US" sz="2800" dirty="0">
                <a:effectLst/>
              </a:rPr>
              <a:t>ERP systems track business </a:t>
            </a:r>
            <a:r>
              <a:rPr lang="en-US" sz="2800" dirty="0" smtClean="0">
                <a:effectLst/>
              </a:rPr>
              <a:t>resources Cash,</a:t>
            </a:r>
            <a:r>
              <a:rPr lang="en-US" sz="2800" dirty="0">
                <a:effectLst/>
              </a:rPr>
              <a:t> </a:t>
            </a:r>
            <a:r>
              <a:rPr lang="en-US" sz="2800" dirty="0" smtClean="0">
                <a:effectLst/>
              </a:rPr>
              <a:t>Raw Materials,</a:t>
            </a:r>
            <a:r>
              <a:rPr lang="en-US" sz="2800" dirty="0">
                <a:effectLst/>
              </a:rPr>
              <a:t> </a:t>
            </a:r>
            <a:r>
              <a:rPr lang="en-US" sz="2800" dirty="0" smtClean="0">
                <a:effectLst/>
              </a:rPr>
              <a:t>Production capacity and </a:t>
            </a:r>
            <a:r>
              <a:rPr lang="en-US" sz="2800" dirty="0">
                <a:effectLst/>
              </a:rPr>
              <a:t>the status of business commitments: </a:t>
            </a:r>
            <a:r>
              <a:rPr lang="en-US" sz="2800" dirty="0" smtClean="0">
                <a:effectLst/>
              </a:rPr>
              <a:t>Sales orders</a:t>
            </a:r>
            <a:r>
              <a:rPr lang="en-US" sz="2800" dirty="0">
                <a:effectLst/>
              </a:rPr>
              <a:t>, purchase </a:t>
            </a:r>
            <a:r>
              <a:rPr lang="en-US" sz="2800" dirty="0" smtClean="0">
                <a:effectLst/>
              </a:rPr>
              <a:t>orders,  </a:t>
            </a:r>
            <a:r>
              <a:rPr lang="en-US" sz="2800" dirty="0">
                <a:effectLst/>
              </a:rPr>
              <a:t>and </a:t>
            </a:r>
            <a:r>
              <a:rPr lang="en-US" sz="2800" dirty="0" smtClean="0">
                <a:effectLst/>
              </a:rPr>
              <a:t>payroll.</a:t>
            </a:r>
            <a:endParaRPr lang="en-US" sz="2800" dirty="0">
              <a:effectLst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534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632" y="96983"/>
            <a:ext cx="10353761" cy="886690"/>
          </a:xfrm>
        </p:spPr>
        <p:txBody>
          <a:bodyPr/>
          <a:lstStyle/>
          <a:p>
            <a:r>
              <a:rPr lang="en-US" dirty="0" smtClean="0"/>
              <a:t>Functional Areas of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3673"/>
            <a:ext cx="11360727" cy="5611091"/>
          </a:xfrm>
        </p:spPr>
        <p:txBody>
          <a:bodyPr>
            <a:noAutofit/>
          </a:bodyPr>
          <a:lstStyle/>
          <a:p>
            <a:r>
              <a:rPr lang="en-US" sz="2200" dirty="0">
                <a:effectLst/>
              </a:rPr>
              <a:t>Finance &amp; </a:t>
            </a:r>
            <a:r>
              <a:rPr lang="en-US" sz="2200" dirty="0" smtClean="0">
                <a:effectLst/>
              </a:rPr>
              <a:t>Accounting, </a:t>
            </a:r>
            <a:r>
              <a:rPr lang="en-US" sz="2200" dirty="0">
                <a:effectLst/>
              </a:rPr>
              <a:t> General </a:t>
            </a:r>
            <a:r>
              <a:rPr lang="en-US" sz="2200" dirty="0" smtClean="0">
                <a:effectLst/>
              </a:rPr>
              <a:t>Ledger, </a:t>
            </a:r>
            <a:r>
              <a:rPr lang="en-US" sz="2200" dirty="0">
                <a:effectLst/>
              </a:rPr>
              <a:t> Fixed </a:t>
            </a:r>
            <a:r>
              <a:rPr lang="en-US" sz="2200" dirty="0" smtClean="0">
                <a:effectLst/>
              </a:rPr>
              <a:t>Assets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payables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including </a:t>
            </a:r>
            <a:r>
              <a:rPr lang="en-US" sz="2200" dirty="0">
                <a:effectLst/>
              </a:rPr>
              <a:t>vouchering, matching and payment, </a:t>
            </a:r>
            <a:r>
              <a:rPr lang="en-US" sz="2200" dirty="0" smtClean="0">
                <a:effectLst/>
              </a:rPr>
              <a:t>receivables </a:t>
            </a:r>
            <a:r>
              <a:rPr lang="en-US" sz="2200" dirty="0">
                <a:effectLst/>
              </a:rPr>
              <a:t> Cash Management and collections, 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>
                <a:effectLst/>
              </a:rPr>
              <a:t> Financial Consolidation</a:t>
            </a:r>
          </a:p>
          <a:p>
            <a:r>
              <a:rPr lang="en-US" sz="2200" dirty="0">
                <a:effectLst/>
              </a:rPr>
              <a:t>Management </a:t>
            </a:r>
            <a:r>
              <a:rPr lang="en-US" sz="2200" dirty="0" smtClean="0">
                <a:effectLst/>
              </a:rPr>
              <a:t>Accounting Budgeting Costing</a:t>
            </a:r>
            <a:r>
              <a:rPr lang="en-US" sz="2200" dirty="0">
                <a:effectLst/>
              </a:rPr>
              <a:t>, cost </a:t>
            </a:r>
            <a:r>
              <a:rPr lang="en-US" sz="2200" dirty="0" smtClean="0">
                <a:effectLst/>
              </a:rPr>
              <a:t>management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activity </a:t>
            </a:r>
            <a:r>
              <a:rPr lang="en-US" sz="2200" dirty="0">
                <a:effectLst/>
              </a:rPr>
              <a:t>based costing</a:t>
            </a:r>
          </a:p>
          <a:p>
            <a:r>
              <a:rPr lang="en-US" sz="2200" dirty="0">
                <a:effectLst/>
              </a:rPr>
              <a:t>Human resources: </a:t>
            </a:r>
            <a:r>
              <a:rPr lang="en-US" sz="2200" dirty="0" smtClean="0">
                <a:effectLst/>
              </a:rPr>
              <a:t>Recruiting</a:t>
            </a:r>
            <a:r>
              <a:rPr lang="en-US" sz="2200" dirty="0">
                <a:effectLst/>
              </a:rPr>
              <a:t> </a:t>
            </a:r>
            <a:r>
              <a:rPr lang="en-US" sz="2200" dirty="0" smtClean="0">
                <a:effectLst/>
              </a:rPr>
              <a:t>training</a:t>
            </a:r>
            <a:r>
              <a:rPr lang="en-US" sz="2200" dirty="0">
                <a:effectLst/>
              </a:rPr>
              <a:t>, </a:t>
            </a:r>
            <a:r>
              <a:rPr lang="en-US" sz="2200" dirty="0" smtClean="0">
                <a:effectLst/>
              </a:rPr>
              <a:t>rostering</a:t>
            </a:r>
            <a:r>
              <a:rPr lang="en-US" sz="2200" dirty="0">
                <a:effectLst/>
              </a:rPr>
              <a:t> </a:t>
            </a:r>
            <a:r>
              <a:rPr lang="en-US" sz="2200" dirty="0" smtClean="0">
                <a:effectLst/>
              </a:rPr>
              <a:t>payroll</a:t>
            </a:r>
            <a:r>
              <a:rPr lang="en-US" sz="2200" dirty="0">
                <a:effectLst/>
              </a:rPr>
              <a:t>  </a:t>
            </a:r>
            <a:r>
              <a:rPr lang="en-US" sz="2200" dirty="0" smtClean="0">
                <a:effectLst/>
              </a:rPr>
              <a:t>benefits</a:t>
            </a:r>
            <a:r>
              <a:rPr lang="en-US" sz="2200" dirty="0">
                <a:effectLst/>
              </a:rPr>
              <a:t>  </a:t>
            </a:r>
            <a:r>
              <a:rPr lang="en-US" sz="2200" dirty="0" smtClean="0">
                <a:effectLst/>
              </a:rPr>
              <a:t>retirement and pension plans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diversity management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retirement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separation</a:t>
            </a:r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Manufacturing: </a:t>
            </a:r>
            <a:r>
              <a:rPr lang="en-US" sz="2200" dirty="0" smtClean="0">
                <a:effectLst/>
              </a:rPr>
              <a:t>Engineering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bill </a:t>
            </a:r>
            <a:r>
              <a:rPr lang="en-US" sz="2200" dirty="0">
                <a:effectLst/>
              </a:rPr>
              <a:t>of </a:t>
            </a:r>
            <a:r>
              <a:rPr lang="en-US" sz="2200" dirty="0" smtClean="0">
                <a:effectLst/>
              </a:rPr>
              <a:t>materials </a:t>
            </a:r>
            <a:r>
              <a:rPr lang="en-US" sz="2200" dirty="0">
                <a:effectLst/>
              </a:rPr>
              <a:t>work orders, </a:t>
            </a:r>
            <a:r>
              <a:rPr lang="en-US" sz="2200" dirty="0" smtClean="0">
                <a:effectLst/>
              </a:rPr>
              <a:t>scheduling</a:t>
            </a:r>
            <a:r>
              <a:rPr lang="en-US" sz="2200" dirty="0">
                <a:effectLst/>
              </a:rPr>
              <a:t>  </a:t>
            </a:r>
            <a:r>
              <a:rPr lang="en-US" sz="2200" dirty="0" smtClean="0">
                <a:effectLst/>
              </a:rPr>
              <a:t>capacity workflow </a:t>
            </a:r>
            <a:r>
              <a:rPr lang="en-US" sz="2200" dirty="0">
                <a:effectLst/>
              </a:rPr>
              <a:t>management, quality control, manufacturing process, manufacturing projects, manufacturing flow, product life cycle management</a:t>
            </a:r>
          </a:p>
          <a:p>
            <a:r>
              <a:rPr lang="en-US" sz="2200" dirty="0">
                <a:effectLst/>
              </a:rPr>
              <a:t>Order Processing: Order to </a:t>
            </a:r>
            <a:r>
              <a:rPr lang="en-US" sz="2200" dirty="0" smtClean="0">
                <a:effectLst/>
              </a:rPr>
              <a:t>cash,  order </a:t>
            </a:r>
            <a:r>
              <a:rPr lang="en-US" sz="2200" dirty="0">
                <a:effectLst/>
              </a:rPr>
              <a:t>entry, credit checking, pricing, available to promise, </a:t>
            </a:r>
            <a:r>
              <a:rPr lang="en-US" sz="2200" dirty="0" smtClean="0">
                <a:effectLst/>
              </a:rPr>
              <a:t>inventory, </a:t>
            </a:r>
            <a:r>
              <a:rPr lang="en-US" sz="2200" dirty="0">
                <a:effectLst/>
              </a:rPr>
              <a:t> shipping, sales analysis and reporting, sales commissioning.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344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"/>
            <a:ext cx="10353761" cy="1163781"/>
          </a:xfrm>
        </p:spPr>
        <p:txBody>
          <a:bodyPr>
            <a:normAutofit/>
          </a:bodyPr>
          <a:lstStyle/>
          <a:p>
            <a:r>
              <a:rPr lang="en-US" sz="3600" dirty="0"/>
              <a:t>Functional Areas </a:t>
            </a:r>
            <a:r>
              <a:rPr lang="en-US" sz="3600" dirty="0" smtClean="0"/>
              <a:t>of erp (Cont..)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14" y="1163783"/>
            <a:ext cx="11817324" cy="5694217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Supply chain management: Supply chain planning, supplier scheduling, product configurator, order to cash, purchasing, </a:t>
            </a:r>
            <a:r>
              <a:rPr lang="en-US" sz="2400" dirty="0" smtClean="0">
                <a:effectLst/>
              </a:rPr>
              <a:t>inventory, </a:t>
            </a:r>
            <a:r>
              <a:rPr lang="en-US" sz="2400" dirty="0">
                <a:effectLst/>
              </a:rPr>
              <a:t>claim processing, warehousing </a:t>
            </a:r>
            <a:r>
              <a:rPr lang="en-US" sz="2400" dirty="0" smtClean="0">
                <a:effectLst/>
              </a:rPr>
              <a:t>Project </a:t>
            </a:r>
            <a:r>
              <a:rPr lang="en-US" sz="2400" dirty="0">
                <a:effectLst/>
              </a:rPr>
              <a:t>management: Project planning, resource planning, project costing, work breakdown structure, billing, time and expense, performance units, activity management</a:t>
            </a:r>
          </a:p>
          <a:p>
            <a:r>
              <a:rPr lang="en-US" sz="2400" dirty="0">
                <a:effectLst/>
              </a:rPr>
              <a:t>Customer relationship management: Sales and marketing, commissions, service, customer contact, call center support — CRM systems are not always considered part of ERP systems but rather Business Support systems (BSS).</a:t>
            </a:r>
          </a:p>
          <a:p>
            <a:r>
              <a:rPr lang="en-US" sz="2400" dirty="0">
                <a:effectLst/>
              </a:rPr>
              <a:t>Data services : Various "self–service" interfaces for customers, suppliers and/or employees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031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104" y="138546"/>
            <a:ext cx="10353761" cy="1094510"/>
          </a:xfrm>
        </p:spPr>
        <p:txBody>
          <a:bodyPr/>
          <a:lstStyle/>
          <a:p>
            <a:r>
              <a:rPr lang="en-US" sz="3600" dirty="0"/>
              <a:t>Advantages of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04" y="1464866"/>
            <a:ext cx="10737878" cy="4741970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+mj-lt"/>
              </a:rPr>
              <a:t>Sales forecasting, which allows inventory optimization.</a:t>
            </a:r>
          </a:p>
          <a:p>
            <a:r>
              <a:rPr lang="en-US" sz="2800" dirty="0">
                <a:effectLst/>
                <a:latin typeface="+mj-lt"/>
              </a:rPr>
              <a:t>Chronological history of every transaction through relevant data compilation in every area of operation.</a:t>
            </a:r>
          </a:p>
          <a:p>
            <a:r>
              <a:rPr lang="en-US" sz="2800" dirty="0">
                <a:effectLst/>
                <a:latin typeface="+mj-lt"/>
              </a:rPr>
              <a:t>Order tracking, from acceptance through fulfillment</a:t>
            </a:r>
          </a:p>
          <a:p>
            <a:r>
              <a:rPr lang="en-US" sz="2800" dirty="0">
                <a:effectLst/>
                <a:latin typeface="+mj-lt"/>
              </a:rPr>
              <a:t>Revenue tracking, from </a:t>
            </a:r>
            <a:r>
              <a:rPr lang="en-US" sz="2800" dirty="0" smtClean="0">
                <a:effectLst/>
                <a:latin typeface="+mj-lt"/>
              </a:rPr>
              <a:t>invoice</a:t>
            </a:r>
            <a:r>
              <a:rPr lang="en-US" sz="2800" dirty="0">
                <a:effectLst/>
                <a:latin typeface="+mj-lt"/>
              </a:rPr>
              <a:t> </a:t>
            </a:r>
            <a:r>
              <a:rPr lang="en-US" sz="2800" dirty="0" smtClean="0">
                <a:effectLst/>
                <a:latin typeface="+mj-lt"/>
              </a:rPr>
              <a:t>through </a:t>
            </a:r>
            <a:r>
              <a:rPr lang="en-US" sz="2800" dirty="0">
                <a:effectLst/>
                <a:latin typeface="+mj-lt"/>
              </a:rPr>
              <a:t>cash receipt</a:t>
            </a:r>
          </a:p>
          <a:p>
            <a:r>
              <a:rPr lang="en-US" sz="2800" dirty="0">
                <a:effectLst/>
                <a:latin typeface="+mj-lt"/>
              </a:rPr>
              <a:t>Matching purchase orders (what was ordered), inventory receipts (what arrived), and costing (what the vendor invoiced)</a:t>
            </a: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649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2401"/>
            <a:ext cx="10353761" cy="817417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Disadvantages of erp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37854"/>
            <a:ext cx="10353762" cy="4821382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High ERP </a:t>
            </a:r>
            <a:r>
              <a:rPr lang="en-US" sz="3600" dirty="0" smtClean="0">
                <a:effectLst/>
              </a:rPr>
              <a:t>switching costs</a:t>
            </a:r>
          </a:p>
          <a:p>
            <a:r>
              <a:rPr lang="en-US" sz="3600" dirty="0">
                <a:effectLst/>
              </a:rPr>
              <a:t>Extensive training </a:t>
            </a:r>
            <a:r>
              <a:rPr lang="en-US" sz="3600" dirty="0" smtClean="0">
                <a:effectLst/>
              </a:rPr>
              <a:t>requirements </a:t>
            </a:r>
            <a:r>
              <a:rPr lang="en-US" sz="3600" dirty="0">
                <a:effectLst/>
              </a:rPr>
              <a:t>take resources from daily operations </a:t>
            </a:r>
            <a:endParaRPr lang="en-US" sz="3600" dirty="0" smtClean="0">
              <a:effectLst/>
            </a:endParaRPr>
          </a:p>
          <a:p>
            <a:r>
              <a:rPr lang="en-US" sz="3600" dirty="0">
                <a:effectLst/>
              </a:rPr>
              <a:t>Customization can be problematic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111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52401"/>
            <a:ext cx="10353761" cy="665018"/>
          </a:xfrm>
        </p:spPr>
        <p:txBody>
          <a:bodyPr/>
          <a:lstStyle/>
          <a:p>
            <a:r>
              <a:rPr lang="en-US" dirty="0" smtClean="0"/>
              <a:t>ERP SOFTWARES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17419"/>
            <a:ext cx="10353762" cy="59020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ffectLst/>
              </a:rPr>
              <a:t>Microsoft </a:t>
            </a:r>
            <a:r>
              <a:rPr lang="en-US" sz="3200" dirty="0" smtClean="0">
                <a:effectLst/>
              </a:rPr>
              <a:t>Dynamic  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 smtClean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effectLst/>
              </a:rPr>
              <a:t>SAP ERP  </a:t>
            </a:r>
          </a:p>
          <a:p>
            <a:pPr>
              <a:lnSpc>
                <a:spcPct val="100000"/>
              </a:lnSpc>
            </a:pPr>
            <a:endParaRPr lang="en-US" sz="32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effectLst/>
              </a:rPr>
              <a:t>ORACLE </a:t>
            </a:r>
          </a:p>
          <a:p>
            <a:pPr>
              <a:lnSpc>
                <a:spcPct val="100000"/>
              </a:lnSpc>
            </a:pPr>
            <a:endParaRPr lang="en-US" sz="32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3200" dirty="0" smtClean="0">
                <a:effectLst/>
              </a:rPr>
              <a:t>QUICKBOOKS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effectLst/>
              </a:rPr>
              <a:t> </a:t>
            </a:r>
          </a:p>
          <a:p>
            <a:r>
              <a:rPr lang="en-US" sz="3200" dirty="0" smtClean="0">
                <a:effectLst/>
              </a:rPr>
              <a:t>TALLY ERP 9              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0674" y="907471"/>
            <a:ext cx="2597190" cy="6788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4847" y="1925779"/>
            <a:ext cx="2688844" cy="9005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44846" y="3269670"/>
            <a:ext cx="2688845" cy="80356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44846" y="4488866"/>
            <a:ext cx="2694172" cy="78971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4846" y="5749631"/>
            <a:ext cx="2694172" cy="72043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152401"/>
            <a:ext cx="11402291" cy="1025236"/>
          </a:xfrm>
        </p:spPr>
        <p:txBody>
          <a:bodyPr/>
          <a:lstStyle/>
          <a:p>
            <a:pPr algn="l"/>
            <a:r>
              <a:rPr lang="en-US" dirty="0" smtClean="0"/>
              <a:t> SYSTEM, APPLICATION &amp;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295400"/>
            <a:ext cx="11194473" cy="5299364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effectLst/>
              </a:rPr>
              <a:t>SAP </a:t>
            </a:r>
            <a:r>
              <a:rPr lang="en-US" sz="2400" b="1" dirty="0" smtClean="0">
                <a:effectLst/>
              </a:rPr>
              <a:t>ERP</a:t>
            </a:r>
            <a:r>
              <a:rPr lang="en-US" sz="2400" dirty="0">
                <a:effectLst/>
              </a:rPr>
              <a:t> is enterprise resource planning software developed by the </a:t>
            </a:r>
            <a:r>
              <a:rPr lang="en-US" sz="2400" b="1" dirty="0">
                <a:effectLst/>
              </a:rPr>
              <a:t>German</a:t>
            </a:r>
            <a:r>
              <a:rPr lang="en-US" sz="2400" dirty="0">
                <a:effectLst/>
              </a:rPr>
              <a:t> company </a:t>
            </a:r>
            <a:r>
              <a:rPr lang="en-US" sz="2400" dirty="0" smtClean="0">
                <a:effectLst/>
              </a:rPr>
              <a:t>”</a:t>
            </a:r>
            <a:r>
              <a:rPr lang="en-US" sz="2400" b="1" u="sng" dirty="0" smtClean="0">
                <a:effectLst/>
              </a:rPr>
              <a:t>SAP SE</a:t>
            </a:r>
            <a:r>
              <a:rPr lang="en-US" sz="2400" dirty="0" smtClean="0">
                <a:effectLst/>
              </a:rPr>
              <a:t>”</a:t>
            </a:r>
          </a:p>
          <a:p>
            <a:r>
              <a:rPr lang="en-US" sz="2400" dirty="0">
                <a:effectLst/>
              </a:rPr>
              <a:t>SAP was started in 1972 by five former IBM employees with a vision of creating a standard application software for real-time business processing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company has over 335,000 customers in over 180 </a:t>
            </a:r>
            <a:r>
              <a:rPr lang="en-US" sz="2400" dirty="0" smtClean="0">
                <a:effectLst/>
              </a:rPr>
              <a:t>countries</a:t>
            </a:r>
          </a:p>
          <a:p>
            <a:r>
              <a:rPr lang="en-US" sz="2400" dirty="0">
                <a:effectLst/>
              </a:rPr>
              <a:t>Forbes 2016 list of "The World's Biggest Public Companies," SAP was ranked the third-largest software and programming company, behind </a:t>
            </a:r>
            <a:r>
              <a:rPr lang="en-US" sz="2400" u="sng" dirty="0">
                <a:effectLst/>
              </a:rPr>
              <a:t>Microsoft</a:t>
            </a:r>
            <a:r>
              <a:rPr lang="en-US" sz="2400" dirty="0">
                <a:effectLst/>
              </a:rPr>
              <a:t> (1) and </a:t>
            </a:r>
            <a:r>
              <a:rPr lang="en-US" sz="2400" u="sng" dirty="0">
                <a:effectLst/>
              </a:rPr>
              <a:t>Oracle</a:t>
            </a:r>
            <a:r>
              <a:rPr lang="en-US" sz="2400" dirty="0">
                <a:effectLst/>
              </a:rPr>
              <a:t> (2</a:t>
            </a:r>
            <a:r>
              <a:rPr lang="en-US" sz="2400" dirty="0" smtClean="0">
                <a:effectLst/>
              </a:rPr>
              <a:t>)</a:t>
            </a:r>
          </a:p>
          <a:p>
            <a:r>
              <a:rPr lang="en-US" sz="2400" dirty="0">
                <a:effectLst/>
              </a:rPr>
              <a:t>Since 1996, the company has made more than 60 </a:t>
            </a:r>
            <a:r>
              <a:rPr lang="en-US" sz="2400" dirty="0" smtClean="0">
                <a:effectLst/>
              </a:rPr>
              <a:t>acquisitions</a:t>
            </a:r>
          </a:p>
          <a:p>
            <a:r>
              <a:rPr lang="en-US" sz="2400" dirty="0">
                <a:effectLst/>
              </a:rPr>
              <a:t>The original idea for SAP was to provide customers with the ability to interact with a common corporate database for a comprehensive range of applications in real time.</a:t>
            </a:r>
            <a:endParaRPr lang="en-US" sz="2400" dirty="0" smtClean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4147" y="270164"/>
            <a:ext cx="2159707" cy="78970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3965"/>
            <a:ext cx="10353761" cy="692726"/>
          </a:xfrm>
        </p:spPr>
        <p:txBody>
          <a:bodyPr/>
          <a:lstStyle/>
          <a:p>
            <a:r>
              <a:rPr lang="en-US" dirty="0" smtClean="0"/>
              <a:t>Sap products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886690"/>
            <a:ext cx="12081164" cy="5818909"/>
          </a:xfrm>
        </p:spPr>
        <p:txBody>
          <a:bodyPr>
            <a:noAutofit/>
          </a:bodyPr>
          <a:lstStyle/>
          <a:p>
            <a:r>
              <a:rPr lang="en-US" sz="2200" dirty="0">
                <a:effectLst/>
              </a:rPr>
              <a:t>In 1973, SAP released </a:t>
            </a:r>
            <a:r>
              <a:rPr lang="en-US" sz="2200" dirty="0" smtClean="0">
                <a:effectLst/>
              </a:rPr>
              <a:t>R/1:  </a:t>
            </a:r>
            <a:r>
              <a:rPr lang="en-US" sz="2200" dirty="0">
                <a:effectLst/>
              </a:rPr>
              <a:t>a financial accounting </a:t>
            </a:r>
            <a:r>
              <a:rPr lang="en-US" sz="2200" dirty="0" smtClean="0">
                <a:effectLst/>
              </a:rPr>
              <a:t>system</a:t>
            </a:r>
          </a:p>
          <a:p>
            <a:r>
              <a:rPr lang="en-US" sz="2200" dirty="0">
                <a:effectLst/>
              </a:rPr>
              <a:t>In 1979, SAP released </a:t>
            </a:r>
            <a:r>
              <a:rPr lang="en-US" sz="2200" u="sng" dirty="0" smtClean="0">
                <a:effectLst/>
              </a:rPr>
              <a:t>R/2 :</a:t>
            </a:r>
            <a:r>
              <a:rPr lang="en-US" sz="2200" dirty="0">
                <a:effectLst/>
              </a:rPr>
              <a:t>a mainframe system that provided real-time data processing across accounting, manufacturing, supply chain and human </a:t>
            </a:r>
            <a:r>
              <a:rPr lang="en-US" sz="2200" dirty="0" smtClean="0">
                <a:effectLst/>
              </a:rPr>
              <a:t>resources </a:t>
            </a:r>
            <a:r>
              <a:rPr lang="en-US" sz="2200" dirty="0">
                <a:effectLst/>
              </a:rPr>
              <a:t> R/2 helped power SAP's growth, and the vendor expanded its customer base to about 200 companies</a:t>
            </a:r>
            <a:r>
              <a:rPr lang="en-US" sz="2200" dirty="0" smtClean="0">
                <a:effectLst/>
              </a:rPr>
              <a:t>.</a:t>
            </a:r>
          </a:p>
          <a:p>
            <a:r>
              <a:rPr lang="en-US" sz="2200" dirty="0">
                <a:effectLst/>
              </a:rPr>
              <a:t>In 1992, SAP released </a:t>
            </a:r>
            <a:r>
              <a:rPr lang="en-US" sz="2200" dirty="0" smtClean="0">
                <a:effectLst/>
              </a:rPr>
              <a:t>R/3:</a:t>
            </a:r>
            <a:r>
              <a:rPr lang="en-US" sz="2200" dirty="0">
                <a:effectLst/>
              </a:rPr>
              <a:t>which represented a switch from mainframe computing to the </a:t>
            </a:r>
            <a:r>
              <a:rPr lang="en-US" sz="2200" dirty="0" smtClean="0">
                <a:effectLst/>
              </a:rPr>
              <a:t>client-server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model</a:t>
            </a:r>
            <a:r>
              <a:rPr lang="en-US" sz="2200" dirty="0">
                <a:effectLst/>
              </a:rPr>
              <a:t>, and from a two-tier to a </a:t>
            </a:r>
            <a:r>
              <a:rPr lang="en-US" sz="2200" dirty="0" smtClean="0">
                <a:effectLst/>
              </a:rPr>
              <a:t>three-tier</a:t>
            </a:r>
            <a:r>
              <a:rPr lang="en-US" sz="2200" dirty="0">
                <a:effectLst/>
              </a:rPr>
              <a:t> </a:t>
            </a:r>
            <a:r>
              <a:rPr lang="en-US" sz="2200" dirty="0" smtClean="0">
                <a:effectLst/>
              </a:rPr>
              <a:t>architecture </a:t>
            </a:r>
            <a:r>
              <a:rPr lang="en-US" sz="2200" dirty="0">
                <a:effectLst/>
              </a:rPr>
              <a:t> R/3 was a critical product for SAP that launched the company onto the world stage</a:t>
            </a:r>
            <a:r>
              <a:rPr lang="en-US" sz="2200" dirty="0" smtClean="0">
                <a:effectLst/>
              </a:rPr>
              <a:t>.</a:t>
            </a:r>
          </a:p>
          <a:p>
            <a:r>
              <a:rPr lang="en-US" sz="2200" dirty="0">
                <a:effectLst/>
              </a:rPr>
              <a:t>In 1999, SAP launched </a:t>
            </a:r>
            <a:r>
              <a:rPr lang="en-US" sz="2200" dirty="0" smtClean="0">
                <a:effectLst/>
              </a:rPr>
              <a:t>mySAP</a:t>
            </a:r>
            <a:r>
              <a:rPr lang="en-US" sz="2200" dirty="0">
                <a:effectLst/>
              </a:rPr>
              <a:t>, which marked a new strategy for the company of focusing on combining e-commerce software with the applications in </a:t>
            </a:r>
            <a:r>
              <a:rPr lang="en-US" sz="2200" dirty="0" smtClean="0">
                <a:effectLst/>
              </a:rPr>
              <a:t>R/3</a:t>
            </a:r>
          </a:p>
          <a:p>
            <a:r>
              <a:rPr lang="en-US" sz="2200" dirty="0">
                <a:effectLst/>
              </a:rPr>
              <a:t>In 2004, the company launched SAP NetWeaver</a:t>
            </a:r>
            <a:r>
              <a:rPr lang="en-US" sz="2200" dirty="0" smtClean="0">
                <a:effectLst/>
              </a:rPr>
              <a:t>,</a:t>
            </a:r>
          </a:p>
          <a:p>
            <a:r>
              <a:rPr lang="en-US" sz="2200" dirty="0">
                <a:effectLst/>
              </a:rPr>
              <a:t>In 2006, the company claimed hefty revenue from SAP Business All-in-One and SAP Business One, its SAP ERP systems for SMBs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0730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237</TotalTime>
  <Words>298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Bookman Old Style</vt:lpstr>
      <vt:lpstr>Rockwell</vt:lpstr>
      <vt:lpstr>Damask</vt:lpstr>
      <vt:lpstr>WHAT IS ERP?</vt:lpstr>
      <vt:lpstr>Features of erp</vt:lpstr>
      <vt:lpstr>Functional Areas of erp</vt:lpstr>
      <vt:lpstr>Functional Areas of erp (Cont..)</vt:lpstr>
      <vt:lpstr>Advantages of erp</vt:lpstr>
      <vt:lpstr> Disadvantages of erp </vt:lpstr>
      <vt:lpstr>ERP SOFTWARES</vt:lpstr>
      <vt:lpstr> SYSTEM, APPLICATION &amp; PRODUCT </vt:lpstr>
      <vt:lpstr>Sap products and applications</vt:lpstr>
      <vt:lpstr>Sap products and applications</vt:lpstr>
      <vt:lpstr>SAP's functional modules include</vt:lpstr>
      <vt:lpstr>Course OUTLINES</vt:lpstr>
      <vt:lpstr>Course OUTLINES CONT….</vt:lpstr>
      <vt:lpstr>Course OUTLINES CONT….</vt:lpstr>
      <vt:lpstr>Good luck!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ERP?</dc:title>
  <dc:creator>Rashid Abbas</dc:creator>
  <cp:lastModifiedBy>Windows User</cp:lastModifiedBy>
  <cp:revision>31</cp:revision>
  <dcterms:created xsi:type="dcterms:W3CDTF">2018-05-05T10:55:33Z</dcterms:created>
  <dcterms:modified xsi:type="dcterms:W3CDTF">2018-05-12T11:59:23Z</dcterms:modified>
</cp:coreProperties>
</file>