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1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762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4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97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6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0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7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1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2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B7B167-AD8F-4BCB-A70E-F4237E7DFF32}" type="datetimeFigureOut">
              <a:rPr lang="en-US" smtClean="0"/>
              <a:t>07-Nov-18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DC25-B506-4B30-8E99-D9020D2BA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58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6657" y="167641"/>
            <a:ext cx="8825658" cy="759822"/>
          </a:xfrm>
        </p:spPr>
        <p:txBody>
          <a:bodyPr/>
          <a:lstStyle/>
          <a:p>
            <a:r>
              <a:rPr lang="en-US" sz="3600" b="1" dirty="0" smtClean="0"/>
              <a:t>Documents Cancellation in SAP B1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57" y="1332411"/>
            <a:ext cx="11711959" cy="522514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Pre-requisite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Procedure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Cancellation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Cancelling incoming &amp; outgoing payments.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Cancelling a/r &amp; a/p invoices.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/>
              <a:t>Cancelling sales &amp; purchase </a:t>
            </a:r>
            <a:r>
              <a:rPr lang="en-US" sz="2800" b="1" dirty="0"/>
              <a:t>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9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558" y="309027"/>
            <a:ext cx="9033466" cy="736002"/>
          </a:xfrm>
        </p:spPr>
        <p:txBody>
          <a:bodyPr/>
          <a:lstStyle/>
          <a:p>
            <a:pPr algn="ctr"/>
            <a:r>
              <a:rPr lang="en-US" b="1" dirty="0" smtClean="0"/>
              <a:t>Pre-Requisite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1397727"/>
            <a:ext cx="11704320" cy="50683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1- You have full authorization for Cancelling documents with cancellation documents.</a:t>
            </a:r>
          </a:p>
          <a:p>
            <a:pPr marL="0" indent="0">
              <a:buNone/>
            </a:pPr>
            <a:r>
              <a:rPr lang="en-US" dirty="0" smtClean="0"/>
              <a:t>					(Admin </a:t>
            </a:r>
            <a:r>
              <a:rPr lang="en-US" dirty="0" smtClean="0">
                <a:sym typeface="Wingdings" panose="05000000000000000000" pitchFamily="2" charset="2"/>
              </a:rPr>
              <a:t> System Initialization  Authorization)</a:t>
            </a:r>
          </a:p>
          <a:p>
            <a:pPr marL="0" indent="0">
              <a:buNone/>
            </a:pPr>
            <a:r>
              <a:rPr lang="en-US" b="1" i="1" dirty="0" smtClean="0">
                <a:sym typeface="Wingdings" panose="05000000000000000000" pitchFamily="2" charset="2"/>
              </a:rPr>
              <a:t>Cancelling Marketing documents by generating cancellation documents Full Authorization</a:t>
            </a:r>
          </a:p>
          <a:p>
            <a:pPr marL="0" indent="0">
              <a:buNone/>
            </a:pPr>
            <a:endParaRPr lang="en-US" b="1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2- You are still within the time range allowed for cancellation after posting   documents.</a:t>
            </a:r>
          </a:p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				    </a:t>
            </a:r>
            <a:r>
              <a:rPr lang="en-US" dirty="0" smtClean="0"/>
              <a:t>(Admin </a:t>
            </a:r>
            <a:r>
              <a:rPr lang="en-US" dirty="0" smtClean="0">
                <a:sym typeface="Wingdings" panose="05000000000000000000" pitchFamily="2" charset="2"/>
              </a:rPr>
              <a:t> System Initialization Document Settings)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“</a:t>
            </a:r>
            <a:r>
              <a:rPr lang="en-US" b="1" i="1" dirty="0" smtClean="0">
                <a:sym typeface="Wingdings" panose="05000000000000000000" pitchFamily="2" charset="2"/>
              </a:rPr>
              <a:t>Max. no of days for canceling marketing documents before or after posting</a:t>
            </a:r>
            <a:r>
              <a:rPr lang="en-US" sz="2400" dirty="0" smtClean="0">
                <a:sym typeface="Wingdings" panose="05000000000000000000" pitchFamily="2" charset="2"/>
              </a:rPr>
              <a:t>”   </a:t>
            </a:r>
          </a:p>
          <a:p>
            <a:pPr marL="0" indent="0">
              <a:buNone/>
            </a:pPr>
            <a:endParaRPr lang="en-US" sz="24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	</a:t>
            </a:r>
            <a:r>
              <a:rPr lang="en-US" sz="2400" b="1" dirty="0" smtClean="0">
                <a:sym typeface="Wingdings" panose="05000000000000000000" pitchFamily="2" charset="2"/>
              </a:rPr>
              <a:t>				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0332720" y="4885509"/>
            <a:ext cx="1528354" cy="5747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No. of Days </a:t>
            </a:r>
            <a:endParaRPr lang="en-US" b="1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516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5819"/>
          </a:xfrm>
        </p:spPr>
        <p:txBody>
          <a:bodyPr/>
          <a:lstStyle/>
          <a:p>
            <a:pPr algn="ctr"/>
            <a:r>
              <a:rPr lang="en-US" b="1" dirty="0" smtClean="0"/>
              <a:t>   Procedure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1358537"/>
            <a:ext cx="11717382" cy="5303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Find the particular document you want to cancel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Right click </a:t>
            </a:r>
            <a:r>
              <a:rPr lang="en-US" sz="2800" dirty="0" smtClean="0">
                <a:sym typeface="Wingdings" panose="05000000000000000000" pitchFamily="2" charset="2"/>
              </a:rPr>
              <a:t> Cancel </a:t>
            </a:r>
            <a:r>
              <a:rPr lang="en-US" sz="2800" b="1" i="1" dirty="0" smtClean="0">
                <a:sym typeface="Wingdings" panose="05000000000000000000" pitchFamily="2" charset="2"/>
              </a:rPr>
              <a:t>	or </a:t>
            </a:r>
            <a:r>
              <a:rPr lang="en-US" sz="2800" dirty="0" smtClean="0">
                <a:sym typeface="Wingdings" panose="05000000000000000000" pitchFamily="2" charset="2"/>
              </a:rPr>
              <a:t>	Data  Cancel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 cancellation document will appear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In the cancellation document make the necessary dates updates &amp; Add.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View Last Journal Entry and you can find the reverse transaction.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371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51" y="191461"/>
            <a:ext cx="9404723" cy="801316"/>
          </a:xfrm>
        </p:spPr>
        <p:txBody>
          <a:bodyPr/>
          <a:lstStyle/>
          <a:p>
            <a:pPr algn="ctr"/>
            <a:r>
              <a:rPr lang="en-US" b="1" dirty="0" smtClean="0"/>
              <a:t>Cancellation 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1229957"/>
            <a:ext cx="11834948" cy="5536603"/>
          </a:xfrm>
        </p:spPr>
        <p:txBody>
          <a:bodyPr/>
          <a:lstStyle/>
          <a:p>
            <a:r>
              <a:rPr lang="en-US" dirty="0" smtClean="0"/>
              <a:t>Cancellation of Sales &amp; Purchase documents falls into following two categories.</a:t>
            </a:r>
          </a:p>
          <a:p>
            <a:pPr marL="0" indent="0">
              <a:buNone/>
            </a:pPr>
            <a:r>
              <a:rPr lang="en-US" sz="2400" b="1" i="1" dirty="0" smtClean="0"/>
              <a:t>1- Cancellation that does not generate new documents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Relevant documents are listed below:</a:t>
            </a:r>
          </a:p>
          <a:p>
            <a:pPr marL="0" indent="0">
              <a:buNone/>
            </a:pPr>
            <a:r>
              <a:rPr lang="en-US" i="1" dirty="0" smtClean="0"/>
              <a:t>Sales Quotations									Purchase Quotation</a:t>
            </a:r>
          </a:p>
          <a:p>
            <a:pPr marL="0" indent="0">
              <a:buNone/>
            </a:pPr>
            <a:r>
              <a:rPr lang="en-US" i="1" dirty="0" smtClean="0"/>
              <a:t>Sales Orders										Purchase Orders</a:t>
            </a:r>
          </a:p>
          <a:p>
            <a:pPr marL="0" indent="0">
              <a:buNone/>
            </a:pPr>
            <a:endParaRPr lang="en-US" sz="2400" b="1" i="1" dirty="0"/>
          </a:p>
          <a:p>
            <a:pPr marL="0" indent="0">
              <a:buNone/>
            </a:pPr>
            <a:r>
              <a:rPr lang="en-US" sz="2400" b="1" i="1" dirty="0" smtClean="0"/>
              <a:t>2- Cancellation that generates cancellation documents.</a:t>
            </a:r>
          </a:p>
          <a:p>
            <a:pPr marL="0" indent="0">
              <a:buNone/>
            </a:pPr>
            <a:r>
              <a:rPr lang="en-US" dirty="0"/>
              <a:t>Relevant documents are listed below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Delivery											Goods Receipt PO		</a:t>
            </a:r>
          </a:p>
          <a:p>
            <a:pPr marL="0" indent="0">
              <a:buNone/>
            </a:pPr>
            <a:r>
              <a:rPr lang="en-US" dirty="0" smtClean="0"/>
              <a:t>Return												A/P Invoice	</a:t>
            </a:r>
          </a:p>
          <a:p>
            <a:pPr marL="0" indent="0">
              <a:buNone/>
            </a:pPr>
            <a:r>
              <a:rPr lang="en-US" dirty="0" smtClean="0"/>
              <a:t>A/R Invoice										A/P Reserve Invoice &amp; A/P Credit Memo.</a:t>
            </a:r>
          </a:p>
          <a:p>
            <a:pPr marL="0" indent="0">
              <a:buNone/>
            </a:pPr>
            <a:r>
              <a:rPr lang="en-US" dirty="0" smtClean="0"/>
              <a:t>A/R Reserve Invoice &amp; A/R Credit Memo.</a:t>
            </a:r>
            <a:endParaRPr lang="en-US" dirty="0"/>
          </a:p>
          <a:p>
            <a:pPr marL="0" indent="0">
              <a:buNone/>
            </a:pPr>
            <a:endParaRPr lang="en-US" sz="2400" b="1" i="1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8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7" y="1334461"/>
            <a:ext cx="11665130" cy="52622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When a cancellation document is created, </a:t>
            </a:r>
            <a:r>
              <a:rPr lang="en-US" sz="2800" dirty="0"/>
              <a:t>t</a:t>
            </a:r>
            <a:r>
              <a:rPr lang="en-US" sz="2800" dirty="0" smtClean="0"/>
              <a:t>he date of the cancelled documents is copied to the cancellation document and only the same date is allowed to be updated.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Both cancelled and cancellation documents are closed irreversibly.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The system reverse accounting, tax &amp; inventory changes caused by the cancelled documents.</a:t>
            </a:r>
          </a:p>
        </p:txBody>
      </p:sp>
    </p:spTree>
    <p:extLst>
      <p:ext uri="{BB962C8B-B14F-4D97-AF65-F5344CB8AC3E}">
        <p14:creationId xmlns:p14="http://schemas.microsoft.com/office/powerpoint/2010/main" val="1440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22" y="295963"/>
            <a:ext cx="9875520" cy="1400530"/>
          </a:xfrm>
        </p:spPr>
        <p:txBody>
          <a:bodyPr/>
          <a:lstStyle/>
          <a:p>
            <a:r>
              <a:rPr lang="en-US" sz="3600" b="1" dirty="0" smtClean="0"/>
              <a:t>Cancelling Incoming &amp; Outgoing Payments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4" y="1227909"/>
            <a:ext cx="11913326" cy="538189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u="sng" dirty="0" smtClean="0"/>
              <a:t>Cancelling an Incoming &amp; Outgoing Payments</a:t>
            </a:r>
          </a:p>
          <a:p>
            <a:pPr marL="0" indent="0">
              <a:buNone/>
            </a:pPr>
            <a:r>
              <a:rPr lang="en-US" dirty="0" smtClean="0"/>
              <a:t>Banking </a:t>
            </a:r>
            <a:r>
              <a:rPr lang="en-US" dirty="0" smtClean="0">
                <a:sym typeface="Wingdings" panose="05000000000000000000" pitchFamily="2" charset="2"/>
              </a:rPr>
              <a:t> Incoming Payments  Incoming Payments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Find the payment that you want to ca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ncel. Right Click  Cancel</a:t>
            </a:r>
          </a:p>
          <a:p>
            <a:pPr marL="0" indent="0">
              <a:buNone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The cancellation window appears select one of the following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Current System Data: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To assign the transaction resulting from the cancellation the current date.</a:t>
            </a:r>
          </a:p>
          <a:p>
            <a:pPr mar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Original Document Date: </a:t>
            </a: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To assign to the transaction result from the cancellation the same date i.e. Posting date, due date &amp; document date assigned to the cancellation documents.</a:t>
            </a:r>
          </a:p>
          <a:p>
            <a:pPr marL="0" indent="0">
              <a:buNone/>
            </a:pP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Result: A reversed Journal Entry is created in order to cancel the one created when incoming payment was added.</a:t>
            </a:r>
          </a:p>
          <a:p>
            <a:pPr marL="0" indent="0">
              <a:buNone/>
            </a:pPr>
            <a:endParaRPr lang="en-U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After cancelling the document the general remarks in the document will be “CANCELLED”</a:t>
            </a:r>
          </a:p>
          <a:p>
            <a:pPr marL="0" indent="0" algn="ctr"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Same process for outgoing payments.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007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745" y="113084"/>
            <a:ext cx="9404723" cy="827442"/>
          </a:xfrm>
        </p:spPr>
        <p:txBody>
          <a:bodyPr/>
          <a:lstStyle/>
          <a:p>
            <a:pPr algn="ctr"/>
            <a:r>
              <a:rPr lang="en-US" b="1" i="1" dirty="0" smtClean="0"/>
              <a:t>Cancelling A/P &amp; A/R Invoices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360586"/>
            <a:ext cx="11704319" cy="5183905"/>
          </a:xfrm>
        </p:spPr>
        <p:txBody>
          <a:bodyPr/>
          <a:lstStyle/>
          <a:p>
            <a:r>
              <a:rPr lang="en-US" dirty="0" smtClean="0"/>
              <a:t>Sales </a:t>
            </a:r>
            <a:r>
              <a:rPr lang="en-US" dirty="0" smtClean="0">
                <a:sym typeface="Wingdings" panose="05000000000000000000" pitchFamily="2" charset="2"/>
              </a:rPr>
              <a:t> A/R Invoice – Last Record	- Right Click – </a:t>
            </a:r>
            <a:r>
              <a:rPr lang="en-US" b="1" i="1" dirty="0" smtClean="0">
                <a:sym typeface="Wingdings" panose="05000000000000000000" pitchFamily="2" charset="2"/>
              </a:rPr>
              <a:t>Cancel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Process is irreversible and after creating the cancellation document the status of original document will changed to ”</a:t>
            </a:r>
            <a:r>
              <a:rPr lang="en-US" b="1" dirty="0" smtClean="0">
                <a:sym typeface="Wingdings" panose="05000000000000000000" pitchFamily="2" charset="2"/>
              </a:rPr>
              <a:t>CANCELLED”</a:t>
            </a:r>
          </a:p>
          <a:p>
            <a:r>
              <a:rPr lang="en-US" dirty="0" smtClean="0"/>
              <a:t>Review Last Journal Entry.</a:t>
            </a:r>
          </a:p>
          <a:p>
            <a:pPr marL="9144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	Same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process for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A/P Invoices.</a:t>
            </a:r>
            <a:endParaRPr lang="en-US" sz="2400" b="1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1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788" y="374341"/>
            <a:ext cx="10097588" cy="866630"/>
          </a:xfrm>
        </p:spPr>
        <p:txBody>
          <a:bodyPr/>
          <a:lstStyle/>
          <a:p>
            <a:r>
              <a:rPr lang="en-US" sz="3600" b="1" dirty="0" smtClean="0"/>
              <a:t>Cancelling/Closing Sales &amp; Purchase Orders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67" y="1269145"/>
            <a:ext cx="11874136" cy="5327597"/>
          </a:xfrm>
        </p:spPr>
        <p:txBody>
          <a:bodyPr/>
          <a:lstStyle/>
          <a:p>
            <a:r>
              <a:rPr lang="en-US" dirty="0" smtClean="0"/>
              <a:t>When the sales order has been partially copied to a higher level sales document, you can close it but can’t cancel </a:t>
            </a:r>
            <a:r>
              <a:rPr lang="en-US" dirty="0" smtClean="0"/>
              <a:t>it.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                                                </a:t>
            </a:r>
            <a:r>
              <a:rPr lang="en-US" sz="1800" b="1" u="sng" dirty="0" smtClean="0"/>
              <a:t>Cancelling Sales Order</a:t>
            </a:r>
            <a:endParaRPr lang="en-US" sz="1800" b="1" u="sng" dirty="0" smtClean="0"/>
          </a:p>
          <a:p>
            <a:r>
              <a:rPr lang="en-US" dirty="0" smtClean="0"/>
              <a:t>Sales </a:t>
            </a:r>
            <a:r>
              <a:rPr lang="en-US" dirty="0" smtClean="0">
                <a:sym typeface="Wingdings" panose="05000000000000000000" pitchFamily="2" charset="2"/>
              </a:rPr>
              <a:t> Sales Order- Find sale order you want to </a:t>
            </a:r>
            <a:r>
              <a:rPr lang="en-US" dirty="0" smtClean="0">
                <a:sym typeface="Wingdings" panose="05000000000000000000" pitchFamily="2" charset="2"/>
              </a:rPr>
              <a:t>cancel- </a:t>
            </a:r>
            <a:r>
              <a:rPr lang="en-US" dirty="0" smtClean="0">
                <a:sym typeface="Wingdings" panose="05000000000000000000" pitchFamily="2" charset="2"/>
              </a:rPr>
              <a:t>Data  </a:t>
            </a:r>
            <a:r>
              <a:rPr lang="en-US" dirty="0" smtClean="0">
                <a:sym typeface="Wingdings" panose="05000000000000000000" pitchFamily="2" charset="2"/>
              </a:rPr>
              <a:t>Cancel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The Status </a:t>
            </a:r>
            <a:r>
              <a:rPr lang="en-US" b="1" dirty="0" smtClean="0">
                <a:sym typeface="Wingdings" panose="05000000000000000000" pitchFamily="2" charset="2"/>
              </a:rPr>
              <a:t>Cancelled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Appears.</a:t>
            </a:r>
          </a:p>
          <a:p>
            <a:pPr marL="3657600" lvl="8" indent="0">
              <a:buNone/>
            </a:pPr>
            <a:r>
              <a:rPr lang="en-US" sz="1800" b="1" dirty="0" smtClean="0"/>
              <a:t>    </a:t>
            </a:r>
            <a:r>
              <a:rPr lang="en-US" sz="1800" b="1" u="sng" dirty="0" smtClean="0"/>
              <a:t>Closing </a:t>
            </a:r>
            <a:r>
              <a:rPr lang="en-US" sz="1800" b="1" u="sng" dirty="0"/>
              <a:t>Sales </a:t>
            </a:r>
            <a:r>
              <a:rPr lang="en-US" sz="1800" b="1" u="sng" dirty="0" smtClean="0"/>
              <a:t>Order</a:t>
            </a:r>
          </a:p>
          <a:p>
            <a:pPr marL="285750" lvl="8" indent="-285750"/>
            <a:r>
              <a:rPr lang="en-US" sz="1800" dirty="0" smtClean="0"/>
              <a:t> When the sales order has been partially copied to a higher level sales documents</a:t>
            </a:r>
          </a:p>
          <a:p>
            <a:pPr marL="285750" lvl="8" indent="-285750"/>
            <a:r>
              <a:rPr lang="en-US" sz="1800" dirty="0" smtClean="0"/>
              <a:t> You can close it but you can’t cancel it.</a:t>
            </a:r>
          </a:p>
          <a:p>
            <a:pPr marL="285750" lvl="8" indent="-285750"/>
            <a:r>
              <a:rPr lang="en-US" sz="1800" dirty="0" smtClean="0"/>
              <a:t> Sales </a:t>
            </a:r>
            <a:r>
              <a:rPr lang="en-US" sz="1800" dirty="0">
                <a:sym typeface="Wingdings" panose="05000000000000000000" pitchFamily="2" charset="2"/>
              </a:rPr>
              <a:t> Sales Order- Find sale order you want to close- Data  </a:t>
            </a:r>
            <a:r>
              <a:rPr lang="en-US" sz="1800" dirty="0" smtClean="0">
                <a:sym typeface="Wingdings" panose="05000000000000000000" pitchFamily="2" charset="2"/>
              </a:rPr>
              <a:t>Close.</a:t>
            </a:r>
          </a:p>
          <a:p>
            <a:pPr marL="285750" lvl="8" indent="-285750"/>
            <a:r>
              <a:rPr lang="en-US" sz="1800" dirty="0" smtClean="0">
                <a:sym typeface="Wingdings" panose="05000000000000000000" pitchFamily="2" charset="2"/>
              </a:rPr>
              <a:t> The </a:t>
            </a:r>
            <a:r>
              <a:rPr lang="en-US" sz="1800" dirty="0">
                <a:sym typeface="Wingdings" panose="05000000000000000000" pitchFamily="2" charset="2"/>
              </a:rPr>
              <a:t>Status </a:t>
            </a:r>
            <a:r>
              <a:rPr lang="en-US" sz="1800" b="1" dirty="0" smtClean="0">
                <a:sym typeface="Wingdings" panose="05000000000000000000" pitchFamily="2" charset="2"/>
              </a:rPr>
              <a:t>Closed</a:t>
            </a:r>
            <a:r>
              <a:rPr lang="en-US" sz="1800" dirty="0" smtClean="0">
                <a:sym typeface="Wingdings" panose="05000000000000000000" pitchFamily="2" charset="2"/>
              </a:rPr>
              <a:t> Appears</a:t>
            </a:r>
          </a:p>
          <a:p>
            <a:pPr marL="0" lvl="8" indent="0">
              <a:buNone/>
            </a:pPr>
            <a:r>
              <a:rPr lang="en-US" sz="1800" b="1" dirty="0" smtClean="0">
                <a:sym typeface="Wingdings" panose="05000000000000000000" pitchFamily="2" charset="2"/>
              </a:rPr>
              <a:t>Result/Consequences: </a:t>
            </a:r>
            <a:endParaRPr lang="en-US" sz="1800" b="1" dirty="0">
              <a:sym typeface="Wingdings" panose="05000000000000000000" pitchFamily="2" charset="2"/>
            </a:endParaRPr>
          </a:p>
          <a:p>
            <a:pPr marL="285750" lvl="8" indent="-285750"/>
            <a:endParaRPr lang="en-US" sz="1800" dirty="0"/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87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694</TotalTime>
  <Words>391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Documents Cancellation in SAP B1</vt:lpstr>
      <vt:lpstr>Pre-Requisite </vt:lpstr>
      <vt:lpstr>   Procedure</vt:lpstr>
      <vt:lpstr>Cancellation Type</vt:lpstr>
      <vt:lpstr>PowerPoint Presentation</vt:lpstr>
      <vt:lpstr>Cancelling Incoming &amp; Outgoing Payments </vt:lpstr>
      <vt:lpstr>Cancelling A/P &amp; A/R Invoices</vt:lpstr>
      <vt:lpstr>Cancelling/Closing Sales &amp; Purchase 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Cancellation in SAP B1</dc:title>
  <dc:creator>Rashid Abbas</dc:creator>
  <cp:lastModifiedBy>Rashid Abbas</cp:lastModifiedBy>
  <cp:revision>38</cp:revision>
  <dcterms:created xsi:type="dcterms:W3CDTF">2018-11-06T05:02:01Z</dcterms:created>
  <dcterms:modified xsi:type="dcterms:W3CDTF">2018-11-07T11:57:15Z</dcterms:modified>
</cp:coreProperties>
</file>