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640" y="222067"/>
            <a:ext cx="9001462" cy="884329"/>
          </a:xfrm>
        </p:spPr>
        <p:txBody>
          <a:bodyPr/>
          <a:lstStyle/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FIXED ASSETS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571" y="1280159"/>
            <a:ext cx="11639006" cy="5264331"/>
          </a:xfrm>
        </p:spPr>
        <p:txBody>
          <a:bodyPr/>
          <a:lstStyle/>
          <a:p>
            <a:pPr algn="l"/>
            <a:r>
              <a:rPr lang="en-US" dirty="0" smtClean="0"/>
              <a:t>1- Activate Fixed Assets</a:t>
            </a:r>
          </a:p>
          <a:p>
            <a:pPr algn="l"/>
            <a:r>
              <a:rPr lang="en-US" dirty="0" smtClean="0"/>
              <a:t>2- Depreciation Area- Setup</a:t>
            </a:r>
          </a:p>
          <a:p>
            <a:pPr algn="l"/>
            <a:r>
              <a:rPr lang="en-US" dirty="0" smtClean="0"/>
              <a:t>3- Depreciation Type- </a:t>
            </a:r>
            <a:r>
              <a:rPr lang="en-US" dirty="0" smtClean="0"/>
              <a:t>Setup</a:t>
            </a:r>
          </a:p>
          <a:p>
            <a:pPr algn="l"/>
            <a:r>
              <a:rPr lang="en-US" dirty="0" smtClean="0"/>
              <a:t>4- Account Determination</a:t>
            </a:r>
            <a:endParaRPr lang="en-US" dirty="0" smtClean="0"/>
          </a:p>
          <a:p>
            <a:pPr algn="l"/>
            <a:r>
              <a:rPr lang="en-US" dirty="0"/>
              <a:t>5</a:t>
            </a:r>
            <a:r>
              <a:rPr lang="en-US" dirty="0" smtClean="0"/>
              <a:t>- </a:t>
            </a:r>
            <a:r>
              <a:rPr lang="en-US" dirty="0" smtClean="0"/>
              <a:t>Asset </a:t>
            </a:r>
            <a:r>
              <a:rPr lang="en-US" dirty="0" smtClean="0"/>
              <a:t>Class-Setup</a:t>
            </a:r>
          </a:p>
          <a:p>
            <a:pPr algn="l"/>
            <a:r>
              <a:rPr lang="en-US" dirty="0" smtClean="0"/>
              <a:t>6- Asset Master Data</a:t>
            </a:r>
          </a:p>
          <a:p>
            <a:pPr algn="l"/>
            <a:r>
              <a:rPr lang="en-US" dirty="0" smtClean="0"/>
              <a:t>7- Acquisition &amp; Capitalization of Asset</a:t>
            </a:r>
          </a:p>
          <a:p>
            <a:pPr algn="l"/>
            <a:r>
              <a:rPr lang="en-US" dirty="0" smtClean="0"/>
              <a:t>8- Depreciation Run</a:t>
            </a:r>
          </a:p>
          <a:p>
            <a:pPr algn="l"/>
            <a:r>
              <a:rPr lang="en-US" dirty="0" smtClean="0"/>
              <a:t>9- Retirement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2880"/>
            <a:ext cx="10353761" cy="12017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8- Depreciation Run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58091"/>
            <a:ext cx="11717383" cy="5460275"/>
          </a:xfrm>
        </p:spPr>
        <p:txBody>
          <a:bodyPr/>
          <a:lstStyle/>
          <a:p>
            <a:r>
              <a:rPr lang="en-US" dirty="0" smtClean="0"/>
              <a:t>Financial </a:t>
            </a:r>
            <a:r>
              <a:rPr lang="en-US" dirty="0" smtClean="0">
                <a:sym typeface="Wingdings" panose="05000000000000000000" pitchFamily="2" charset="2"/>
              </a:rPr>
              <a:t> Asset  Depreciation Run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Select Period from (Depreciated to) ,  Preview &amp; Execute.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LOOK AT THE IMPAC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FINANCIAL  JOURNAL ENTRY	DEPN TO ACC DEPN.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You can also Manually depreciate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Again look at Master Data– Fixed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4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55" y="152400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9- Retirement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" y="1332412"/>
            <a:ext cx="11756572" cy="4968240"/>
          </a:xfrm>
        </p:spPr>
        <p:txBody>
          <a:bodyPr/>
          <a:lstStyle/>
          <a:p>
            <a:r>
              <a:rPr lang="en-US" dirty="0" smtClean="0"/>
              <a:t>Sales A/R- A/R Invoice- Select Vendor- Select Item- Sold for 3500 &amp; Add</a:t>
            </a:r>
          </a:p>
          <a:p>
            <a:r>
              <a:rPr lang="en-US" dirty="0" smtClean="0"/>
              <a:t>Preview Accounting</a:t>
            </a:r>
          </a:p>
          <a:p>
            <a:endParaRPr lang="en-US" dirty="0"/>
          </a:p>
          <a:p>
            <a:r>
              <a:rPr lang="en-US" dirty="0" smtClean="0"/>
              <a:t>Like Capitalization System will generate a Retirement Document Automatically</a:t>
            </a:r>
          </a:p>
          <a:p>
            <a:endParaRPr lang="en-US" dirty="0"/>
          </a:p>
          <a:p>
            <a:r>
              <a:rPr lang="en-US" dirty="0" smtClean="0"/>
              <a:t>Financial </a:t>
            </a:r>
            <a:r>
              <a:rPr lang="en-US" dirty="0" smtClean="0">
                <a:sym typeface="Wingdings" panose="05000000000000000000" pitchFamily="2" charset="2"/>
              </a:rPr>
              <a:t> Fixed Asset Retirement- Load Previous Data– Accounting- Retirement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73" y="117566"/>
            <a:ext cx="10353761" cy="5617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Activate Fixed Assets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783771"/>
            <a:ext cx="11887200" cy="5969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Administration </a:t>
            </a:r>
            <a:r>
              <a:rPr lang="en-US" dirty="0" smtClean="0">
                <a:sym typeface="Wingdings" panose="05000000000000000000" pitchFamily="2" charset="2"/>
              </a:rPr>
              <a:t> System initialization  Company detail  Tick Fixed Assets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Calculate depreciation by – Month or Day (As Per GAAP its Month)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Now you can see a new fixed asset folder under Financial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Fixed Assets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Asset Mater Data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Capitalization (If we are not going to use an A/P documents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Capitalization Credit Memo ( If we are not going to use A/P credit Memo)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Retirement  (If we are not using A/R invoice to sell it)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Transfer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Manual Depreciation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Depreciation Run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Asset Revaluation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Fiscal Year Change</a:t>
            </a:r>
          </a:p>
          <a:p>
            <a:pPr marL="457200" indent="-457200"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Fixed Assets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662" y="217715"/>
            <a:ext cx="10353761" cy="761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2- Depreciation Area- Setup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79713"/>
            <a:ext cx="11730446" cy="5525589"/>
          </a:xfrm>
        </p:spPr>
        <p:txBody>
          <a:bodyPr>
            <a:normAutofit/>
          </a:bodyPr>
          <a:lstStyle/>
          <a:p>
            <a:r>
              <a:rPr lang="en-US" dirty="0" smtClean="0"/>
              <a:t>Administration </a:t>
            </a:r>
            <a:r>
              <a:rPr lang="en-US" dirty="0" smtClean="0">
                <a:sym typeface="Wingdings" panose="05000000000000000000" pitchFamily="2" charset="2"/>
              </a:rPr>
              <a:t> Setup Financial  Fixed Assets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DEPRECIATION AREA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a) Main depreciation Area (GAAP) Only depreciation area that is posted to G/L Ledgers.</a:t>
            </a:r>
          </a:p>
          <a:p>
            <a:pPr marL="0" indent="0">
              <a:buNone/>
            </a:pPr>
            <a:r>
              <a:rPr lang="en-US" dirty="0" smtClean="0"/>
              <a:t> b) Addition areas ( e.g. internal area additional area, Tax addition area, IFRS/IAS addition area)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haroni" panose="02010803020104030203" pitchFamily="2" charset="-79"/>
              </a:rPr>
              <a:t>Additional areas will do just reporting for you but Main depreciation area will do posting in G/L </a:t>
            </a: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Posting of Depreciation</a:t>
            </a: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1- Direct (directly charged to Fixed Assets Accounts)</a:t>
            </a: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2- </a:t>
            </a:r>
            <a:r>
              <a:rPr lang="en-US" sz="1800" b="1" i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haroni" panose="02010803020104030203" pitchFamily="2" charset="-79"/>
              </a:rPr>
              <a:t>Indirect</a:t>
            </a: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 (Charged to Accumulated Depreciation Account)</a:t>
            </a: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Posting of Retirement: </a:t>
            </a:r>
            <a:r>
              <a:rPr lang="en-US" sz="1800" b="1" i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Aharoni" panose="02010803020104030203" pitchFamily="2" charset="-79"/>
              </a:rPr>
              <a:t>Gross</a:t>
            </a: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/Net</a:t>
            </a:r>
          </a:p>
          <a:p>
            <a:pPr marL="0" indent="0">
              <a:buNone/>
            </a:pPr>
            <a:r>
              <a:rPr lang="en-US" sz="1800" b="1" i="1" dirty="0" smtClean="0">
                <a:latin typeface="+mj-lt"/>
                <a:cs typeface="Aharoni" panose="02010803020104030203" pitchFamily="2" charset="-79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662" y="126274"/>
            <a:ext cx="10353761" cy="8142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Depreciation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Type- Setup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705394"/>
            <a:ext cx="11756572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Administration </a:t>
            </a:r>
            <a:r>
              <a:rPr lang="en-US" dirty="0">
                <a:sym typeface="Wingdings" panose="05000000000000000000" pitchFamily="2" charset="2"/>
              </a:rPr>
              <a:t> Setup Financial  Fixed </a:t>
            </a:r>
            <a:r>
              <a:rPr lang="en-US" dirty="0" smtClean="0">
                <a:sym typeface="Wingdings" panose="05000000000000000000" pitchFamily="2" charset="2"/>
              </a:rPr>
              <a:t>Assets 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DEPRECIATION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TYPE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No depreciation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Straight Line- </a:t>
            </a:r>
            <a:r>
              <a:rPr lang="en-US" b="1" dirty="0" smtClean="0">
                <a:sym typeface="Wingdings" panose="05000000000000000000" pitchFamily="2" charset="2"/>
              </a:rPr>
              <a:t>A method of distributing an asset value evenly over its useful life. i.e. the asset is depreciated by the same amount in each period.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Declining Basis- </a:t>
            </a:r>
            <a:r>
              <a:rPr lang="en-US" dirty="0">
                <a:effectLst/>
              </a:rPr>
              <a:t>The declining balance method is a good depreciation method for assets that quickly lose their value or become obsolete, like computer equipment and other technology that has more utility in the earlier years of their </a:t>
            </a:r>
            <a:r>
              <a:rPr lang="en-US" dirty="0" smtClean="0">
                <a:effectLst/>
              </a:rPr>
              <a:t>life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Multi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levels- </a:t>
            </a:r>
            <a:r>
              <a:rPr lang="en-US" b="1" dirty="0" smtClean="0">
                <a:sym typeface="Wingdings" panose="05000000000000000000" pitchFamily="2" charset="2"/>
              </a:rPr>
              <a:t>A method of applying different depreciations rates to assets for different stages of an Asset’s useful life.</a:t>
            </a:r>
            <a:endParaRPr lang="en-US" b="1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Immediate Write-Off- </a:t>
            </a:r>
            <a:r>
              <a:rPr lang="en-US" b="1" dirty="0" smtClean="0"/>
              <a:t>A method generally applied to low value assets whose full value can be depreciated in the year of acquisition.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cs typeface="Aharoni" panose="02010803020104030203" pitchFamily="2" charset="-79"/>
              </a:rPr>
              <a:t>CREATE </a:t>
            </a:r>
            <a:r>
              <a:rPr lang="en-US" b="1" dirty="0">
                <a:solidFill>
                  <a:srgbClr val="00B0F0"/>
                </a:solidFill>
                <a:cs typeface="Aharoni" panose="02010803020104030203" pitchFamily="2" charset="-79"/>
              </a:rPr>
              <a:t>A NEW DEPRECIATION AREA</a:t>
            </a:r>
            <a:r>
              <a:rPr lang="en-US" b="1" dirty="0">
                <a:cs typeface="Aharoni" panose="02010803020104030203" pitchFamily="2" charset="-79"/>
              </a:rPr>
              <a:t>:  	COMPUTERS &amp; PRINTERS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cs typeface="Aharoni" panose="02010803020104030203" pitchFamily="2" charset="-79"/>
              </a:rPr>
              <a:t>Code: </a:t>
            </a:r>
            <a:r>
              <a:rPr lang="en-US" b="1" dirty="0" smtClean="0">
                <a:cs typeface="Aharoni" panose="02010803020104030203" pitchFamily="2" charset="-79"/>
              </a:rPr>
              <a:t>Comp_Prnt</a:t>
            </a:r>
            <a:r>
              <a:rPr lang="en-US" b="1" dirty="0">
                <a:cs typeface="Aharoni" panose="02010803020104030203" pitchFamily="2" charset="-79"/>
              </a:rPr>
              <a:t>	</a:t>
            </a:r>
            <a:r>
              <a:rPr lang="en-US" b="1" dirty="0" smtClean="0">
                <a:cs typeface="Aharoni" panose="02010803020104030203" pitchFamily="2" charset="-79"/>
              </a:rPr>
              <a:t>     	</a:t>
            </a:r>
            <a:r>
              <a:rPr lang="en-US" b="1" dirty="0" smtClean="0">
                <a:solidFill>
                  <a:srgbClr val="00B0F0"/>
                </a:solidFill>
                <a:cs typeface="Aharoni" panose="02010803020104030203" pitchFamily="2" charset="-79"/>
              </a:rPr>
              <a:t>Description</a:t>
            </a:r>
            <a:r>
              <a:rPr lang="en-US" b="1" dirty="0">
                <a:cs typeface="Aharoni" panose="02010803020104030203" pitchFamily="2" charset="-79"/>
              </a:rPr>
              <a:t>: Computers &amp; Printers	</a:t>
            </a:r>
            <a:r>
              <a:rPr lang="en-US" b="1" dirty="0">
                <a:solidFill>
                  <a:srgbClr val="00B0F0"/>
                </a:solidFill>
                <a:cs typeface="Aharoni" panose="02010803020104030203" pitchFamily="2" charset="-79"/>
              </a:rPr>
              <a:t> Method</a:t>
            </a:r>
            <a:r>
              <a:rPr lang="en-US" b="1" dirty="0">
                <a:cs typeface="Aharoni" panose="02010803020104030203" pitchFamily="2" charset="-79"/>
              </a:rPr>
              <a:t>: Straight Line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cs typeface="Aharoni" panose="02010803020104030203" pitchFamily="2" charset="-79"/>
              </a:rPr>
              <a:t>Calculation Base</a:t>
            </a:r>
            <a:r>
              <a:rPr lang="en-US" b="1" dirty="0">
                <a:cs typeface="Aharoni" panose="02010803020104030203" pitchFamily="2" charset="-79"/>
              </a:rPr>
              <a:t>: </a:t>
            </a:r>
            <a:r>
              <a:rPr lang="en-US" b="1" dirty="0" smtClean="0">
                <a:cs typeface="Aharoni" panose="02010803020104030203" pitchFamily="2" charset="-79"/>
              </a:rPr>
              <a:t>Yearly     	</a:t>
            </a:r>
            <a:r>
              <a:rPr lang="en-US" b="1" dirty="0" smtClean="0">
                <a:solidFill>
                  <a:srgbClr val="00B0F0"/>
                </a:solidFill>
                <a:cs typeface="Aharoni" panose="02010803020104030203" pitchFamily="2" charset="-79"/>
              </a:rPr>
              <a:t>Calculation Method</a:t>
            </a:r>
            <a:r>
              <a:rPr lang="en-US" b="1" dirty="0" smtClean="0">
                <a:cs typeface="Aharoni" panose="02010803020104030203" pitchFamily="2" charset="-79"/>
              </a:rPr>
              <a:t>: Net Book Value/ Remaining Life</a:t>
            </a:r>
          </a:p>
          <a:p>
            <a:pPr marL="0" indent="0">
              <a:buNone/>
            </a:pPr>
            <a:r>
              <a:rPr lang="en-US" b="1" dirty="0" smtClean="0">
                <a:cs typeface="Aharoni" panose="02010803020104030203" pitchFamily="2" charset="-79"/>
              </a:rPr>
              <a:t>Include Salvage Value in Depreciation Calculation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82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9337"/>
            <a:ext cx="10353761" cy="9187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4- Account Determination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103284"/>
            <a:ext cx="11878491" cy="5545709"/>
          </a:xfrm>
        </p:spPr>
        <p:txBody>
          <a:bodyPr/>
          <a:lstStyle/>
          <a:p>
            <a:r>
              <a:rPr lang="en-US" sz="2400" dirty="0" smtClean="0"/>
              <a:t>Administration </a:t>
            </a:r>
            <a:r>
              <a:rPr lang="en-US" sz="2400" dirty="0" smtClean="0">
                <a:sym typeface="Wingdings" panose="05000000000000000000" pitchFamily="2" charset="2"/>
              </a:rPr>
              <a:t> Setup  Financial  Fixed Assets  </a:t>
            </a:r>
            <a:r>
              <a:rPr lang="en-US" sz="2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Account Determination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Load Previous Data &amp; Duplicate</a:t>
            </a:r>
          </a:p>
          <a:p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Code</a:t>
            </a:r>
            <a:r>
              <a:rPr lang="en-US" sz="2400" dirty="0" smtClean="0">
                <a:sym typeface="Wingdings" panose="05000000000000000000" pitchFamily="2" charset="2"/>
              </a:rPr>
              <a:t>:  	Comp &amp; Prnt			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Description</a:t>
            </a:r>
            <a:r>
              <a:rPr lang="en-US" sz="2400" dirty="0" smtClean="0">
                <a:sym typeface="Wingdings" panose="05000000000000000000" pitchFamily="2" charset="2"/>
              </a:rPr>
              <a:t>: 	Computers &amp; Printers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Change Three Account Code Determinations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1- </a:t>
            </a:r>
            <a:r>
              <a:rPr lang="en-US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Asset Balance Sheet Account  </a:t>
            </a:r>
            <a:r>
              <a:rPr lang="en-US" sz="2000" dirty="0" smtClean="0">
                <a:sym typeface="Wingdings" panose="05000000000000000000" pitchFamily="2" charset="2"/>
              </a:rPr>
              <a:t>  Link to Computers &amp; Printers Asset G/L Account</a:t>
            </a:r>
          </a:p>
          <a:p>
            <a:pPr marL="457200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2- </a:t>
            </a:r>
            <a:r>
              <a:rPr lang="en-US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Ordinary Depreciation Account  </a:t>
            </a:r>
            <a:r>
              <a:rPr lang="en-US" sz="2000" dirty="0" smtClean="0">
                <a:sym typeface="Wingdings" panose="05000000000000000000" pitchFamily="2" charset="2"/>
              </a:rPr>
              <a:t>  </a:t>
            </a:r>
            <a:r>
              <a:rPr lang="en-US" sz="2000" dirty="0">
                <a:sym typeface="Wingdings" panose="05000000000000000000" pitchFamily="2" charset="2"/>
              </a:rPr>
              <a:t>Link to Computers &amp; Printers </a:t>
            </a:r>
            <a:r>
              <a:rPr lang="en-US" sz="2000" dirty="0" smtClean="0">
                <a:sym typeface="Wingdings" panose="05000000000000000000" pitchFamily="2" charset="2"/>
              </a:rPr>
              <a:t>Depreciation </a:t>
            </a:r>
            <a:r>
              <a:rPr lang="en-US" sz="2000" dirty="0">
                <a:sym typeface="Wingdings" panose="05000000000000000000" pitchFamily="2" charset="2"/>
              </a:rPr>
              <a:t>G/L Account</a:t>
            </a:r>
          </a:p>
          <a:p>
            <a:pPr marL="457200" lvl="1" indent="0">
              <a:buNone/>
            </a:pPr>
            <a:r>
              <a:rPr lang="en-US" sz="2000" dirty="0" smtClean="0"/>
              <a:t>3-</a:t>
            </a:r>
            <a:r>
              <a:rPr lang="en-US" sz="2000" dirty="0" smtClean="0">
                <a:solidFill>
                  <a:srgbClr val="00B0F0"/>
                </a:solidFill>
              </a:rPr>
              <a:t> Accumulated Ordinary Depreciation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>
                <a:sym typeface="Wingdings" panose="05000000000000000000" pitchFamily="2" charset="2"/>
              </a:rPr>
              <a:t>Link to Computers &amp; </a:t>
            </a:r>
            <a:r>
              <a:rPr lang="en-US" sz="2000" dirty="0" smtClean="0">
                <a:sym typeface="Wingdings" panose="05000000000000000000" pitchFamily="2" charset="2"/>
              </a:rPr>
              <a:t>Printers Accumulated </a:t>
            </a:r>
            <a:r>
              <a:rPr lang="en-US" sz="2000" dirty="0">
                <a:sym typeface="Wingdings" panose="05000000000000000000" pitchFamily="2" charset="2"/>
              </a:rPr>
              <a:t>Depreciation G/L </a:t>
            </a:r>
            <a:r>
              <a:rPr lang="en-US" sz="2000" dirty="0" smtClean="0">
                <a:sym typeface="Wingdings" panose="05000000000000000000" pitchFamily="2" charset="2"/>
              </a:rPr>
              <a:t>Account.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0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217714"/>
            <a:ext cx="11032425" cy="8665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Asset Class-Setup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1084217"/>
            <a:ext cx="11586754" cy="53818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Administration </a:t>
            </a:r>
            <a:r>
              <a:rPr lang="en-US" dirty="0" smtClean="0">
                <a:sym typeface="Wingdings" panose="05000000000000000000" pitchFamily="2" charset="2"/>
              </a:rPr>
              <a:t> Setup  Financials  Fixed Assets 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Asset </a:t>
            </a:r>
            <a:r>
              <a:rPr lang="en-US" sz="2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Class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Define New Asset Class</a:t>
            </a:r>
          </a:p>
          <a:p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Code- </a:t>
            </a:r>
            <a:r>
              <a:rPr lang="en-US" b="1" dirty="0" smtClean="0">
                <a:sym typeface="Wingdings" panose="05000000000000000000" pitchFamily="2" charset="2"/>
              </a:rPr>
              <a:t>Comp_Prnt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Description: </a:t>
            </a:r>
            <a:r>
              <a:rPr lang="en-US" b="1" dirty="0" smtClean="0">
                <a:sym typeface="Wingdings" panose="05000000000000000000" pitchFamily="2" charset="2"/>
              </a:rPr>
              <a:t>Computers &amp; Printers</a:t>
            </a:r>
          </a:p>
          <a:p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Asset Type</a:t>
            </a:r>
            <a:r>
              <a:rPr lang="en-US" sz="14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: </a:t>
            </a:r>
            <a:r>
              <a:rPr lang="en-US" sz="1800" b="1" dirty="0" smtClean="0">
                <a:sym typeface="Wingdings" panose="05000000000000000000" pitchFamily="2" charset="2"/>
              </a:rPr>
              <a:t>General</a:t>
            </a:r>
            <a:endParaRPr lang="en-US" sz="1800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Depreciation Area: </a:t>
            </a:r>
            <a:r>
              <a:rPr lang="en-US" b="1" dirty="0" smtClean="0"/>
              <a:t>GAAP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Account Determination:  </a:t>
            </a:r>
            <a:r>
              <a:rPr lang="en-US" b="1" dirty="0" smtClean="0"/>
              <a:t>Comp &amp; Prnt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Useful Life (Months):  </a:t>
            </a:r>
            <a:r>
              <a:rPr lang="en-US" b="1" dirty="0" smtClean="0"/>
              <a:t>36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NOW YOU ARE READY TO CREATE ASSET MASTER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032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55" y="300445"/>
            <a:ext cx="10353761" cy="9405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6- Asset Master </a:t>
            </a:r>
            <a:r>
              <a:rPr lang="en-US" dirty="0">
                <a:solidFill>
                  <a:srgbClr val="00B0F0"/>
                </a:solidFill>
              </a:rPr>
              <a:t>Data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031966"/>
            <a:ext cx="10940986" cy="4759234"/>
          </a:xfrm>
        </p:spPr>
        <p:txBody>
          <a:bodyPr/>
          <a:lstStyle/>
          <a:p>
            <a:r>
              <a:rPr lang="en-US" dirty="0" smtClean="0"/>
              <a:t>Financial </a:t>
            </a:r>
            <a:r>
              <a:rPr lang="en-US" dirty="0" smtClean="0">
                <a:sym typeface="Wingdings" panose="05000000000000000000" pitchFamily="2" charset="2"/>
              </a:rPr>
              <a:t> Fixed Assets  Asset Master Data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Cntrl A to create new Mast Data. (Computer System)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Item # C001, 		Description; 	Computer System 001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Asset Class:  Comp &amp; Prnt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Tick Sales Items (If you are going to sell it later on) </a:t>
            </a:r>
          </a:p>
          <a:p>
            <a:pPr marL="914400" lvl="2" indent="0">
              <a:buNone/>
            </a:pPr>
            <a:r>
              <a:rPr lang="en-US" sz="18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&amp; ADD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3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39783"/>
            <a:ext cx="10353761" cy="78812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7</a:t>
            </a:r>
            <a:r>
              <a:rPr lang="en-US" dirty="0" smtClean="0">
                <a:solidFill>
                  <a:srgbClr val="00B0F0"/>
                </a:solidFill>
              </a:rPr>
              <a:t>- Acquisition Of ASSET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23851"/>
            <a:ext cx="11625943" cy="5055326"/>
          </a:xfrm>
        </p:spPr>
        <p:txBody>
          <a:bodyPr/>
          <a:lstStyle/>
          <a:p>
            <a:r>
              <a:rPr lang="en-US" dirty="0" smtClean="0"/>
              <a:t>Purchasing A/P – A/P Invoice – Select Vendor- Load Item: Computer System 001- </a:t>
            </a:r>
          </a:p>
          <a:p>
            <a:r>
              <a:rPr lang="en-US" dirty="0" smtClean="0"/>
              <a:t>Put Price: 4500 – Apply tax-</a:t>
            </a:r>
          </a:p>
          <a:p>
            <a:r>
              <a:rPr lang="en-US" dirty="0" smtClean="0"/>
              <a:t>Posting Date  05-01-16 &amp; ADD (This will going to make 2 transactions)</a:t>
            </a:r>
          </a:p>
          <a:p>
            <a:pPr marL="0" indent="0">
              <a:buNone/>
            </a:pPr>
            <a:r>
              <a:rPr lang="en-US" dirty="0" smtClean="0"/>
              <a:t>	Load Data Previous Record: Accounting- we can see journal entry(It will post to Fixed 	Asset clearing Account)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After this Entry system will automatically create Capitalization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27" y="600891"/>
            <a:ext cx="10353761" cy="83602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Capitalization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3" y="1672046"/>
            <a:ext cx="11730444" cy="454587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Financial </a:t>
            </a:r>
            <a:r>
              <a:rPr lang="en-US" sz="2800" dirty="0" smtClean="0">
                <a:sym typeface="Wingdings" panose="05000000000000000000" pitchFamily="2" charset="2"/>
              </a:rPr>
              <a:t> Fixed Assets  Capitalization  Load Previous Data- Accounting-Capitalization</a:t>
            </a:r>
          </a:p>
          <a:p>
            <a:endParaRPr lang="en-US" sz="28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2800" dirty="0" smtClean="0">
                <a:solidFill>
                  <a:srgbClr val="00B0F0"/>
                </a:solidFill>
                <a:sym typeface="Wingdings" panose="05000000000000000000" pitchFamily="2" charset="2"/>
              </a:rPr>
              <a:t>Return to Master Data-Load Recent Entry- Accounting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200" dirty="0" smtClean="0">
                <a:sym typeface="Wingdings" panose="05000000000000000000" pitchFamily="2" charset="2"/>
              </a:rPr>
              <a:t>Date Of Capitalization</a:t>
            </a:r>
          </a:p>
          <a:p>
            <a:pPr marL="0" indent="0">
              <a:buNone/>
            </a:pPr>
            <a:r>
              <a:rPr lang="en-US" sz="2200" dirty="0" smtClean="0">
                <a:sym typeface="Wingdings" panose="05000000000000000000" pitchFamily="2" charset="2"/>
              </a:rPr>
              <a:t>	Ordinary Depreciation</a:t>
            </a:r>
          </a:p>
          <a:p>
            <a:pPr marL="0" indent="0">
              <a:buNone/>
            </a:pPr>
            <a:r>
              <a:rPr lang="en-US" sz="2200" dirty="0" smtClean="0">
                <a:sym typeface="Wingdings" panose="05000000000000000000" pitchFamily="2" charset="2"/>
              </a:rPr>
              <a:t>	Carrying Value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B0F0"/>
                </a:solidFill>
                <a:sym typeface="Wingdings" panose="05000000000000000000" pitchFamily="2" charset="2"/>
              </a:rPr>
              <a:t>Value Tab 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5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710</TotalTime>
  <Words>563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Bookman Old Style</vt:lpstr>
      <vt:lpstr>Rockwell</vt:lpstr>
      <vt:lpstr>Wingdings</vt:lpstr>
      <vt:lpstr>Damask</vt:lpstr>
      <vt:lpstr>FIXED ASSETS</vt:lpstr>
      <vt:lpstr> 1- Activate Fixed Assets </vt:lpstr>
      <vt:lpstr>2- Depreciation Area- Setup </vt:lpstr>
      <vt:lpstr>3- Depreciation Type- Setup </vt:lpstr>
      <vt:lpstr>4- Account Determination </vt:lpstr>
      <vt:lpstr>5- Asset Class-Setup </vt:lpstr>
      <vt:lpstr>6- Asset Master Data </vt:lpstr>
      <vt:lpstr>7- Acquisition Of ASSET</vt:lpstr>
      <vt:lpstr>Capitalization</vt:lpstr>
      <vt:lpstr>8- Depreciation Run </vt:lpstr>
      <vt:lpstr>9- Retirement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ASSETS</dc:title>
  <dc:creator>Rashid Abbas</dc:creator>
  <cp:lastModifiedBy>Rashid Abbas</cp:lastModifiedBy>
  <cp:revision>102</cp:revision>
  <dcterms:created xsi:type="dcterms:W3CDTF">2018-10-05T07:30:38Z</dcterms:created>
  <dcterms:modified xsi:type="dcterms:W3CDTF">2018-10-09T12:47:56Z</dcterms:modified>
</cp:coreProperties>
</file>