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67" r:id="rId3"/>
    <p:sldId id="268" r:id="rId4"/>
    <p:sldId id="269" r:id="rId5"/>
    <p:sldId id="367" r:id="rId6"/>
    <p:sldId id="371" r:id="rId7"/>
    <p:sldId id="369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54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13" autoAdjust="0"/>
  </p:normalViewPr>
  <p:slideViewPr>
    <p:cSldViewPr snapToGrid="0">
      <p:cViewPr varScale="1">
        <p:scale>
          <a:sx n="78" d="100"/>
          <a:sy n="78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00895-5114-4D2D-A1BD-9BF4AE35E0F2}" type="datetimeFigureOut">
              <a:rPr lang="en-PK" smtClean="0"/>
              <a:t>01/12/2024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9B9E2-6FED-4B9A-921A-628CC966DF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643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Bidmas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stands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Brackets, Indices, Division/Multiplication, Addition/Subtraction.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9B9E2-6FED-4B9A-921A-628CC966DFE3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241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551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66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530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9FB19C-7C26-4B7B-9D99-206E8CB35EFC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PHP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ECFA63-2E65-4D4E-B3B5-91590D7935A2}"/>
              </a:ext>
            </a:extLst>
          </p:cNvPr>
          <p:cNvSpPr txBox="1"/>
          <p:nvPr/>
        </p:nvSpPr>
        <p:spPr>
          <a:xfrm>
            <a:off x="2022931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32991-078C-49D8-BE71-6E0AAF497D7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81832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32FDD7-343D-4B52-852D-2C210F29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06" y="611226"/>
            <a:ext cx="7126586" cy="2681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BD35EF-9452-422E-BBF6-34C599101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69" y="4453329"/>
            <a:ext cx="1343212" cy="9050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683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Sorting arrays: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rsort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64534-C369-4C5B-845A-D64FF19F8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93" y="1600198"/>
            <a:ext cx="6846173" cy="2957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2A383-7A30-4263-86F3-D1154642C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82" y="4938484"/>
            <a:ext cx="1428949" cy="13051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27F73-F918-4AAC-992E-9C543D1BA726}"/>
              </a:ext>
            </a:extLst>
          </p:cNvPr>
          <p:cNvSpPr txBox="1"/>
          <p:nvPr/>
        </p:nvSpPr>
        <p:spPr>
          <a:xfrm>
            <a:off x="2864759" y="52983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EC67F7-2E1B-462B-8B89-AC13E8AE56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223660" y="55154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(Reverse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Sorting arrays: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sort()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rsort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27F73-F918-4AAC-992E-9C543D1BA726}"/>
              </a:ext>
            </a:extLst>
          </p:cNvPr>
          <p:cNvSpPr txBox="1"/>
          <p:nvPr/>
        </p:nvSpPr>
        <p:spPr>
          <a:xfrm>
            <a:off x="2864759" y="52983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EC67F7-2E1B-462B-8B89-AC13E8AE56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223660" y="55154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47A465-9549-4955-B71A-AB9CDF1A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86" y="1744667"/>
            <a:ext cx="8142109" cy="242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A4D73-2F40-483C-82A3-8C9E685D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667" y="4551786"/>
            <a:ext cx="1428949" cy="15146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42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Forms provide a mean of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submitting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information from the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client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to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</a:p>
          <a:p>
            <a:r>
              <a:rPr lang="en-AU" sz="3600" b="1" dirty="0">
                <a:latin typeface="Calibri" pitchFamily="34" charset="0"/>
                <a:cs typeface="Calibri" pitchFamily="34" charset="0"/>
              </a:rPr>
              <a:t>We can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HTML forms using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&lt;form&gt;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tag</a:t>
            </a:r>
          </a:p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are the most common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attributes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of &lt;form&gt;</a:t>
            </a:r>
          </a:p>
          <a:p>
            <a:pPr marL="0" indent="0">
              <a:buNone/>
            </a:pP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514350" lvl="1" indent="-514350">
              <a:buFont typeface="+mj-lt"/>
              <a:buAutoNum type="arabicPeriod"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9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 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gives the URL of the application that is to receive and process the forms data</a:t>
            </a:r>
          </a:p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method -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sets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 method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that the browser uses to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send 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the form's data to the </a:t>
            </a:r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server</a:t>
            </a:r>
            <a:r>
              <a:rPr lang="en-AU" sz="3600" b="1" dirty="0">
                <a:latin typeface="Calibri" pitchFamily="34" charset="0"/>
                <a:cs typeface="Calibri" pitchFamily="34" charset="0"/>
              </a:rPr>
              <a:t> for processing</a:t>
            </a:r>
          </a:p>
          <a:p>
            <a:pPr lvl="1"/>
            <a:r>
              <a:rPr lang="en-AU" b="1" dirty="0">
                <a:latin typeface="Calibri" pitchFamily="34" charset="0"/>
                <a:cs typeface="Calibri" pitchFamily="34" charset="0"/>
              </a:rPr>
              <a:t>most common methods are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</a:t>
            </a:r>
            <a:r>
              <a:rPr lang="en-AU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AU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41710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5" descr="Screen Clipping">
            <a:extLst>
              <a:ext uri="{FF2B5EF4-FFF2-40B4-BE49-F238E27FC236}">
                <a16:creationId xmlns:a16="http://schemas.microsoft.com/office/drawing/2014/main" id="{9C3AAF93-CACA-4BA5-BFF0-FEC1B624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20" y="4959639"/>
            <a:ext cx="8649605" cy="609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1375230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 method 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all form data is encoded into the URL, appended the action URL as query string parameters</a:t>
            </a:r>
            <a:endParaRPr lang="en-AU" sz="3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DB369C-726E-4D3E-81B8-B1B1A054419B}"/>
              </a:ext>
            </a:extLst>
          </p:cNvPr>
          <p:cNvCxnSpPr/>
          <p:nvPr/>
        </p:nvCxnSpPr>
        <p:spPr>
          <a:xfrm flipV="1">
            <a:off x="3405414" y="5293467"/>
            <a:ext cx="1181100" cy="538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B8CC30-C506-4F6F-A660-DD0B19A9507E}"/>
              </a:ext>
            </a:extLst>
          </p:cNvPr>
          <p:cNvSpPr txBox="1"/>
          <p:nvPr/>
        </p:nvSpPr>
        <p:spPr>
          <a:xfrm>
            <a:off x="2452914" y="5715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 page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550EF5-AA6E-40C7-885B-166FE5B58E48}"/>
              </a:ext>
            </a:extLst>
          </p:cNvPr>
          <p:cNvCxnSpPr/>
          <p:nvPr/>
        </p:nvCxnSpPr>
        <p:spPr>
          <a:xfrm flipH="1" flipV="1">
            <a:off x="5729514" y="5410200"/>
            <a:ext cx="190500" cy="5586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B313A33-0488-427B-BE88-924B7CD2891A}"/>
              </a:ext>
            </a:extLst>
          </p:cNvPr>
          <p:cNvSpPr txBox="1"/>
          <p:nvPr/>
        </p:nvSpPr>
        <p:spPr>
          <a:xfrm>
            <a:off x="5445106" y="572782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field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C9AAC-4D7C-4C69-8759-E551C5CE98AE}"/>
              </a:ext>
            </a:extLst>
          </p:cNvPr>
          <p:cNvCxnSpPr/>
          <p:nvPr/>
        </p:nvCxnSpPr>
        <p:spPr>
          <a:xfrm flipH="1" flipV="1">
            <a:off x="6339114" y="5410200"/>
            <a:ext cx="1133702" cy="420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1C9A98-1FD7-4469-BF46-6188C2905778}"/>
              </a:ext>
            </a:extLst>
          </p:cNvPr>
          <p:cNvSpPr txBox="1"/>
          <p:nvPr/>
        </p:nvSpPr>
        <p:spPr>
          <a:xfrm>
            <a:off x="7063014" y="564572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entered by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5D2F4-95AF-48B0-BF49-BE705539A7FF}"/>
              </a:ext>
            </a:extLst>
          </p:cNvPr>
          <p:cNvSpPr/>
          <p:nvPr/>
        </p:nvSpPr>
        <p:spPr>
          <a:xfrm>
            <a:off x="5189982" y="3134018"/>
            <a:ext cx="3068647" cy="176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3415D6-B2BE-4493-AFCA-21F9A8BAA2E9}"/>
              </a:ext>
            </a:extLst>
          </p:cNvPr>
          <p:cNvSpPr/>
          <p:nvPr/>
        </p:nvSpPr>
        <p:spPr>
          <a:xfrm>
            <a:off x="5559406" y="3278388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Asad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9-2FAC-4765-9D22-37F6C2B8A7D7}"/>
              </a:ext>
            </a:extLst>
          </p:cNvPr>
          <p:cNvSpPr/>
          <p:nvPr/>
        </p:nvSpPr>
        <p:spPr>
          <a:xfrm>
            <a:off x="5559406" y="3714025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asd@gmail.com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C6B612-DAF5-4A1B-807D-A67B2279D05E}"/>
              </a:ext>
            </a:extLst>
          </p:cNvPr>
          <p:cNvSpPr/>
          <p:nvPr/>
        </p:nvSpPr>
        <p:spPr>
          <a:xfrm>
            <a:off x="6664306" y="4316986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1732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1375230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Post method: </a:t>
            </a:r>
            <a:r>
              <a:rPr lang="en-US" sz="3600" b="1" dirty="0">
                <a:latin typeface="Calibri" pitchFamily="34" charset="0"/>
                <a:cs typeface="Calibri" pitchFamily="34" charset="0"/>
              </a:rPr>
              <a:t>form data appears within the message body of the HTTP request</a:t>
            </a:r>
            <a:endParaRPr lang="en-AU" sz="3600" b="1" dirty="0">
              <a:latin typeface="Calibri" pitchFamily="34" charset="0"/>
              <a:cs typeface="Calibri" pitchFamily="34" charset="0"/>
            </a:endParaRPr>
          </a:p>
          <a:p>
            <a:pPr marL="0" lvl="1" indent="0">
              <a:buNone/>
            </a:pPr>
            <a:endParaRPr lang="en-US" sz="32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1B04CE-FAC5-4A8B-A484-71E47C9C7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8" y="2786872"/>
            <a:ext cx="8224391" cy="2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858657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automatically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makes few variables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available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in your program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These are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 variables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and can be accessed by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These variables are called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super-global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variables because they can be accessed without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regard to scope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$_GET: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contains all the query string variables that were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attached to the URL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ea typeface="+mj-ea"/>
                <a:cs typeface="Calibri" pitchFamily="34" charset="0"/>
              </a:rPr>
              <a:t>$_POST: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contains all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submitted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form variables and their data</a:t>
            </a:r>
          </a:p>
          <a:p>
            <a:endParaRPr lang="en-US" sz="28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6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EC20112-375D-460A-8D91-407C8C3F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5017003"/>
            <a:ext cx="10465035" cy="739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Global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72B8C-389E-4AF8-8997-A74CD5E84F47}"/>
              </a:ext>
            </a:extLst>
          </p:cNvPr>
          <p:cNvSpPr/>
          <p:nvPr/>
        </p:nvSpPr>
        <p:spPr>
          <a:xfrm>
            <a:off x="667657" y="1613079"/>
            <a:ext cx="5562599" cy="29589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&lt;body&gt;</a:t>
            </a:r>
          </a:p>
          <a:p>
            <a:r>
              <a:rPr lang="en-US" sz="2400" b="1" dirty="0"/>
              <a:t>&lt;form method=“get” action=“</a:t>
            </a:r>
            <a:r>
              <a:rPr lang="en-US" sz="2400" b="1" dirty="0" err="1"/>
              <a:t>action.php</a:t>
            </a:r>
            <a:r>
              <a:rPr lang="en-US" sz="2400" b="1" dirty="0"/>
              <a:t>”&gt;</a:t>
            </a:r>
          </a:p>
          <a:p>
            <a:r>
              <a:rPr lang="en-US" sz="2400" b="1" dirty="0"/>
              <a:t>&lt;input type=“text” name=“name”&gt;</a:t>
            </a:r>
          </a:p>
          <a:p>
            <a:r>
              <a:rPr lang="en-US" sz="2400" b="1" dirty="0"/>
              <a:t>&lt;input type=“text” name=“email”&gt;</a:t>
            </a:r>
          </a:p>
          <a:p>
            <a:r>
              <a:rPr lang="en-US" sz="2400" b="1" dirty="0"/>
              <a:t>&lt;input type=“submit”&gt;</a:t>
            </a:r>
          </a:p>
          <a:p>
            <a:r>
              <a:rPr lang="en-US" sz="2400" b="1" dirty="0"/>
              <a:t>&lt;/form&gt;</a:t>
            </a:r>
          </a:p>
          <a:p>
            <a:r>
              <a:rPr lang="en-US" sz="2400" b="1" dirty="0"/>
              <a:t>&lt;/body&gt;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EE1C8-2BCC-4995-B857-33DCDD255EEB}"/>
              </a:ext>
            </a:extLst>
          </p:cNvPr>
          <p:cNvSpPr/>
          <p:nvPr/>
        </p:nvSpPr>
        <p:spPr>
          <a:xfrm>
            <a:off x="6535055" y="1613079"/>
            <a:ext cx="2768601" cy="18159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D5D45-CA30-4750-9E42-C2EA8B0F2F05}"/>
              </a:ext>
            </a:extLst>
          </p:cNvPr>
          <p:cNvSpPr/>
          <p:nvPr/>
        </p:nvSpPr>
        <p:spPr>
          <a:xfrm>
            <a:off x="6687456" y="1828800"/>
            <a:ext cx="235494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Rubab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0751A-7EF2-41A7-8DD2-928243E07580}"/>
              </a:ext>
            </a:extLst>
          </p:cNvPr>
          <p:cNvSpPr/>
          <p:nvPr/>
        </p:nvSpPr>
        <p:spPr>
          <a:xfrm>
            <a:off x="6687456" y="2286000"/>
            <a:ext cx="235494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rubabjavaid@ucp.edu.pk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8F9F9-7CC1-4B0C-9B29-78DA3E223778}"/>
              </a:ext>
            </a:extLst>
          </p:cNvPr>
          <p:cNvSpPr/>
          <p:nvPr/>
        </p:nvSpPr>
        <p:spPr>
          <a:xfrm>
            <a:off x="7792356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F352-096E-497E-B45C-E17F0FB05B35}"/>
              </a:ext>
            </a:extLst>
          </p:cNvPr>
          <p:cNvSpPr txBox="1"/>
          <p:nvPr/>
        </p:nvSpPr>
        <p:spPr>
          <a:xfrm>
            <a:off x="3468760" y="5808270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4DF26-FB1A-427E-8820-2C8F79202449}"/>
              </a:ext>
            </a:extLst>
          </p:cNvPr>
          <p:cNvSpPr txBox="1"/>
          <p:nvPr/>
        </p:nvSpPr>
        <p:spPr>
          <a:xfrm>
            <a:off x="5768176" y="58360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31A9E-9CD6-40AB-9DD8-D85A07A990F8}"/>
              </a:ext>
            </a:extLst>
          </p:cNvPr>
          <p:cNvSpPr txBox="1"/>
          <p:nvPr/>
        </p:nvSpPr>
        <p:spPr>
          <a:xfrm>
            <a:off x="2162628" y="602073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$_GET</a:t>
            </a:r>
          </a:p>
        </p:txBody>
      </p:sp>
      <p:cxnSp>
        <p:nvCxnSpPr>
          <p:cNvPr id="14" name="Elbow Connector 17">
            <a:extLst>
              <a:ext uri="{FF2B5EF4-FFF2-40B4-BE49-F238E27FC236}">
                <a16:creationId xmlns:a16="http://schemas.microsoft.com/office/drawing/2014/main" id="{807C8EDE-CCFA-4F30-B592-8EED8D1C0471}"/>
              </a:ext>
            </a:extLst>
          </p:cNvPr>
          <p:cNvCxnSpPr/>
          <p:nvPr/>
        </p:nvCxnSpPr>
        <p:spPr>
          <a:xfrm>
            <a:off x="3000828" y="6251569"/>
            <a:ext cx="457200" cy="230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38FA19C-9E7B-46D8-896F-9E27918F3E53}"/>
              </a:ext>
            </a:extLst>
          </p:cNvPr>
          <p:cNvSpPr/>
          <p:nvPr/>
        </p:nvSpPr>
        <p:spPr>
          <a:xfrm>
            <a:off x="4510875" y="6177602"/>
            <a:ext cx="358809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rubabjavaid@ucp.edu.pk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BC568-7341-4C5D-BB33-58F52DC89FC3}"/>
              </a:ext>
            </a:extLst>
          </p:cNvPr>
          <p:cNvCxnSpPr>
            <a:cxnSpLocks/>
          </p:cNvCxnSpPr>
          <p:nvPr/>
        </p:nvCxnSpPr>
        <p:spPr>
          <a:xfrm flipH="1">
            <a:off x="6582228" y="5619516"/>
            <a:ext cx="1616187" cy="7474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0E76C1-DD7A-444D-9A44-2EDAB9B632DB}"/>
              </a:ext>
            </a:extLst>
          </p:cNvPr>
          <p:cNvCxnSpPr>
            <a:cxnSpLocks/>
          </p:cNvCxnSpPr>
          <p:nvPr/>
        </p:nvCxnSpPr>
        <p:spPr>
          <a:xfrm flipH="1">
            <a:off x="3991428" y="5548079"/>
            <a:ext cx="1032423" cy="4257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96F210-8443-4CDE-B32F-7C284AE925D6}"/>
              </a:ext>
            </a:extLst>
          </p:cNvPr>
          <p:cNvCxnSpPr>
            <a:cxnSpLocks/>
          </p:cNvCxnSpPr>
          <p:nvPr/>
        </p:nvCxnSpPr>
        <p:spPr>
          <a:xfrm flipH="1">
            <a:off x="6301576" y="5576869"/>
            <a:ext cx="760050" cy="416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D79ECD-9FB7-43D3-A71B-62F40AE60775}"/>
              </a:ext>
            </a:extLst>
          </p:cNvPr>
          <p:cNvSpPr/>
          <p:nvPr/>
        </p:nvSpPr>
        <p:spPr>
          <a:xfrm>
            <a:off x="3468760" y="6177602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Rubab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3F234-9F70-4D05-B425-571B20B5ABFD}"/>
              </a:ext>
            </a:extLst>
          </p:cNvPr>
          <p:cNvCxnSpPr>
            <a:cxnSpLocks/>
          </p:cNvCxnSpPr>
          <p:nvPr/>
        </p:nvCxnSpPr>
        <p:spPr>
          <a:xfrm flipH="1">
            <a:off x="4312930" y="5599041"/>
            <a:ext cx="1736451" cy="767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F731FF2-AA20-45AA-9ADE-A3E4A27F0DC4}"/>
              </a:ext>
            </a:extLst>
          </p:cNvPr>
          <p:cNvSpPr/>
          <p:nvPr/>
        </p:nvSpPr>
        <p:spPr>
          <a:xfrm>
            <a:off x="7973782" y="3185667"/>
            <a:ext cx="4277212" cy="2074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/>
              <a:t>Action.php</a:t>
            </a:r>
            <a:endParaRPr lang="en-US" sz="2800" b="1" dirty="0"/>
          </a:p>
          <a:p>
            <a:r>
              <a:rPr lang="en-US" sz="2800" b="1" dirty="0"/>
              <a:t>&lt;?</a:t>
            </a:r>
            <a:r>
              <a:rPr lang="en-US" sz="2800" b="1" dirty="0" err="1"/>
              <a:t>php</a:t>
            </a:r>
            <a:endParaRPr lang="en-US" sz="2800" b="1" dirty="0"/>
          </a:p>
          <a:p>
            <a:r>
              <a:rPr lang="en-US" sz="2800" b="1" dirty="0"/>
              <a:t>$name = $_GET[‘name’];</a:t>
            </a:r>
          </a:p>
          <a:p>
            <a:r>
              <a:rPr lang="en-US" sz="2800" b="1" dirty="0"/>
              <a:t>$email = $_GET[‘email’];</a:t>
            </a:r>
          </a:p>
          <a:p>
            <a:r>
              <a:rPr lang="en-US" sz="28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24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 animBg="1"/>
      <p:bldP spid="19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2400" y="1613080"/>
            <a:ext cx="5359400" cy="2730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&lt;body&gt;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&lt;form method=“post”&gt;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&lt;input type=“text” name=“name”&gt;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&lt;input type=“text” name=“email”&gt;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&lt;input type=“submit”&gt;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&lt;/form&gt;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&lt;/body&gt;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1613080"/>
            <a:ext cx="3570616" cy="1663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54422" y="1785140"/>
            <a:ext cx="3283856" cy="30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Rubab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8999" y="2286000"/>
            <a:ext cx="3283857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rubabjavaid@ucp.edu.pk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3900" y="2819400"/>
            <a:ext cx="1104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2202" y="495300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Rubab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80773" y="5606183"/>
            <a:ext cx="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865" y="559385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2" y="453417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$_POST</a:t>
            </a:r>
          </a:p>
        </p:txBody>
      </p:sp>
      <p:cxnSp>
        <p:nvCxnSpPr>
          <p:cNvPr id="18" name="Elbow Connector 17"/>
          <p:cNvCxnSpPr>
            <a:endCxn id="12" idx="1"/>
          </p:cNvCxnSpPr>
          <p:nvPr/>
        </p:nvCxnSpPr>
        <p:spPr>
          <a:xfrm>
            <a:off x="1752602" y="4765010"/>
            <a:ext cx="609600" cy="492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10757" y="4951927"/>
            <a:ext cx="357061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rubabjavaid@ucp.edu.pk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1AC84D-0198-420C-8C0C-C6C5018BF454}"/>
              </a:ext>
            </a:extLst>
          </p:cNvPr>
          <p:cNvSpPr/>
          <p:nvPr/>
        </p:nvSpPr>
        <p:spPr>
          <a:xfrm>
            <a:off x="7158611" y="3402767"/>
            <a:ext cx="421706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err="1"/>
              <a:t>Action.php</a:t>
            </a:r>
            <a:endParaRPr lang="en-US" sz="2800" b="1" dirty="0"/>
          </a:p>
          <a:p>
            <a:r>
              <a:rPr lang="en-US" sz="2800" b="1" dirty="0"/>
              <a:t>&lt;?</a:t>
            </a:r>
            <a:r>
              <a:rPr lang="en-US" sz="2800" b="1" dirty="0" err="1"/>
              <a:t>php</a:t>
            </a:r>
            <a:endParaRPr lang="en-US" sz="2800" b="1" dirty="0"/>
          </a:p>
          <a:p>
            <a:r>
              <a:rPr lang="en-US" sz="2800" b="1" dirty="0"/>
              <a:t>$name = $_POST[‘name’];</a:t>
            </a:r>
          </a:p>
          <a:p>
            <a:r>
              <a:rPr lang="en-US" sz="2800" b="1" dirty="0"/>
              <a:t>$email = $_POST[‘email’];</a:t>
            </a:r>
          </a:p>
          <a:p>
            <a:r>
              <a:rPr lang="en-US" sz="28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264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6" grpId="0"/>
      <p:bldP spid="2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7828" y="1669143"/>
            <a:ext cx="7402285" cy="4368800"/>
            <a:chOff x="2319527" y="2490216"/>
            <a:chExt cx="5053583" cy="370789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527" y="2490216"/>
              <a:ext cx="5053583" cy="18623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4204" y="4390644"/>
              <a:ext cx="4904231" cy="1807463"/>
            </a:xfrm>
            <a:prstGeom prst="rect">
              <a:avLst/>
            </a:prstGeom>
          </p:spPr>
        </p:pic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368B2CA-05CD-43B2-9F68-B7AD852B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PHP (</a:t>
            </a:r>
            <a:r>
              <a:rPr lang="en-US" dirty="0" err="1"/>
              <a:t>Revison</a:t>
            </a:r>
            <a:r>
              <a:rPr lang="en-US" dirty="0"/>
              <a:t>)</a:t>
            </a:r>
            <a:endParaRPr lang="en-P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577D64-8EA8-42F9-9BBB-9FA36D162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21095"/>
            <a:ext cx="4710933" cy="1668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data (Example)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20</a:t>
            </a:fld>
            <a:endParaRPr lang="en-US"/>
          </a:p>
        </p:txBody>
      </p:sp>
      <p:pic>
        <p:nvPicPr>
          <p:cNvPr id="17" name="Content Placeholder 6" descr="Macromedia Dreamweaver 8 - [C:\wamp\www\lecture 26\form.php (XHTML)]">
            <a:extLst>
              <a:ext uri="{FF2B5EF4-FFF2-40B4-BE49-F238E27FC236}">
                <a16:creationId xmlns:a16="http://schemas.microsoft.com/office/drawing/2014/main" id="{C132BD96-8A65-4FE2-BE37-610B45523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7592" b="29581"/>
          <a:stretch/>
        </p:blipFill>
        <p:spPr>
          <a:xfrm>
            <a:off x="457200" y="1832430"/>
            <a:ext cx="6781800" cy="2253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5C0482-8478-4BDC-B5C9-BDE39EB58C26}"/>
              </a:ext>
            </a:extLst>
          </p:cNvPr>
          <p:cNvCxnSpPr/>
          <p:nvPr/>
        </p:nvCxnSpPr>
        <p:spPr>
          <a:xfrm>
            <a:off x="5867400" y="1756229"/>
            <a:ext cx="76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155660-F198-4DA1-8F1B-54F8F03A5763}"/>
              </a:ext>
            </a:extLst>
          </p:cNvPr>
          <p:cNvSpPr txBox="1"/>
          <p:nvPr/>
        </p:nvSpPr>
        <p:spPr>
          <a:xfrm>
            <a:off x="5257800" y="1451429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 Method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2749A5-FB9B-4A90-81BA-FCCEF6FEE927}"/>
              </a:ext>
            </a:extLst>
          </p:cNvPr>
          <p:cNvCxnSpPr/>
          <p:nvPr/>
        </p:nvCxnSpPr>
        <p:spPr>
          <a:xfrm flipV="1">
            <a:off x="5105400" y="2746829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F64178-BE6C-4542-A38C-15E9A5795664}"/>
              </a:ext>
            </a:extLst>
          </p:cNvPr>
          <p:cNvSpPr txBox="1"/>
          <p:nvPr/>
        </p:nvSpPr>
        <p:spPr>
          <a:xfrm>
            <a:off x="4667250" y="312782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field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BEB20-4400-41B2-B3C9-C4C8016CC196}"/>
              </a:ext>
            </a:extLst>
          </p:cNvPr>
          <p:cNvCxnSpPr/>
          <p:nvPr/>
        </p:nvCxnSpPr>
        <p:spPr>
          <a:xfrm flipH="1" flipV="1">
            <a:off x="6324600" y="2746829"/>
            <a:ext cx="228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23EC42-E44C-48AC-ABA4-9827DB7C9A11}"/>
              </a:ext>
            </a:extLst>
          </p:cNvPr>
          <p:cNvSpPr txBox="1"/>
          <p:nvPr/>
        </p:nvSpPr>
        <p:spPr>
          <a:xfrm>
            <a:off x="5848350" y="3127829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field name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6F8C66-EE25-44AD-B9F8-945103177D6E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426857" y="4792560"/>
            <a:ext cx="893398" cy="109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23CF39-D4FE-4CD0-838F-4A36345AB1F3}"/>
              </a:ext>
            </a:extLst>
          </p:cNvPr>
          <p:cNvSpPr txBox="1"/>
          <p:nvPr/>
        </p:nvSpPr>
        <p:spPr>
          <a:xfrm>
            <a:off x="5320255" y="46078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is received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30055B-E208-42FB-973F-DF4C1BE040C1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5359398"/>
            <a:ext cx="522514" cy="8850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EBF11E-AA81-43E8-97EC-9BC9AE3C859D}"/>
              </a:ext>
            </a:extLst>
          </p:cNvPr>
          <p:cNvSpPr txBox="1"/>
          <p:nvPr/>
        </p:nvSpPr>
        <p:spPr>
          <a:xfrm>
            <a:off x="3657600" y="623019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 a message</a:t>
            </a:r>
          </a:p>
        </p:txBody>
      </p:sp>
    </p:spTree>
    <p:extLst>
      <p:ext uri="{BB962C8B-B14F-4D97-AF65-F5344CB8AC3E}">
        <p14:creationId xmlns:p14="http://schemas.microsoft.com/office/powerpoint/2010/main" val="24569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data (Example) -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21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3153-9C6F-478F-A97E-CC7BC975C298}"/>
              </a:ext>
            </a:extLst>
          </p:cNvPr>
          <p:cNvSpPr txBox="1"/>
          <p:nvPr/>
        </p:nvSpPr>
        <p:spPr>
          <a:xfrm>
            <a:off x="1948541" y="4813809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form.php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97591A-097F-4549-B3FB-F0D24362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5" y="1888399"/>
            <a:ext cx="5081197" cy="26255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E542B4-4538-4CE9-A812-D3C20105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81" y="1888398"/>
            <a:ext cx="4993084" cy="26255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D577F3-387E-40C4-9C56-6819B4783F3E}"/>
              </a:ext>
            </a:extLst>
          </p:cNvPr>
          <p:cNvSpPr txBox="1"/>
          <p:nvPr/>
        </p:nvSpPr>
        <p:spPr>
          <a:xfrm>
            <a:off x="8269513" y="4845161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action.php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66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94F49-4539-423A-ABF9-9F8370ADA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4021336"/>
            <a:ext cx="8388728" cy="2032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73115-CB2F-4892-94C4-63E59874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5" y="1701228"/>
            <a:ext cx="8354591" cy="1924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data (Example)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22</a:t>
            </a:fld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6F8C66-EE25-44AD-B9F8-945103177D6E}"/>
              </a:ext>
            </a:extLst>
          </p:cNvPr>
          <p:cNvCxnSpPr>
            <a:cxnSpLocks/>
          </p:cNvCxnSpPr>
          <p:nvPr/>
        </p:nvCxnSpPr>
        <p:spPr>
          <a:xfrm flipH="1" flipV="1">
            <a:off x="3367314" y="2663387"/>
            <a:ext cx="1433287" cy="1020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23CF39-D4FE-4CD0-838F-4A36345AB1F3}"/>
              </a:ext>
            </a:extLst>
          </p:cNvPr>
          <p:cNvSpPr txBox="1"/>
          <p:nvPr/>
        </p:nvSpPr>
        <p:spPr>
          <a:xfrm>
            <a:off x="4291833" y="36040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field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30055B-E208-42FB-973F-DF4C1BE040C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244114" y="5004539"/>
            <a:ext cx="1661886" cy="371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EBF11E-AA81-43E8-97EC-9BC9AE3C859D}"/>
              </a:ext>
            </a:extLst>
          </p:cNvPr>
          <p:cNvSpPr txBox="1"/>
          <p:nvPr/>
        </p:nvSpPr>
        <p:spPr>
          <a:xfrm>
            <a:off x="9906000" y="468137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Accessing hidden value</a:t>
            </a:r>
          </a:p>
        </p:txBody>
      </p:sp>
    </p:spTree>
    <p:extLst>
      <p:ext uri="{BB962C8B-B14F-4D97-AF65-F5344CB8AC3E}">
        <p14:creationId xmlns:p14="http://schemas.microsoft.com/office/powerpoint/2010/main" val="4351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data (Example) -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3153-9C6F-478F-A97E-CC7BC975C298}"/>
              </a:ext>
            </a:extLst>
          </p:cNvPr>
          <p:cNvSpPr txBox="1"/>
          <p:nvPr/>
        </p:nvSpPr>
        <p:spPr>
          <a:xfrm>
            <a:off x="1948541" y="4813809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form.php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577F3-387E-40C4-9C56-6819B4783F3E}"/>
              </a:ext>
            </a:extLst>
          </p:cNvPr>
          <p:cNvSpPr txBox="1"/>
          <p:nvPr/>
        </p:nvSpPr>
        <p:spPr>
          <a:xfrm>
            <a:off x="8269513" y="4845161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action.php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71BD5-A2C5-4852-A64A-387E1D61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1850479"/>
            <a:ext cx="4381962" cy="2800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F9E17-26B2-4150-87B0-181BA4B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17" y="1850479"/>
            <a:ext cx="5737359" cy="2761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value from radio buttons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24</a:t>
            </a:fld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6F8C66-EE25-44AD-B9F8-945103177D6E}"/>
              </a:ext>
            </a:extLst>
          </p:cNvPr>
          <p:cNvCxnSpPr>
            <a:cxnSpLocks/>
          </p:cNvCxnSpPr>
          <p:nvPr/>
        </p:nvCxnSpPr>
        <p:spPr>
          <a:xfrm flipH="1" flipV="1">
            <a:off x="3367314" y="2663387"/>
            <a:ext cx="1433287" cy="1020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23CF39-D4FE-4CD0-838F-4A36345AB1F3}"/>
              </a:ext>
            </a:extLst>
          </p:cNvPr>
          <p:cNvSpPr txBox="1"/>
          <p:nvPr/>
        </p:nvSpPr>
        <p:spPr>
          <a:xfrm>
            <a:off x="4291833" y="36040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field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3601E-4E2F-41AD-8805-E6D9DB4F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42" y="1605665"/>
            <a:ext cx="8835832" cy="2478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601DD0-AB60-404F-8F90-2B4FE2A6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140" y="4261246"/>
            <a:ext cx="8835833" cy="2335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2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from radio buttons-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25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3153-9C6F-478F-A97E-CC7BC975C298}"/>
              </a:ext>
            </a:extLst>
          </p:cNvPr>
          <p:cNvSpPr txBox="1"/>
          <p:nvPr/>
        </p:nvSpPr>
        <p:spPr>
          <a:xfrm>
            <a:off x="1948541" y="4813809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form.php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577F3-387E-40C4-9C56-6819B4783F3E}"/>
              </a:ext>
            </a:extLst>
          </p:cNvPr>
          <p:cNvSpPr txBox="1"/>
          <p:nvPr/>
        </p:nvSpPr>
        <p:spPr>
          <a:xfrm>
            <a:off x="8269513" y="4845161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action.php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A483F-5392-49A2-95B2-E5FF61A7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24" y="1850479"/>
            <a:ext cx="4927272" cy="276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9AAE6-5321-4F2B-9D32-0F9D9386C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22" y="1850479"/>
            <a:ext cx="5233254" cy="2761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value from checkboxes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B8CB9-9565-42DF-834B-5536DA0C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61029"/>
            <a:ext cx="10299269" cy="33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value from checkboxes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B6F94-3374-4532-BDC3-8C277A09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97" y="2011642"/>
            <a:ext cx="7479605" cy="3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from Check Boxes -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28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3153-9C6F-478F-A97E-CC7BC975C298}"/>
              </a:ext>
            </a:extLst>
          </p:cNvPr>
          <p:cNvSpPr txBox="1"/>
          <p:nvPr/>
        </p:nvSpPr>
        <p:spPr>
          <a:xfrm>
            <a:off x="1948541" y="4813809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form.php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577F3-387E-40C4-9C56-6819B4783F3E}"/>
              </a:ext>
            </a:extLst>
          </p:cNvPr>
          <p:cNvSpPr txBox="1"/>
          <p:nvPr/>
        </p:nvSpPr>
        <p:spPr>
          <a:xfrm>
            <a:off x="8269513" y="4845161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action.php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31CDB-B528-4D88-A990-CD7389E01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3" y="1796806"/>
            <a:ext cx="4775201" cy="2954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37C66-292B-46B6-B71A-97B384829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65" y="1878139"/>
            <a:ext cx="5087278" cy="2872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5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ABBBF-F2E5-4085-8A7C-2BB6C69B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4" y="1705816"/>
            <a:ext cx="9163213" cy="45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9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563" y="1751927"/>
            <a:ext cx="7263674" cy="410302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8DBAF2F-D380-4486-A9FB-32B2DF71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Arithmetic operation (</a:t>
            </a:r>
            <a:r>
              <a:rPr lang="en-US" dirty="0" err="1"/>
              <a:t>Revison</a:t>
            </a:r>
            <a:r>
              <a:rPr lang="en-US" dirty="0"/>
              <a:t>)</a:t>
            </a:r>
            <a:endParaRPr lang="en-PK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value from select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E468F-D48D-4A2D-87DB-B4F6BC0D6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77" y="1919514"/>
            <a:ext cx="8199665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1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from Select Box-Output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31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83153-9C6F-478F-A97E-CC7BC975C298}"/>
              </a:ext>
            </a:extLst>
          </p:cNvPr>
          <p:cNvSpPr txBox="1"/>
          <p:nvPr/>
        </p:nvSpPr>
        <p:spPr>
          <a:xfrm>
            <a:off x="1890484" y="5437372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form.php</a:t>
            </a:r>
            <a:endParaRPr 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D577F3-387E-40C4-9C56-6819B4783F3E}"/>
              </a:ext>
            </a:extLst>
          </p:cNvPr>
          <p:cNvSpPr txBox="1"/>
          <p:nvPr/>
        </p:nvSpPr>
        <p:spPr>
          <a:xfrm>
            <a:off x="8254999" y="5437371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action.php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3955E-B8E7-4E55-A03A-F88E928424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" r="75952" b="59793"/>
          <a:stretch/>
        </p:blipFill>
        <p:spPr>
          <a:xfrm>
            <a:off x="711200" y="1830077"/>
            <a:ext cx="4004827" cy="3432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123F57-9CC3-4407-B487-8F0BCCCE8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67" y="1830077"/>
            <a:ext cx="4639175" cy="3293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6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239" y="1865086"/>
            <a:ext cx="7235521" cy="3531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6630" y="419600"/>
            <a:ext cx="5406168" cy="692384"/>
          </a:xfrm>
          <a:prstGeom prst="rect">
            <a:avLst/>
          </a:prstGeom>
        </p:spPr>
        <p:txBody>
          <a:bodyPr vert="horz" wrap="square" lIns="0" tIns="15128" rIns="0" bIns="0" rtlCol="0" anchor="ctr">
            <a:spAutoFit/>
          </a:bodyPr>
          <a:lstStyle/>
          <a:p>
            <a:pPr marL="11206">
              <a:spcBef>
                <a:spcPts val="119"/>
              </a:spcBef>
            </a:pPr>
            <a:r>
              <a:rPr spc="88" dirty="0"/>
              <a:t>Order</a:t>
            </a:r>
            <a:r>
              <a:rPr spc="-88" dirty="0"/>
              <a:t> </a:t>
            </a:r>
            <a:r>
              <a:rPr spc="40" dirty="0"/>
              <a:t>of</a:t>
            </a:r>
            <a:r>
              <a:rPr spc="-62" dirty="0"/>
              <a:t> </a:t>
            </a:r>
            <a:r>
              <a:rPr spc="84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065443" y="6387675"/>
            <a:ext cx="192912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000" b="0" i="0" kern="1200">
                <a:solidFill>
                  <a:srgbClr val="89898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06">
              <a:lnSpc>
                <a:spcPts val="922"/>
              </a:lnSpc>
            </a:pPr>
            <a:r>
              <a:rPr lang="en-US" spc="-35"/>
              <a:t>F</a:t>
            </a:r>
            <a:r>
              <a:rPr lang="en-US" spc="5"/>
              <a:t>a</a:t>
            </a:r>
            <a:r>
              <a:rPr lang="en-US" spc="-5"/>
              <a:t>r</a:t>
            </a:r>
            <a:r>
              <a:rPr lang="en-US" spc="-15"/>
              <a:t>r</a:t>
            </a:r>
            <a:r>
              <a:rPr lang="en-US" spc="5"/>
              <a:t>u</a:t>
            </a:r>
            <a:r>
              <a:rPr lang="en-US" spc="-10"/>
              <a:t>k</a:t>
            </a:r>
            <a:r>
              <a:rPr lang="en-US" spc="-5"/>
              <a:t>h</a:t>
            </a:r>
            <a:r>
              <a:rPr lang="en-US" spc="-45"/>
              <a:t> </a:t>
            </a:r>
            <a:r>
              <a:rPr lang="en-US" spc="5"/>
              <a:t>E</a:t>
            </a:r>
            <a:r>
              <a:rPr lang="en-US" spc="-5"/>
              <a:t>h</a:t>
            </a:r>
            <a:r>
              <a:rPr lang="en-US" spc="-20"/>
              <a:t>s</a:t>
            </a:r>
            <a:r>
              <a:rPr lang="en-US" spc="5"/>
              <a:t>a</a:t>
            </a:r>
            <a:r>
              <a:rPr lang="en-US" spc="-5"/>
              <a:t>n</a:t>
            </a:r>
            <a:r>
              <a:rPr lang="en-US" spc="-35"/>
              <a:t> </a:t>
            </a:r>
            <a:r>
              <a:rPr lang="en-US" spc="-5"/>
              <a:t>- S</a:t>
            </a:r>
            <a:r>
              <a:rPr lang="en-US" spc="-15"/>
              <a:t>e</a:t>
            </a:r>
            <a:r>
              <a:rPr lang="en-US" spc="-5"/>
              <a:t>nior</a:t>
            </a:r>
            <a:r>
              <a:rPr lang="en-US" spc="-30"/>
              <a:t> </a:t>
            </a:r>
            <a:r>
              <a:rPr lang="en-US" spc="-10"/>
              <a:t>L</a:t>
            </a:r>
            <a:r>
              <a:rPr lang="en-US" spc="-5"/>
              <a:t>e</a:t>
            </a:r>
            <a:r>
              <a:rPr lang="en-US" spc="-10"/>
              <a:t>c</a:t>
            </a:r>
            <a:r>
              <a:rPr lang="en-US"/>
              <a:t>t</a:t>
            </a:r>
            <a:r>
              <a:rPr lang="en-US" spc="-5"/>
              <a:t>u</a:t>
            </a:r>
            <a:r>
              <a:rPr lang="en-US" spc="-15"/>
              <a:t>re</a:t>
            </a:r>
            <a:r>
              <a:rPr lang="en-US" spc="-5"/>
              <a:t>r</a:t>
            </a:r>
            <a:r>
              <a:rPr lang="en-US" spc="-40"/>
              <a:t> </a:t>
            </a:r>
            <a:r>
              <a:rPr lang="en-US" spc="-5"/>
              <a:t>- </a:t>
            </a:r>
            <a:r>
              <a:rPr lang="en-US" spc="-10"/>
              <a:t>UC</a:t>
            </a:r>
            <a:r>
              <a:rPr lang="en-US" spc="-5"/>
              <a:t>P</a:t>
            </a:r>
            <a:endParaRPr spc="-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An array is traditionally defined as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group of items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that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share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certain characteristics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Each item consists of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two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components:</a:t>
            </a:r>
          </a:p>
          <a:p>
            <a:pPr lvl="1"/>
            <a:r>
              <a:rPr lang="en-US" sz="2400" b="1" dirty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key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and a 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PHP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doesn’t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require that you assign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size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to an array at creation time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$array-name[key]=value</a:t>
            </a:r>
          </a:p>
        </p:txBody>
      </p:sp>
    </p:spTree>
    <p:extLst>
      <p:ext uri="{BB962C8B-B14F-4D97-AF65-F5344CB8AC3E}">
        <p14:creationId xmlns:p14="http://schemas.microsoft.com/office/powerpoint/2010/main" val="2830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Declaring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$array-name[key]=value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$players[0]=“Muhammad Yousuf”;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$players[1]=“Younus Khan”;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Accessing element in an array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 $players[0];</a:t>
            </a:r>
          </a:p>
        </p:txBody>
      </p:sp>
    </p:spTree>
    <p:extLst>
      <p:ext uri="{BB962C8B-B14F-4D97-AF65-F5344CB8AC3E}">
        <p14:creationId xmlns:p14="http://schemas.microsoft.com/office/powerpoint/2010/main" val="27126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ECFA63-2E65-4D4E-B3B5-91590D7935A2}"/>
              </a:ext>
            </a:extLst>
          </p:cNvPr>
          <p:cNvSpPr txBox="1"/>
          <p:nvPr/>
        </p:nvSpPr>
        <p:spPr>
          <a:xfrm>
            <a:off x="2022931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32991-078C-49D8-BE71-6E0AAF497D7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81832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20ED12-EBD9-47B7-86BA-3C722F53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5" y="451692"/>
            <a:ext cx="7451056" cy="2734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ADACF0-2D70-4F73-A225-500340AE8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76" y="3913449"/>
            <a:ext cx="3729570" cy="201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53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Associative arrays: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$array-name[‘element-name’]=value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’]=“Muhammad Yousuf”;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Adding element in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$players[‘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younus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’]=“Younus Khan”;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Accessing element in an array: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 $players[‘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347012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array();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can also be used to create an array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array_name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=array(item_1,item_2,…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item_n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$players=array(“M.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Yoursuf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”,”Imran Khan”);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$players=array(“Yousuf”=&gt;“M.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Yoursuf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”,”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imran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”=&gt;”Imran Khan”);</a:t>
            </a:r>
          </a:p>
        </p:txBody>
      </p:sp>
    </p:spTree>
    <p:extLst>
      <p:ext uri="{BB962C8B-B14F-4D97-AF65-F5344CB8AC3E}">
        <p14:creationId xmlns:p14="http://schemas.microsoft.com/office/powerpoint/2010/main" val="3520114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699</Words>
  <Application>Microsoft Office PowerPoint</Application>
  <PresentationFormat>Widescreen</PresentationFormat>
  <Paragraphs>169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Tw Cen MT</vt:lpstr>
      <vt:lpstr>Wingdings</vt:lpstr>
      <vt:lpstr>Wingdings 2</vt:lpstr>
      <vt:lpstr>Median</vt:lpstr>
      <vt:lpstr>PHP (2)</vt:lpstr>
      <vt:lpstr>Numbers in PHP (Revison)</vt:lpstr>
      <vt:lpstr>Basic Arithmetic operation (Revison)</vt:lpstr>
      <vt:lpstr>Order of operations</vt:lpstr>
      <vt:lpstr>Arrays in PHP</vt:lpstr>
      <vt:lpstr>Arrays in PHP</vt:lpstr>
      <vt:lpstr>PowerPoint Presentation</vt:lpstr>
      <vt:lpstr>Arrays in PHP</vt:lpstr>
      <vt:lpstr>Arrays in PHP</vt:lpstr>
      <vt:lpstr>PowerPoint Presentation</vt:lpstr>
      <vt:lpstr>Arrays (Sort)</vt:lpstr>
      <vt:lpstr>Arrays (Reverse Sort)</vt:lpstr>
      <vt:lpstr>Passing Form Data</vt:lpstr>
      <vt:lpstr>Passing Form Data</vt:lpstr>
      <vt:lpstr>Passing Form Data</vt:lpstr>
      <vt:lpstr>Passing Form Data</vt:lpstr>
      <vt:lpstr>Super Global Variables</vt:lpstr>
      <vt:lpstr>Super Global Variables</vt:lpstr>
      <vt:lpstr>Post Method</vt:lpstr>
      <vt:lpstr>Passing data (Example)</vt:lpstr>
      <vt:lpstr>Passing data (Example) - Output</vt:lpstr>
      <vt:lpstr>Passing data (Example)</vt:lpstr>
      <vt:lpstr>Passing data (Example) - Output</vt:lpstr>
      <vt:lpstr>Getting value from radio buttons</vt:lpstr>
      <vt:lpstr>Getting data from radio buttons- Output</vt:lpstr>
      <vt:lpstr>Getting value from checkboxes</vt:lpstr>
      <vt:lpstr>Getting value from checkboxes</vt:lpstr>
      <vt:lpstr>Getting data from Check Boxes - Output</vt:lpstr>
      <vt:lpstr>Select Box</vt:lpstr>
      <vt:lpstr>Getting value from select box</vt:lpstr>
      <vt:lpstr>Getting data from Select Box-Output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Rubab Javaid</dc:creator>
  <cp:lastModifiedBy>Rubab Javaid</cp:lastModifiedBy>
  <cp:revision>47</cp:revision>
  <dcterms:created xsi:type="dcterms:W3CDTF">2021-06-02T22:32:32Z</dcterms:created>
  <dcterms:modified xsi:type="dcterms:W3CDTF">2024-01-12T09:34:00Z</dcterms:modified>
</cp:coreProperties>
</file>