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  <p:sldId id="329" r:id="rId4"/>
    <p:sldId id="317" r:id="rId5"/>
    <p:sldId id="299" r:id="rId6"/>
    <p:sldId id="300" r:id="rId7"/>
    <p:sldId id="330" r:id="rId8"/>
    <p:sldId id="331" r:id="rId9"/>
    <p:sldId id="332" r:id="rId10"/>
    <p:sldId id="351" r:id="rId11"/>
    <p:sldId id="265" r:id="rId12"/>
    <p:sldId id="352" r:id="rId13"/>
    <p:sldId id="353" r:id="rId14"/>
    <p:sldId id="266" r:id="rId15"/>
    <p:sldId id="294" r:id="rId16"/>
    <p:sldId id="354" r:id="rId17"/>
    <p:sldId id="273" r:id="rId18"/>
    <p:sldId id="355" r:id="rId19"/>
    <p:sldId id="297" r:id="rId20"/>
    <p:sldId id="346" r:id="rId21"/>
    <p:sldId id="356" r:id="rId22"/>
    <p:sldId id="348" r:id="rId23"/>
    <p:sldId id="357" r:id="rId24"/>
    <p:sldId id="349" r:id="rId25"/>
    <p:sldId id="350" r:id="rId26"/>
    <p:sldId id="358" r:id="rId27"/>
    <p:sldId id="359" r:id="rId28"/>
    <p:sldId id="360" r:id="rId29"/>
    <p:sldId id="361" r:id="rId30"/>
    <p:sldId id="362" r:id="rId31"/>
    <p:sldId id="363" r:id="rId32"/>
    <p:sldId id="365" r:id="rId33"/>
    <p:sldId id="366" r:id="rId34"/>
    <p:sldId id="364" r:id="rId35"/>
    <p:sldId id="367" r:id="rId36"/>
    <p:sldId id="368" r:id="rId37"/>
    <p:sldId id="369" r:id="rId38"/>
    <p:sldId id="370" r:id="rId3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13" autoAdjust="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96473-C7E7-4DEB-862A-6750E91C7B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9F476-3622-4160-907B-3BB013155A9F}" type="pres">
      <dgm:prSet presAssocID="{A7396473-C7E7-4DEB-862A-6750E91C7BA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D3214E06-A419-4DF8-945F-07C5BD7CD48C}" type="presOf" srcId="{A7396473-C7E7-4DEB-862A-6750E91C7BA8}" destId="{D2C9F476-3622-4160-907B-3BB013155A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dirty="0"/>
            <a:t>Type determination…</a:t>
          </a:r>
          <a:endParaRPr lang="en-US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B8ADA039-94E3-4667-BDCA-457F08A0A6B3}" type="presOf" srcId="{D4EEAF24-F69B-491C-A309-BEDD1A5774D9}" destId="{79F730AB-453B-4148-AEB1-FFA02CCA6AC9}" srcOrd="0" destOrd="0" presId="urn:microsoft.com/office/officeart/2005/8/layout/vList2"/>
    <dgm:cxn modelId="{B1A0BEAE-E338-4295-8321-A6DE27FBFBA2}" type="presOf" srcId="{81F372DE-9D57-4134-AB1F-677A3B9AA5C8}" destId="{2F00C95C-54B6-4196-BBC6-5F95DA628BC9}" srcOrd="0" destOrd="0" presId="urn:microsoft.com/office/officeart/2005/8/layout/vList2"/>
    <dgm:cxn modelId="{078DC6A2-D390-4273-BC74-01D4B3964097}" type="presParOf" srcId="{2F00C95C-54B6-4196-BBC6-5F95DA628BC9}" destId="{79F730AB-453B-4148-AEB1-FFA02CCA6A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F372DE-9D57-4134-AB1F-677A3B9AA5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EEAF24-F69B-491C-A309-BEDD1A5774D9}">
      <dgm:prSet/>
      <dgm:spPr/>
      <dgm:t>
        <a:bodyPr/>
        <a:lstStyle/>
        <a:p>
          <a:pPr rtl="0"/>
          <a:r>
            <a:rPr lang="en-US" b="1" dirty="0"/>
            <a:t>Type determination…</a:t>
          </a:r>
          <a:endParaRPr lang="en-US" dirty="0"/>
        </a:p>
      </dgm:t>
    </dgm:pt>
    <dgm:pt modelId="{471D0871-5BE3-466E-ADA3-7A84D51CB602}" type="parTrans" cxnId="{DC409C32-4F33-4962-A82E-E8C8E44E5C60}">
      <dgm:prSet/>
      <dgm:spPr/>
      <dgm:t>
        <a:bodyPr/>
        <a:lstStyle/>
        <a:p>
          <a:endParaRPr lang="en-US"/>
        </a:p>
      </dgm:t>
    </dgm:pt>
    <dgm:pt modelId="{05B87DAB-36B1-4683-9DE0-6AA5AC36AF18}" type="sibTrans" cxnId="{DC409C32-4F33-4962-A82E-E8C8E44E5C60}">
      <dgm:prSet/>
      <dgm:spPr/>
      <dgm:t>
        <a:bodyPr/>
        <a:lstStyle/>
        <a:p>
          <a:endParaRPr lang="en-US"/>
        </a:p>
      </dgm:t>
    </dgm:pt>
    <dgm:pt modelId="{2F00C95C-54B6-4196-BBC6-5F95DA628BC9}" type="pres">
      <dgm:prSet presAssocID="{81F372DE-9D57-4134-AB1F-677A3B9AA5C8}" presName="linear" presStyleCnt="0">
        <dgm:presLayoutVars>
          <dgm:animLvl val="lvl"/>
          <dgm:resizeHandles val="exact"/>
        </dgm:presLayoutVars>
      </dgm:prSet>
      <dgm:spPr/>
    </dgm:pt>
    <dgm:pt modelId="{79F730AB-453B-4148-AEB1-FFA02CCA6AC9}" type="pres">
      <dgm:prSet presAssocID="{D4EEAF24-F69B-491C-A309-BEDD1A5774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E8C8B22-EE16-404E-ABEA-151B8A24B3BB}" type="presOf" srcId="{D4EEAF24-F69B-491C-A309-BEDD1A5774D9}" destId="{79F730AB-453B-4148-AEB1-FFA02CCA6AC9}" srcOrd="0" destOrd="0" presId="urn:microsoft.com/office/officeart/2005/8/layout/vList2"/>
    <dgm:cxn modelId="{DC409C32-4F33-4962-A82E-E8C8E44E5C60}" srcId="{81F372DE-9D57-4134-AB1F-677A3B9AA5C8}" destId="{D4EEAF24-F69B-491C-A309-BEDD1A5774D9}" srcOrd="0" destOrd="0" parTransId="{471D0871-5BE3-466E-ADA3-7A84D51CB602}" sibTransId="{05B87DAB-36B1-4683-9DE0-6AA5AC36AF18}"/>
    <dgm:cxn modelId="{77925DF8-8B53-4381-971E-AC03A66065FE}" type="presOf" srcId="{81F372DE-9D57-4134-AB1F-677A3B9AA5C8}" destId="{2F00C95C-54B6-4196-BBC6-5F95DA628BC9}" srcOrd="0" destOrd="0" presId="urn:microsoft.com/office/officeart/2005/8/layout/vList2"/>
    <dgm:cxn modelId="{9897A12A-3C4B-47D8-B26E-75F409261C69}" type="presParOf" srcId="{2F00C95C-54B6-4196-BBC6-5F95DA628BC9}" destId="{79F730AB-453B-4148-AEB1-FFA02CCA6A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730AB-453B-4148-AEB1-FFA02CCA6AC9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Type determination…</a:t>
          </a:r>
          <a:endParaRPr lang="en-US" sz="5000" kern="1200" dirty="0"/>
        </a:p>
      </dsp:txBody>
      <dsp:txXfrm>
        <a:off x="55687" y="56812"/>
        <a:ext cx="8118226" cy="10293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730AB-453B-4148-AEB1-FFA02CCA6AC9}">
      <dsp:nvSpPr>
        <dsp:cNvPr id="0" name=""/>
        <dsp:cNvSpPr/>
      </dsp:nvSpPr>
      <dsp:spPr>
        <a:xfrm>
          <a:off x="0" y="1125"/>
          <a:ext cx="8229600" cy="1140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1" kern="1200" dirty="0"/>
            <a:t>Type determination…</a:t>
          </a:r>
          <a:endParaRPr lang="en-US" sz="5000" kern="1200" dirty="0"/>
        </a:p>
      </dsp:txBody>
      <dsp:txXfrm>
        <a:off x="55687" y="56812"/>
        <a:ext cx="8118226" cy="1029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4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3551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0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0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73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662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530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19FB19C-7C26-4B7B-9D99-206E8CB35EFC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97C0B1E-E3B0-47E9-A0A9-3A55416BD8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8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9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PHP (1)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10</a:t>
            </a:fld>
            <a:endParaRPr lang="en-US"/>
          </a:p>
        </p:txBody>
      </p:sp>
      <p:pic>
        <p:nvPicPr>
          <p:cNvPr id="12" name="Content Placeholder 11" descr="Macromedia Dreamweaver 8 - [C:\wamp\www\lecture 24\home.php (XHTML)]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3" r="16103"/>
          <a:stretch/>
        </p:blipFill>
        <p:spPr>
          <a:xfrm>
            <a:off x="1669775" y="1578044"/>
            <a:ext cx="8547652" cy="4670163"/>
          </a:xfrm>
        </p:spPr>
      </p:pic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3548270" y="2685498"/>
            <a:ext cx="2110408" cy="392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52660" y="2531671"/>
            <a:ext cx="235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PHP block starts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>
          <a:xfrm flipH="1" flipV="1">
            <a:off x="3091070" y="3638454"/>
            <a:ext cx="2461590" cy="3870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14804" y="2898900"/>
            <a:ext cx="32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Writing on browser</a:t>
            </a:r>
          </a:p>
        </p:txBody>
      </p:sp>
      <p:cxnSp>
        <p:nvCxnSpPr>
          <p:cNvPr id="21" name="Straight Arrow Connector 20"/>
          <p:cNvCxnSpPr>
            <a:cxnSpLocks/>
            <a:stCxn id="19" idx="1"/>
          </p:cNvCxnSpPr>
          <p:nvPr/>
        </p:nvCxnSpPr>
        <p:spPr>
          <a:xfrm flipH="1">
            <a:off x="5847526" y="3083566"/>
            <a:ext cx="1467278" cy="2380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54479" y="3908357"/>
            <a:ext cx="216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Ending PHP block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B013317-242D-496F-9F33-D381C2AC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dirty="0"/>
              <a:t>First PHP program</a:t>
            </a:r>
          </a:p>
        </p:txBody>
      </p:sp>
    </p:spTree>
    <p:extLst>
      <p:ext uri="{BB962C8B-B14F-4D97-AF65-F5344CB8AC3E}">
        <p14:creationId xmlns:p14="http://schemas.microsoft.com/office/powerpoint/2010/main" val="4820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75328073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11</a:t>
            </a:fld>
            <a:endParaRPr lang="en-US"/>
          </a:p>
        </p:txBody>
      </p:sp>
      <p:pic>
        <p:nvPicPr>
          <p:cNvPr id="8" name="Content Placeholder 7" descr="First PHP Program - Google Chrome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1"/>
          <a:stretch/>
        </p:blipFill>
        <p:spPr>
          <a:xfrm>
            <a:off x="355600" y="1784974"/>
            <a:ext cx="8229600" cy="4086135"/>
          </a:xfrm>
        </p:spPr>
      </p:pic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1855304" y="2233943"/>
            <a:ext cx="1076739" cy="5014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32043" y="2550767"/>
            <a:ext cx="3163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 put from the PHP code</a:t>
            </a:r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98C9FB6C-B6BD-4EBE-A7A4-D85C2AD5AD6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39622" y="4097483"/>
            <a:ext cx="5254100" cy="19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HTML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statement outputs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whatever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it’s told to the browser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It can output not only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plain text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but also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HTML tags 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“&lt;h1&gt; Welcome to the PHP&lt;/h1&gt;”;</a:t>
            </a:r>
          </a:p>
        </p:txBody>
      </p:sp>
    </p:spTree>
    <p:extLst>
      <p:ext uri="{BB962C8B-B14F-4D97-AF65-F5344CB8AC3E}">
        <p14:creationId xmlns:p14="http://schemas.microsoft.com/office/powerpoint/2010/main" val="1958269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HTML with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Using quotation marks: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 style=“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”&gt; Welcome  to PHP&lt;/h1&gt;”; 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 style=‘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’&gt; Welcome  to PHP&lt;/h1&gt;”; 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“&lt;h1 style=\“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color:red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\”&gt; Welcome  to PHP&lt;/h1&gt;”; 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9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14</a:t>
            </a:fld>
            <a:endParaRPr lang="en-US"/>
          </a:p>
        </p:txBody>
      </p:sp>
      <p:pic>
        <p:nvPicPr>
          <p:cNvPr id="10" name="Content Placeholder 9" descr="Macromedia Dreamweaver 8 - [C:\wamp\www\lecture 24\home.php (XHTML)]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2"/>
          <a:stretch/>
        </p:blipFill>
        <p:spPr>
          <a:xfrm>
            <a:off x="1981200" y="2160104"/>
            <a:ext cx="8229600" cy="3918282"/>
          </a:xfrm>
        </p:spPr>
      </p:pic>
      <p:cxnSp>
        <p:nvCxnSpPr>
          <p:cNvPr id="12" name="Straight Arrow Connector 11"/>
          <p:cNvCxnSpPr/>
          <p:nvPr/>
        </p:nvCxnSpPr>
        <p:spPr>
          <a:xfrm flipH="1">
            <a:off x="3810000" y="3200400"/>
            <a:ext cx="1371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81600" y="2971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heading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724400" y="3390900"/>
            <a:ext cx="24384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62800" y="29718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Arranging quotations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724400" y="4191000"/>
            <a:ext cx="304800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43815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escape character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15</a:t>
            </a:fld>
            <a:endParaRPr lang="en-US"/>
          </a:p>
        </p:txBody>
      </p:sp>
      <p:pic>
        <p:nvPicPr>
          <p:cNvPr id="8" name="Content Placeholder 7" descr="First PHP Program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7979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247070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constant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is a placeholder for a value that you reference within your code that is formally defined before using it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must begin with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or an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underscore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are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 sensitive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typically they are named using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all capital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letters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PHP function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define()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is used to assign a value to a constant</a:t>
            </a:r>
          </a:p>
          <a:p>
            <a:pPr lvl="1"/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8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17</a:t>
            </a:fld>
            <a:endParaRPr lang="en-US"/>
          </a:p>
        </p:txBody>
      </p:sp>
      <p:pic>
        <p:nvPicPr>
          <p:cNvPr id="10" name="Content Placeholder 9" descr="Macromedia Dreamweaver 8 - [C:\wamp\www\lecture 24\constant.php (XHTML)*]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8"/>
          <a:stretch/>
        </p:blipFill>
        <p:spPr>
          <a:xfrm>
            <a:off x="991333" y="1881809"/>
            <a:ext cx="9219467" cy="4196577"/>
          </a:xfr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3436454" y="2410270"/>
            <a:ext cx="449746" cy="2004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69804" y="20616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Constant name</a:t>
            </a:r>
          </a:p>
        </p:txBody>
      </p:sp>
      <p:cxnSp>
        <p:nvCxnSpPr>
          <p:cNvPr id="16" name="Straight Arrow Connector 15"/>
          <p:cNvCxnSpPr>
            <a:cxnSpLocks/>
            <a:stCxn id="17" idx="1"/>
          </p:cNvCxnSpPr>
          <p:nvPr/>
        </p:nvCxnSpPr>
        <p:spPr>
          <a:xfrm flipH="1">
            <a:off x="5088835" y="2430949"/>
            <a:ext cx="1600202" cy="3122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89037" y="2107783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Value of constant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3661327" y="3429000"/>
            <a:ext cx="1139273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1148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Displaying the value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Begin with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 sign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First character must be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 or underscore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Remaining characters may be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letters, numbers or underscores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Don’t need to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declare or initialize</a:t>
            </a:r>
          </a:p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 sensitive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Data types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does not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require to be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declare explicitly</a:t>
            </a:r>
          </a:p>
          <a:p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Supports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Float, integer, </a:t>
            </a:r>
            <a:r>
              <a:rPr lang="en-US" sz="24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string, array, object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04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19</a:t>
            </a:fld>
            <a:endParaRPr lang="en-US"/>
          </a:p>
        </p:txBody>
      </p:sp>
      <p:pic>
        <p:nvPicPr>
          <p:cNvPr id="8" name="Content Placeholder 7" descr="Macromedia Dreamweaver 8 - [C:\wamp\www\lecture 24\var.php (XHTML)]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7979"/>
            <a:ext cx="8229600" cy="4430407"/>
          </a:xfrm>
        </p:spPr>
      </p:pic>
      <p:cxnSp>
        <p:nvCxnSpPr>
          <p:cNvPr id="10" name="Straight Arrow Connector 9"/>
          <p:cNvCxnSpPr/>
          <p:nvPr/>
        </p:nvCxnSpPr>
        <p:spPr>
          <a:xfrm flipH="1">
            <a:off x="3810000" y="2819400"/>
            <a:ext cx="1066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25146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declared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019800" y="3200400"/>
            <a:ext cx="6858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30099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value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429000" y="3810000"/>
            <a:ext cx="11430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00500" y="4191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Displaying variable’s value</a:t>
            </a:r>
          </a:p>
        </p:txBody>
      </p:sp>
    </p:spTree>
    <p:extLst>
      <p:ext uri="{BB962C8B-B14F-4D97-AF65-F5344CB8AC3E}">
        <p14:creationId xmlns:p14="http://schemas.microsoft.com/office/powerpoint/2010/main" val="254552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8403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 PHP is an acronym for "PHP: Hypertext Preprocessor"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is a widely-used, open source scripting language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scripts are executed on the server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files can contain text, HTML, CSS, JavaScript, and PHP code</a:t>
            </a:r>
          </a:p>
          <a:p>
            <a:pPr marR="5080">
              <a:lnSpc>
                <a:spcPts val="214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code is executed on the server, and the result is returned to the  browser as plain HTML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files have extension “.php”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runs on various platforms (Windows, Linux, Unix, Mac OS X, etc.)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is compatible with almost all servers used today.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PHP supports a wide range of databases.</a:t>
            </a:r>
          </a:p>
          <a:p>
            <a:pPr>
              <a:tabLst>
                <a:tab pos="201930" algn="l"/>
              </a:tabLst>
            </a:pPr>
            <a:r>
              <a:rPr lang="en-US" sz="2000" dirty="0">
                <a:solidFill>
                  <a:srgbClr val="404040"/>
                </a:solidFill>
                <a:latin typeface="Open Sans" panose="020B0606030504020204" pitchFamily="34" charset="0"/>
              </a:rPr>
              <a:t>Used to create dynamic web pages</a:t>
            </a:r>
          </a:p>
          <a:p>
            <a:pPr>
              <a:lnSpc>
                <a:spcPct val="100000"/>
              </a:lnSpc>
              <a:tabLst>
                <a:tab pos="201930" algn="l"/>
              </a:tabLst>
            </a:pPr>
            <a:endParaRPr lang="en-US" sz="2000" dirty="0">
              <a:solidFill>
                <a:srgbClr val="404040"/>
              </a:solidFill>
              <a:latin typeface="Open Sans" panose="020B0606030504020204" pitchFamily="34" charset="0"/>
            </a:endParaRPr>
          </a:p>
          <a:p>
            <a:pPr marL="201295" indent="-18923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01930" algn="l"/>
              </a:tabLst>
            </a:pPr>
            <a:endParaRPr lang="en-US" sz="20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86377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 descr="Using Variables - Google Chrom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7979"/>
            <a:ext cx="8229600" cy="4430407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02F1F5D-ECED-4A1E-A1E3-A6B0735B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en-US" dirty="0" err="1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510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gettype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function returns the type of the provided variable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settype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function converts a variable to the type specified by type</a:t>
            </a:r>
          </a:p>
        </p:txBody>
      </p:sp>
    </p:spTree>
    <p:extLst>
      <p:ext uri="{BB962C8B-B14F-4D97-AF65-F5344CB8AC3E}">
        <p14:creationId xmlns:p14="http://schemas.microsoft.com/office/powerpoint/2010/main" val="3648757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DC5919B-A997-476E-B3C7-F75027308DB2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6" descr="Macromedia Dreamweaver 8 - [C:\wamp\www\lecture 24\getset.php (XHTML)]"/>
          <p:cNvPicPr>
            <a:picLocks noGrp="1" noChangeAspect="1"/>
          </p:cNvPicPr>
          <p:nvPr>
            <p:ph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50" r="16989" b="19344"/>
          <a:stretch/>
        </p:blipFill>
        <p:spPr>
          <a:xfrm>
            <a:off x="490331" y="344280"/>
            <a:ext cx="6831013" cy="2916238"/>
          </a:xfrm>
        </p:spPr>
      </p:pic>
      <p:pic>
        <p:nvPicPr>
          <p:cNvPr id="8" name="Content Placeholder 7" descr="Getting type - Google Chrome">
            <a:extLst>
              <a:ext uri="{FF2B5EF4-FFF2-40B4-BE49-F238E27FC236}">
                <a16:creationId xmlns:a16="http://schemas.microsoft.com/office/drawing/2014/main" id="{D6CD51D4-6AF3-409B-AB8B-308FF67B5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83" y="2198993"/>
            <a:ext cx="8229600" cy="44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1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A number of functions are available for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determining a variable’s type</a:t>
            </a:r>
          </a:p>
          <a:p>
            <a:pPr lvl="1"/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boolean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is_name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(mixed var)</a:t>
            </a:r>
          </a:p>
          <a:p>
            <a:r>
              <a:rPr lang="en-US" sz="2800" b="1" dirty="0" err="1">
                <a:latin typeface="Calibri" pitchFamily="34" charset="0"/>
                <a:cs typeface="Calibri" pitchFamily="34" charset="0"/>
              </a:rPr>
              <a:t>is_array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>
                <a:latin typeface="Calibri" pitchFamily="34" charset="0"/>
                <a:cs typeface="Calibri" pitchFamily="34" charset="0"/>
              </a:rPr>
              <a:t>is_bool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sz="2800" b="1" dirty="0" err="1">
                <a:latin typeface="Calibri" pitchFamily="34" charset="0"/>
                <a:cs typeface="Calibri" pitchFamily="34" charset="0"/>
              </a:rPr>
              <a:t>is_float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sz="2800" b="1" dirty="0" err="1">
                <a:latin typeface="Calibri" pitchFamily="34" charset="0"/>
                <a:cs typeface="Calibri" pitchFamily="34" charset="0"/>
              </a:rPr>
              <a:t>is_integer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() </a:t>
            </a:r>
          </a:p>
          <a:p>
            <a:r>
              <a:rPr lang="en-US" sz="2800" b="1" dirty="0" err="1">
                <a:latin typeface="Calibri" pitchFamily="34" charset="0"/>
                <a:cs typeface="Calibri" pitchFamily="34" charset="0"/>
              </a:rPr>
              <a:t>is_null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() </a:t>
            </a:r>
          </a:p>
          <a:p>
            <a:r>
              <a:rPr lang="en-US" sz="2800" b="1" dirty="0" err="1">
                <a:latin typeface="Calibri" pitchFamily="34" charset="0"/>
                <a:cs typeface="Calibri" pitchFamily="34" charset="0"/>
              </a:rPr>
              <a:t>is_numeric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()</a:t>
            </a:r>
          </a:p>
          <a:p>
            <a:r>
              <a:rPr lang="en-US" sz="2800" b="1" dirty="0" err="1">
                <a:latin typeface="Calibri" pitchFamily="34" charset="0"/>
                <a:cs typeface="Calibri" pitchFamily="34" charset="0"/>
              </a:rPr>
              <a:t>is_string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6647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3736774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24</a:t>
            </a:fld>
            <a:endParaRPr lang="en-US"/>
          </a:p>
        </p:txBody>
      </p:sp>
      <p:pic>
        <p:nvPicPr>
          <p:cNvPr id="7" name="Content Placeholder 6" descr="Macromedia Dreamweaver 8 - [C:\wamp\www\lecture 24\is_function.php (XHTML)]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7979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30334631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53194085"/>
              </p:ext>
            </p:extLst>
          </p:nvPr>
        </p:nvGraphicFramePr>
        <p:xfrm>
          <a:off x="1981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DC5919B-A997-476E-B3C7-F75027308DB2}" type="slidenum">
              <a:rPr lang="en-US" smtClean="0"/>
              <a:t>25</a:t>
            </a:fld>
            <a:endParaRPr lang="en-US"/>
          </a:p>
        </p:txBody>
      </p:sp>
      <p:pic>
        <p:nvPicPr>
          <p:cNvPr id="7" name="Content Placeholder 6" descr="type determination - Google Chrome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47979"/>
            <a:ext cx="8229600" cy="4430407"/>
          </a:xfrm>
        </p:spPr>
      </p:pic>
    </p:spTree>
    <p:extLst>
      <p:ext uri="{BB962C8B-B14F-4D97-AF65-F5344CB8AC3E}">
        <p14:creationId xmlns:p14="http://schemas.microsoft.com/office/powerpoint/2010/main" val="1942412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Arithmetic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+, - ,*, /, %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Assignment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</a:t>
            </a:r>
          </a:p>
          <a:p>
            <a:pPr lvl="1"/>
            <a:r>
              <a:rPr lang="en-US" sz="3200" b="1" dirty="0">
                <a:latin typeface="Calibri" pitchFamily="34" charset="0"/>
                <a:cs typeface="Calibri" pitchFamily="34" charset="0"/>
              </a:rPr>
              <a:t>+=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($a +=$b ), *= , /=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.= ($a .= $b)</a:t>
            </a:r>
          </a:p>
        </p:txBody>
      </p:sp>
    </p:spTree>
    <p:extLst>
      <p:ext uri="{BB962C8B-B14F-4D97-AF65-F5344CB8AC3E}">
        <p14:creationId xmlns:p14="http://schemas.microsoft.com/office/powerpoint/2010/main" val="12655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/ Operators</a:t>
            </a:r>
          </a:p>
        </p:txBody>
      </p:sp>
      <p:pic>
        <p:nvPicPr>
          <p:cNvPr id="6" name="Content Placeholder 6" descr="Macromedia Dreamweaver 8 - [C:\wamp\www\lecture 25\operatros1.php (XHTML)]">
            <a:extLst>
              <a:ext uri="{FF2B5EF4-FFF2-40B4-BE49-F238E27FC236}">
                <a16:creationId xmlns:a16="http://schemas.microsoft.com/office/drawing/2014/main" id="{6CB8756E-1378-400E-BCEE-2ADB85C27F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1" r="16667" b="23681"/>
          <a:stretch/>
        </p:blipFill>
        <p:spPr>
          <a:xfrm>
            <a:off x="1366630" y="1981200"/>
            <a:ext cx="10253871" cy="410154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DD5F8E-E4F3-4101-9EC3-5EAC746769C0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823791" y="3091934"/>
            <a:ext cx="1658179" cy="7742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810ED8-4CB9-461F-8D42-F5590AF76AD6}"/>
              </a:ext>
            </a:extLst>
          </p:cNvPr>
          <p:cNvSpPr txBox="1"/>
          <p:nvPr/>
        </p:nvSpPr>
        <p:spPr>
          <a:xfrm>
            <a:off x="6481970" y="29072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Adds $b in $a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51BD73-A9A6-4640-AC58-03CDFD4DC41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823791" y="4030030"/>
            <a:ext cx="1658179" cy="5231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B9C668-E61B-4F36-BF4D-3BFF4D131C20}"/>
              </a:ext>
            </a:extLst>
          </p:cNvPr>
          <p:cNvSpPr txBox="1"/>
          <p:nvPr/>
        </p:nvSpPr>
        <p:spPr>
          <a:xfrm>
            <a:off x="6481970" y="3706864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Concatenates $b with $a</a:t>
            </a:r>
          </a:p>
        </p:txBody>
      </p:sp>
      <p:pic>
        <p:nvPicPr>
          <p:cNvPr id="21" name="Content Placeholder 2" descr="Using operators - Google Chrome">
            <a:extLst>
              <a:ext uri="{FF2B5EF4-FFF2-40B4-BE49-F238E27FC236}">
                <a16:creationId xmlns:a16="http://schemas.microsoft.com/office/drawing/2014/main" id="{770F47FD-2A9D-48C8-817E-57B2CC377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" t="11195" r="62460" b="57160"/>
          <a:stretch/>
        </p:blipFill>
        <p:spPr>
          <a:xfrm>
            <a:off x="8607288" y="4680753"/>
            <a:ext cx="3013213" cy="140199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9A6D1B-E036-4826-8270-34D3BD1900B8}"/>
              </a:ext>
            </a:extLst>
          </p:cNvPr>
          <p:cNvSpPr txBox="1"/>
          <p:nvPr/>
        </p:nvSpPr>
        <p:spPr>
          <a:xfrm>
            <a:off x="9555765" y="3293646"/>
            <a:ext cx="111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2321C4-5023-4C3D-AD63-441CE657C55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113894" y="3693756"/>
            <a:ext cx="0" cy="6594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4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String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 , .=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$a=“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”.”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efgh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        $a=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abcdefgh</a:t>
            </a:r>
            <a:endParaRPr lang="en-US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$a.=“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ijk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”;		    $a=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abcdefghijk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Increment/decrement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++,--</a:t>
            </a:r>
          </a:p>
          <a:p>
            <a:pPr lvl="1"/>
            <a:r>
              <a:rPr lang="en-US" sz="3200" b="1" dirty="0">
                <a:latin typeface="Calibri" pitchFamily="34" charset="0"/>
                <a:cs typeface="Calibri" pitchFamily="34" charset="0"/>
              </a:rPr>
              <a:t>$b=$a++</a:t>
            </a:r>
          </a:p>
          <a:p>
            <a:pPr lvl="1"/>
            <a:r>
              <a:rPr lang="en-US" sz="3200" b="1" dirty="0">
                <a:latin typeface="Calibri" pitchFamily="34" charset="0"/>
                <a:cs typeface="Calibri" pitchFamily="34" charset="0"/>
              </a:rPr>
              <a:t>$b=++$a</a:t>
            </a:r>
          </a:p>
        </p:txBody>
      </p:sp>
    </p:spTree>
    <p:extLst>
      <p:ext uri="{BB962C8B-B14F-4D97-AF65-F5344CB8AC3E}">
        <p14:creationId xmlns:p14="http://schemas.microsoft.com/office/powerpoint/2010/main" val="1156704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2807CB-5EB6-439F-86CF-ED3F7E122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82" y="899886"/>
            <a:ext cx="7994648" cy="218449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5734DF-9051-4BBF-88B1-F3C06DF2C782}"/>
              </a:ext>
            </a:extLst>
          </p:cNvPr>
          <p:cNvCxnSpPr>
            <a:cxnSpLocks/>
          </p:cNvCxnSpPr>
          <p:nvPr/>
        </p:nvCxnSpPr>
        <p:spPr>
          <a:xfrm flipH="1">
            <a:off x="4731657" y="1084552"/>
            <a:ext cx="1364343" cy="1788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D4750E-651B-40D3-ADF6-6C78177D83B0}"/>
              </a:ext>
            </a:extLst>
          </p:cNvPr>
          <p:cNvSpPr txBox="1"/>
          <p:nvPr/>
        </p:nvSpPr>
        <p:spPr>
          <a:xfrm>
            <a:off x="6096000" y="899886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14E749-A8AF-4401-88E3-368EBD795C96}"/>
              </a:ext>
            </a:extLst>
          </p:cNvPr>
          <p:cNvCxnSpPr>
            <a:cxnSpLocks/>
          </p:cNvCxnSpPr>
          <p:nvPr/>
        </p:nvCxnSpPr>
        <p:spPr>
          <a:xfrm flipH="1">
            <a:off x="4842329" y="1448050"/>
            <a:ext cx="1066799" cy="190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3D1C14-0258-449A-98A7-2BCDADA4C5ED}"/>
              </a:ext>
            </a:extLst>
          </p:cNvPr>
          <p:cNvSpPr txBox="1"/>
          <p:nvPr/>
        </p:nvSpPr>
        <p:spPr>
          <a:xfrm>
            <a:off x="5943600" y="12692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variable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534DBC-E79A-4119-A80E-3AF403A734F1}"/>
              </a:ext>
            </a:extLst>
          </p:cNvPr>
          <p:cNvCxnSpPr/>
          <p:nvPr/>
        </p:nvCxnSpPr>
        <p:spPr>
          <a:xfrm flipH="1" flipV="1">
            <a:off x="5943600" y="2209065"/>
            <a:ext cx="7620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7CEC85-B251-47B4-BF3E-F6C553B864B4}"/>
              </a:ext>
            </a:extLst>
          </p:cNvPr>
          <p:cNvCxnSpPr>
            <a:cxnSpLocks/>
          </p:cNvCxnSpPr>
          <p:nvPr/>
        </p:nvCxnSpPr>
        <p:spPr>
          <a:xfrm flipV="1">
            <a:off x="3911600" y="2758848"/>
            <a:ext cx="0" cy="5626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B89EB7-33DA-4421-B725-6763EBD4E842}"/>
              </a:ext>
            </a:extLst>
          </p:cNvPr>
          <p:cNvSpPr txBox="1"/>
          <p:nvPr/>
        </p:nvSpPr>
        <p:spPr>
          <a:xfrm>
            <a:off x="3356428" y="330200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Using .=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A462A-0EDA-42D5-BF52-953B3704BDAA}"/>
              </a:ext>
            </a:extLst>
          </p:cNvPr>
          <p:cNvSpPr txBox="1"/>
          <p:nvPr/>
        </p:nvSpPr>
        <p:spPr>
          <a:xfrm>
            <a:off x="6324600" y="251386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Concatenation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68D1FF-4B20-4A76-8DD7-DE696D703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507" y="4156185"/>
            <a:ext cx="3859909" cy="183291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FE3804-A7A1-436C-A4D9-99A81A9F1084}"/>
              </a:ext>
            </a:extLst>
          </p:cNvPr>
          <p:cNvSpPr txBox="1"/>
          <p:nvPr/>
        </p:nvSpPr>
        <p:spPr>
          <a:xfrm>
            <a:off x="2327728" y="46887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65687-DF00-40B2-8AF0-3ECAE118105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686629" y="49058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8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44">
            <a:extLst>
              <a:ext uri="{FF2B5EF4-FFF2-40B4-BE49-F238E27FC236}">
                <a16:creationId xmlns:a16="http://schemas.microsoft.com/office/drawing/2014/main" id="{76FEDB50-402B-4ED0-BC21-1DB57F967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64" y="3646649"/>
            <a:ext cx="2415981" cy="22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45">
            <a:extLst>
              <a:ext uri="{FF2B5EF4-FFF2-40B4-BE49-F238E27FC236}">
                <a16:creationId xmlns:a16="http://schemas.microsoft.com/office/drawing/2014/main" id="{9C5B8748-48EA-4877-9A24-367F26E7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01" y="1009650"/>
            <a:ext cx="2594398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46">
            <a:extLst>
              <a:ext uri="{FF2B5EF4-FFF2-40B4-BE49-F238E27FC236}">
                <a16:creationId xmlns:a16="http://schemas.microsoft.com/office/drawing/2014/main" id="{52E5F06D-DB97-44AE-B993-977911E09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683" y="724130"/>
            <a:ext cx="2790989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47">
            <a:extLst>
              <a:ext uri="{FF2B5EF4-FFF2-40B4-BE49-F238E27FC236}">
                <a16:creationId xmlns:a16="http://schemas.microsoft.com/office/drawing/2014/main" id="{039E83B6-02D1-4F3A-B935-BC5407A51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982" y="2752082"/>
            <a:ext cx="4110193" cy="2839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3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BFE3804-A7A1-436C-A4D9-99A81A9F1084}"/>
              </a:ext>
            </a:extLst>
          </p:cNvPr>
          <p:cNvSpPr txBox="1"/>
          <p:nvPr/>
        </p:nvSpPr>
        <p:spPr>
          <a:xfrm>
            <a:off x="2327728" y="46887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65687-DF00-40B2-8AF0-3ECAE118105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686629" y="49058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6" descr="Screen Clipping">
            <a:extLst>
              <a:ext uri="{FF2B5EF4-FFF2-40B4-BE49-F238E27FC236}">
                <a16:creationId xmlns:a16="http://schemas.microsoft.com/office/drawing/2014/main" id="{3898F4B1-3A4C-4993-B09A-B41A76F7FD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60398"/>
            <a:ext cx="3886743" cy="280074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C2B2B9-7790-4B8F-A6A6-878FAED0230D}"/>
              </a:ext>
            </a:extLst>
          </p:cNvPr>
          <p:cNvCxnSpPr/>
          <p:nvPr/>
        </p:nvCxnSpPr>
        <p:spPr>
          <a:xfrm flipH="1">
            <a:off x="2362200" y="1041398"/>
            <a:ext cx="1447800" cy="645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0B48E22-1D87-43F2-A9A2-6AC276142179}"/>
              </a:ext>
            </a:extLst>
          </p:cNvPr>
          <p:cNvSpPr txBox="1"/>
          <p:nvPr/>
        </p:nvSpPr>
        <p:spPr>
          <a:xfrm>
            <a:off x="3657600" y="73659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declared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FA3071-55E2-4BB0-8148-7C57F6963E65}"/>
              </a:ext>
            </a:extLst>
          </p:cNvPr>
          <p:cNvCxnSpPr/>
          <p:nvPr/>
        </p:nvCxnSpPr>
        <p:spPr>
          <a:xfrm flipH="1">
            <a:off x="3200400" y="1498598"/>
            <a:ext cx="11430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5CEBB7-19D6-4CB8-AEDB-77AC075F450E}"/>
              </a:ext>
            </a:extLst>
          </p:cNvPr>
          <p:cNvSpPr txBox="1"/>
          <p:nvPr/>
        </p:nvSpPr>
        <p:spPr>
          <a:xfrm>
            <a:off x="4419600" y="126999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Incremented before display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2E04DD-79A3-4707-ABF6-8359C0EFA6C4}"/>
              </a:ext>
            </a:extLst>
          </p:cNvPr>
          <p:cNvCxnSpPr/>
          <p:nvPr/>
        </p:nvCxnSpPr>
        <p:spPr>
          <a:xfrm flipH="1">
            <a:off x="3276600" y="2260598"/>
            <a:ext cx="990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7483B6-5BFF-4398-A44F-F251952F8F23}"/>
              </a:ext>
            </a:extLst>
          </p:cNvPr>
          <p:cNvSpPr txBox="1"/>
          <p:nvPr/>
        </p:nvSpPr>
        <p:spPr>
          <a:xfrm>
            <a:off x="4419600" y="203199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Incremented after display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4C0F1C-3921-427E-8DC7-9A22A852681E}"/>
              </a:ext>
            </a:extLst>
          </p:cNvPr>
          <p:cNvCxnSpPr/>
          <p:nvPr/>
        </p:nvCxnSpPr>
        <p:spPr>
          <a:xfrm flipH="1" flipV="1">
            <a:off x="2895600" y="2946398"/>
            <a:ext cx="762000" cy="76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BE4B13-20D6-4BFF-A34B-FAD6742D2443}"/>
              </a:ext>
            </a:extLst>
          </p:cNvPr>
          <p:cNvSpPr txBox="1"/>
          <p:nvPr/>
        </p:nvSpPr>
        <p:spPr>
          <a:xfrm>
            <a:off x="3810000" y="279399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Displaying incremented value</a:t>
            </a:r>
          </a:p>
        </p:txBody>
      </p:sp>
      <p:pic>
        <p:nvPicPr>
          <p:cNvPr id="27" name="Content Placeholder 2" descr="Increment/decrement - Google Chrome">
            <a:extLst>
              <a:ext uri="{FF2B5EF4-FFF2-40B4-BE49-F238E27FC236}">
                <a16:creationId xmlns:a16="http://schemas.microsoft.com/office/drawing/2014/main" id="{C9B30C2C-1C34-4901-898B-E26CC5674F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4" r="83327" b="50802"/>
          <a:stretch/>
        </p:blipFill>
        <p:spPr>
          <a:xfrm>
            <a:off x="7130915" y="3972528"/>
            <a:ext cx="1867171" cy="235567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103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  <p:bldP spid="22" grpId="0"/>
      <p:bldP spid="24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Logical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AND, OR, NOT, XOR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&amp;&amp;, ||, !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Equality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==, !=, === 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Comparison Operators: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&gt;, &lt;, &lt;=, &gt;=</a:t>
            </a:r>
          </a:p>
        </p:txBody>
      </p:sp>
    </p:spTree>
    <p:extLst>
      <p:ext uri="{BB962C8B-B14F-4D97-AF65-F5344CB8AC3E}">
        <p14:creationId xmlns:p14="http://schemas.microsoft.com/office/powerpoint/2010/main" val="2007846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cromedia Dreamweaver 8 - [C:\wamp\www\lecture 25\equality op.php (XHTML)]">
            <a:extLst>
              <a:ext uri="{FF2B5EF4-FFF2-40B4-BE49-F238E27FC236}">
                <a16:creationId xmlns:a16="http://schemas.microsoft.com/office/drawing/2014/main" id="{8962236E-190C-4986-8F80-F5E075E019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1" r="15741" b="22657"/>
          <a:stretch/>
        </p:blipFill>
        <p:spPr>
          <a:xfrm>
            <a:off x="457200" y="682173"/>
            <a:ext cx="6934200" cy="2895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0C0E35-D601-453B-9EE0-9375162BF4F4}"/>
              </a:ext>
            </a:extLst>
          </p:cNvPr>
          <p:cNvCxnSpPr>
            <a:cxnSpLocks/>
          </p:cNvCxnSpPr>
          <p:nvPr/>
        </p:nvCxnSpPr>
        <p:spPr>
          <a:xfrm flipH="1">
            <a:off x="1752600" y="986972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6885916-C285-48D3-8706-2C148868B5B4}"/>
              </a:ext>
            </a:extLst>
          </p:cNvPr>
          <p:cNvSpPr txBox="1"/>
          <p:nvPr/>
        </p:nvSpPr>
        <p:spPr>
          <a:xfrm>
            <a:off x="2306392" y="753075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Integer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26EE4E-0B8A-4519-80E0-33295708EA12}"/>
              </a:ext>
            </a:extLst>
          </p:cNvPr>
          <p:cNvCxnSpPr>
            <a:cxnSpLocks/>
          </p:cNvCxnSpPr>
          <p:nvPr/>
        </p:nvCxnSpPr>
        <p:spPr>
          <a:xfrm flipH="1">
            <a:off x="2019300" y="1215572"/>
            <a:ext cx="196349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8B6184F-19A8-46DB-B8F1-49F029248354}"/>
              </a:ext>
            </a:extLst>
          </p:cNvPr>
          <p:cNvSpPr txBox="1"/>
          <p:nvPr/>
        </p:nvSpPr>
        <p:spPr>
          <a:xfrm>
            <a:off x="3982792" y="986972"/>
            <a:ext cx="157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String value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5A0CBDF-1EB4-4452-85E9-CF2F79E3057F}"/>
              </a:ext>
            </a:extLst>
          </p:cNvPr>
          <p:cNvSpPr/>
          <p:nvPr/>
        </p:nvSpPr>
        <p:spPr>
          <a:xfrm>
            <a:off x="2895600" y="1356304"/>
            <a:ext cx="1676400" cy="92606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89C72-618D-4024-861D-002E41351721}"/>
              </a:ext>
            </a:extLst>
          </p:cNvPr>
          <p:cNvSpPr txBox="1"/>
          <p:nvPr/>
        </p:nvSpPr>
        <p:spPr>
          <a:xfrm>
            <a:off x="4772696" y="1596572"/>
            <a:ext cx="162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Compares only values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AC77D54-B06E-4113-AC72-0162B54971AE}"/>
              </a:ext>
            </a:extLst>
          </p:cNvPr>
          <p:cNvSpPr/>
          <p:nvPr/>
        </p:nvSpPr>
        <p:spPr>
          <a:xfrm>
            <a:off x="2743200" y="2358572"/>
            <a:ext cx="19050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8967C-BA2E-427C-AB7F-EB83FF7E36E6}"/>
              </a:ext>
            </a:extLst>
          </p:cNvPr>
          <p:cNvSpPr txBox="1"/>
          <p:nvPr/>
        </p:nvSpPr>
        <p:spPr>
          <a:xfrm>
            <a:off x="4772696" y="2510972"/>
            <a:ext cx="26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Strict comparison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339061-BEA6-4B5B-B01C-F071C0E3A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343" y="4621376"/>
            <a:ext cx="1514686" cy="8954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88B308-41AA-4423-B830-352F34084475}"/>
              </a:ext>
            </a:extLst>
          </p:cNvPr>
          <p:cNvSpPr txBox="1"/>
          <p:nvPr/>
        </p:nvSpPr>
        <p:spPr>
          <a:xfrm>
            <a:off x="4330702" y="483384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EE7044-04CF-482A-9BEF-F52B542DC010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5689603" y="505097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1" grpId="0" animBg="1"/>
      <p:bldP spid="12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4016393" cy="45753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if statement:</a:t>
            </a:r>
          </a:p>
          <a:p>
            <a:pPr marL="857250" lvl="2" indent="0">
              <a:buNone/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f(condition) </a:t>
            </a:r>
          </a:p>
          <a:p>
            <a:pPr marL="857250" lvl="2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 </a:t>
            </a:r>
          </a:p>
          <a:p>
            <a:pPr marL="857250" lvl="2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if-else statement: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if(condition) 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{      }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else</a:t>
            </a:r>
          </a:p>
          <a:p>
            <a:pPr marL="80010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	{       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FDA54-9FD3-481F-B38A-16BB4CD51057}"/>
              </a:ext>
            </a:extLst>
          </p:cNvPr>
          <p:cNvSpPr txBox="1">
            <a:spLocks/>
          </p:cNvSpPr>
          <p:nvPr/>
        </p:nvSpPr>
        <p:spPr>
          <a:xfrm>
            <a:off x="6571779" y="1600199"/>
            <a:ext cx="4016393" cy="45753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switch statement: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switch(variable)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case  option: 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break;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pPr marL="857250" lvl="2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7557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BFE3804-A7A1-436C-A4D9-99A81A9F1084}"/>
              </a:ext>
            </a:extLst>
          </p:cNvPr>
          <p:cNvSpPr txBox="1"/>
          <p:nvPr/>
        </p:nvSpPr>
        <p:spPr>
          <a:xfrm>
            <a:off x="2327728" y="46887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65687-DF00-40B2-8AF0-3ECAE118105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686629" y="49058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Content Placeholder 7" descr="Macromedia Dreamweaver 8 - [C:\wamp\www\lecture 25\switch.php (XHTML)]">
            <a:extLst>
              <a:ext uri="{FF2B5EF4-FFF2-40B4-BE49-F238E27FC236}">
                <a16:creationId xmlns:a16="http://schemas.microsoft.com/office/drawing/2014/main" id="{746D00CB-6D0A-4F90-9AAC-E0CC25041F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0" r="18519" b="25402"/>
          <a:stretch/>
        </p:blipFill>
        <p:spPr>
          <a:xfrm>
            <a:off x="457200" y="526144"/>
            <a:ext cx="6705600" cy="2438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97D4E8-5DAD-45DF-9DA8-892A2FE92603}"/>
              </a:ext>
            </a:extLst>
          </p:cNvPr>
          <p:cNvCxnSpPr>
            <a:stCxn id="28" idx="1"/>
          </p:cNvCxnSpPr>
          <p:nvPr/>
        </p:nvCxnSpPr>
        <p:spPr>
          <a:xfrm flipH="1">
            <a:off x="2667000" y="787009"/>
            <a:ext cx="1304523" cy="3487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FCCD02-8E00-4BA6-B77F-30E75B4E31F2}"/>
              </a:ext>
            </a:extLst>
          </p:cNvPr>
          <p:cNvSpPr txBox="1"/>
          <p:nvPr/>
        </p:nvSpPr>
        <p:spPr>
          <a:xfrm>
            <a:off x="3971523" y="60234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Switch starts</a:t>
            </a: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AC5BE67F-E52D-4B86-B98B-A095D8E6829B}"/>
              </a:ext>
            </a:extLst>
          </p:cNvPr>
          <p:cNvSpPr/>
          <p:nvPr/>
        </p:nvSpPr>
        <p:spPr>
          <a:xfrm>
            <a:off x="2209800" y="1516743"/>
            <a:ext cx="990600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6B55CB-0F96-48F5-841B-4584A1FCF482}"/>
              </a:ext>
            </a:extLst>
          </p:cNvPr>
          <p:cNvSpPr txBox="1"/>
          <p:nvPr/>
        </p:nvSpPr>
        <p:spPr>
          <a:xfrm>
            <a:off x="3319261" y="1516743"/>
            <a:ext cx="193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0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71DFDB1-5A54-4027-8CF6-A9F20C67328B}"/>
              </a:ext>
            </a:extLst>
          </p:cNvPr>
          <p:cNvSpPr/>
          <p:nvPr/>
        </p:nvSpPr>
        <p:spPr>
          <a:xfrm>
            <a:off x="2209800" y="2202543"/>
            <a:ext cx="990600" cy="304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0E83BF-6D04-4604-8E47-BB4AA8C0A608}"/>
              </a:ext>
            </a:extLst>
          </p:cNvPr>
          <p:cNvSpPr txBox="1"/>
          <p:nvPr/>
        </p:nvSpPr>
        <p:spPr>
          <a:xfrm>
            <a:off x="3429000" y="2202543"/>
            <a:ext cx="149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AB31A-3AE1-4EED-9BA6-15AD5F469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582" y="4457508"/>
            <a:ext cx="1190791" cy="92405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827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for loop</a:t>
            </a:r>
          </a:p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while loop</a:t>
            </a:r>
          </a:p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do-while loop</a:t>
            </a:r>
          </a:p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foreach loop</a:t>
            </a:r>
          </a:p>
        </p:txBody>
      </p:sp>
    </p:spTree>
    <p:extLst>
      <p:ext uri="{BB962C8B-B14F-4D97-AF65-F5344CB8AC3E}">
        <p14:creationId xmlns:p14="http://schemas.microsoft.com/office/powerpoint/2010/main" val="283040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4016393" cy="4575313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for loop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for($a=0; $a&lt;10; $a++)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while loop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while(condition)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Increment/decrement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AFDA54-9FD3-481F-B38A-16BB4CD51057}"/>
              </a:ext>
            </a:extLst>
          </p:cNvPr>
          <p:cNvSpPr txBox="1">
            <a:spLocks/>
          </p:cNvSpPr>
          <p:nvPr/>
        </p:nvSpPr>
        <p:spPr>
          <a:xfrm>
            <a:off x="6571779" y="1600199"/>
            <a:ext cx="4016393" cy="457531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do-while loop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do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Statements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Increment/decrement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While(condition)</a:t>
            </a:r>
          </a:p>
          <a:p>
            <a:r>
              <a:rPr lang="en-US" sz="2800" b="1" dirty="0">
                <a:latin typeface="Calibri" pitchFamily="34" charset="0"/>
                <a:cs typeface="Calibri" pitchFamily="34" charset="0"/>
              </a:rPr>
              <a:t>foreach loop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 used to read an entire array</a:t>
            </a:r>
          </a:p>
          <a:p>
            <a:pPr marL="457200" lvl="1" indent="0">
              <a:buNone/>
            </a:pPr>
            <a:endParaRPr lang="en-US" sz="24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864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>
            <a:extLst>
              <a:ext uri="{FF2B5EF4-FFF2-40B4-BE49-F238E27FC236}">
                <a16:creationId xmlns:a16="http://schemas.microsoft.com/office/drawing/2014/main" id="{ACC4EBCA-29F1-4089-92AD-2A77A8FCFC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3" y="453575"/>
            <a:ext cx="8229600" cy="3222594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89B91713-04F3-4548-AB6C-144086B63048}"/>
              </a:ext>
            </a:extLst>
          </p:cNvPr>
          <p:cNvSpPr/>
          <p:nvPr/>
        </p:nvSpPr>
        <p:spPr>
          <a:xfrm>
            <a:off x="6749143" y="758375"/>
            <a:ext cx="952500" cy="838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D4DA8-592E-4FAE-9E15-A74C48E22A22}"/>
              </a:ext>
            </a:extLst>
          </p:cNvPr>
          <p:cNvSpPr txBox="1"/>
          <p:nvPr/>
        </p:nvSpPr>
        <p:spPr>
          <a:xfrm>
            <a:off x="7701643" y="98697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410F855-38E7-4C2D-8B10-140BE2021DA1}"/>
              </a:ext>
            </a:extLst>
          </p:cNvPr>
          <p:cNvSpPr/>
          <p:nvPr/>
        </p:nvSpPr>
        <p:spPr>
          <a:xfrm>
            <a:off x="8404078" y="1825175"/>
            <a:ext cx="762000" cy="1524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26ADA9-EF2C-4566-B548-6E4B2891C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495" y="3818043"/>
            <a:ext cx="4763165" cy="27340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ECFA63-2E65-4D4E-B3B5-91590D7935A2}"/>
              </a:ext>
            </a:extLst>
          </p:cNvPr>
          <p:cNvSpPr txBox="1"/>
          <p:nvPr/>
        </p:nvSpPr>
        <p:spPr>
          <a:xfrm>
            <a:off x="2022931" y="46887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32991-078C-49D8-BE71-6E0AAF497D7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81832" y="49058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ECFA63-2E65-4D4E-B3B5-91590D7935A2}"/>
              </a:ext>
            </a:extLst>
          </p:cNvPr>
          <p:cNvSpPr txBox="1"/>
          <p:nvPr/>
        </p:nvSpPr>
        <p:spPr>
          <a:xfrm>
            <a:off x="2022931" y="4688703"/>
            <a:ext cx="1358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432991-078C-49D8-BE71-6E0AAF497D7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381832" y="4905830"/>
            <a:ext cx="3018971" cy="137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09327CD-8321-4EFB-A256-B377F5694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47" y="413208"/>
            <a:ext cx="7561035" cy="2896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C90844-6F72-4DE9-9905-965767E53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976" y="3913449"/>
            <a:ext cx="3729570" cy="201217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11496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866861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A web server (</a:t>
            </a:r>
            <a:r>
              <a:rPr lang="en-US" b="1" dirty="0" err="1">
                <a:latin typeface="Calibri" pitchFamily="34" charset="0"/>
                <a:cs typeface="Calibri" pitchFamily="34" charset="0"/>
              </a:rPr>
              <a:t>Xamp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)</a:t>
            </a:r>
          </a:p>
          <a:p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https://www.apachefriends.org/download.html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PHP </a:t>
            </a:r>
          </a:p>
          <a:p>
            <a:r>
              <a:rPr lang="en-US" b="1" dirty="0" err="1">
                <a:latin typeface="Calibri" pitchFamily="34" charset="0"/>
                <a:cs typeface="Calibri" pitchFamily="34" charset="0"/>
              </a:rPr>
              <a:t>MySql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Editor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Macromedia Dreamweaver /Adobe Dreamweaver / Notepad++</a:t>
            </a:r>
          </a:p>
        </p:txBody>
      </p:sp>
    </p:spTree>
    <p:extLst>
      <p:ext uri="{BB962C8B-B14F-4D97-AF65-F5344CB8AC3E}">
        <p14:creationId xmlns:p14="http://schemas.microsoft.com/office/powerpoint/2010/main" val="249386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php fits in HTML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5557432" cy="457531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Embedding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 in HTML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code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HTML can also be written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inside the PHP 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code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PHP can also be written as a </a:t>
            </a:r>
            <a:r>
              <a:rPr lang="en-US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standalone program</a:t>
            </a:r>
            <a:r>
              <a:rPr lang="en-US" sz="2800" b="1" dirty="0">
                <a:latin typeface="Calibri" pitchFamily="34" charset="0"/>
                <a:cs typeface="Calibri" pitchFamily="34" charset="0"/>
              </a:rPr>
              <a:t> with no HTML at all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5DFD276-6A9D-4BDC-9139-2FB6DF01CD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01" y="1600198"/>
            <a:ext cx="4878886" cy="482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pPr algn="ctr" fontAlgn="base"/>
            <a:r>
              <a:rPr lang="en-US" sz="1200" b="1" i="0" dirty="0">
                <a:solidFill>
                  <a:srgbClr val="FFFFFF"/>
                </a:solidFill>
                <a:effectLst/>
                <a:latin typeface="Open Sans" panose="020B0606030504020204" pitchFamily="34" charset="0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PHP code is denoted in the page with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opening and closing tags, 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as follows:</a:t>
            </a:r>
          </a:p>
          <a:p>
            <a:pPr marL="1428750" lvl="3" indent="-571500">
              <a:lnSpc>
                <a:spcPct val="90000"/>
              </a:lnSpc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&lt;?php  </a:t>
            </a:r>
            <a:r>
              <a:rPr lang="en-US" sz="31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pPr marL="1428750" lvl="3" indent="-571500">
              <a:lnSpc>
                <a:spcPct val="90000"/>
              </a:lnSpc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or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?&gt;</a:t>
            </a:r>
          </a:p>
          <a:p>
            <a:pPr marL="1428750" lvl="3" indent="-571500">
              <a:lnSpc>
                <a:spcPct val="90000"/>
              </a:lnSpc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&lt;script language=“PHP”&gt;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……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&lt;/script&gt;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PHP statements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end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with a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semicolon</a:t>
            </a:r>
            <a:endParaRPr lang="en-AU" sz="3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</a:pPr>
            <a:r>
              <a:rPr lang="en-AU" sz="3000" b="1" dirty="0">
                <a:latin typeface="Calibri" pitchFamily="34" charset="0"/>
                <a:cs typeface="Calibri" pitchFamily="34" charset="0"/>
              </a:rPr>
              <a:t>Comments can be added as</a:t>
            </a:r>
          </a:p>
          <a:p>
            <a:pPr marL="1428750" lvl="3" indent="-571500"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// for one line comment</a:t>
            </a:r>
          </a:p>
          <a:p>
            <a:pPr marL="1428750" lvl="3" indent="-571500">
              <a:lnSpc>
                <a:spcPct val="90000"/>
              </a:lnSpc>
            </a:pPr>
            <a:r>
              <a:rPr lang="en-AU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/* and */ for multiple lines comment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60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Executing PHP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Open a notepad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Write PHP code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Save file with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.php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extension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Save all the files in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one directory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Copy this directory in 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C:\wamp\www\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C:\Xamp\htdocs\</a:t>
            </a:r>
            <a:endParaRPr lang="en-AU" sz="20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3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Executing PHP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Start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WAMP/XAMP server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Go to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either by typing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in address bar of the browser or by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clicking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the WAMP sever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icon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in the toolbar and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selecting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 localhost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Select your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web directory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from the list of project on the WAMP/ XAMP server 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home page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latin typeface="Calibri" pitchFamily="34" charset="0"/>
                <a:cs typeface="Calibri" pitchFamily="34" charset="0"/>
              </a:rPr>
              <a:t>Select the file to execute</a:t>
            </a:r>
            <a:endParaRPr lang="en-AU" sz="3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1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output to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5753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echo():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is used to write output on the browser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echo(“Welcome to PHP”);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 “Welcome to PHP”;</a:t>
            </a:r>
          </a:p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print():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can also be used to write out put on the browser</a:t>
            </a: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print(“Welcome to PHP”); 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 “Welcome to PHP”;</a:t>
            </a:r>
          </a:p>
          <a:p>
            <a:pPr>
              <a:lnSpc>
                <a:spcPct val="90000"/>
              </a:lnSpc>
            </a:pPr>
            <a:r>
              <a:rPr lang="en-US" sz="3000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printf</a:t>
            </a:r>
            <a:r>
              <a:rPr lang="en-US" sz="3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(): </a:t>
            </a:r>
            <a:r>
              <a:rPr lang="en-US" sz="3000" b="1" dirty="0">
                <a:latin typeface="Calibri" pitchFamily="34" charset="0"/>
                <a:cs typeface="Calibri" pitchFamily="34" charset="0"/>
              </a:rPr>
              <a:t>can also be used for writing output</a:t>
            </a:r>
          </a:p>
        </p:txBody>
      </p:sp>
    </p:spTree>
    <p:extLst>
      <p:ext uri="{BB962C8B-B14F-4D97-AF65-F5344CB8AC3E}">
        <p14:creationId xmlns:p14="http://schemas.microsoft.com/office/powerpoint/2010/main" val="411103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1026</Words>
  <Application>Microsoft Office PowerPoint</Application>
  <PresentationFormat>Widescreen</PresentationFormat>
  <Paragraphs>226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Georgia</vt:lpstr>
      <vt:lpstr>Open Sans</vt:lpstr>
      <vt:lpstr>Tw Cen MT</vt:lpstr>
      <vt:lpstr>Wingdings</vt:lpstr>
      <vt:lpstr>Wingdings 2</vt:lpstr>
      <vt:lpstr>Median</vt:lpstr>
      <vt:lpstr>PHP (1)</vt:lpstr>
      <vt:lpstr>What is PHP</vt:lpstr>
      <vt:lpstr>PowerPoint Presentation</vt:lpstr>
      <vt:lpstr>Setting the Environment</vt:lpstr>
      <vt:lpstr>How php fits in HTML file</vt:lpstr>
      <vt:lpstr>PHP Syntax</vt:lpstr>
      <vt:lpstr>Writing and Executing PHP code</vt:lpstr>
      <vt:lpstr>Writing and Executing PHP code</vt:lpstr>
      <vt:lpstr>Writing output to the browser</vt:lpstr>
      <vt:lpstr>First PHP program</vt:lpstr>
      <vt:lpstr>PowerPoint Presentation</vt:lpstr>
      <vt:lpstr>Integrating HTML with PHP</vt:lpstr>
      <vt:lpstr>Integrating HTML with PHP</vt:lpstr>
      <vt:lpstr>PowerPoint Presentation</vt:lpstr>
      <vt:lpstr>PowerPoint Presentation</vt:lpstr>
      <vt:lpstr>Constant</vt:lpstr>
      <vt:lpstr>PowerPoint Presentation</vt:lpstr>
      <vt:lpstr>Variables</vt:lpstr>
      <vt:lpstr>PowerPoint Presentation</vt:lpstr>
      <vt:lpstr>OutPut</vt:lpstr>
      <vt:lpstr>Variables</vt:lpstr>
      <vt:lpstr>PowerPoint Presentation</vt:lpstr>
      <vt:lpstr>Type Determination</vt:lpstr>
      <vt:lpstr>PowerPoint Presentation</vt:lpstr>
      <vt:lpstr>PowerPoint Presentation</vt:lpstr>
      <vt:lpstr>Arithmetic Operations</vt:lpstr>
      <vt:lpstr>Arithmetic Operations / Operators</vt:lpstr>
      <vt:lpstr>Assignment Operators</vt:lpstr>
      <vt:lpstr>PowerPoint Presentation</vt:lpstr>
      <vt:lpstr>PowerPoint Presentation</vt:lpstr>
      <vt:lpstr>Logical Operators</vt:lpstr>
      <vt:lpstr>PowerPoint Presentation</vt:lpstr>
      <vt:lpstr>Conditional Statements</vt:lpstr>
      <vt:lpstr>PowerPoint Presentation</vt:lpstr>
      <vt:lpstr>Looping Statements</vt:lpstr>
      <vt:lpstr>Loops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Rubab Javaid</dc:creator>
  <cp:lastModifiedBy>Rubab Javaid</cp:lastModifiedBy>
  <cp:revision>35</cp:revision>
  <dcterms:created xsi:type="dcterms:W3CDTF">2021-06-02T22:32:32Z</dcterms:created>
  <dcterms:modified xsi:type="dcterms:W3CDTF">2021-06-21T20:09:42Z</dcterms:modified>
</cp:coreProperties>
</file>