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5"/>
  </p:notesMasterIdLst>
  <p:sldIdLst>
    <p:sldId id="257" r:id="rId3"/>
    <p:sldId id="258" r:id="rId4"/>
    <p:sldId id="259" r:id="rId5"/>
    <p:sldId id="281" r:id="rId6"/>
    <p:sldId id="260" r:id="rId7"/>
    <p:sldId id="28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6" r:id="rId28"/>
    <p:sldId id="287" r:id="rId29"/>
    <p:sldId id="288" r:id="rId30"/>
    <p:sldId id="280" r:id="rId31"/>
    <p:sldId id="284" r:id="rId32"/>
    <p:sldId id="282" r:id="rId33"/>
    <p:sldId id="2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18" autoAdjust="0"/>
  </p:normalViewPr>
  <p:slideViewPr>
    <p:cSldViewPr>
      <p:cViewPr varScale="1">
        <p:scale>
          <a:sx n="70" d="100"/>
          <a:sy n="70" d="100"/>
        </p:scale>
        <p:origin x="-51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6FD77-509B-4A9E-83BF-ECD570BDE548}" type="datetimeFigureOut">
              <a:rPr lang="en-US" smtClean="0"/>
              <a:pPr/>
              <a:t>6/17/2008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273C65-5A81-4773-BC7D-024CE50428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9273C65-5A81-4773-BC7D-024CE50428A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9EFFC9-3A09-4E47-8235-9225B8E6FFB2}"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EFFC9-3A09-4E47-8235-9225B8E6FFB2}"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EFFC9-3A09-4E47-8235-9225B8E6FFB2}"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9EFFC9-3A09-4E47-8235-9225B8E6FFB2}" type="datetimeFigureOut">
              <a:rPr lang="en-US" smtClean="0"/>
              <a:pPr/>
              <a:t>6/17/2008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34D8F21-776A-4AC9-9898-5BC6CF397F60}" type="datetimeFigureOut">
              <a:rPr lang="en-US" smtClean="0"/>
              <a:pPr/>
              <a:t>6/17/2008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28D6267-76BC-40E9-9D1F-11C117CAA27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D8F21-776A-4AC9-9898-5BC6CF397F60}"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4D8F21-776A-4AC9-9898-5BC6CF397F60}"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828D6267-76BC-40E9-9D1F-11C117CAA2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D8F21-776A-4AC9-9898-5BC6CF397F60}" type="datetimeFigureOut">
              <a:rPr lang="en-US" smtClean="0"/>
              <a:pPr/>
              <a:t>6/17/2008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4D8F21-776A-4AC9-9898-5BC6CF397F60}" type="datetimeFigureOut">
              <a:rPr lang="en-US" smtClean="0"/>
              <a:pPr/>
              <a:t>6/17/2008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4D8F21-776A-4AC9-9898-5BC6CF397F60}" type="datetimeFigureOut">
              <a:rPr lang="en-US" smtClean="0"/>
              <a:pPr/>
              <a:t>6/17/2008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D8F21-776A-4AC9-9898-5BC6CF397F60}" type="datetimeFigureOut">
              <a:rPr lang="en-US" smtClean="0"/>
              <a:pPr/>
              <a:t>6/17/2008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EFFC9-3A09-4E47-8235-9225B8E6FFB2}"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4D8F21-776A-4AC9-9898-5BC6CF397F60}" type="datetimeFigureOut">
              <a:rPr lang="en-US" smtClean="0"/>
              <a:pPr/>
              <a:t>6/17/2008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4D8F21-776A-4AC9-9898-5BC6CF397F60}" type="datetimeFigureOut">
              <a:rPr lang="en-US" smtClean="0"/>
              <a:pPr/>
              <a:t>6/17/2008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D8F21-776A-4AC9-9898-5BC6CF397F60}"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D8F21-776A-4AC9-9898-5BC6CF397F60}"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D6267-76BC-40E9-9D1F-11C117CAA275}"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9EFFC9-3A09-4E47-8235-9225B8E6FFB2}" type="datetimeFigureOut">
              <a:rPr lang="en-US" smtClean="0"/>
              <a:pPr/>
              <a:t>6/17/2008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EFFC9-3A09-4E47-8235-9225B8E6FFB2}" type="datetimeFigureOut">
              <a:rPr lang="en-US" smtClean="0"/>
              <a:pPr/>
              <a:t>6/17/2008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9EFFC9-3A09-4E47-8235-9225B8E6FFB2}" type="datetimeFigureOut">
              <a:rPr lang="en-US" smtClean="0"/>
              <a:pPr/>
              <a:t>6/17/2008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9EFFC9-3A09-4E47-8235-9225B8E6FFB2}" type="datetimeFigureOut">
              <a:rPr lang="en-US" smtClean="0"/>
              <a:pPr/>
              <a:t>6/17/2008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9EFFC9-3A09-4E47-8235-9225B8E6FFB2}" type="datetimeFigureOut">
              <a:rPr lang="en-US" smtClean="0"/>
              <a:pPr/>
              <a:t>6/17/2008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EFFC9-3A09-4E47-8235-9225B8E6FFB2}" type="datetimeFigureOut">
              <a:rPr lang="en-US" smtClean="0"/>
              <a:pPr/>
              <a:t>6/17/2008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EFFC9-3A09-4E47-8235-9225B8E6FFB2}" type="datetimeFigureOut">
              <a:rPr lang="en-US" smtClean="0"/>
              <a:pPr/>
              <a:t>6/17/2008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EFFC9-3A09-4E47-8235-9225B8E6FFB2}" type="datetimeFigureOut">
              <a:rPr lang="en-US" smtClean="0"/>
              <a:pPr/>
              <a:t>6/17/2008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D8658-C803-47F4-A0C2-C74F13AE19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EFFC9-3A09-4E47-8235-9225B8E6FFB2}" type="datetimeFigureOut">
              <a:rPr lang="en-US" smtClean="0"/>
              <a:pPr/>
              <a:t>6/17/2008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D8658-C803-47F4-A0C2-C74F13AE19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34D8F21-776A-4AC9-9898-5BC6CF397F60}" type="datetimeFigureOut">
              <a:rPr lang="en-US" smtClean="0"/>
              <a:pPr/>
              <a:t>6/17/2008</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28D6267-76BC-40E9-9D1F-11C117CAA27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mages.google.com.pk/imgres?imgurl=http://www.museum.wa.gov.au/dampier/images/search/search_magglass_lg.jpg&amp;imgrefurl=http://www.museum.wa.gov.au/dampier/search.asp&amp;h=270&amp;w=349&amp;sz=14&amp;hl=en&amp;start=85&amp;tbnid=TFV3VvMcWgKTHM:&amp;tbnh=93&amp;tbnw=120&amp;prev=/images?q=searching+location+&amp;start=80&amp;gbv=2&amp;ndsp=20&amp;hl=en&amp;sa=N"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s.google.com.pk/imgres?imgurl=http://www.cfht.hawaii.edu/ObsInfo/Weather/weather_sm.jpg&amp;imgrefurl=http://www.cfht.hawaii.edu/ObsInfo/Weather/&amp;h=389&amp;w=575&amp;sz=36&amp;hl=en&amp;start=13&amp;tbnid=TFKq4qaznF3dXM:&amp;tbnh=91&amp;tbnw=134&amp;prev=/images?q=weather&amp;gbv=2&amp;hl=en" TargetMode="External"/><Relationship Id="rId1" Type="http://schemas.openxmlformats.org/officeDocument/2006/relationships/slideLayout" Target="../slideLayouts/slideLayout14.xml"/><Relationship Id="rId5" Type="http://schemas.openxmlformats.org/officeDocument/2006/relationships/image" Target="../media/image12.jpeg"/><Relationship Id="rId4" Type="http://schemas.openxmlformats.org/officeDocument/2006/relationships/hyperlink" Target="http://images.google.com.pk/imgres?imgurl=http://www.artinstitutes.edu/fortlauderdale/catalog/imgs/advertising2.jpg&amp;imgrefurl=http://www.artinstitutes.edu/fortlauderdale/catalog/des_advertising.asp&amp;h=389&amp;w=300&amp;sz=25&amp;hl=en&amp;start=4&amp;tbnid=1uB73eLoWGgWvM:&amp;tbnh=123&amp;tbnw=95&amp;prev=/images?q=advertising&amp;gbv=2&amp;hl=e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images.google.com.pk/imgres?imgurl=http://www.eclecticdevelopment.co.uk/square%20logo.jpg&amp;imgrefurl=http://www.eclecticdevelopment.co.uk/&amp;h=551&amp;w=554&amp;sz=325&amp;hl=en&amp;start=1&amp;tbnid=QiDmWGgzqXFkOM:&amp;tbnh=132&amp;tbnw=133&amp;prev=/images?q=water+industry&amp;gbv=2&amp;hl=en" TargetMode="External"/><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hyperlink" Target="http://images.google.com.pk/imgres?imgurl=http://www.caricatures-ireland.com/blog/wp-content/uploads/2007/10/traffic-cartoon.jpg&amp;imgrefurl=http://www.caricatures-ireland.com/blog/cartoons-from-span-meeting-dun-laoghaire/&amp;h=563&amp;w=400&amp;sz=80&amp;hl=en&amp;start=2&amp;tbnid=v8WV3L0sM5ulrM:&amp;tbnh=133&amp;tbnw=94&amp;prev=/images?q=project+discussion+cartoons+pics&amp;gbv=2&amp;ndsp=20&amp;hl=en&amp;sa=N"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images.google.com.pk/imgres?imgurl=http://www.weblogcartoons.com/cartoons/i-have-nothing-to-say.gif&amp;imgrefurl=http://www.cartoonchurch.com/blog/category/cartoons/&amp;h=439&amp;w=429&amp;sz=11&amp;hl=en&amp;start=117&amp;tbnid=YJCKqGvLahjq6M:&amp;tbnh=127&amp;tbnw=124&amp;prev=/images?q=project+overview+cartoon+pics&amp;start=100&amp;gbv=2&amp;ndsp=20&amp;hl=en&amp;sa=N" TargetMode="Externa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s.google.com.pk/imgres?imgurl=http://www.vladkolarov.com/portfolio/cartoon-pictures/comic-illustration/cartoon-illustration-12.jpg&amp;imgrefurl=http://www.vladkolarov.com/portfolio/cartoon-pictures/&amp;h=334&amp;w=300&amp;sz=18&amp;hl=en&amp;start=2&amp;tbnid=tQ4T_T8EYFr4rM:&amp;tbnh=119&amp;tbnw=107&amp;prev=/images?q=project+portfolio+cartoon+pics&amp;gbv=2&amp;hl=en"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5257800"/>
          </a:xfrm>
        </p:spPr>
        <p:txBody>
          <a:bodyPr>
            <a:normAutofit/>
          </a:bodyPr>
          <a:lstStyle/>
          <a:p>
            <a:r>
              <a:rPr lang="en-US" sz="9600" dirty="0" smtClean="0"/>
              <a:t>“TM Water”</a:t>
            </a:r>
            <a:endParaRPr lang="en-US" sz="9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Brief</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sz="2800" dirty="0" smtClean="0"/>
              <a:t>This proposed project presents an investment opportunity for establishing a bottled water plant for providing pure drinking water. The proposed product line will consist of </a:t>
            </a:r>
            <a:r>
              <a:rPr lang="en-US" sz="2800" b="1" dirty="0" smtClean="0"/>
              <a:t>Bottles of </a:t>
            </a:r>
            <a:r>
              <a:rPr lang="en-US" sz="3600" b="1" dirty="0" smtClean="0"/>
              <a:t>1.5 and 0.5 liters</a:t>
            </a:r>
            <a:r>
              <a:rPr lang="en-US" sz="3600" dirty="0" smtClean="0"/>
              <a:t>.</a:t>
            </a:r>
            <a:r>
              <a:rPr lang="en-US" sz="2800" dirty="0" smtClean="0"/>
              <a:t> In the </a:t>
            </a:r>
            <a:r>
              <a:rPr lang="en-US" sz="2800" b="1" dirty="0" smtClean="0"/>
              <a:t>initial phase </a:t>
            </a:r>
            <a:r>
              <a:rPr lang="en-US" sz="2800" dirty="0" smtClean="0"/>
              <a:t>of the project only </a:t>
            </a:r>
            <a:r>
              <a:rPr lang="en-US" sz="3600" b="1" dirty="0" smtClean="0"/>
              <a:t>0.5 liters and 1.5 liters </a:t>
            </a:r>
            <a:r>
              <a:rPr lang="en-US" sz="2800" b="1" dirty="0" smtClean="0"/>
              <a:t>bottles will be introduced in the local market</a:t>
            </a:r>
            <a:r>
              <a:rPr lang="en-US" sz="2800" dirty="0" smtClean="0"/>
              <a:t>. </a:t>
            </a:r>
            <a:r>
              <a:rPr lang="en-US" sz="2800" b="1" dirty="0" smtClean="0"/>
              <a:t>After successful introduction </a:t>
            </a:r>
            <a:r>
              <a:rPr lang="en-US" sz="2800" dirty="0" smtClean="0"/>
              <a:t>of the new brand of bottled water the product line may be extended to </a:t>
            </a:r>
            <a:r>
              <a:rPr lang="en-US" sz="3600" b="1" dirty="0" smtClean="0"/>
              <a:t>13 and 19 liters cans.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Investment</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The total cost of the project has been worked out to be </a:t>
            </a:r>
            <a:r>
              <a:rPr lang="en-US" b="1" dirty="0" smtClean="0"/>
              <a:t>Rs.15.066 million</a:t>
            </a:r>
            <a:r>
              <a:rPr lang="en-US" dirty="0" smtClean="0"/>
              <a:t>. </a:t>
            </a:r>
          </a:p>
          <a:p>
            <a:pPr>
              <a:buFont typeface="Wingdings" pitchFamily="2" charset="2"/>
              <a:buChar char="Ø"/>
            </a:pPr>
            <a:r>
              <a:rPr lang="en-US" dirty="0" smtClean="0"/>
              <a:t>This includes a fixed cost of </a:t>
            </a:r>
            <a:r>
              <a:rPr lang="en-US" b="1" dirty="0" smtClean="0"/>
              <a:t>Rs.11.485 million </a:t>
            </a:r>
            <a:r>
              <a:rPr lang="en-US" dirty="0" smtClean="0"/>
              <a:t>and a working capital requirement of </a:t>
            </a:r>
            <a:r>
              <a:rPr lang="en-US" b="1" dirty="0" smtClean="0"/>
              <a:t>Rs.3.580 million.</a:t>
            </a:r>
          </a:p>
          <a:p>
            <a:pPr>
              <a:buFont typeface="Wingdings" pitchFamily="2" charset="2"/>
              <a:buChar char="Ø"/>
            </a:pPr>
            <a:r>
              <a:rPr lang="en-US" dirty="0" smtClean="0"/>
              <a:t>Period of construction is </a:t>
            </a:r>
            <a:r>
              <a:rPr lang="en-US" b="1" dirty="0" smtClean="0"/>
              <a:t>2 months </a:t>
            </a:r>
            <a:r>
              <a:rPr lang="en-US" dirty="0" smtClean="0"/>
              <a:t>for civil works and </a:t>
            </a:r>
            <a:r>
              <a:rPr lang="en-US" b="1" dirty="0" smtClean="0"/>
              <a:t>3 months </a:t>
            </a:r>
            <a:r>
              <a:rPr lang="en-US" dirty="0" smtClean="0"/>
              <a:t>for machinery &amp; Equipment layout and installation.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pPr>
              <a:buNone/>
            </a:pPr>
            <a:r>
              <a:rPr lang="en-US" dirty="0" smtClean="0"/>
              <a:t>    Two sources of water can be used for purification purposes on commercial basis,</a:t>
            </a:r>
          </a:p>
          <a:p>
            <a:pPr>
              <a:buNone/>
            </a:pPr>
            <a:endParaRPr lang="en-US" dirty="0" smtClean="0"/>
          </a:p>
          <a:p>
            <a:pPr lvl="0">
              <a:buFont typeface="Wingdings" pitchFamily="2" charset="2"/>
              <a:buChar char="Ø"/>
            </a:pPr>
            <a:r>
              <a:rPr lang="en-US" dirty="0" smtClean="0"/>
              <a:t>Ground Water.</a:t>
            </a:r>
          </a:p>
          <a:p>
            <a:pPr lvl="0">
              <a:buNone/>
            </a:pPr>
            <a:endParaRPr lang="en-US" dirty="0" smtClean="0"/>
          </a:p>
          <a:p>
            <a:pPr lvl="0">
              <a:buFont typeface="Wingdings" pitchFamily="2" charset="2"/>
              <a:buChar char="Ø"/>
            </a:pPr>
            <a:r>
              <a:rPr lang="en-US" dirty="0" smtClean="0"/>
              <a:t>Water Supply from KWSB (in Karachi).</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Product Mix</a:t>
            </a:r>
            <a:endParaRPr lang="en-US" dirty="0"/>
          </a:p>
        </p:txBody>
      </p:sp>
      <p:sp>
        <p:nvSpPr>
          <p:cNvPr id="3" name="Content Placeholder 2"/>
          <p:cNvSpPr>
            <a:spLocks noGrp="1"/>
          </p:cNvSpPr>
          <p:nvPr>
            <p:ph idx="1"/>
          </p:nvPr>
        </p:nvSpPr>
        <p:spPr>
          <a:xfrm>
            <a:off x="457200" y="1600201"/>
            <a:ext cx="8229600" cy="2819399"/>
          </a:xfrm>
        </p:spPr>
        <p:txBody>
          <a:bodyPr/>
          <a:lstStyle/>
          <a:p>
            <a:pPr>
              <a:buFont typeface="Wingdings" pitchFamily="2" charset="2"/>
              <a:buChar char="Ø"/>
            </a:pPr>
            <a:r>
              <a:rPr lang="en-US" dirty="0" smtClean="0"/>
              <a:t>This feasibility has been developed for a water purification plant with a capacity of </a:t>
            </a:r>
            <a:r>
              <a:rPr lang="en-US" b="1" dirty="0" smtClean="0"/>
              <a:t>15,000 gallons per day.</a:t>
            </a:r>
            <a:r>
              <a:rPr lang="en-US" dirty="0" smtClean="0"/>
              <a:t> The product mix consists of water bottles of </a:t>
            </a:r>
            <a:r>
              <a:rPr lang="en-US" b="1" dirty="0" smtClean="0"/>
              <a:t>1.5 liters and 0.5 liter </a:t>
            </a:r>
            <a:r>
              <a:rPr lang="en-US" dirty="0" smtClean="0"/>
              <a:t>in the ratio of </a:t>
            </a:r>
            <a:r>
              <a:rPr lang="en-US" b="1" dirty="0" smtClean="0"/>
              <a:t>80% and 20% </a:t>
            </a:r>
            <a:r>
              <a:rPr lang="en-US" dirty="0" smtClean="0"/>
              <a:t>respectively.</a:t>
            </a:r>
            <a:endParaRPr lang="en-US" dirty="0"/>
          </a:p>
        </p:txBody>
      </p:sp>
      <p:pic>
        <p:nvPicPr>
          <p:cNvPr id="1026" name="Picture 2" descr="20"/>
          <p:cNvPicPr>
            <a:picLocks noChangeAspect="1" noChangeArrowheads="1"/>
          </p:cNvPicPr>
          <p:nvPr/>
        </p:nvPicPr>
        <p:blipFill>
          <a:blip r:embed="rId2"/>
          <a:srcRect/>
          <a:stretch>
            <a:fillRect/>
          </a:stretch>
        </p:blipFill>
        <p:spPr bwMode="auto">
          <a:xfrm>
            <a:off x="228600" y="4114800"/>
            <a:ext cx="8686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Summary</a:t>
            </a:r>
            <a:endParaRPr lang="en-US" dirty="0"/>
          </a:p>
        </p:txBody>
      </p:sp>
      <p:sp>
        <p:nvSpPr>
          <p:cNvPr id="3" name="Content Placeholder 2"/>
          <p:cNvSpPr>
            <a:spLocks noGrp="1"/>
          </p:cNvSpPr>
          <p:nvPr>
            <p:ph idx="1"/>
          </p:nvPr>
        </p:nvSpPr>
        <p:spPr>
          <a:xfrm>
            <a:off x="457200" y="1600201"/>
            <a:ext cx="8229600" cy="1447800"/>
          </a:xfrm>
        </p:spPr>
        <p:txBody>
          <a:bodyPr/>
          <a:lstStyle/>
          <a:p>
            <a:pPr>
              <a:buFont typeface="Wingdings" pitchFamily="2" charset="2"/>
              <a:buChar char="Ø"/>
            </a:pPr>
            <a:r>
              <a:rPr lang="en-US" dirty="0" smtClean="0"/>
              <a:t>The financial cost of the project can be summarized as under:</a:t>
            </a:r>
            <a:endParaRPr lang="en-US" dirty="0"/>
          </a:p>
        </p:txBody>
      </p:sp>
      <p:pic>
        <p:nvPicPr>
          <p:cNvPr id="2050" name="Picture 2" descr="21"/>
          <p:cNvPicPr>
            <a:picLocks noChangeAspect="1" noChangeArrowheads="1"/>
          </p:cNvPicPr>
          <p:nvPr/>
        </p:nvPicPr>
        <p:blipFill>
          <a:blip r:embed="rId2"/>
          <a:srcRect/>
          <a:stretch>
            <a:fillRect/>
          </a:stretch>
        </p:blipFill>
        <p:spPr bwMode="auto">
          <a:xfrm>
            <a:off x="0" y="3124200"/>
            <a:ext cx="9144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The Process Flow</a:t>
            </a:r>
            <a:endParaRPr lang="en-US" dirty="0"/>
          </a:p>
        </p:txBody>
      </p:sp>
      <p:pic>
        <p:nvPicPr>
          <p:cNvPr id="3074" name="Picture 2" descr="untitled"/>
          <p:cNvPicPr>
            <a:picLocks noChangeAspect="1" noChangeArrowheads="1"/>
          </p:cNvPicPr>
          <p:nvPr/>
        </p:nvPicPr>
        <p:blipFill>
          <a:blip r:embed="rId2"/>
          <a:srcRect/>
          <a:stretch>
            <a:fillRect/>
          </a:stretch>
        </p:blipFill>
        <p:spPr bwMode="auto">
          <a:xfrm>
            <a:off x="838200" y="1066800"/>
            <a:ext cx="7315200" cy="5638800"/>
          </a:xfrm>
          <a:prstGeom prst="rect">
            <a:avLst/>
          </a:prstGeom>
          <a:solidFill>
            <a:schemeClr val="tx2">
              <a:lumMod val="60000"/>
              <a:lumOff val="40000"/>
            </a:schemeClr>
          </a:solidFill>
          <a:ln w="9525">
            <a:noFill/>
            <a:miter lim="800000"/>
            <a:headEnd/>
            <a:tailEnd/>
          </a:ln>
          <a:effectLst>
            <a:outerShdw blurRad="50800" dist="50800" dir="5400000" algn="ctr" rotWithShape="0">
              <a:schemeClr val="tx2">
                <a:lumMod val="75000"/>
              </a:scheme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t>Proposed Location</a:t>
            </a:r>
            <a:endParaRPr lang="en-US" sz="4000" b="1" dirty="0"/>
          </a:p>
        </p:txBody>
      </p:sp>
      <p:sp>
        <p:nvSpPr>
          <p:cNvPr id="6" name="Text Placeholder 5"/>
          <p:cNvSpPr>
            <a:spLocks noGrp="1"/>
          </p:cNvSpPr>
          <p:nvPr>
            <p:ph idx="1"/>
          </p:nvPr>
        </p:nvSpPr>
        <p:spPr/>
        <p:txBody>
          <a:bodyPr>
            <a:normAutofit/>
          </a:bodyPr>
          <a:lstStyle/>
          <a:p>
            <a:pPr>
              <a:buFont typeface="Wingdings" pitchFamily="2" charset="2"/>
              <a:buChar char="Ø"/>
            </a:pPr>
            <a:r>
              <a:rPr lang="en-US" sz="2800" dirty="0" smtClean="0"/>
              <a:t>Any industrial area in Karachi where KWSB water is easily available is ideal for this project.</a:t>
            </a:r>
            <a:endParaRPr lang="en-US" sz="2800" dirty="0"/>
          </a:p>
        </p:txBody>
      </p:sp>
      <p:pic>
        <p:nvPicPr>
          <p:cNvPr id="20482" name="Picture 2" descr="http://tbn0.google.com/images?q=tbn:TFV3VvMcWgKTHM:http://www.museum.wa.gov.au/dampier/images/search/search_magglass_lg.jpg">
            <a:hlinkClick r:id="rId2"/>
          </p:cNvPr>
          <p:cNvPicPr>
            <a:picLocks noChangeAspect="1" noChangeArrowheads="1"/>
          </p:cNvPicPr>
          <p:nvPr/>
        </p:nvPicPr>
        <p:blipFill>
          <a:blip r:embed="rId3"/>
          <a:srcRect/>
          <a:stretch>
            <a:fillRect/>
          </a:stretch>
        </p:blipFill>
        <p:spPr bwMode="auto">
          <a:xfrm>
            <a:off x="1600200" y="3200400"/>
            <a:ext cx="5562600" cy="2971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Recommendations</a:t>
            </a:r>
            <a:endParaRPr lang="en-US" dirty="0"/>
          </a:p>
        </p:txBody>
      </p:sp>
      <p:sp>
        <p:nvSpPr>
          <p:cNvPr id="4" name="Text Placeholder 3"/>
          <p:cNvSpPr>
            <a:spLocks noGrp="1"/>
          </p:cNvSpPr>
          <p:nvPr>
            <p:ph idx="1"/>
          </p:nvPr>
        </p:nvSpPr>
        <p:spPr/>
        <p:txBody>
          <a:bodyPr>
            <a:normAutofit/>
          </a:bodyPr>
          <a:lstStyle/>
          <a:p>
            <a:pPr>
              <a:buNone/>
            </a:pPr>
            <a:r>
              <a:rPr lang="en-US" sz="2400" dirty="0" smtClean="0"/>
              <a:t>            Market Entering Time</a:t>
            </a:r>
          </a:p>
          <a:p>
            <a:endParaRPr lang="en-US" sz="1800" dirty="0" smtClean="0"/>
          </a:p>
          <a:p>
            <a:pPr>
              <a:buFont typeface="Wingdings" pitchFamily="2" charset="2"/>
              <a:buChar char="Ø"/>
            </a:pPr>
            <a:r>
              <a:rPr lang="en-US" sz="1800" dirty="0" smtClean="0"/>
              <a:t>The weather is the main dynamic that may bring changes in the market size of the purified drinking water as the daily water requirement increases in summer.</a:t>
            </a:r>
          </a:p>
          <a:p>
            <a:pPr>
              <a:buFont typeface="Wingdings" pitchFamily="2" charset="2"/>
              <a:buChar char="Ø"/>
            </a:pPr>
            <a:r>
              <a:rPr lang="en-US" sz="1800" dirty="0" smtClean="0"/>
              <a:t>The advertisement including TV and print media is expected to bring changes in the demand.</a:t>
            </a:r>
            <a:endParaRPr lang="en-US" sz="1800" dirty="0"/>
          </a:p>
        </p:txBody>
      </p:sp>
      <p:pic>
        <p:nvPicPr>
          <p:cNvPr id="19458" name="Picture 2" descr="http://tbn0.google.com/images?q=tbn:TFKq4qaznF3dXM:http://www.cfht.hawaii.edu/ObsInfo/Weather/weather_sm.jpg">
            <a:hlinkClick r:id="rId2"/>
          </p:cNvPr>
          <p:cNvPicPr>
            <a:picLocks noChangeAspect="1" noChangeArrowheads="1"/>
          </p:cNvPicPr>
          <p:nvPr/>
        </p:nvPicPr>
        <p:blipFill>
          <a:blip r:embed="rId3"/>
          <a:srcRect/>
          <a:stretch>
            <a:fillRect/>
          </a:stretch>
        </p:blipFill>
        <p:spPr bwMode="auto">
          <a:xfrm>
            <a:off x="990600" y="3886200"/>
            <a:ext cx="3657600" cy="2286000"/>
          </a:xfrm>
          <a:prstGeom prst="rect">
            <a:avLst/>
          </a:prstGeom>
          <a:noFill/>
        </p:spPr>
      </p:pic>
      <p:pic>
        <p:nvPicPr>
          <p:cNvPr id="19462" name="Picture 6" descr="http://tbn0.google.com/images?q=tbn:1uB73eLoWGgWvM:http://www.artinstitutes.edu/fortlauderdale/catalog/imgs/advertising2.jpg">
            <a:hlinkClick r:id="rId4"/>
          </p:cNvPr>
          <p:cNvPicPr>
            <a:picLocks noChangeAspect="1" noChangeArrowheads="1"/>
          </p:cNvPicPr>
          <p:nvPr/>
        </p:nvPicPr>
        <p:blipFill>
          <a:blip r:embed="rId5"/>
          <a:srcRect/>
          <a:stretch>
            <a:fillRect/>
          </a:stretch>
        </p:blipFill>
        <p:spPr bwMode="auto">
          <a:xfrm>
            <a:off x="4876800" y="3886200"/>
            <a:ext cx="3429000" cy="22860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53400" cy="1162050"/>
          </a:xfrm>
        </p:spPr>
        <p:txBody>
          <a:bodyPr>
            <a:normAutofit/>
          </a:bodyPr>
          <a:lstStyle/>
          <a:p>
            <a:pPr algn="ctr"/>
            <a:r>
              <a:rPr lang="en-US" sz="4000" dirty="0" smtClean="0"/>
              <a:t> Key Success Factor</a:t>
            </a:r>
            <a:endParaRPr lang="en-US" sz="4000" dirty="0"/>
          </a:p>
        </p:txBody>
      </p:sp>
      <p:sp>
        <p:nvSpPr>
          <p:cNvPr id="4" name="Text Placeholder 3"/>
          <p:cNvSpPr>
            <a:spLocks noGrp="1"/>
          </p:cNvSpPr>
          <p:nvPr>
            <p:ph type="body" idx="2"/>
          </p:nvPr>
        </p:nvSpPr>
        <p:spPr>
          <a:xfrm>
            <a:off x="457200" y="1524000"/>
            <a:ext cx="4572000" cy="4602163"/>
          </a:xfrm>
        </p:spPr>
        <p:txBody>
          <a:bodyPr>
            <a:normAutofit lnSpcReduction="10000"/>
          </a:bodyPr>
          <a:lstStyle/>
          <a:p>
            <a:pPr>
              <a:buFont typeface="Wingdings" pitchFamily="2" charset="2"/>
              <a:buChar char="Ø"/>
            </a:pPr>
            <a:endParaRPr lang="en-US" b="1" dirty="0" smtClean="0"/>
          </a:p>
          <a:p>
            <a:pPr>
              <a:buFont typeface="Wingdings" pitchFamily="2" charset="2"/>
              <a:buChar char="Ø"/>
            </a:pPr>
            <a:r>
              <a:rPr lang="en-US" sz="1800" b="1" dirty="0" smtClean="0"/>
              <a:t> </a:t>
            </a:r>
            <a:r>
              <a:rPr lang="en-US" sz="2800" b="1" dirty="0" smtClean="0"/>
              <a:t>Marketing.</a:t>
            </a:r>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r>
              <a:rPr lang="en-US" sz="2800" b="1" dirty="0" smtClean="0"/>
              <a:t>Pricing.</a:t>
            </a:r>
          </a:p>
          <a:p>
            <a:pPr>
              <a:buFont typeface="Wingdings" pitchFamily="2" charset="2"/>
              <a:buChar char="Ø"/>
            </a:pPr>
            <a:r>
              <a:rPr lang="en-US" sz="2800" b="1" dirty="0" smtClean="0"/>
              <a:t>Product Packaging.</a:t>
            </a:r>
          </a:p>
          <a:p>
            <a:pPr>
              <a:buFont typeface="Wingdings" pitchFamily="2" charset="2"/>
              <a:buChar char="Ø"/>
            </a:pPr>
            <a:endParaRPr lang="en-US" dirty="0" smtClean="0"/>
          </a:p>
          <a:p>
            <a:endParaRPr lang="en-US" dirty="0"/>
          </a:p>
        </p:txBody>
      </p:sp>
      <p:pic>
        <p:nvPicPr>
          <p:cNvPr id="8" name="Content Placeholder 7" descr="T M.bmp"/>
          <p:cNvPicPr>
            <a:picLocks noGrp="1" noChangeAspect="1"/>
          </p:cNvPicPr>
          <p:nvPr>
            <p:ph sz="half" idx="1"/>
          </p:nvPr>
        </p:nvPicPr>
        <p:blipFill>
          <a:blip r:embed="rId2"/>
          <a:stretch>
            <a:fillRect/>
          </a:stretch>
        </p:blipFill>
        <p:spPr>
          <a:xfrm>
            <a:off x="6477000" y="1905000"/>
            <a:ext cx="2514600" cy="3733800"/>
          </a:xfrm>
        </p:spPr>
      </p:pic>
      <p:pic>
        <p:nvPicPr>
          <p:cNvPr id="4098" name="Picture 2" descr="22"/>
          <p:cNvPicPr>
            <a:picLocks noChangeAspect="1" noChangeArrowheads="1"/>
          </p:cNvPicPr>
          <p:nvPr/>
        </p:nvPicPr>
        <p:blipFill>
          <a:blip r:embed="rId3"/>
          <a:srcRect/>
          <a:stretch>
            <a:fillRect/>
          </a:stretch>
        </p:blipFill>
        <p:spPr bwMode="auto">
          <a:xfrm>
            <a:off x="228600" y="2362200"/>
            <a:ext cx="60960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066800"/>
          </a:xfrm>
        </p:spPr>
        <p:txBody>
          <a:bodyPr/>
          <a:lstStyle/>
          <a:p>
            <a:r>
              <a:rPr lang="en-US" dirty="0" smtClean="0"/>
              <a:t>Sector And Industry Analysis</a:t>
            </a:r>
            <a:endParaRPr lang="en-US" dirty="0"/>
          </a:p>
        </p:txBody>
      </p:sp>
      <p:sp>
        <p:nvSpPr>
          <p:cNvPr id="6" name="Content Placeholder 5"/>
          <p:cNvSpPr>
            <a:spLocks noGrp="1"/>
          </p:cNvSpPr>
          <p:nvPr>
            <p:ph idx="1"/>
          </p:nvPr>
        </p:nvSpPr>
        <p:spPr>
          <a:xfrm>
            <a:off x="457200" y="1143000"/>
            <a:ext cx="4419600" cy="5714999"/>
          </a:xfrm>
        </p:spPr>
        <p:txBody>
          <a:bodyPr>
            <a:normAutofit fontScale="92500" lnSpcReduction="10000"/>
          </a:bodyPr>
          <a:lstStyle/>
          <a:p>
            <a:pPr algn="just">
              <a:buFont typeface="Wingdings" pitchFamily="2" charset="2"/>
              <a:buChar char="Ø"/>
            </a:pPr>
            <a:r>
              <a:rPr lang="en-US" dirty="0" smtClean="0"/>
              <a:t>There are around 26 players in the bottled water sector.</a:t>
            </a:r>
          </a:p>
          <a:p>
            <a:pPr algn="just">
              <a:buFont typeface="Wingdings" pitchFamily="2" charset="2"/>
              <a:buChar char="Ø"/>
            </a:pPr>
            <a:r>
              <a:rPr lang="en-US" dirty="0" smtClean="0"/>
              <a:t>Pakistan’s bottled water market comprises of two main segments i.e. retail market and bulk market.</a:t>
            </a:r>
          </a:p>
          <a:p>
            <a:pPr algn="just">
              <a:buFont typeface="Wingdings" pitchFamily="2" charset="2"/>
              <a:buChar char="Ø"/>
            </a:pPr>
            <a:r>
              <a:rPr lang="en-US" dirty="0" smtClean="0"/>
              <a:t>The retail market consists of 0.5 liter, 1.5 liter, 3.1 liter and 5.0 liter capacity PET bottles.</a:t>
            </a:r>
          </a:p>
          <a:p>
            <a:pPr algn="just">
              <a:buFont typeface="Wingdings" pitchFamily="2" charset="2"/>
              <a:buChar char="Ø"/>
            </a:pPr>
            <a:r>
              <a:rPr lang="en-US" dirty="0" smtClean="0"/>
              <a:t>The bulk market consist s of home and office delivers in 3 and 5 gallon cans.</a:t>
            </a:r>
          </a:p>
          <a:p>
            <a:pPr>
              <a:buFont typeface="Wingdings" pitchFamily="2" charset="2"/>
              <a:buChar char="Ø"/>
            </a:pPr>
            <a:endParaRPr lang="en-US" dirty="0" smtClean="0"/>
          </a:p>
          <a:p>
            <a:pPr>
              <a:buNone/>
            </a:pPr>
            <a:endParaRPr lang="en-US" dirty="0" smtClean="0"/>
          </a:p>
        </p:txBody>
      </p:sp>
      <p:pic>
        <p:nvPicPr>
          <p:cNvPr id="5123" name="Picture 3"/>
          <p:cNvPicPr>
            <a:picLocks noChangeAspect="1" noChangeArrowheads="1"/>
          </p:cNvPicPr>
          <p:nvPr/>
        </p:nvPicPr>
        <p:blipFill>
          <a:blip r:embed="rId2"/>
          <a:srcRect/>
          <a:stretch>
            <a:fillRect/>
          </a:stretch>
        </p:blipFill>
        <p:spPr bwMode="auto">
          <a:xfrm>
            <a:off x="5029200" y="1371601"/>
            <a:ext cx="3733800" cy="2362200"/>
          </a:xfrm>
          <a:prstGeom prst="rect">
            <a:avLst/>
          </a:prstGeom>
          <a:noFill/>
          <a:ln w="9525">
            <a:noFill/>
            <a:miter lim="800000"/>
            <a:headEnd/>
            <a:tailEnd/>
          </a:ln>
          <a:effectLst/>
        </p:spPr>
      </p:pic>
      <p:pic>
        <p:nvPicPr>
          <p:cNvPr id="5127" name="Picture 7" descr="http://tbn0.google.com/images?q=tbn:QiDmWGgzqXFkOM:http://www.eclecticdevelopment.co.uk/square%2520logo.jpg">
            <a:hlinkClick r:id="rId3"/>
          </p:cNvPr>
          <p:cNvPicPr>
            <a:picLocks noChangeAspect="1" noChangeArrowheads="1"/>
          </p:cNvPicPr>
          <p:nvPr/>
        </p:nvPicPr>
        <p:blipFill>
          <a:blip r:embed="rId4"/>
          <a:srcRect/>
          <a:stretch>
            <a:fillRect/>
          </a:stretch>
        </p:blipFill>
        <p:spPr bwMode="auto">
          <a:xfrm>
            <a:off x="5029200" y="4191000"/>
            <a:ext cx="3733800" cy="2286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We Are Going To Discuss</a:t>
            </a:r>
            <a:endParaRPr lang="en-US" dirty="0"/>
          </a:p>
        </p:txBody>
      </p:sp>
      <p:sp>
        <p:nvSpPr>
          <p:cNvPr id="5" name="Text Placeholder 4"/>
          <p:cNvSpPr>
            <a:spLocks noGrp="1"/>
          </p:cNvSpPr>
          <p:nvPr>
            <p:ph idx="1"/>
          </p:nvPr>
        </p:nvSpPr>
        <p:spPr/>
        <p:txBody>
          <a:bodyPr>
            <a:noAutofit/>
          </a:bodyPr>
          <a:lstStyle/>
          <a:p>
            <a:pPr>
              <a:buFont typeface="Wingdings" pitchFamily="2" charset="2"/>
              <a:buChar char="Ø"/>
            </a:pPr>
            <a:r>
              <a:rPr lang="en-US" sz="1600" dirty="0" smtClean="0"/>
              <a:t>Over View</a:t>
            </a:r>
          </a:p>
          <a:p>
            <a:pPr>
              <a:buFont typeface="Wingdings" pitchFamily="2" charset="2"/>
              <a:buChar char="Ø"/>
            </a:pPr>
            <a:r>
              <a:rPr lang="en-US" sz="1600" dirty="0" smtClean="0"/>
              <a:t>Crucial Factors</a:t>
            </a:r>
          </a:p>
          <a:p>
            <a:pPr>
              <a:buFont typeface="Wingdings" pitchFamily="2" charset="2"/>
              <a:buChar char="Ø"/>
            </a:pPr>
            <a:r>
              <a:rPr lang="en-US" sz="1600" dirty="0" smtClean="0"/>
              <a:t>Project Time Lines</a:t>
            </a:r>
          </a:p>
          <a:p>
            <a:pPr>
              <a:buFont typeface="Wingdings" pitchFamily="2" charset="2"/>
              <a:buChar char="Ø"/>
            </a:pPr>
            <a:r>
              <a:rPr lang="en-US" sz="1600" dirty="0" smtClean="0"/>
              <a:t>Project Portfolio</a:t>
            </a:r>
          </a:p>
          <a:p>
            <a:pPr>
              <a:buFont typeface="Wingdings" pitchFamily="2" charset="2"/>
              <a:buChar char="Ø"/>
            </a:pPr>
            <a:r>
              <a:rPr lang="en-US" sz="1600" dirty="0" smtClean="0"/>
              <a:t>Financial Summary</a:t>
            </a:r>
          </a:p>
          <a:p>
            <a:pPr>
              <a:buFont typeface="Wingdings" pitchFamily="2" charset="2"/>
              <a:buChar char="Ø"/>
            </a:pPr>
            <a:r>
              <a:rPr lang="en-US" sz="1600" dirty="0" smtClean="0"/>
              <a:t>The Process Flow</a:t>
            </a:r>
          </a:p>
          <a:p>
            <a:pPr>
              <a:buFont typeface="Wingdings" pitchFamily="2" charset="2"/>
              <a:buChar char="Ø"/>
            </a:pPr>
            <a:r>
              <a:rPr lang="en-US" sz="1600" dirty="0" smtClean="0"/>
              <a:t>Strategic Recommendations</a:t>
            </a:r>
          </a:p>
          <a:p>
            <a:pPr>
              <a:buFont typeface="Wingdings" pitchFamily="2" charset="2"/>
              <a:buChar char="Ø"/>
            </a:pPr>
            <a:r>
              <a:rPr lang="en-US" sz="1600" dirty="0" smtClean="0"/>
              <a:t>Key Success Factors</a:t>
            </a:r>
          </a:p>
          <a:p>
            <a:pPr>
              <a:buFont typeface="Wingdings" pitchFamily="2" charset="2"/>
              <a:buChar char="Ø"/>
            </a:pPr>
            <a:r>
              <a:rPr lang="en-US" sz="1600" dirty="0" smtClean="0"/>
              <a:t>Sector And Industry Analysis</a:t>
            </a:r>
          </a:p>
          <a:p>
            <a:pPr>
              <a:buFont typeface="Wingdings" pitchFamily="2" charset="2"/>
              <a:buChar char="Ø"/>
            </a:pPr>
            <a:r>
              <a:rPr lang="en-US" sz="1600" dirty="0" smtClean="0"/>
              <a:t>Brand Available In The Market</a:t>
            </a:r>
          </a:p>
          <a:p>
            <a:pPr>
              <a:buFont typeface="Wingdings" pitchFamily="2" charset="2"/>
              <a:buChar char="Ø"/>
            </a:pPr>
            <a:r>
              <a:rPr lang="en-US" sz="1600" dirty="0" smtClean="0"/>
              <a:t>Machinery &amp; Equipment Requirement</a:t>
            </a:r>
          </a:p>
          <a:p>
            <a:pPr>
              <a:buFont typeface="Wingdings" pitchFamily="2" charset="2"/>
              <a:buChar char="Ø"/>
            </a:pPr>
            <a:r>
              <a:rPr lang="en-US" sz="1600" dirty="0" smtClean="0"/>
              <a:t> HR Requirement</a:t>
            </a:r>
          </a:p>
          <a:p>
            <a:pPr>
              <a:buFont typeface="Wingdings" pitchFamily="2" charset="2"/>
              <a:buChar char="Ø"/>
            </a:pPr>
            <a:r>
              <a:rPr lang="en-US" sz="1600" dirty="0" smtClean="0"/>
              <a:t>Land &amp; Building Requirement</a:t>
            </a:r>
          </a:p>
          <a:p>
            <a:pPr>
              <a:buFont typeface="Wingdings" pitchFamily="2" charset="2"/>
              <a:buChar char="Ø"/>
            </a:pPr>
            <a:r>
              <a:rPr lang="en-US" sz="1600" dirty="0" smtClean="0"/>
              <a:t>Financial Assumption</a:t>
            </a:r>
          </a:p>
          <a:p>
            <a:pPr>
              <a:buFont typeface="Wingdings" pitchFamily="2" charset="2"/>
              <a:buChar char="Ø"/>
            </a:pPr>
            <a:r>
              <a:rPr lang="en-US" sz="1600" dirty="0" smtClean="0"/>
              <a:t>Key Assumption</a:t>
            </a:r>
          </a:p>
          <a:p>
            <a:pPr>
              <a:buFont typeface="Wingdings" pitchFamily="2" charset="2"/>
              <a:buChar char="Ø"/>
            </a:pPr>
            <a:r>
              <a:rPr lang="en-US" sz="1600" dirty="0" smtClean="0"/>
              <a:t>Financial Statement</a:t>
            </a:r>
          </a:p>
        </p:txBody>
      </p:sp>
      <p:pic>
        <p:nvPicPr>
          <p:cNvPr id="32772" name="Picture 4" descr="http://tbn0.google.com/images?q=tbn:v8WV3L0sM5ulrM:http://www.caricatures-ireland.com/blog/wp-content/uploads/2007/10/traffic-cartoon.jpg">
            <a:hlinkClick r:id="rId3"/>
          </p:cNvPr>
          <p:cNvPicPr>
            <a:picLocks noChangeAspect="1" noChangeArrowheads="1"/>
          </p:cNvPicPr>
          <p:nvPr/>
        </p:nvPicPr>
        <p:blipFill>
          <a:blip r:embed="rId4"/>
          <a:srcRect/>
          <a:stretch>
            <a:fillRect/>
          </a:stretch>
        </p:blipFill>
        <p:spPr bwMode="auto">
          <a:xfrm>
            <a:off x="4876800" y="1600200"/>
            <a:ext cx="3581400" cy="44196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dirty="0" smtClean="0"/>
              <a:t>Brand Available In The Market</a:t>
            </a:r>
            <a:endParaRPr lang="en-US" dirty="0"/>
          </a:p>
        </p:txBody>
      </p:sp>
      <p:sp>
        <p:nvSpPr>
          <p:cNvPr id="8" name="Content Placeholder 7"/>
          <p:cNvSpPr>
            <a:spLocks noGrp="1"/>
          </p:cNvSpPr>
          <p:nvPr>
            <p:ph sz="half" idx="1"/>
          </p:nvPr>
        </p:nvSpPr>
        <p:spPr>
          <a:xfrm>
            <a:off x="457200" y="990600"/>
            <a:ext cx="4038600" cy="5867400"/>
          </a:xfrm>
        </p:spPr>
        <p:txBody>
          <a:bodyPr>
            <a:normAutofit fontScale="55000" lnSpcReduction="20000"/>
          </a:bodyPr>
          <a:lstStyle/>
          <a:p>
            <a:pPr>
              <a:buNone/>
            </a:pPr>
            <a:r>
              <a:rPr lang="en-US" dirty="0" smtClean="0"/>
              <a:t> </a:t>
            </a:r>
          </a:p>
          <a:p>
            <a:pPr>
              <a:buFont typeface="Wingdings" pitchFamily="2" charset="2"/>
              <a:buChar char="Ø"/>
            </a:pPr>
            <a:r>
              <a:rPr lang="en-US" sz="3600" dirty="0" smtClean="0"/>
              <a:t>Niagra</a:t>
            </a:r>
          </a:p>
          <a:p>
            <a:pPr>
              <a:buFont typeface="Wingdings" pitchFamily="2" charset="2"/>
              <a:buChar char="Ø"/>
            </a:pPr>
            <a:r>
              <a:rPr lang="en-US" sz="3600" dirty="0" smtClean="0"/>
              <a:t>Nestle Pure</a:t>
            </a:r>
          </a:p>
          <a:p>
            <a:pPr>
              <a:buFont typeface="Wingdings" pitchFamily="2" charset="2"/>
              <a:buChar char="Ø"/>
            </a:pPr>
            <a:r>
              <a:rPr lang="en-US" sz="3600" dirty="0" smtClean="0"/>
              <a:t>AVA</a:t>
            </a:r>
          </a:p>
          <a:p>
            <a:pPr>
              <a:buFont typeface="Wingdings" pitchFamily="2" charset="2"/>
              <a:buChar char="Ø"/>
            </a:pPr>
            <a:r>
              <a:rPr lang="en-US" sz="3600" dirty="0" smtClean="0"/>
              <a:t>Sparklets</a:t>
            </a:r>
          </a:p>
          <a:p>
            <a:pPr>
              <a:buFont typeface="Wingdings" pitchFamily="2" charset="2"/>
              <a:buChar char="Ø"/>
            </a:pPr>
            <a:r>
              <a:rPr lang="en-US" sz="3600" dirty="0" smtClean="0"/>
              <a:t>Masafi</a:t>
            </a:r>
          </a:p>
          <a:p>
            <a:pPr>
              <a:buFont typeface="Wingdings" pitchFamily="2" charset="2"/>
              <a:buChar char="Ø"/>
            </a:pPr>
            <a:r>
              <a:rPr lang="en-US" sz="3600" dirty="0" smtClean="0"/>
              <a:t>Aqua Safe</a:t>
            </a:r>
          </a:p>
          <a:p>
            <a:pPr>
              <a:buFont typeface="Wingdings" pitchFamily="2" charset="2"/>
              <a:buChar char="Ø"/>
            </a:pPr>
            <a:r>
              <a:rPr lang="en-US" sz="3600" dirty="0" smtClean="0"/>
              <a:t>Cool</a:t>
            </a:r>
          </a:p>
          <a:p>
            <a:pPr>
              <a:buFont typeface="Wingdings" pitchFamily="2" charset="2"/>
              <a:buChar char="Ø"/>
            </a:pPr>
            <a:r>
              <a:rPr lang="en-US" sz="3600" dirty="0" smtClean="0"/>
              <a:t>Ab-e-</a:t>
            </a:r>
            <a:r>
              <a:rPr lang="en-US" sz="3600" dirty="0" err="1" smtClean="0"/>
              <a:t>Hayat</a:t>
            </a:r>
            <a:endParaRPr lang="en-US" sz="3600" dirty="0" smtClean="0"/>
          </a:p>
          <a:p>
            <a:pPr>
              <a:buFont typeface="Wingdings" pitchFamily="2" charset="2"/>
              <a:buChar char="Ø"/>
            </a:pPr>
            <a:r>
              <a:rPr lang="en-US" sz="3600" dirty="0" smtClean="0"/>
              <a:t>Rainbow</a:t>
            </a:r>
          </a:p>
          <a:p>
            <a:pPr>
              <a:buFont typeface="Wingdings" pitchFamily="2" charset="2"/>
              <a:buChar char="Ø"/>
            </a:pPr>
            <a:r>
              <a:rPr lang="en-US" sz="3600" dirty="0" smtClean="0"/>
              <a:t>Pearl</a:t>
            </a:r>
          </a:p>
          <a:p>
            <a:pPr>
              <a:buFont typeface="Wingdings" pitchFamily="2" charset="2"/>
              <a:buChar char="Ø"/>
            </a:pPr>
            <a:r>
              <a:rPr lang="en-US" sz="3600" dirty="0" smtClean="0"/>
              <a:t>Asakari</a:t>
            </a:r>
          </a:p>
          <a:p>
            <a:pPr>
              <a:buFont typeface="Wingdings" pitchFamily="2" charset="2"/>
              <a:buChar char="Ø"/>
            </a:pPr>
            <a:r>
              <a:rPr lang="en-US" sz="3600" dirty="0" smtClean="0"/>
              <a:t>Safa</a:t>
            </a:r>
          </a:p>
          <a:p>
            <a:pPr>
              <a:buFont typeface="Wingdings" pitchFamily="2" charset="2"/>
              <a:buChar char="Ø"/>
            </a:pPr>
            <a:r>
              <a:rPr lang="en-US" sz="3600" dirty="0" smtClean="0"/>
              <a:t>Zam Zam</a:t>
            </a:r>
          </a:p>
          <a:p>
            <a:pPr>
              <a:buFont typeface="Wingdings" pitchFamily="2" charset="2"/>
              <a:buChar char="Ø"/>
            </a:pPr>
            <a:r>
              <a:rPr lang="en-US" sz="3600" dirty="0" smtClean="0"/>
              <a:t>Fresh</a:t>
            </a:r>
          </a:p>
          <a:p>
            <a:pPr>
              <a:buFont typeface="Wingdings" pitchFamily="2" charset="2"/>
              <a:buChar char="Ø"/>
            </a:pPr>
            <a:r>
              <a:rPr lang="en-US" sz="3600" dirty="0" smtClean="0"/>
              <a:t>Musaffa</a:t>
            </a:r>
          </a:p>
          <a:p>
            <a:pPr>
              <a:buFont typeface="Wingdings" pitchFamily="2" charset="2"/>
              <a:buChar char="Ø"/>
            </a:pPr>
            <a:r>
              <a:rPr lang="en-US" sz="3600" dirty="0" smtClean="0"/>
              <a:t>Mineral Plus</a:t>
            </a:r>
          </a:p>
          <a:p>
            <a:pPr>
              <a:buFont typeface="Wingdings" pitchFamily="2" charset="2"/>
              <a:buChar char="Ø"/>
            </a:pPr>
            <a:r>
              <a:rPr lang="en-US" sz="3600" dirty="0" smtClean="0"/>
              <a:t>Aqua Flow</a:t>
            </a:r>
          </a:p>
          <a:p>
            <a:pPr>
              <a:buNone/>
            </a:pPr>
            <a:endParaRPr lang="en-US" sz="3600" dirty="0" smtClean="0"/>
          </a:p>
        </p:txBody>
      </p:sp>
      <p:sp>
        <p:nvSpPr>
          <p:cNvPr id="9" name="Content Placeholder 8"/>
          <p:cNvSpPr>
            <a:spLocks noGrp="1"/>
          </p:cNvSpPr>
          <p:nvPr>
            <p:ph sz="half" idx="2"/>
          </p:nvPr>
        </p:nvSpPr>
        <p:spPr>
          <a:xfrm>
            <a:off x="4648200" y="1066800"/>
            <a:ext cx="4038600" cy="5791200"/>
          </a:xfrm>
        </p:spPr>
        <p:txBody>
          <a:bodyPr>
            <a:normAutofit fontScale="55000" lnSpcReduction="20000"/>
          </a:bodyPr>
          <a:lstStyle/>
          <a:p>
            <a:pPr>
              <a:buFont typeface="Wingdings" pitchFamily="2" charset="2"/>
              <a:buChar char="Ø"/>
            </a:pPr>
            <a:r>
              <a:rPr lang="en-US" sz="3800" dirty="0" smtClean="0"/>
              <a:t>Max Wellpur</a:t>
            </a:r>
          </a:p>
          <a:p>
            <a:pPr>
              <a:buFont typeface="Wingdings" pitchFamily="2" charset="2"/>
              <a:buChar char="Ø"/>
            </a:pPr>
            <a:r>
              <a:rPr lang="en-US" sz="3800" dirty="0" smtClean="0"/>
              <a:t>Himalaya</a:t>
            </a:r>
          </a:p>
          <a:p>
            <a:pPr>
              <a:buFont typeface="Wingdings" pitchFamily="2" charset="2"/>
              <a:buChar char="Ø"/>
            </a:pPr>
            <a:r>
              <a:rPr lang="en-US" sz="3800" dirty="0" smtClean="0"/>
              <a:t>Brecorn Carreg</a:t>
            </a:r>
          </a:p>
          <a:p>
            <a:pPr>
              <a:buFont typeface="Wingdings" pitchFamily="2" charset="2"/>
              <a:buChar char="Ø"/>
            </a:pPr>
            <a:r>
              <a:rPr lang="en-US" sz="3800" dirty="0" smtClean="0"/>
              <a:t>Evian</a:t>
            </a:r>
          </a:p>
          <a:p>
            <a:pPr>
              <a:buFont typeface="Wingdings" pitchFamily="2" charset="2"/>
              <a:buChar char="Ø"/>
            </a:pPr>
            <a:r>
              <a:rPr lang="en-US" sz="3800" dirty="0" smtClean="0"/>
              <a:t>Perrier</a:t>
            </a:r>
          </a:p>
          <a:p>
            <a:pPr>
              <a:buFont typeface="Wingdings" pitchFamily="2" charset="2"/>
              <a:buChar char="Ø"/>
            </a:pPr>
            <a:r>
              <a:rPr lang="en-US" sz="3800" dirty="0" smtClean="0"/>
              <a:t>Oslo</a:t>
            </a:r>
          </a:p>
          <a:p>
            <a:pPr>
              <a:buFont typeface="Wingdings" pitchFamily="2" charset="2"/>
              <a:buChar char="Ø"/>
            </a:pPr>
            <a:r>
              <a:rPr lang="en-US" sz="3800" dirty="0" smtClean="0"/>
              <a:t>Vital</a:t>
            </a:r>
          </a:p>
          <a:p>
            <a:pPr>
              <a:buFont typeface="Wingdings" pitchFamily="2" charset="2"/>
              <a:buChar char="Ø"/>
            </a:pPr>
            <a:r>
              <a:rPr lang="en-US" sz="3800" dirty="0" smtClean="0"/>
              <a:t>Classic</a:t>
            </a:r>
          </a:p>
          <a:p>
            <a:pPr>
              <a:buFont typeface="Wingdings" pitchFamily="2" charset="2"/>
              <a:buChar char="Ø"/>
            </a:pPr>
            <a:r>
              <a:rPr lang="en-US" sz="3800" dirty="0" smtClean="0"/>
              <a:t>Blue ever pure</a:t>
            </a:r>
          </a:p>
          <a:p>
            <a:pPr>
              <a:buFont typeface="Wingdings" pitchFamily="2" charset="2"/>
              <a:buChar char="Ø"/>
            </a:pPr>
            <a:r>
              <a:rPr lang="en-US" sz="3800" dirty="0" smtClean="0"/>
              <a:t>Jeema</a:t>
            </a:r>
          </a:p>
          <a:p>
            <a:pPr>
              <a:buFont typeface="Wingdings" pitchFamily="2" charset="2"/>
              <a:buChar char="Ø"/>
            </a:pPr>
            <a:r>
              <a:rPr lang="en-US" sz="3800" dirty="0" smtClean="0"/>
              <a:t>Vittel</a:t>
            </a:r>
          </a:p>
          <a:p>
            <a:pPr>
              <a:buFont typeface="Wingdings" pitchFamily="2" charset="2"/>
              <a:buChar char="Ø"/>
            </a:pPr>
            <a:r>
              <a:rPr lang="en-US" sz="3800" dirty="0" smtClean="0"/>
              <a:t>Gulfa</a:t>
            </a:r>
          </a:p>
          <a:p>
            <a:pPr>
              <a:buFont typeface="Wingdings" pitchFamily="2" charset="2"/>
              <a:buChar char="Ø"/>
            </a:pPr>
            <a:r>
              <a:rPr lang="en-US" sz="3800" dirty="0" smtClean="0"/>
              <a:t>Volvic</a:t>
            </a:r>
          </a:p>
          <a:p>
            <a:pPr>
              <a:buFont typeface="Wingdings" pitchFamily="2" charset="2"/>
              <a:buChar char="Ø"/>
            </a:pPr>
            <a:r>
              <a:rPr lang="en-US" sz="3800" dirty="0" smtClean="0"/>
              <a:t>Highland Spring</a:t>
            </a:r>
          </a:p>
          <a:p>
            <a:pPr>
              <a:buFont typeface="Wingdings" pitchFamily="2" charset="2"/>
              <a:buChar char="Ø"/>
            </a:pPr>
            <a:r>
              <a:rPr lang="en-US" sz="3800" dirty="0" smtClean="0"/>
              <a:t>SPA</a:t>
            </a:r>
          </a:p>
          <a:p>
            <a:pPr>
              <a:buFont typeface="Wingdings" pitchFamily="2" charset="2"/>
              <a:buChar char="Ø"/>
            </a:pPr>
            <a:r>
              <a:rPr lang="en-US" sz="3800" dirty="0" smtClean="0"/>
              <a:t>Hayat</a:t>
            </a:r>
          </a:p>
          <a:p>
            <a:pPr>
              <a:buFont typeface="Wingdings" pitchFamily="2" charset="2"/>
              <a:buChar char="Ø"/>
            </a:pPr>
            <a:r>
              <a:rPr lang="en-US" sz="3800" dirty="0" smtClean="0"/>
              <a:t>Wellgreen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smtClean="0"/>
              <a:t>Machinery &amp; Equipment Requirement</a:t>
            </a:r>
            <a:endParaRPr lang="en-US" dirty="0"/>
          </a:p>
        </p:txBody>
      </p:sp>
      <p:sp>
        <p:nvSpPr>
          <p:cNvPr id="3" name="Content Placeholder 2"/>
          <p:cNvSpPr>
            <a:spLocks noGrp="1"/>
          </p:cNvSpPr>
          <p:nvPr>
            <p:ph idx="1"/>
          </p:nvPr>
        </p:nvSpPr>
        <p:spPr>
          <a:xfrm>
            <a:off x="457200" y="990601"/>
            <a:ext cx="8229600" cy="1066799"/>
          </a:xfrm>
        </p:spPr>
        <p:txBody>
          <a:bodyPr>
            <a:normAutofit fontScale="92500"/>
          </a:bodyPr>
          <a:lstStyle/>
          <a:p>
            <a:pPr>
              <a:buFont typeface="Wingdings" pitchFamily="2" charset="2"/>
              <a:buChar char="Ø"/>
            </a:pPr>
            <a:r>
              <a:rPr lang="en-US" dirty="0" smtClean="0"/>
              <a:t>Most of the water purification plants being installed in the country are reverse osmosis based.</a:t>
            </a:r>
            <a:endParaRPr lang="en-US" dirty="0"/>
          </a:p>
        </p:txBody>
      </p:sp>
      <p:pic>
        <p:nvPicPr>
          <p:cNvPr id="6146" name="Picture 2" descr="004"/>
          <p:cNvPicPr>
            <a:picLocks noChangeAspect="1" noChangeArrowheads="1"/>
          </p:cNvPicPr>
          <p:nvPr/>
        </p:nvPicPr>
        <p:blipFill>
          <a:blip r:embed="rId2"/>
          <a:srcRect/>
          <a:stretch>
            <a:fillRect/>
          </a:stretch>
        </p:blipFill>
        <p:spPr bwMode="auto">
          <a:xfrm>
            <a:off x="228600" y="1828800"/>
            <a:ext cx="8610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HR Requirement</a:t>
            </a:r>
            <a:endParaRPr lang="en-US" dirty="0"/>
          </a:p>
        </p:txBody>
      </p:sp>
      <p:pic>
        <p:nvPicPr>
          <p:cNvPr id="7170" name="Picture 2" descr="005"/>
          <p:cNvPicPr>
            <a:picLocks noChangeAspect="1" noChangeArrowheads="1"/>
          </p:cNvPicPr>
          <p:nvPr/>
        </p:nvPicPr>
        <p:blipFill>
          <a:blip r:embed="rId2"/>
          <a:srcRect/>
          <a:stretch>
            <a:fillRect/>
          </a:stretch>
        </p:blipFill>
        <p:spPr bwMode="auto">
          <a:xfrm>
            <a:off x="228600" y="1066800"/>
            <a:ext cx="89154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200" dirty="0" smtClean="0"/>
              <a:t>Land &amp; Building Requirement</a:t>
            </a:r>
            <a:endParaRPr lang="en-US" sz="3200" dirty="0"/>
          </a:p>
        </p:txBody>
      </p:sp>
      <p:sp>
        <p:nvSpPr>
          <p:cNvPr id="5" name="Text Placeholder 4"/>
          <p:cNvSpPr>
            <a:spLocks noGrp="1"/>
          </p:cNvSpPr>
          <p:nvPr>
            <p:ph idx="1"/>
          </p:nvPr>
        </p:nvSpPr>
        <p:spPr>
          <a:xfrm>
            <a:off x="457200" y="838200"/>
            <a:ext cx="8229600" cy="990600"/>
          </a:xfrm>
        </p:spPr>
        <p:txBody>
          <a:bodyPr>
            <a:normAutofit/>
          </a:bodyPr>
          <a:lstStyle/>
          <a:p>
            <a:pPr>
              <a:buFont typeface="Wingdings" pitchFamily="2" charset="2"/>
              <a:buChar char="Ø"/>
            </a:pPr>
            <a:r>
              <a:rPr lang="en-US" sz="2000" dirty="0" smtClean="0"/>
              <a:t>For the proposed set up of water purification plant, a total of 2050 square feet is required. </a:t>
            </a:r>
            <a:endParaRPr lang="en-US" sz="2000" dirty="0"/>
          </a:p>
        </p:txBody>
      </p:sp>
      <p:pic>
        <p:nvPicPr>
          <p:cNvPr id="8194" name="Picture 2" descr="006"/>
          <p:cNvPicPr>
            <a:picLocks noChangeAspect="1" noChangeArrowheads="1"/>
          </p:cNvPicPr>
          <p:nvPr/>
        </p:nvPicPr>
        <p:blipFill>
          <a:blip r:embed="rId2"/>
          <a:srcRect/>
          <a:stretch>
            <a:fillRect/>
          </a:stretch>
        </p:blipFill>
        <p:spPr bwMode="auto">
          <a:xfrm>
            <a:off x="1066800" y="1600200"/>
            <a:ext cx="68580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990600"/>
          </a:xfrm>
        </p:spPr>
        <p:txBody>
          <a:bodyPr/>
          <a:lstStyle/>
          <a:p>
            <a:r>
              <a:rPr lang="en-US" dirty="0" smtClean="0"/>
              <a:t>Financial Assumption</a:t>
            </a:r>
            <a:endParaRPr lang="en-US" dirty="0"/>
          </a:p>
        </p:txBody>
      </p:sp>
      <p:pic>
        <p:nvPicPr>
          <p:cNvPr id="9218" name="Picture 2" descr="008"/>
          <p:cNvPicPr>
            <a:picLocks noChangeAspect="1" noChangeArrowheads="1"/>
          </p:cNvPicPr>
          <p:nvPr/>
        </p:nvPicPr>
        <p:blipFill>
          <a:blip r:embed="rId2"/>
          <a:srcRect/>
          <a:stretch>
            <a:fillRect/>
          </a:stretch>
        </p:blipFill>
        <p:spPr bwMode="auto">
          <a:xfrm>
            <a:off x="304800" y="990600"/>
            <a:ext cx="86106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Key Assumption</a:t>
            </a:r>
            <a:endParaRPr lang="en-US" dirty="0"/>
          </a:p>
        </p:txBody>
      </p:sp>
      <p:pic>
        <p:nvPicPr>
          <p:cNvPr id="10242" name="Picture 2" descr="009"/>
          <p:cNvPicPr>
            <a:picLocks noChangeAspect="1" noChangeArrowheads="1"/>
          </p:cNvPicPr>
          <p:nvPr/>
        </p:nvPicPr>
        <p:blipFill>
          <a:blip r:embed="rId2"/>
          <a:srcRect/>
          <a:stretch>
            <a:fillRect/>
          </a:stretch>
        </p:blipFill>
        <p:spPr bwMode="auto">
          <a:xfrm>
            <a:off x="381000" y="838200"/>
            <a:ext cx="85344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10"/>
          <p:cNvPicPr>
            <a:picLocks noChangeAspect="1" noChangeArrowheads="1"/>
          </p:cNvPicPr>
          <p:nvPr/>
        </p:nvPicPr>
        <p:blipFill>
          <a:blip r:embed="rId2"/>
          <a:srcRect/>
          <a:stretch>
            <a:fillRect/>
          </a:stretch>
        </p:blipFill>
        <p:spPr bwMode="auto">
          <a:xfrm>
            <a:off x="457200" y="609600"/>
            <a:ext cx="78486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11"/>
          <p:cNvPicPr>
            <a:picLocks noChangeAspect="1" noChangeArrowheads="1"/>
          </p:cNvPicPr>
          <p:nvPr/>
        </p:nvPicPr>
        <p:blipFill>
          <a:blip r:embed="rId2"/>
          <a:srcRect/>
          <a:stretch>
            <a:fillRect/>
          </a:stretch>
        </p:blipFill>
        <p:spPr bwMode="auto">
          <a:xfrm>
            <a:off x="304800" y="304800"/>
            <a:ext cx="83820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12"/>
          <p:cNvPicPr>
            <a:picLocks noChangeAspect="1" noChangeArrowheads="1"/>
          </p:cNvPicPr>
          <p:nvPr/>
        </p:nvPicPr>
        <p:blipFill>
          <a:blip r:embed="rId2"/>
          <a:srcRect/>
          <a:stretch>
            <a:fillRect/>
          </a:stretch>
        </p:blipFill>
        <p:spPr bwMode="auto">
          <a:xfrm>
            <a:off x="533400" y="685800"/>
            <a:ext cx="79248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Statement</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r>
              <a:rPr lang="en-US" dirty="0" smtClean="0"/>
              <a:t>Projected</a:t>
            </a:r>
            <a:r>
              <a:rPr lang="en-US" i="1" dirty="0" smtClean="0"/>
              <a:t> </a:t>
            </a:r>
            <a:r>
              <a:rPr lang="en-US" dirty="0" smtClean="0"/>
              <a:t>Income Statement.</a:t>
            </a:r>
          </a:p>
          <a:p>
            <a:pPr>
              <a:buFont typeface="Wingdings" pitchFamily="2" charset="2"/>
              <a:buChar char="Ø"/>
            </a:pPr>
            <a:r>
              <a:rPr lang="en-US" dirty="0" smtClean="0"/>
              <a:t>Projected</a:t>
            </a:r>
            <a:r>
              <a:rPr lang="en-US" i="1" dirty="0" smtClean="0"/>
              <a:t> </a:t>
            </a:r>
            <a:r>
              <a:rPr lang="en-US" dirty="0" smtClean="0"/>
              <a:t>Balance Sheet.</a:t>
            </a:r>
          </a:p>
          <a:p>
            <a:pPr>
              <a:buFont typeface="Wingdings" pitchFamily="2" charset="2"/>
              <a:buChar char="Ø"/>
            </a:pPr>
            <a:r>
              <a:rPr lang="en-US" dirty="0" smtClean="0"/>
              <a:t>Projected</a:t>
            </a:r>
            <a:r>
              <a:rPr lang="en-US" i="1" dirty="0" smtClean="0"/>
              <a:t> </a:t>
            </a:r>
            <a:r>
              <a:rPr lang="en-US" dirty="0" smtClean="0"/>
              <a:t>Cash Flow Statement.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Introduction &amp; Overview</a:t>
            </a:r>
            <a:endParaRPr lang="en-US" dirty="0"/>
          </a:p>
        </p:txBody>
      </p:sp>
      <p:sp>
        <p:nvSpPr>
          <p:cNvPr id="8" name="Content Placeholder 7"/>
          <p:cNvSpPr>
            <a:spLocks noGrp="1"/>
          </p:cNvSpPr>
          <p:nvPr>
            <p:ph idx="1"/>
          </p:nvPr>
        </p:nvSpPr>
        <p:spPr/>
        <p:txBody>
          <a:bodyPr/>
          <a:lstStyle/>
          <a:p>
            <a:pPr>
              <a:buFont typeface="Wingdings" pitchFamily="2" charset="2"/>
              <a:buChar char="Ø"/>
            </a:pPr>
            <a:r>
              <a:rPr lang="en-US" dirty="0" smtClean="0"/>
              <a:t>We are going to launch TM water, a mineral bottled water in Pakistan.</a:t>
            </a:r>
          </a:p>
          <a:p>
            <a:pPr>
              <a:buFont typeface="Wingdings" pitchFamily="2" charset="2"/>
              <a:buChar char="Ø"/>
            </a:pPr>
            <a:r>
              <a:rPr lang="en-US" dirty="0" smtClean="0"/>
              <a:t>The objective of the pre-feasibility study is primarily to facilitate potential entrepreneurships in project identification for investment.</a:t>
            </a:r>
          </a:p>
          <a:p>
            <a:endParaRPr lang="en-US" dirty="0"/>
          </a:p>
        </p:txBody>
      </p:sp>
      <p:pic>
        <p:nvPicPr>
          <p:cNvPr id="30722" name="Picture 2" descr="http://tbn0.google.com/images?q=tbn:YJCKqGvLahjq6M:http://www.weblogcartoons.com/cartoons/i-have-nothing-to-say.gif">
            <a:hlinkClick r:id="rId2"/>
          </p:cNvPr>
          <p:cNvPicPr>
            <a:picLocks noChangeAspect="1" noChangeArrowheads="1"/>
          </p:cNvPicPr>
          <p:nvPr/>
        </p:nvPicPr>
        <p:blipFill>
          <a:blip r:embed="rId3"/>
          <a:srcRect/>
          <a:stretch>
            <a:fillRect/>
          </a:stretch>
        </p:blipFill>
        <p:spPr bwMode="auto">
          <a:xfrm>
            <a:off x="5105400" y="4114800"/>
            <a:ext cx="3124200" cy="24384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Projected Income Statement</a:t>
            </a:r>
            <a:endParaRPr lang="en-US" dirty="0"/>
          </a:p>
        </p:txBody>
      </p:sp>
      <p:pic>
        <p:nvPicPr>
          <p:cNvPr id="5" name="Content Placeholder 4" descr="untitled.bmp"/>
          <p:cNvPicPr>
            <a:picLocks noGrp="1" noChangeAspect="1"/>
          </p:cNvPicPr>
          <p:nvPr>
            <p:ph idx="1"/>
          </p:nvPr>
        </p:nvPicPr>
        <p:blipFill>
          <a:blip r:embed="rId2"/>
          <a:stretch>
            <a:fillRect/>
          </a:stretch>
        </p:blipFill>
        <p:spPr>
          <a:xfrm>
            <a:off x="0" y="914400"/>
            <a:ext cx="9143999" cy="7239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Projected Balance Sheet</a:t>
            </a:r>
            <a:endParaRPr lang="en-US" dirty="0"/>
          </a:p>
        </p:txBody>
      </p:sp>
      <p:pic>
        <p:nvPicPr>
          <p:cNvPr id="4" name="Content Placeholder 3" descr="2.bmp"/>
          <p:cNvPicPr>
            <a:picLocks noGrp="1" noChangeAspect="1"/>
          </p:cNvPicPr>
          <p:nvPr>
            <p:ph idx="1"/>
          </p:nvPr>
        </p:nvPicPr>
        <p:blipFill>
          <a:blip r:embed="rId2"/>
          <a:stretch>
            <a:fillRect/>
          </a:stretch>
        </p:blipFill>
        <p:spPr>
          <a:xfrm>
            <a:off x="0" y="914400"/>
            <a:ext cx="9143999" cy="65532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Projected Cash Flow Statement</a:t>
            </a:r>
            <a:endParaRPr lang="en-US" dirty="0"/>
          </a:p>
        </p:txBody>
      </p:sp>
      <p:pic>
        <p:nvPicPr>
          <p:cNvPr id="4" name="Content Placeholder 3" descr="3.bmp"/>
          <p:cNvPicPr>
            <a:picLocks noGrp="1" noChangeAspect="1"/>
          </p:cNvPicPr>
          <p:nvPr>
            <p:ph idx="1"/>
          </p:nvPr>
        </p:nvPicPr>
        <p:blipFill>
          <a:blip r:embed="rId2"/>
          <a:stretch>
            <a:fillRect/>
          </a:stretch>
        </p:blipFill>
        <p:spPr>
          <a:xfrm>
            <a:off x="0" y="990600"/>
            <a:ext cx="9144000" cy="62484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Definition of The Business</a:t>
            </a:r>
            <a:endParaRPr lang="en-US" dirty="0"/>
          </a:p>
        </p:txBody>
      </p:sp>
      <p:sp>
        <p:nvSpPr>
          <p:cNvPr id="6" name="Content Placeholder 5"/>
          <p:cNvSpPr>
            <a:spLocks noGrp="1"/>
          </p:cNvSpPr>
          <p:nvPr>
            <p:ph idx="1"/>
          </p:nvPr>
        </p:nvSpPr>
        <p:spPr>
          <a:xfrm>
            <a:off x="457200" y="1447800"/>
            <a:ext cx="8229600" cy="5181600"/>
          </a:xfrm>
        </p:spPr>
        <p:txBody>
          <a:bodyPr>
            <a:normAutofit fontScale="85000" lnSpcReduction="20000"/>
          </a:bodyPr>
          <a:lstStyle/>
          <a:p>
            <a:pPr>
              <a:buNone/>
            </a:pPr>
            <a:r>
              <a:rPr lang="en-US" sz="4600" dirty="0" smtClean="0"/>
              <a:t>     Water treatments include:</a:t>
            </a:r>
          </a:p>
          <a:p>
            <a:pPr>
              <a:buNone/>
            </a:pPr>
            <a:endParaRPr lang="en-US" dirty="0" smtClean="0"/>
          </a:p>
          <a:p>
            <a:pPr lvl="0">
              <a:buFont typeface="Wingdings" pitchFamily="2" charset="2"/>
              <a:buChar char="Ø"/>
            </a:pPr>
            <a:r>
              <a:rPr lang="en-US" b="1" dirty="0" smtClean="0"/>
              <a:t>Distillation.</a:t>
            </a:r>
            <a:r>
              <a:rPr lang="en-US" dirty="0" smtClean="0"/>
              <a:t> In this process, water is turned into a vapor. Since minerals are too heavy to vaporize, they are left behind, and the vapors are condensed into water again. </a:t>
            </a:r>
          </a:p>
          <a:p>
            <a:pPr lvl="0">
              <a:buFont typeface="Wingdings" pitchFamily="2" charset="2"/>
              <a:buChar char="Ø"/>
            </a:pPr>
            <a:r>
              <a:rPr lang="en-US" b="1" dirty="0" smtClean="0"/>
              <a:t>Reverse osmosis.</a:t>
            </a:r>
            <a:r>
              <a:rPr lang="en-US" dirty="0" smtClean="0"/>
              <a:t> Water is forced through membranes to remove minerals in the water. </a:t>
            </a:r>
          </a:p>
          <a:p>
            <a:pPr lvl="0">
              <a:buFont typeface="Wingdings" pitchFamily="2" charset="2"/>
              <a:buChar char="Ø"/>
            </a:pPr>
            <a:r>
              <a:rPr lang="en-US" b="1" dirty="0" smtClean="0"/>
              <a:t>Absolute 1 micron filtration.</a:t>
            </a:r>
            <a:r>
              <a:rPr lang="en-US" dirty="0" smtClean="0"/>
              <a:t> Water flows through filters that remove particles larger than one micron in size, such as </a:t>
            </a:r>
            <a:r>
              <a:rPr lang="en-US" i="1" dirty="0" smtClean="0"/>
              <a:t>Cryptosporidium</a:t>
            </a:r>
            <a:r>
              <a:rPr lang="en-US" dirty="0" smtClean="0"/>
              <a:t>, a parasitic protozoan. </a:t>
            </a:r>
          </a:p>
          <a:p>
            <a:pPr lvl="0">
              <a:buFont typeface="Wingdings" pitchFamily="2" charset="2"/>
              <a:buChar char="Ø"/>
            </a:pPr>
            <a:r>
              <a:rPr lang="en-US" b="1" dirty="0" err="1" smtClean="0"/>
              <a:t>Ozonation</a:t>
            </a:r>
            <a:r>
              <a:rPr lang="en-US" b="1" dirty="0" smtClean="0"/>
              <a:t>.</a:t>
            </a:r>
            <a:r>
              <a:rPr lang="en-US" dirty="0" smtClean="0"/>
              <a:t> Bottlers of all types of waters typically use ozone gas, an antimicrobial agent, to disinfect the water instead of chlorine, since chlorine can leave residual taste and odor to the water.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752600"/>
          </a:xfrm>
        </p:spPr>
        <p:txBody>
          <a:bodyPr>
            <a:normAutofit/>
          </a:bodyPr>
          <a:lstStyle/>
          <a:p>
            <a:pPr algn="ctr"/>
            <a:r>
              <a:rPr lang="en-US" sz="4000" dirty="0" smtClean="0"/>
              <a:t>Crucial Factors</a:t>
            </a:r>
            <a:br>
              <a:rPr lang="en-US" sz="4000" dirty="0" smtClean="0"/>
            </a:br>
            <a:r>
              <a:rPr lang="en-US" dirty="0"/>
              <a:t/>
            </a:r>
            <a:br>
              <a:rPr lang="en-US" dirty="0"/>
            </a:br>
            <a:endParaRPr lang="en-US" dirty="0"/>
          </a:p>
        </p:txBody>
      </p:sp>
      <p:sp>
        <p:nvSpPr>
          <p:cNvPr id="8" name="Text Placeholder 7"/>
          <p:cNvSpPr>
            <a:spLocks noGrp="1"/>
          </p:cNvSpPr>
          <p:nvPr>
            <p:ph type="body" idx="2"/>
          </p:nvPr>
        </p:nvSpPr>
        <p:spPr>
          <a:xfrm>
            <a:off x="457200" y="914400"/>
            <a:ext cx="6172200" cy="5715000"/>
          </a:xfrm>
        </p:spPr>
        <p:txBody>
          <a:bodyPr>
            <a:normAutofit/>
          </a:bodyPr>
          <a:lstStyle/>
          <a:p>
            <a:pPr lvl="0">
              <a:buFont typeface="Wingdings" pitchFamily="2" charset="2"/>
              <a:buChar char="Ø"/>
            </a:pPr>
            <a:endParaRPr lang="en-US" dirty="0" smtClean="0"/>
          </a:p>
          <a:p>
            <a:pPr lvl="0" algn="just">
              <a:buFont typeface="Wingdings" pitchFamily="2" charset="2"/>
              <a:buChar char="Ø"/>
            </a:pPr>
            <a:r>
              <a:rPr lang="en-US" sz="2000" dirty="0" smtClean="0"/>
              <a:t>The market for purified bottled / mineral water is a growing market, but offers tough competition.</a:t>
            </a:r>
          </a:p>
          <a:p>
            <a:pPr lvl="0" algn="just">
              <a:buFont typeface="Wingdings" pitchFamily="2" charset="2"/>
              <a:buChar char="Ø"/>
            </a:pPr>
            <a:r>
              <a:rPr lang="en-US" sz="2000" dirty="0" smtClean="0"/>
              <a:t>Perception / positioning of the new brand. Usually the top target market for bottled mineral water follows the perception. If the perception is positive, the results will be higher sales. The positive perception for distributors and final customers may result from direct consumer experience, awareness, direct promotional activities, print media and TV advertising.</a:t>
            </a:r>
          </a:p>
          <a:p>
            <a:pPr lvl="0" algn="just">
              <a:buFont typeface="Wingdings" pitchFamily="2" charset="2"/>
              <a:buChar char="Ø"/>
            </a:pPr>
            <a:r>
              <a:rPr lang="en-US" sz="2000" dirty="0" smtClean="0"/>
              <a:t>Distribution is very important for the success of new brand. The stronger the distribution the more successful will be the new brand. The distribution strategy should be designed after a careful study of the market for going for regional distribution or for nation wide distribution.</a:t>
            </a:r>
          </a:p>
          <a:p>
            <a:pPr lvl="0">
              <a:buFont typeface="Wingdings" pitchFamily="2" charset="2"/>
              <a:buChar char="Ø"/>
            </a:pPr>
            <a:endParaRPr lang="en-US" dirty="0" smtClean="0"/>
          </a:p>
          <a:p>
            <a:endParaRPr lang="en-US" dirty="0"/>
          </a:p>
        </p:txBody>
      </p:sp>
      <p:pic>
        <p:nvPicPr>
          <p:cNvPr id="6" name="Content Placeholder 5" descr="04.jpg"/>
          <p:cNvPicPr>
            <a:picLocks noGrp="1" noChangeAspect="1"/>
          </p:cNvPicPr>
          <p:nvPr>
            <p:ph sz="half" idx="1"/>
          </p:nvPr>
        </p:nvPicPr>
        <p:blipFill>
          <a:blip r:embed="rId2"/>
          <a:stretch>
            <a:fillRect/>
          </a:stretch>
        </p:blipFill>
        <p:spPr>
          <a:xfrm>
            <a:off x="6781800" y="2209800"/>
            <a:ext cx="2133600" cy="25908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0" y="1600200"/>
            <a:ext cx="8229600" cy="4708525"/>
          </a:xfrm>
        </p:spPr>
        <p:txBody>
          <a:bodyPr>
            <a:normAutofit lnSpcReduction="10000"/>
          </a:bodyPr>
          <a:lstStyle/>
          <a:p>
            <a:pPr lvl="0" algn="just">
              <a:buFont typeface="Wingdings" pitchFamily="2" charset="2"/>
              <a:buChar char="Ø"/>
            </a:pPr>
            <a:r>
              <a:rPr lang="en-US" dirty="0" smtClean="0"/>
              <a:t>Pre-launch advertising is vital for positive perception of the product, which will result in higher product acceptance.</a:t>
            </a:r>
          </a:p>
          <a:p>
            <a:pPr lvl="0" algn="just">
              <a:buFont typeface="Wingdings" pitchFamily="2" charset="2"/>
              <a:buChar char="Ø"/>
            </a:pPr>
            <a:r>
              <a:rPr lang="en-US" dirty="0" smtClean="0"/>
              <a:t>Compliance of the water quality standards of Pakistan Standards &amp; Quality Control Authority (PSQCA) and license from the authority.</a:t>
            </a:r>
          </a:p>
          <a:p>
            <a:pPr lvl="0" algn="just">
              <a:buFont typeface="Wingdings" pitchFamily="2" charset="2"/>
              <a:buChar char="Ø"/>
            </a:pPr>
            <a:r>
              <a:rPr lang="en-US" dirty="0" smtClean="0"/>
              <a:t>Availability of product at A class, B class or C class shops should be decided before launching the product and availability should be persistent.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Time Lines</a:t>
            </a:r>
            <a:endParaRPr lang="en-US" dirty="0"/>
          </a:p>
        </p:txBody>
      </p:sp>
      <p:pic>
        <p:nvPicPr>
          <p:cNvPr id="4" name="Content Placeholder 3" descr="table 1.bmp"/>
          <p:cNvPicPr>
            <a:picLocks noGrp="1" noChangeAspect="1"/>
          </p:cNvPicPr>
          <p:nvPr>
            <p:ph idx="1"/>
          </p:nvPr>
        </p:nvPicPr>
        <p:blipFill>
          <a:blip r:embed="rId2"/>
          <a:stretch>
            <a:fillRect/>
          </a:stretch>
        </p:blipFill>
        <p:spPr>
          <a:xfrm>
            <a:off x="228600" y="1905000"/>
            <a:ext cx="8686800" cy="373379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Portfolio</a:t>
            </a:r>
            <a:endParaRPr lang="en-US" b="1"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3000" dirty="0" smtClean="0"/>
              <a:t>Purification of Water.</a:t>
            </a:r>
          </a:p>
          <a:p>
            <a:pPr>
              <a:buFont typeface="Wingdings" pitchFamily="2" charset="2"/>
              <a:buChar char="Ø"/>
            </a:pPr>
            <a:r>
              <a:rPr lang="en-US" sz="3000" dirty="0" smtClean="0"/>
              <a:t>Project Brief.</a:t>
            </a:r>
          </a:p>
          <a:p>
            <a:pPr>
              <a:buFont typeface="Wingdings" pitchFamily="2" charset="2"/>
              <a:buChar char="Ø"/>
            </a:pPr>
            <a:r>
              <a:rPr lang="en-US" sz="3000" dirty="0" smtClean="0"/>
              <a:t>Project Investment.</a:t>
            </a:r>
          </a:p>
          <a:p>
            <a:pPr>
              <a:buFont typeface="Wingdings" pitchFamily="2" charset="2"/>
              <a:buChar char="Ø"/>
            </a:pPr>
            <a:r>
              <a:rPr lang="en-US" sz="3000" dirty="0" smtClean="0"/>
              <a:t>Process.</a:t>
            </a:r>
          </a:p>
          <a:p>
            <a:pPr>
              <a:buFont typeface="Wingdings" pitchFamily="2" charset="2"/>
              <a:buChar char="Ø"/>
            </a:pPr>
            <a:r>
              <a:rPr lang="en-US" sz="3000" dirty="0" smtClean="0"/>
              <a:t>Project Capacity Rationale.</a:t>
            </a:r>
          </a:p>
          <a:p>
            <a:pPr>
              <a:buFont typeface="Wingdings" pitchFamily="2" charset="2"/>
              <a:buChar char="Ø"/>
            </a:pPr>
            <a:r>
              <a:rPr lang="en-US" sz="3000" dirty="0" smtClean="0"/>
              <a:t>Proposed Product Mix.</a:t>
            </a:r>
          </a:p>
          <a:p>
            <a:pPr>
              <a:buFont typeface="Wingdings" pitchFamily="2" charset="2"/>
              <a:buChar char="Ø"/>
            </a:pPr>
            <a:r>
              <a:rPr lang="en-US" sz="3000" dirty="0" smtClean="0"/>
              <a:t>Financial Summary.</a:t>
            </a:r>
          </a:p>
          <a:p>
            <a:pPr>
              <a:buFont typeface="Wingdings" pitchFamily="2" charset="2"/>
              <a:buChar char="Ø"/>
            </a:pPr>
            <a:r>
              <a:rPr lang="en-US" sz="3000" dirty="0" smtClean="0"/>
              <a:t>The process flow.</a:t>
            </a:r>
          </a:p>
          <a:p>
            <a:pPr>
              <a:buFont typeface="Wingdings" pitchFamily="2" charset="2"/>
              <a:buChar char="Ø"/>
            </a:pPr>
            <a:r>
              <a:rPr lang="en-US" sz="3000" dirty="0" smtClean="0"/>
              <a:t>Proposed Location.</a:t>
            </a:r>
          </a:p>
          <a:p>
            <a:endParaRPr lang="en-US" dirty="0" smtClean="0"/>
          </a:p>
          <a:p>
            <a:endParaRPr lang="en-US" dirty="0" smtClean="0"/>
          </a:p>
          <a:p>
            <a:endParaRPr lang="en-US" dirty="0" smtClean="0"/>
          </a:p>
          <a:p>
            <a:endParaRPr lang="en-US" b="1" dirty="0" smtClean="0"/>
          </a:p>
          <a:p>
            <a:endParaRPr lang="en-US" dirty="0"/>
          </a:p>
        </p:txBody>
      </p:sp>
      <p:pic>
        <p:nvPicPr>
          <p:cNvPr id="26626" name="Picture 2" descr="http://tbn0.google.com/images?q=tbn:tQ4T_T8EYFr4rM:http://www.vladkolarov.com/portfolio/cartoon-pictures/comic-illustration/cartoon-illustration-12.jpg">
            <a:hlinkClick r:id="rId2"/>
          </p:cNvPr>
          <p:cNvPicPr>
            <a:picLocks noChangeAspect="1" noChangeArrowheads="1"/>
          </p:cNvPicPr>
          <p:nvPr/>
        </p:nvPicPr>
        <p:blipFill>
          <a:blip r:embed="rId3"/>
          <a:srcRect/>
          <a:stretch>
            <a:fillRect/>
          </a:stretch>
        </p:blipFill>
        <p:spPr bwMode="auto">
          <a:xfrm>
            <a:off x="5715000" y="1828800"/>
            <a:ext cx="3048000" cy="4267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Purification Of Water</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r>
              <a:rPr lang="en-US" dirty="0" smtClean="0"/>
              <a:t>Purified Bottled Water.</a:t>
            </a:r>
          </a:p>
          <a:p>
            <a:pPr>
              <a:buFont typeface="Wingdings" pitchFamily="2" charset="2"/>
              <a:buChar char="Ø"/>
            </a:pPr>
            <a:r>
              <a:rPr lang="en-US" dirty="0" smtClean="0"/>
              <a:t>A process for the production of bacteria free, clean and palatable bottled water.</a:t>
            </a:r>
          </a:p>
          <a:p>
            <a:pPr>
              <a:buFont typeface="Wingdings" pitchFamily="2" charset="2"/>
              <a:buChar char="Ø"/>
            </a:pPr>
            <a:r>
              <a:rPr lang="en-US" dirty="0" smtClean="0"/>
              <a:t>The plant was put into process in 1987.</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952</Words>
  <Application>Microsoft Office PowerPoint</Application>
  <PresentationFormat>On-screen Show (4:3)</PresentationFormat>
  <Paragraphs>154</Paragraphs>
  <Slides>32</Slides>
  <Notes>1</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Custom Design</vt:lpstr>
      <vt:lpstr>Apex</vt:lpstr>
      <vt:lpstr>“TM Water”</vt:lpstr>
      <vt:lpstr>We Are Going To Discuss</vt:lpstr>
      <vt:lpstr>Introduction &amp; Overview</vt:lpstr>
      <vt:lpstr>Definition of The Business</vt:lpstr>
      <vt:lpstr>Crucial Factors  </vt:lpstr>
      <vt:lpstr>Slide 6</vt:lpstr>
      <vt:lpstr>Project Time Lines</vt:lpstr>
      <vt:lpstr>Project Portfolio</vt:lpstr>
      <vt:lpstr>Purification Of Water</vt:lpstr>
      <vt:lpstr>Project Brief</vt:lpstr>
      <vt:lpstr>Project Investment</vt:lpstr>
      <vt:lpstr>Process</vt:lpstr>
      <vt:lpstr>Proposed Product Mix</vt:lpstr>
      <vt:lpstr>Financial Summary</vt:lpstr>
      <vt:lpstr>The Process Flow</vt:lpstr>
      <vt:lpstr>Proposed Location</vt:lpstr>
      <vt:lpstr>Strategic Recommendations</vt:lpstr>
      <vt:lpstr> Key Success Factor</vt:lpstr>
      <vt:lpstr>Sector And Industry Analysis</vt:lpstr>
      <vt:lpstr>Brand Available In The Market</vt:lpstr>
      <vt:lpstr>Machinery &amp; Equipment Requirement</vt:lpstr>
      <vt:lpstr>HR Requirement</vt:lpstr>
      <vt:lpstr>Land &amp; Building Requirement</vt:lpstr>
      <vt:lpstr>Financial Assumption</vt:lpstr>
      <vt:lpstr>Key Assumption</vt:lpstr>
      <vt:lpstr>Slide 26</vt:lpstr>
      <vt:lpstr>Slide 27</vt:lpstr>
      <vt:lpstr>Slide 28</vt:lpstr>
      <vt:lpstr>Financial Statement</vt:lpstr>
      <vt:lpstr>Projected Income Statement</vt:lpstr>
      <vt:lpstr>Projected Balance Sheet</vt:lpstr>
      <vt:lpstr>Projected Cash Flow Statement</vt:lpstr>
    </vt:vector>
  </TitlesOfParts>
  <Company>UCP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 Water</dc:title>
  <dc:creator>l1s07mbbf2014</dc:creator>
  <cp:lastModifiedBy>l1s07mbbf2014</cp:lastModifiedBy>
  <cp:revision>53</cp:revision>
  <dcterms:created xsi:type="dcterms:W3CDTF">2008-06-16T07:25:14Z</dcterms:created>
  <dcterms:modified xsi:type="dcterms:W3CDTF">2008-06-17T12:24:45Z</dcterms:modified>
</cp:coreProperties>
</file>