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1"/>
  </p:notesMasterIdLst>
  <p:sldIdLst>
    <p:sldId id="272" r:id="rId3"/>
    <p:sldId id="266" r:id="rId4"/>
    <p:sldId id="257" r:id="rId5"/>
    <p:sldId id="256" r:id="rId6"/>
    <p:sldId id="258" r:id="rId7"/>
    <p:sldId id="259" r:id="rId8"/>
    <p:sldId id="261" r:id="rId9"/>
    <p:sldId id="262" r:id="rId10"/>
    <p:sldId id="270" r:id="rId11"/>
    <p:sldId id="263" r:id="rId12"/>
    <p:sldId id="271" r:id="rId13"/>
    <p:sldId id="264" r:id="rId14"/>
    <p:sldId id="267" r:id="rId15"/>
    <p:sldId id="268" r:id="rId16"/>
    <p:sldId id="269"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682" autoAdjust="0"/>
    <p:restoredTop sz="94660"/>
  </p:normalViewPr>
  <p:slideViewPr>
    <p:cSldViewPr>
      <p:cViewPr varScale="1">
        <p:scale>
          <a:sx n="74" d="100"/>
          <a:sy n="74" d="100"/>
        </p:scale>
        <p:origin x="-96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ACB6837-7A09-4BB2-BBEA-56C404444906}" type="datetimeFigureOut">
              <a:rPr lang="en-US"/>
              <a:pPr>
                <a:defRPr/>
              </a:pPr>
              <a:t>6/20/2008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C1D890B-2716-4739-A33A-38B8AC867D9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4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5CE151-AC7E-47EF-8AA4-CFD13856A4FD}" type="slidenum">
              <a:rPr lang="en-US"/>
              <a:pPr fontAlgn="base">
                <a:spcBef>
                  <a:spcPct val="0"/>
                </a:spcBef>
                <a:spcAft>
                  <a:spcPct val="0"/>
                </a:spcAft>
                <a:defRPr/>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61B8A66E-3C26-40A5-838A-E73A20BAB18B}" type="slidenum">
              <a:rPr lang="en-US" smtClean="0"/>
              <a:pPr>
                <a:defRPr/>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4" name="Slide Number Placeholder 3"/>
          <p:cNvSpPr>
            <a:spLocks noGrp="1"/>
          </p:cNvSpPr>
          <p:nvPr>
            <p:ph type="sldNum" sz="quarter" idx="5"/>
          </p:nvPr>
        </p:nvSpPr>
        <p:spPr/>
        <p:txBody>
          <a:bodyPr/>
          <a:lstStyle/>
          <a:p>
            <a:pPr>
              <a:defRPr/>
            </a:pPr>
            <a:fld id="{064EC227-FC5F-417B-917A-0255E30E1434}" type="slidenum">
              <a:rPr lang="en-US" smtClean="0"/>
              <a:pPr>
                <a:defRPr/>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0005B865-9D6D-4643-B044-42FF7B6E3C5B}" type="slidenum">
              <a:rPr lang="en-US" smtClean="0"/>
              <a:pPr>
                <a:defRPr/>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7CF448F7-36FA-47A2-A824-EB34715A85D6}" type="datetimeFigureOut">
              <a:rPr lang="en-US"/>
              <a:pPr>
                <a:defRPr/>
              </a:pPr>
              <a:t>6/20/2008</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81497753-AA5C-4734-AB68-36A2D7FF411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F94DE7C-DC67-41AF-923B-EFF87A2E6E46}" type="datetimeFigureOut">
              <a:rPr lang="en-US"/>
              <a:pPr>
                <a:defRPr/>
              </a:pPr>
              <a:t>6/20/2008</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A8ACD0C-FAE6-48A2-8DFE-8F179DC64A6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2E3D0E2-D8A4-499F-A403-59ED808302E5}" type="datetimeFigureOut">
              <a:rPr lang="en-US"/>
              <a:pPr>
                <a:defRPr/>
              </a:pPr>
              <a:t>6/20/2008</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61DB540D-E564-4186-9195-E6CBFA1056B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4" name="Rectangle 3"/>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Straight Connector 4"/>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a:lstStyle>
            <a:extLst/>
          </a:lstStyle>
          <a:p>
            <a:pPr>
              <a:defRPr/>
            </a:pPr>
            <a:endParaRPr lang="en-US"/>
          </a:p>
        </p:txBody>
      </p:sp>
      <p:sp>
        <p:nvSpPr>
          <p:cNvPr id="12" name="Title 11"/>
          <p:cNvSpPr>
            <a:spLocks noGrp="1"/>
          </p:cNvSpPr>
          <p:nvPr>
            <p:ph type="ctrTitle"/>
          </p:nvPr>
        </p:nvSpPr>
        <p:spPr>
          <a:xfrm>
            <a:off x="3366868" y="533400"/>
            <a:ext cx="5105400" cy="2868168"/>
          </a:xfrm>
        </p:spPr>
        <p:txBody>
          <a:bodyPr>
            <a:noAutofit/>
          </a:bodyPr>
          <a:lstStyle>
            <a:lvl1pPr algn="r">
              <a:defRPr sz="4200" b="1"/>
            </a:lvl1pPr>
            <a:extLst/>
          </a:lstStyle>
          <a:p>
            <a:r>
              <a:rPr lang="en-US" smtClean="0"/>
              <a:t>Click to edit Master title style</a:t>
            </a:r>
            <a:endParaRPr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30"/>
          <p:cNvSpPr>
            <a:spLocks noGrp="1"/>
          </p:cNvSpPr>
          <p:nvPr>
            <p:ph type="dt" sz="half" idx="10"/>
          </p:nvPr>
        </p:nvSpPr>
        <p:spPr>
          <a:xfrm>
            <a:off x="5870575" y="6557963"/>
            <a:ext cx="2003425" cy="227012"/>
          </a:xfrm>
        </p:spPr>
        <p:txBody>
          <a:bodyPr/>
          <a:lstStyle>
            <a:lvl1pPr>
              <a:defRPr lang="en-US" smtClean="0">
                <a:solidFill>
                  <a:srgbClr val="FFFFFF"/>
                </a:solidFill>
              </a:defRPr>
            </a:lvl1pPr>
            <a:extLst/>
          </a:lstStyle>
          <a:p>
            <a:pPr>
              <a:defRPr/>
            </a:pPr>
            <a:fld id="{1EC64B2C-8ABA-4D6C-A3AD-A6220CA38DE8}" type="datetimeFigureOut">
              <a:rPr/>
              <a:pPr>
                <a:defRPr/>
              </a:pPr>
              <a:t>6/20/2008</a:t>
            </a:fld>
            <a:endParaRPr/>
          </a:p>
        </p:txBody>
      </p:sp>
      <p:sp>
        <p:nvSpPr>
          <p:cNvPr id="7" name="Footer Placeholder 17"/>
          <p:cNvSpPr>
            <a:spLocks noGrp="1"/>
          </p:cNvSpPr>
          <p:nvPr>
            <p:ph type="ftr" sz="quarter" idx="11"/>
          </p:nvPr>
        </p:nvSpPr>
        <p:spPr>
          <a:xfrm>
            <a:off x="2819400" y="6557963"/>
            <a:ext cx="2927350" cy="228600"/>
          </a:xfrm>
        </p:spPr>
        <p:txBody>
          <a:bodyPr/>
          <a:lstStyle>
            <a:lvl1pPr>
              <a:defRPr lang="en-US">
                <a:solidFill>
                  <a:srgbClr val="FFFFFF"/>
                </a:solidFill>
              </a:defRPr>
            </a:lvl1pPr>
            <a:extLst/>
          </a:lstStyle>
          <a:p>
            <a:pPr>
              <a:defRPr/>
            </a:pPr>
            <a:endParaRPr/>
          </a:p>
        </p:txBody>
      </p:sp>
      <p:sp>
        <p:nvSpPr>
          <p:cNvPr id="8" name="Slide Number Placeholder 28"/>
          <p:cNvSpPr>
            <a:spLocks noGrp="1"/>
          </p:cNvSpPr>
          <p:nvPr>
            <p:ph type="sldNum" sz="quarter" idx="12"/>
          </p:nvPr>
        </p:nvSpPr>
        <p:spPr>
          <a:xfrm>
            <a:off x="7880350" y="6556375"/>
            <a:ext cx="588963" cy="228600"/>
          </a:xfrm>
        </p:spPr>
        <p:txBody>
          <a:bodyPr/>
          <a:lstStyle>
            <a:lvl1pPr>
              <a:defRPr lang="en-US" smtClean="0">
                <a:solidFill>
                  <a:srgbClr val="FFFFFF"/>
                </a:solidFill>
              </a:defRPr>
            </a:lvl1pPr>
            <a:extLst/>
          </a:lstStyle>
          <a:p>
            <a:pPr>
              <a:defRPr/>
            </a:pPr>
            <a:fld id="{74A1ADE8-7E70-4628-B98C-FF88C3A6BD95}" type="slidenum">
              <a:rPr/>
              <a:pPr>
                <a:defRPr/>
              </a:pPr>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fld id="{E716C5AF-B2B0-403F-B8BB-2D8382DC82AB}" type="datetimeFigureOut">
              <a:rPr lang="en-US"/>
              <a:pPr>
                <a:defRPr/>
              </a:pPr>
              <a:t>6/20/2008</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15"/>
          <p:cNvSpPr>
            <a:spLocks noGrp="1"/>
          </p:cNvSpPr>
          <p:nvPr>
            <p:ph type="sldNum" sz="quarter" idx="12"/>
          </p:nvPr>
        </p:nvSpPr>
        <p:spPr/>
        <p:txBody>
          <a:bodyPr/>
          <a:lstStyle>
            <a:lvl1pPr>
              <a:defRPr/>
            </a:lvl1pPr>
          </a:lstStyle>
          <a:p>
            <a:pPr>
              <a:defRPr/>
            </a:pPr>
            <a:fld id="{EC99952D-960F-4EC4-9B69-D1495A963D6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anchor="t"/>
          <a:lstStyle>
            <a:lvl1pPr algn="r">
              <a:buNone/>
              <a:defRPr sz="4200" b="1" cap="all"/>
            </a:lvl1pPr>
            <a:extLst/>
          </a:lstStyle>
          <a:p>
            <a:r>
              <a:rPr lang="en-US" smtClean="0"/>
              <a:t>Click to edit Master title style</a:t>
            </a:r>
            <a:endParaRPr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a:xfrm>
            <a:off x="4724400" y="6556375"/>
            <a:ext cx="2001838" cy="227013"/>
          </a:xfrm>
        </p:spPr>
        <p:txBody>
          <a:bodyPr/>
          <a:lstStyle>
            <a:lvl1pPr>
              <a:defRPr smtClean="0">
                <a:solidFill>
                  <a:schemeClr val="tx2"/>
                </a:solidFill>
              </a:defRPr>
            </a:lvl1pPr>
            <a:extLst/>
          </a:lstStyle>
          <a:p>
            <a:pPr>
              <a:defRPr/>
            </a:pPr>
            <a:fld id="{2BF7EC51-22BB-4EFE-BE02-AFE511A24C6D}" type="datetimeFigureOut">
              <a:rPr lang="en-US"/>
              <a:pPr>
                <a:defRPr/>
              </a:pPr>
              <a:t>6/20/2008</a:t>
            </a:fld>
            <a:endParaRPr lang="en-US"/>
          </a:p>
        </p:txBody>
      </p:sp>
      <p:sp>
        <p:nvSpPr>
          <p:cNvPr id="5" name="Footer Placeholder 4"/>
          <p:cNvSpPr>
            <a:spLocks noGrp="1"/>
          </p:cNvSpPr>
          <p:nvPr>
            <p:ph type="ftr" sz="quarter" idx="11"/>
          </p:nvPr>
        </p:nvSpPr>
        <p:spPr>
          <a:xfrm>
            <a:off x="1735138" y="6556375"/>
            <a:ext cx="2895600" cy="228600"/>
          </a:xfrm>
        </p:spPr>
        <p:txBody>
          <a:bodyPr/>
          <a:lstStyle>
            <a:lvl1pPr>
              <a:defRPr>
                <a:solidFill>
                  <a:schemeClr val="tx2"/>
                </a:solidFill>
              </a:defRPr>
            </a:lvl1pPr>
            <a:extLst/>
          </a:lstStyle>
          <a:p>
            <a:pPr>
              <a:defRPr/>
            </a:pPr>
            <a:endParaRPr lang="en-US"/>
          </a:p>
        </p:txBody>
      </p:sp>
      <p:sp>
        <p:nvSpPr>
          <p:cNvPr id="6" name="Slide Number Placeholder 5"/>
          <p:cNvSpPr>
            <a:spLocks noGrp="1"/>
          </p:cNvSpPr>
          <p:nvPr>
            <p:ph type="sldNum" sz="quarter" idx="12"/>
          </p:nvPr>
        </p:nvSpPr>
        <p:spPr>
          <a:xfrm>
            <a:off x="6734175" y="6554788"/>
            <a:ext cx="587375" cy="228600"/>
          </a:xfrm>
        </p:spPr>
        <p:txBody>
          <a:bodyPr/>
          <a:lstStyle>
            <a:lvl1pPr>
              <a:defRPr/>
            </a:lvl1pPr>
            <a:extLst/>
          </a:lstStyle>
          <a:p>
            <a:pPr>
              <a:defRPr/>
            </a:pPr>
            <a:fld id="{62D18240-7ECD-42AE-8F22-23C6D0ACAF1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57200" y="1600200"/>
            <a:ext cx="352044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178808" y="1600200"/>
            <a:ext cx="352044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fld id="{38C66F85-A28F-4BD0-BD7C-335EC46CC163}" type="datetimeFigureOut">
              <a:rPr lang="en-US"/>
              <a:pPr>
                <a:defRPr/>
              </a:pPr>
              <a:t>6/20/2008</a:t>
            </a:fld>
            <a:endParaRPr lang="en-US"/>
          </a:p>
        </p:txBody>
      </p:sp>
      <p:sp>
        <p:nvSpPr>
          <p:cNvPr id="6" name="Footer Placeholder 3"/>
          <p:cNvSpPr>
            <a:spLocks noGrp="1"/>
          </p:cNvSpPr>
          <p:nvPr>
            <p:ph type="ftr" sz="quarter" idx="11"/>
          </p:nvPr>
        </p:nvSpPr>
        <p:spPr/>
        <p:txBody>
          <a:bodyPr/>
          <a:lstStyle>
            <a:lvl1pPr>
              <a:defRPr/>
            </a:lvl1pPr>
          </a:lstStyle>
          <a:p>
            <a:pPr>
              <a:defRPr/>
            </a:pPr>
            <a:endParaRPr lang="en-US"/>
          </a:p>
        </p:txBody>
      </p:sp>
      <p:sp>
        <p:nvSpPr>
          <p:cNvPr id="7" name="Slide Number Placeholder 15"/>
          <p:cNvSpPr>
            <a:spLocks noGrp="1"/>
          </p:cNvSpPr>
          <p:nvPr>
            <p:ph type="sldNum" sz="quarter" idx="12"/>
          </p:nvPr>
        </p:nvSpPr>
        <p:spPr/>
        <p:txBody>
          <a:bodyPr/>
          <a:lstStyle>
            <a:lvl1pPr>
              <a:defRPr/>
            </a:lvl1pPr>
          </a:lstStyle>
          <a:p>
            <a:pPr>
              <a:defRPr/>
            </a:pPr>
            <a:fld id="{76D3B1DA-59F3-4F11-81C0-BCCE19616192}"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6"/>
          <p:cNvSpPr>
            <a:spLocks noGrp="1"/>
          </p:cNvSpPr>
          <p:nvPr>
            <p:ph type="dt" sz="half" idx="10"/>
          </p:nvPr>
        </p:nvSpPr>
        <p:spPr/>
        <p:txBody>
          <a:bodyPr/>
          <a:lstStyle>
            <a:lvl1pPr>
              <a:defRPr/>
            </a:lvl1pPr>
          </a:lstStyle>
          <a:p>
            <a:pPr>
              <a:defRPr/>
            </a:pPr>
            <a:fld id="{291C2D15-6A7F-48D0-AAC9-F35331E48FDF}" type="datetimeFigureOut">
              <a:rPr lang="en-US"/>
              <a:pPr>
                <a:defRPr/>
              </a:pPr>
              <a:t>6/20/2008</a:t>
            </a:fld>
            <a:endParaRPr lang="en-US"/>
          </a:p>
        </p:txBody>
      </p:sp>
      <p:sp>
        <p:nvSpPr>
          <p:cNvPr id="8" name="Footer Placeholder 3"/>
          <p:cNvSpPr>
            <a:spLocks noGrp="1"/>
          </p:cNvSpPr>
          <p:nvPr>
            <p:ph type="ftr" sz="quarter" idx="11"/>
          </p:nvPr>
        </p:nvSpPr>
        <p:spPr/>
        <p:txBody>
          <a:bodyPr/>
          <a:lstStyle>
            <a:lvl1pPr>
              <a:defRPr/>
            </a:lvl1pPr>
          </a:lstStyle>
          <a:p>
            <a:pPr>
              <a:defRPr/>
            </a:pPr>
            <a:endParaRPr lang="en-US"/>
          </a:p>
        </p:txBody>
      </p:sp>
      <p:sp>
        <p:nvSpPr>
          <p:cNvPr id="9" name="Slide Number Placeholder 15"/>
          <p:cNvSpPr>
            <a:spLocks noGrp="1"/>
          </p:cNvSpPr>
          <p:nvPr>
            <p:ph type="sldNum" sz="quarter" idx="12"/>
          </p:nvPr>
        </p:nvSpPr>
        <p:spPr/>
        <p:txBody>
          <a:bodyPr/>
          <a:lstStyle>
            <a:lvl1pPr>
              <a:defRPr/>
            </a:lvl1pPr>
          </a:lstStyle>
          <a:p>
            <a:pPr>
              <a:defRPr/>
            </a:pPr>
            <a:fld id="{D4C3E58B-5B3A-49C9-95A3-419FF5A3FB35}"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lang="en-US" smtClean="0"/>
              <a:t>Click to edit Master title style</a:t>
            </a:r>
            <a:endParaRPr lang="en-US"/>
          </a:p>
        </p:txBody>
      </p:sp>
      <p:sp>
        <p:nvSpPr>
          <p:cNvPr id="3" name="Date Placeholder 26"/>
          <p:cNvSpPr>
            <a:spLocks noGrp="1"/>
          </p:cNvSpPr>
          <p:nvPr>
            <p:ph type="dt" sz="half" idx="10"/>
          </p:nvPr>
        </p:nvSpPr>
        <p:spPr/>
        <p:txBody>
          <a:bodyPr/>
          <a:lstStyle>
            <a:lvl1pPr>
              <a:defRPr/>
            </a:lvl1pPr>
          </a:lstStyle>
          <a:p>
            <a:pPr>
              <a:defRPr/>
            </a:pPr>
            <a:fld id="{8BE78162-9EFA-4BD7-8FC6-801E262693C5}" type="datetimeFigureOut">
              <a:rPr lang="en-US"/>
              <a:pPr>
                <a:defRPr/>
              </a:pPr>
              <a:t>6/20/2008</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15"/>
          <p:cNvSpPr>
            <a:spLocks noGrp="1"/>
          </p:cNvSpPr>
          <p:nvPr>
            <p:ph type="sldNum" sz="quarter" idx="12"/>
          </p:nvPr>
        </p:nvSpPr>
        <p:spPr/>
        <p:txBody>
          <a:bodyPr/>
          <a:lstStyle>
            <a:lvl1pPr>
              <a:defRPr/>
            </a:lvl1pPr>
          </a:lstStyle>
          <a:p>
            <a:pPr>
              <a:defRPr/>
            </a:pPr>
            <a:fld id="{1F653217-BEA5-4BD6-99C3-81DA4CC5BA4C}"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6"/>
          <p:cNvSpPr>
            <a:spLocks noGrp="1"/>
          </p:cNvSpPr>
          <p:nvPr>
            <p:ph type="dt" sz="half" idx="10"/>
          </p:nvPr>
        </p:nvSpPr>
        <p:spPr/>
        <p:txBody>
          <a:bodyPr/>
          <a:lstStyle>
            <a:lvl1pPr>
              <a:defRPr/>
            </a:lvl1pPr>
          </a:lstStyle>
          <a:p>
            <a:pPr>
              <a:defRPr/>
            </a:pPr>
            <a:fld id="{B86F90A2-ACCC-46D7-B569-C2604C9FAE46}" type="datetimeFigureOut">
              <a:rPr lang="en-US"/>
              <a:pPr>
                <a:defRPr/>
              </a:pPr>
              <a:t>6/20/2008</a:t>
            </a:fld>
            <a:endParaRPr lang="en-US"/>
          </a:p>
        </p:txBody>
      </p:sp>
      <p:sp>
        <p:nvSpPr>
          <p:cNvPr id="3" name="Footer Placeholder 3"/>
          <p:cNvSpPr>
            <a:spLocks noGrp="1"/>
          </p:cNvSpPr>
          <p:nvPr>
            <p:ph type="ftr" sz="quarter" idx="11"/>
          </p:nvPr>
        </p:nvSpPr>
        <p:spPr/>
        <p:txBody>
          <a:bodyPr/>
          <a:lstStyle>
            <a:lvl1pPr>
              <a:defRPr/>
            </a:lvl1pPr>
          </a:lstStyle>
          <a:p>
            <a:pPr>
              <a:defRPr/>
            </a:pPr>
            <a:endParaRPr lang="en-US"/>
          </a:p>
        </p:txBody>
      </p:sp>
      <p:sp>
        <p:nvSpPr>
          <p:cNvPr id="4" name="Slide Number Placeholder 15"/>
          <p:cNvSpPr>
            <a:spLocks noGrp="1"/>
          </p:cNvSpPr>
          <p:nvPr>
            <p:ph type="sldNum" sz="quarter" idx="12"/>
          </p:nvPr>
        </p:nvSpPr>
        <p:spPr/>
        <p:txBody>
          <a:bodyPr/>
          <a:lstStyle>
            <a:lvl1pPr>
              <a:defRPr/>
            </a:lvl1pPr>
          </a:lstStyle>
          <a:p>
            <a:pPr>
              <a:defRPr/>
            </a:pPr>
            <a:fld id="{0D08838A-7FA3-4126-B992-F6C9C810257C}"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lstStyle>
            <a:lvl1pPr algn="l">
              <a:buNone/>
              <a:defRPr lang="en-US" sz="2400" baseline="0" smtClean="0"/>
            </a:lvl1pPr>
            <a:extLst/>
          </a:lstStyle>
          <a:p>
            <a:r>
              <a:rPr lang="en-US" smtClean="0"/>
              <a:t>Click to edit Master title style</a:t>
            </a:r>
            <a:endParaRPr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lIns="45720" tIns="0" rIns="0" bIns="0" spcCol="0" rtlCol="0" fromWordArt="0" forceAA="0">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6"/>
          <p:cNvSpPr>
            <a:spLocks noGrp="1"/>
          </p:cNvSpPr>
          <p:nvPr>
            <p:ph type="dt" sz="half" idx="10"/>
          </p:nvPr>
        </p:nvSpPr>
        <p:spPr/>
        <p:txBody>
          <a:bodyPr/>
          <a:lstStyle>
            <a:lvl1pPr>
              <a:defRPr/>
            </a:lvl1pPr>
          </a:lstStyle>
          <a:p>
            <a:pPr>
              <a:defRPr/>
            </a:pPr>
            <a:fld id="{87ED7AC6-B1FA-4A25-A35F-F8439DE3B73C}" type="datetimeFigureOut">
              <a:rPr lang="en-US"/>
              <a:pPr>
                <a:defRPr/>
              </a:pPr>
              <a:t>6/20/2008</a:t>
            </a:fld>
            <a:endParaRPr lang="en-US"/>
          </a:p>
        </p:txBody>
      </p:sp>
      <p:sp>
        <p:nvSpPr>
          <p:cNvPr id="6" name="Footer Placeholder 3"/>
          <p:cNvSpPr>
            <a:spLocks noGrp="1"/>
          </p:cNvSpPr>
          <p:nvPr>
            <p:ph type="ftr" sz="quarter" idx="11"/>
          </p:nvPr>
        </p:nvSpPr>
        <p:spPr/>
        <p:txBody>
          <a:bodyPr/>
          <a:lstStyle>
            <a:lvl1pPr>
              <a:defRPr/>
            </a:lvl1pPr>
          </a:lstStyle>
          <a:p>
            <a:pPr>
              <a:defRPr/>
            </a:pPr>
            <a:endParaRPr lang="en-US"/>
          </a:p>
        </p:txBody>
      </p:sp>
      <p:sp>
        <p:nvSpPr>
          <p:cNvPr id="7" name="Slide Number Placeholder 15"/>
          <p:cNvSpPr>
            <a:spLocks noGrp="1"/>
          </p:cNvSpPr>
          <p:nvPr>
            <p:ph type="sldNum" sz="quarter" idx="12"/>
          </p:nvPr>
        </p:nvSpPr>
        <p:spPr/>
        <p:txBody>
          <a:bodyPr/>
          <a:lstStyle>
            <a:lvl1pPr>
              <a:defRPr/>
            </a:lvl1pPr>
          </a:lstStyle>
          <a:p>
            <a:pPr>
              <a:defRPr/>
            </a:pPr>
            <a:fld id="{440EF786-5AC8-410A-8F0B-7E6BAEA0FDB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078E08C0-A057-4207-9023-AA18778DC6AB}" type="datetimeFigureOut">
              <a:rPr lang="en-US"/>
              <a:pPr>
                <a:defRPr/>
              </a:pPr>
              <a:t>6/20/2008</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7C27940-CD50-4FDB-BB55-529A6AF6322A}"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5" name="Rectangle 4"/>
          <p:cNvSpPr/>
          <p:nvPr/>
        </p:nvSpPr>
        <p:spPr>
          <a:xfrm rot="21240000">
            <a:off x="598488" y="1004888"/>
            <a:ext cx="4319587" cy="4311650"/>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6" name="Rectangle 5"/>
          <p:cNvSpPr/>
          <p:nvPr/>
        </p:nvSpPr>
        <p:spPr>
          <a:xfrm rot="21420000">
            <a:off x="596900" y="998538"/>
            <a:ext cx="4319588" cy="4313237"/>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5389098" y="1143000"/>
            <a:ext cx="3429000" cy="2057400"/>
          </a:xfrm>
        </p:spPr>
        <p:txBody>
          <a:bodyPr/>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lang="en-US" smtClean="0"/>
              <a:t>Click to edit Master title style</a:t>
            </a:r>
            <a:endParaRPr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lIns="82296" tIns="0" rIns="0" bIns="0" spcCol="0" rtlCol="0" fromWordArt="0" forceAA="0">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lvl="0"/>
            <a:r>
              <a:rPr lang="en-US" smtClean="0"/>
              <a:t>Click to edit Master text styles</a:t>
            </a:r>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7" name="Date Placeholder 4"/>
          <p:cNvSpPr>
            <a:spLocks noGrp="1"/>
          </p:cNvSpPr>
          <p:nvPr>
            <p:ph type="dt" sz="half" idx="10"/>
          </p:nvPr>
        </p:nvSpPr>
        <p:spPr/>
        <p:txBody>
          <a:bodyPr/>
          <a:lstStyle>
            <a:lvl1pPr>
              <a:defRPr/>
            </a:lvl1pPr>
            <a:extLst/>
          </a:lstStyle>
          <a:p>
            <a:pPr>
              <a:defRPr/>
            </a:pPr>
            <a:fld id="{494C32AF-ED2C-4712-B96F-8E6BC95A5CCC}" type="datetimeFigureOut">
              <a:rPr lang="en-US"/>
              <a:pPr>
                <a:defRPr/>
              </a:pPr>
              <a:t>6/20/2008</a:t>
            </a:fld>
            <a:endParaRPr lang="en-US"/>
          </a:p>
        </p:txBody>
      </p:sp>
      <p:sp>
        <p:nvSpPr>
          <p:cNvPr id="8" name="Footer Placeholder 5"/>
          <p:cNvSpPr>
            <a:spLocks noGrp="1"/>
          </p:cNvSpPr>
          <p:nvPr>
            <p:ph type="ftr" sz="quarter" idx="11"/>
          </p:nvPr>
        </p:nvSpPr>
        <p:spPr/>
        <p:txBody>
          <a:bodyPr/>
          <a:lstStyle>
            <a:lvl1pPr>
              <a:defRPr/>
            </a:lvl1pPr>
            <a:extLst/>
          </a:lstStyle>
          <a:p>
            <a:pPr>
              <a:defRPr/>
            </a:pPr>
            <a:endParaRPr lang="en-US"/>
          </a:p>
        </p:txBody>
      </p:sp>
      <p:sp>
        <p:nvSpPr>
          <p:cNvPr id="9" name="Slide Number Placeholder 6"/>
          <p:cNvSpPr>
            <a:spLocks noGrp="1"/>
          </p:cNvSpPr>
          <p:nvPr>
            <p:ph type="sldNum" sz="quarter" idx="12"/>
          </p:nvPr>
        </p:nvSpPr>
        <p:spPr/>
        <p:txBody>
          <a:bodyPr/>
          <a:lstStyle>
            <a:lvl1pPr>
              <a:defRPr/>
            </a:lvl1pPr>
            <a:extLst/>
          </a:lstStyle>
          <a:p>
            <a:pPr>
              <a:defRPr/>
            </a:pPr>
            <a:fld id="{08D7C755-DF97-43EB-BDC5-2BA08A65067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6"/>
          <p:cNvSpPr>
            <a:spLocks noGrp="1"/>
          </p:cNvSpPr>
          <p:nvPr>
            <p:ph type="dt" sz="half" idx="10"/>
          </p:nvPr>
        </p:nvSpPr>
        <p:spPr/>
        <p:txBody>
          <a:bodyPr/>
          <a:lstStyle>
            <a:lvl1pPr>
              <a:defRPr/>
            </a:lvl1pPr>
          </a:lstStyle>
          <a:p>
            <a:pPr>
              <a:defRPr/>
            </a:pPr>
            <a:fld id="{07F84994-4865-486A-9795-600D96F3F4B7}" type="datetimeFigureOut">
              <a:rPr lang="en-US"/>
              <a:pPr>
                <a:defRPr/>
              </a:pPr>
              <a:t>6/20/2008</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15"/>
          <p:cNvSpPr>
            <a:spLocks noGrp="1"/>
          </p:cNvSpPr>
          <p:nvPr>
            <p:ph type="sldNum" sz="quarter" idx="12"/>
          </p:nvPr>
        </p:nvSpPr>
        <p:spPr/>
        <p:txBody>
          <a:bodyPr/>
          <a:lstStyle>
            <a:lvl1pPr>
              <a:defRPr/>
            </a:lvl1pPr>
          </a:lstStyle>
          <a:p>
            <a:pPr>
              <a:defRPr/>
            </a:pPr>
            <a:fld id="{A3318D11-B861-439A-ABAD-20298202DEA2}"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243388" y="6557963"/>
            <a:ext cx="2001837" cy="227012"/>
          </a:xfrm>
        </p:spPr>
        <p:txBody>
          <a:bodyPr/>
          <a:lstStyle>
            <a:lvl1pPr>
              <a:defRPr/>
            </a:lvl1pPr>
            <a:extLst/>
          </a:lstStyle>
          <a:p>
            <a:pPr>
              <a:defRPr/>
            </a:pPr>
            <a:fld id="{73043E7C-8B5C-405C-957C-5963B263A475}" type="datetimeFigureOut">
              <a:rPr lang="en-US"/>
              <a:pPr>
                <a:defRPr/>
              </a:pPr>
              <a:t>6/20/2008</a:t>
            </a:fld>
            <a:endParaRPr lang="en-US"/>
          </a:p>
        </p:txBody>
      </p:sp>
      <p:sp>
        <p:nvSpPr>
          <p:cNvPr id="5" name="Footer Placeholder 4"/>
          <p:cNvSpPr>
            <a:spLocks noGrp="1"/>
          </p:cNvSpPr>
          <p:nvPr>
            <p:ph type="ftr" sz="quarter" idx="11"/>
          </p:nvPr>
        </p:nvSpPr>
        <p:spPr>
          <a:xfrm>
            <a:off x="457200" y="6556375"/>
            <a:ext cx="3657600" cy="228600"/>
          </a:xfrm>
        </p:spPr>
        <p:txBody>
          <a:bodyPr/>
          <a:lstStyle>
            <a:lvl1pPr>
              <a:defRPr/>
            </a:lvl1pPr>
            <a:extLst/>
          </a:lstStyle>
          <a:p>
            <a:pPr>
              <a:defRPr/>
            </a:pPr>
            <a:endParaRPr lang="en-US"/>
          </a:p>
        </p:txBody>
      </p:sp>
      <p:sp>
        <p:nvSpPr>
          <p:cNvPr id="6" name="Slide Number Placeholder 5"/>
          <p:cNvSpPr>
            <a:spLocks noGrp="1"/>
          </p:cNvSpPr>
          <p:nvPr>
            <p:ph type="sldNum" sz="quarter" idx="12"/>
          </p:nvPr>
        </p:nvSpPr>
        <p:spPr>
          <a:xfrm>
            <a:off x="6254750" y="6553200"/>
            <a:ext cx="587375" cy="228600"/>
          </a:xfrm>
        </p:spPr>
        <p:txBody>
          <a:bodyPr/>
          <a:lstStyle>
            <a:lvl1pPr>
              <a:defRPr smtClean="0">
                <a:solidFill>
                  <a:schemeClr val="tx2"/>
                </a:solidFill>
              </a:defRPr>
            </a:lvl1pPr>
            <a:extLst/>
          </a:lstStyle>
          <a:p>
            <a:pPr>
              <a:defRPr/>
            </a:pPr>
            <a:fld id="{0C362941-3CB4-4703-BE24-BCE113086DA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ABADDE7-0A9E-4083-94A7-11E9E578A8F5}" type="datetimeFigureOut">
              <a:rPr lang="en-US"/>
              <a:pPr>
                <a:defRPr/>
              </a:pPr>
              <a:t>6/20/2008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E99438E-8D23-4075-82B8-5C1D33FBF0F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C6447BC7-4051-4BAA-A57E-89BF17B41046}" type="datetimeFigureOut">
              <a:rPr lang="en-US"/>
              <a:pPr>
                <a:defRPr/>
              </a:pPr>
              <a:t>6/20/2008</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870293A8-4AF3-48FD-82C7-F0F9191BA8A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DDB984A9-BB54-4684-BFB6-DB1D4935C680}" type="datetimeFigureOut">
              <a:rPr lang="en-US"/>
              <a:pPr>
                <a:defRPr/>
              </a:pPr>
              <a:t>6/20/2008</a:t>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1E7F7B96-F18E-418B-A4C2-48A1275BD73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CFD38C72-9C97-4C46-A15E-B6123E894146}" type="datetimeFigureOut">
              <a:rPr lang="en-US"/>
              <a:pPr>
                <a:defRPr/>
              </a:pPr>
              <a:t>6/20/2008</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606A7D0E-F879-4F1A-B7D1-AC8F4590BB3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66856D0E-BDAE-4613-8182-C368DB53FB6A}" type="datetimeFigureOut">
              <a:rPr lang="en-US"/>
              <a:pPr>
                <a:defRPr/>
              </a:pPr>
              <a:t>6/20/2008</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C2184BE9-050F-4C40-BC93-70A15717E76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2D7BD9AF-A22E-4C57-AADD-55B326A185B4}" type="datetimeFigureOut">
              <a:rPr lang="en-US"/>
              <a:pPr>
                <a:defRPr/>
              </a:pPr>
              <a:t>6/20/2008</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E7E0C20D-5DE2-45F6-9D2F-DA620566EF8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7A25354E-793F-48E5-BC17-5DD883BFE2E1}" type="datetimeFigureOut">
              <a:rPr lang="en-US"/>
              <a:pPr>
                <a:defRPr/>
              </a:pPr>
              <a:t>6/20/2008</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5C8B13D7-AA1D-42A4-B615-51F407DB4B3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smtClean="0">
                <a:solidFill>
                  <a:schemeClr val="tx2">
                    <a:shade val="90000"/>
                  </a:schemeClr>
                </a:solidFill>
              </a:defRPr>
            </a:lvl1pPr>
          </a:lstStyle>
          <a:p>
            <a:pPr>
              <a:defRPr/>
            </a:pPr>
            <a:fld id="{7B0CEB47-790E-457C-A181-C9705AA1686B}" type="datetimeFigureOut">
              <a:rPr lang="en-US"/>
              <a:pPr>
                <a:defRPr/>
              </a:pPr>
              <a:t>6/20/2008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smtClean="0">
                <a:solidFill>
                  <a:schemeClr val="tx2">
                    <a:shade val="90000"/>
                  </a:schemeClr>
                </a:solidFill>
              </a:defRPr>
            </a:lvl1pPr>
          </a:lstStyle>
          <a:p>
            <a:pPr>
              <a:defRPr/>
            </a:pPr>
            <a:fld id="{7BD9A851-5E41-4358-B63B-040E4DA3A47D}"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706" r:id="rId1"/>
    <p:sldLayoutId id="2147483691" r:id="rId2"/>
    <p:sldLayoutId id="2147483707" r:id="rId3"/>
    <p:sldLayoutId id="2147483692" r:id="rId4"/>
    <p:sldLayoutId id="2147483693" r:id="rId5"/>
    <p:sldLayoutId id="2147483694" r:id="rId6"/>
    <p:sldLayoutId id="2147483695" r:id="rId7"/>
    <p:sldLayoutId id="2147483696" r:id="rId8"/>
    <p:sldLayoutId id="2147483708" r:id="rId9"/>
    <p:sldLayoutId id="2147483697" r:id="rId10"/>
    <p:sldLayoutId id="2147483698" r:id="rId11"/>
  </p:sldLayoutIdLst>
  <p:txStyles>
    <p:titleStyle>
      <a:lvl1pPr algn="l" rtl="0" fontAlgn="base">
        <a:spcBef>
          <a:spcPct val="0"/>
        </a:spcBef>
        <a:spcAft>
          <a:spcPct val="0"/>
        </a:spcAft>
        <a:defRPr sz="5000" kern="1200">
          <a:solidFill>
            <a:schemeClr val="tx2"/>
          </a:solidFill>
          <a:latin typeface="+mj-lt"/>
          <a:ea typeface="+mj-ea"/>
          <a:cs typeface="+mj-cs"/>
        </a:defRPr>
      </a:lvl1pPr>
      <a:lvl2pPr algn="l" rtl="0" fontAlgn="base">
        <a:spcBef>
          <a:spcPct val="0"/>
        </a:spcBef>
        <a:spcAft>
          <a:spcPct val="0"/>
        </a:spcAft>
        <a:defRPr sz="5000">
          <a:solidFill>
            <a:schemeClr val="tx2"/>
          </a:solidFill>
          <a:latin typeface="Calibri" pitchFamily="34" charset="0"/>
        </a:defRPr>
      </a:lvl2pPr>
      <a:lvl3pPr algn="l" rtl="0" fontAlgn="base">
        <a:spcBef>
          <a:spcPct val="0"/>
        </a:spcBef>
        <a:spcAft>
          <a:spcPct val="0"/>
        </a:spcAft>
        <a:defRPr sz="5000">
          <a:solidFill>
            <a:schemeClr val="tx2"/>
          </a:solidFill>
          <a:latin typeface="Calibri" pitchFamily="34" charset="0"/>
        </a:defRPr>
      </a:lvl3pPr>
      <a:lvl4pPr algn="l" rtl="0" fontAlgn="base">
        <a:spcBef>
          <a:spcPct val="0"/>
        </a:spcBef>
        <a:spcAft>
          <a:spcPct val="0"/>
        </a:spcAft>
        <a:defRPr sz="5000">
          <a:solidFill>
            <a:schemeClr val="tx2"/>
          </a:solidFill>
          <a:latin typeface="Calibri" pitchFamily="34" charset="0"/>
        </a:defRPr>
      </a:lvl4pPr>
      <a:lvl5pPr algn="l" rtl="0" fontAlgn="base">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3" name="Title Placeholder 2"/>
          <p:cNvSpPr>
            <a:spLocks noGrp="1"/>
          </p:cNvSpPr>
          <p:nvPr>
            <p:ph type="title"/>
          </p:nvPr>
        </p:nvSpPr>
        <p:spPr>
          <a:xfrm>
            <a:off x="457200" y="320675"/>
            <a:ext cx="7239000" cy="1143000"/>
          </a:xfrm>
          <a:prstGeom prst="rect">
            <a:avLst/>
          </a:prstGeom>
        </p:spPr>
        <p:txBody>
          <a:bodyPr vert="horz" lIns="45720" tIns="0" rIns="45720" bIns="0" anchor="b" anchorCtr="0">
            <a:normAutofit/>
          </a:bodyPr>
          <a:lstStyle>
            <a:extLst/>
          </a:lstStyle>
          <a:p>
            <a:r>
              <a:rPr lang="en-US" smtClean="0"/>
              <a:t>Click to edit Master title style</a:t>
            </a:r>
            <a:endParaRPr lang="en-US"/>
          </a:p>
        </p:txBody>
      </p:sp>
      <p:sp>
        <p:nvSpPr>
          <p:cNvPr id="2054" name="Text Placeholder 30"/>
          <p:cNvSpPr>
            <a:spLocks noGrp="1"/>
          </p:cNvSpPr>
          <p:nvPr>
            <p:ph type="body" idx="1"/>
          </p:nvPr>
        </p:nvSpPr>
        <p:spPr bwMode="auto">
          <a:xfrm>
            <a:off x="457200" y="1609725"/>
            <a:ext cx="7239000" cy="48466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 name="Date Placeholder 26"/>
          <p:cNvSpPr>
            <a:spLocks noGrp="1"/>
          </p:cNvSpPr>
          <p:nvPr>
            <p:ph type="dt" sz="half" idx="2"/>
          </p:nvPr>
        </p:nvSpPr>
        <p:spPr>
          <a:xfrm>
            <a:off x="4246563" y="6557963"/>
            <a:ext cx="2001837" cy="227012"/>
          </a:xfrm>
          <a:prstGeom prst="rect">
            <a:avLst/>
          </a:prstGeom>
        </p:spPr>
        <p:txBody>
          <a:bodyPr vert="horz" tIns="0" bIns="0" anchor="b"/>
          <a:lstStyle>
            <a:lvl1pPr algn="l" eaLnBrk="1" latinLnBrk="0" hangingPunct="1">
              <a:defRPr kumimoji="0" sz="1000" smtClean="0">
                <a:solidFill>
                  <a:schemeClr val="tx2"/>
                </a:solidFill>
              </a:defRPr>
            </a:lvl1pPr>
            <a:extLst/>
          </a:lstStyle>
          <a:p>
            <a:pPr>
              <a:defRPr/>
            </a:pPr>
            <a:fld id="{D266D4A4-1190-4B8C-AC10-95224ABC4E14}" type="datetimeFigureOut">
              <a:rPr lang="en-US"/>
              <a:pPr>
                <a:defRPr/>
              </a:pPr>
              <a:t>6/20/2008</a:t>
            </a:fld>
            <a:endParaRPr lang="en-US"/>
          </a:p>
        </p:txBody>
      </p:sp>
      <p:sp>
        <p:nvSpPr>
          <p:cNvPr id="4" name="Footer Placeholder 3"/>
          <p:cNvSpPr>
            <a:spLocks noGrp="1"/>
          </p:cNvSpPr>
          <p:nvPr>
            <p:ph type="ftr" sz="quarter" idx="3"/>
          </p:nvPr>
        </p:nvSpPr>
        <p:spPr>
          <a:xfrm>
            <a:off x="457200" y="6557963"/>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defRPr/>
            </a:pPr>
            <a:endParaRPr lang="en-US"/>
          </a:p>
        </p:txBody>
      </p:sp>
      <p:sp>
        <p:nvSpPr>
          <p:cNvPr id="16" name="Slide Number Placeholder 15"/>
          <p:cNvSpPr>
            <a:spLocks noGrp="1"/>
          </p:cNvSpPr>
          <p:nvPr>
            <p:ph type="sldNum" sz="quarter" idx="4"/>
          </p:nvPr>
        </p:nvSpPr>
        <p:spPr>
          <a:xfrm>
            <a:off x="6251575" y="6556375"/>
            <a:ext cx="588963" cy="228600"/>
          </a:xfrm>
          <a:prstGeom prst="rect">
            <a:avLst/>
          </a:prstGeom>
        </p:spPr>
        <p:txBody>
          <a:bodyPr vert="horz" lIns="0" tIns="0" rIns="0" bIns="0" anchor="b"/>
          <a:lstStyle>
            <a:lvl1pPr algn="r" eaLnBrk="1" latinLnBrk="0" hangingPunct="1">
              <a:defRPr kumimoji="0" sz="1100" smtClean="0">
                <a:solidFill>
                  <a:schemeClr val="tx2"/>
                </a:solidFill>
              </a:defRPr>
            </a:lvl1pPr>
            <a:extLst/>
          </a:lstStyle>
          <a:p>
            <a:pPr>
              <a:defRPr/>
            </a:pPr>
            <a:fld id="{AEAFB79D-6167-4F63-A326-0396732C9D6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699" r:id="rId2"/>
    <p:sldLayoutId id="2147483710" r:id="rId3"/>
    <p:sldLayoutId id="2147483700" r:id="rId4"/>
    <p:sldLayoutId id="2147483701" r:id="rId5"/>
    <p:sldLayoutId id="2147483702" r:id="rId6"/>
    <p:sldLayoutId id="2147483703" r:id="rId7"/>
    <p:sldLayoutId id="2147483704" r:id="rId8"/>
    <p:sldLayoutId id="2147483711" r:id="rId9"/>
    <p:sldLayoutId id="2147483705" r:id="rId10"/>
    <p:sldLayoutId id="2147483712" r:id="rId11"/>
  </p:sldLayoutIdLst>
  <p:txStyles>
    <p:titleStyle>
      <a:lvl1pPr algn="l" rtl="0" fontAlgn="base">
        <a:spcBef>
          <a:spcPct val="0"/>
        </a:spcBef>
        <a:spcAft>
          <a:spcPct val="0"/>
        </a:spcAft>
        <a:defRPr sz="3800" b="1" kern="1200" cap="all">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latin typeface="+mj-lt"/>
          <a:ea typeface="+mj-ea"/>
          <a:cs typeface="+mj-cs"/>
        </a:defRPr>
      </a:lvl1pPr>
      <a:lvl2pPr algn="l" rtl="0" fontAlgn="base">
        <a:spcBef>
          <a:spcPct val="0"/>
        </a:spcBef>
        <a:spcAft>
          <a:spcPct val="0"/>
        </a:spcAft>
        <a:defRPr sz="3800" b="1">
          <a:solidFill>
            <a:schemeClr val="tx1"/>
          </a:solidFill>
          <a:latin typeface="Trebuchet MS" pitchFamily="34" charset="0"/>
        </a:defRPr>
      </a:lvl2pPr>
      <a:lvl3pPr algn="l" rtl="0" fontAlgn="base">
        <a:spcBef>
          <a:spcPct val="0"/>
        </a:spcBef>
        <a:spcAft>
          <a:spcPct val="0"/>
        </a:spcAft>
        <a:defRPr sz="3800" b="1">
          <a:solidFill>
            <a:schemeClr val="tx1"/>
          </a:solidFill>
          <a:latin typeface="Trebuchet MS" pitchFamily="34" charset="0"/>
        </a:defRPr>
      </a:lvl3pPr>
      <a:lvl4pPr algn="l" rtl="0" fontAlgn="base">
        <a:spcBef>
          <a:spcPct val="0"/>
        </a:spcBef>
        <a:spcAft>
          <a:spcPct val="0"/>
        </a:spcAft>
        <a:defRPr sz="3800" b="1">
          <a:solidFill>
            <a:schemeClr val="tx1"/>
          </a:solidFill>
          <a:latin typeface="Trebuchet MS" pitchFamily="34" charset="0"/>
        </a:defRPr>
      </a:lvl4pPr>
      <a:lvl5pPr algn="l" rtl="0" fontAlgn="base">
        <a:spcBef>
          <a:spcPct val="0"/>
        </a:spcBef>
        <a:spcAft>
          <a:spcPct val="0"/>
        </a:spcAft>
        <a:defRPr sz="3800" b="1">
          <a:solidFill>
            <a:schemeClr val="tx1"/>
          </a:solidFill>
          <a:latin typeface="Trebuchet MS" pitchFamily="34" charset="0"/>
        </a:defRPr>
      </a:lvl5pPr>
      <a:lvl6pPr marL="457200" algn="l" rtl="0" fontAlgn="base">
        <a:spcBef>
          <a:spcPct val="0"/>
        </a:spcBef>
        <a:spcAft>
          <a:spcPct val="0"/>
        </a:spcAft>
        <a:defRPr sz="3800" b="1">
          <a:solidFill>
            <a:schemeClr val="tx1"/>
          </a:solidFill>
          <a:latin typeface="Trebuchet MS" pitchFamily="34" charset="0"/>
        </a:defRPr>
      </a:lvl6pPr>
      <a:lvl7pPr marL="914400" algn="l" rtl="0" fontAlgn="base">
        <a:spcBef>
          <a:spcPct val="0"/>
        </a:spcBef>
        <a:spcAft>
          <a:spcPct val="0"/>
        </a:spcAft>
        <a:defRPr sz="3800" b="1">
          <a:solidFill>
            <a:schemeClr val="tx1"/>
          </a:solidFill>
          <a:latin typeface="Trebuchet MS" pitchFamily="34" charset="0"/>
        </a:defRPr>
      </a:lvl7pPr>
      <a:lvl8pPr marL="1371600" algn="l" rtl="0" fontAlgn="base">
        <a:spcBef>
          <a:spcPct val="0"/>
        </a:spcBef>
        <a:spcAft>
          <a:spcPct val="0"/>
        </a:spcAft>
        <a:defRPr sz="3800" b="1">
          <a:solidFill>
            <a:schemeClr val="tx1"/>
          </a:solidFill>
          <a:latin typeface="Trebuchet MS" pitchFamily="34" charset="0"/>
        </a:defRPr>
      </a:lvl8pPr>
      <a:lvl9pPr marL="1828800" algn="l" rtl="0" fontAlgn="base">
        <a:spcBef>
          <a:spcPct val="0"/>
        </a:spcBef>
        <a:spcAft>
          <a:spcPct val="0"/>
        </a:spcAft>
        <a:defRPr sz="3800" b="1">
          <a:solidFill>
            <a:schemeClr val="tx1"/>
          </a:solidFill>
          <a:latin typeface="Trebuchet MS" pitchFamily="34" charset="0"/>
        </a:defRPr>
      </a:lvl9pPr>
      <a:extLst/>
    </p:titleStyle>
    <p:bodyStyle>
      <a:lvl1pPr marL="273050" indent="-273050" algn="l" rtl="0" fontAlgn="base">
        <a:spcBef>
          <a:spcPts val="600"/>
        </a:spcBef>
        <a:spcAft>
          <a:spcPct val="0"/>
        </a:spcAft>
        <a:buClr>
          <a:schemeClr val="tx2"/>
        </a:buClr>
        <a:buSzPct val="73000"/>
        <a:buFont typeface="Wingdings 2" pitchFamily="18" charset="2"/>
        <a:buChar char=""/>
        <a:defRPr sz="2600" kern="1200">
          <a:solidFill>
            <a:schemeClr val="tx1"/>
          </a:solidFill>
          <a:latin typeface="+mn-lt"/>
          <a:ea typeface="+mn-ea"/>
          <a:cs typeface="+mn-cs"/>
        </a:defRPr>
      </a:lvl1pPr>
      <a:lvl2pPr marL="520700" indent="-228600" algn="l" rtl="0" fontAlgn="base">
        <a:spcBef>
          <a:spcPts val="500"/>
        </a:spcBef>
        <a:spcAft>
          <a:spcPct val="0"/>
        </a:spcAft>
        <a:buClr>
          <a:srgbClr val="F9B639"/>
        </a:buClr>
        <a:buSzPct val="80000"/>
        <a:buFont typeface="Wingdings 2" pitchFamily="18" charset="2"/>
        <a:buChar char=""/>
        <a:defRPr sz="2300" kern="1200">
          <a:solidFill>
            <a:srgbClr val="6C6C6C"/>
          </a:solidFill>
          <a:latin typeface="+mn-lt"/>
          <a:ea typeface="+mn-ea"/>
          <a:cs typeface="+mn-cs"/>
        </a:defRPr>
      </a:lvl2pPr>
      <a:lvl3pPr marL="758825" indent="-228600" algn="l" rtl="0" fontAlgn="base">
        <a:spcBef>
          <a:spcPts val="400"/>
        </a:spcBef>
        <a:spcAft>
          <a:spcPct val="0"/>
        </a:spcAft>
        <a:buClr>
          <a:srgbClr val="F9B639"/>
        </a:buClr>
        <a:buSzPct val="60000"/>
        <a:buFont typeface="Wingdings" pitchFamily="2" charset="2"/>
        <a:buChar char=""/>
        <a:defRPr sz="2000" kern="1200">
          <a:solidFill>
            <a:schemeClr val="tx1"/>
          </a:solidFill>
          <a:latin typeface="+mn-lt"/>
          <a:ea typeface="+mn-ea"/>
          <a:cs typeface="+mn-cs"/>
        </a:defRPr>
      </a:lvl3pPr>
      <a:lvl4pPr marL="1004888" indent="-228600" algn="l" rtl="0" fontAlgn="base">
        <a:spcBef>
          <a:spcPct val="20000"/>
        </a:spcBef>
        <a:spcAft>
          <a:spcPct val="0"/>
        </a:spcAft>
        <a:buClr>
          <a:srgbClr val="F9B639"/>
        </a:buClr>
        <a:buSzPct val="80000"/>
        <a:buFont typeface="Wingdings 2" pitchFamily="18" charset="2"/>
        <a:buChar char=""/>
        <a:defRPr sz="2000" kern="1200">
          <a:solidFill>
            <a:srgbClr val="6C6C6C"/>
          </a:solidFill>
          <a:latin typeface="+mn-lt"/>
          <a:ea typeface="+mn-ea"/>
          <a:cs typeface="+mn-cs"/>
        </a:defRPr>
      </a:lvl4pPr>
      <a:lvl5pPr marL="1279525" indent="-228600" algn="l" rtl="0" fontAlgn="base">
        <a:spcBef>
          <a:spcPts val="400"/>
        </a:spcBef>
        <a:spcAft>
          <a:spcPct val="0"/>
        </a:spcAft>
        <a:buClr>
          <a:srgbClr val="F9B639"/>
        </a:buClr>
        <a:buSzPct val="70000"/>
        <a:buFont typeface="Wingdings" pitchFamily="2" charset="2"/>
        <a:buChar char=""/>
        <a:defRPr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18.jpe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9.jpeg"/><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8.xml"/><Relationship Id="rId5" Type="http://schemas.openxmlformats.org/officeDocument/2006/relationships/image" Target="../media/image8.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bismillah3_jpg_jpg.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txBox="1">
            <a:spLocks noChangeArrowheads="1"/>
          </p:cNvSpPr>
          <p:nvPr/>
        </p:nvSpPr>
        <p:spPr bwMode="auto">
          <a:xfrm>
            <a:off x="228600" y="1066800"/>
            <a:ext cx="4572000" cy="2585323"/>
          </a:xfrm>
          <a:prstGeom prst="rect">
            <a:avLst/>
          </a:prstGeom>
          <a:noFill/>
          <a:ln w="9525">
            <a:noFill/>
            <a:miter lim="800000"/>
            <a:headEnd/>
            <a:tailEnd/>
          </a:ln>
        </p:spPr>
        <p:txBody>
          <a:bodyPr>
            <a:spAutoFit/>
          </a:bodyPr>
          <a:lstStyle/>
          <a:p>
            <a:pPr>
              <a:defRPr/>
            </a:pPr>
            <a:r>
              <a:rPr lang="en-US"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rPr>
              <a:t>Branding</a:t>
            </a:r>
          </a:p>
          <a:p>
            <a:pPr>
              <a:defRPr/>
            </a:pPr>
            <a:endParaRPr lang="en-US" b="1" dirty="0">
              <a:latin typeface="Calibri" pitchFamily="34" charset="0"/>
            </a:endParaRPr>
          </a:p>
          <a:p>
            <a:pPr>
              <a:defRPr/>
            </a:pPr>
            <a:r>
              <a:rPr lang="en-US" dirty="0"/>
              <a:t>UBL has its distinct and unique monogram which upholds and differ it from</a:t>
            </a:r>
          </a:p>
          <a:p>
            <a:pPr>
              <a:defRPr/>
            </a:pPr>
            <a:r>
              <a:rPr lang="en-US" dirty="0"/>
              <a:t>others banks. Its color, its design is different from other financial institutions </a:t>
            </a:r>
          </a:p>
          <a:p>
            <a:pPr>
              <a:defRPr/>
            </a:pPr>
            <a:r>
              <a:rPr lang="en-US" dirty="0"/>
              <a:t>and UBL name is providing value to the products.</a:t>
            </a:r>
          </a:p>
          <a:p>
            <a:pPr>
              <a:defRPr/>
            </a:pPr>
            <a:endParaRPr lang="en-US" dirty="0">
              <a:latin typeface="Calibri" pitchFamily="34" charset="0"/>
            </a:endParaRPr>
          </a:p>
        </p:txBody>
      </p:sp>
      <p:sp>
        <p:nvSpPr>
          <p:cNvPr id="11267" name="TextBox 2"/>
          <p:cNvSpPr txBox="1">
            <a:spLocks noChangeArrowheads="1"/>
          </p:cNvSpPr>
          <p:nvPr/>
        </p:nvSpPr>
        <p:spPr bwMode="auto">
          <a:xfrm>
            <a:off x="228600" y="3810000"/>
            <a:ext cx="1132746" cy="2585323"/>
          </a:xfrm>
          <a:prstGeom prst="rect">
            <a:avLst/>
          </a:prstGeom>
          <a:noFill/>
          <a:ln w="9525">
            <a:noFill/>
            <a:miter lim="800000"/>
            <a:headEnd/>
            <a:tailEnd/>
          </a:ln>
        </p:spPr>
        <p:txBody>
          <a:bodyPr wrap="none">
            <a:spAutoFit/>
          </a:bodyPr>
          <a:lstStyle/>
          <a:p>
            <a:pPr>
              <a:defRPr/>
            </a:pPr>
            <a:r>
              <a:rPr lang="en-US"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rPr>
              <a:t>Packaging</a:t>
            </a:r>
          </a:p>
          <a:p>
            <a:pPr>
              <a:defRPr/>
            </a:pPr>
            <a:endParaRPr lang="en-US"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endParaRPr>
          </a:p>
          <a:p>
            <a:pPr>
              <a:defRPr/>
            </a:pP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endParaRPr>
          </a:p>
          <a:p>
            <a:pPr>
              <a:defRPr/>
            </a:pPr>
            <a:endParaRPr lang="en-US" b="1" dirty="0">
              <a:ln w="1905"/>
              <a:effectLst>
                <a:innerShdw blurRad="69850" dist="43180" dir="5400000">
                  <a:srgbClr val="000000">
                    <a:alpha val="65000"/>
                  </a:srgbClr>
                </a:innerShdw>
              </a:effectLst>
              <a:latin typeface="Calibri" pitchFamily="34" charset="0"/>
            </a:endParaRPr>
          </a:p>
          <a:p>
            <a:pPr>
              <a:defRPr/>
            </a:pPr>
            <a:endParaRPr lang="en-US"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endParaRPr>
          </a:p>
          <a:p>
            <a:pPr>
              <a:defRPr/>
            </a:pPr>
            <a:endParaRPr lang="en-US"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endParaRPr>
          </a:p>
          <a:p>
            <a:pPr>
              <a:defRPr/>
            </a:pP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alibri" pitchFamily="34" charset="0"/>
            </a:endParaRPr>
          </a:p>
          <a:p>
            <a:pPr>
              <a:defRPr/>
            </a:pPr>
            <a:endParaRPr lang="en-US" dirty="0">
              <a:latin typeface="Calibri" pitchFamily="34" charset="0"/>
            </a:endParaRPr>
          </a:p>
          <a:p>
            <a:pPr>
              <a:defRPr/>
            </a:pPr>
            <a:endParaRPr lang="en-US" dirty="0">
              <a:latin typeface="Calibri" pitchFamily="34" charset="0"/>
            </a:endParaRPr>
          </a:p>
        </p:txBody>
      </p:sp>
      <p:sp>
        <p:nvSpPr>
          <p:cNvPr id="4" name="TextBox 3"/>
          <p:cNvSpPr txBox="1"/>
          <p:nvPr/>
        </p:nvSpPr>
        <p:spPr>
          <a:xfrm>
            <a:off x="0" y="0"/>
            <a:ext cx="3140540" cy="461665"/>
          </a:xfrm>
          <a:prstGeom prst="rect">
            <a:avLst/>
          </a:prstGeom>
        </p:spPr>
        <p:style>
          <a:lnRef idx="2">
            <a:schemeClr val="accent2"/>
          </a:lnRef>
          <a:fillRef idx="1">
            <a:schemeClr val="lt1"/>
          </a:fillRef>
          <a:effectRef idx="0">
            <a:schemeClr val="accent2"/>
          </a:effectRef>
          <a:fontRef idx="minor">
            <a:schemeClr val="dk1"/>
          </a:fontRef>
        </p:style>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Bef>
                <a:spcPts val="0"/>
              </a:spcBef>
              <a:spcAft>
                <a:spcPts val="0"/>
              </a:spcAft>
              <a:defRPr/>
            </a:pPr>
            <a:r>
              <a:rPr 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Supporting Categories</a:t>
            </a:r>
          </a:p>
        </p:txBody>
      </p:sp>
      <p:sp>
        <p:nvSpPr>
          <p:cNvPr id="20485" name="TextBox 4"/>
          <p:cNvSpPr txBox="1">
            <a:spLocks noChangeArrowheads="1"/>
          </p:cNvSpPr>
          <p:nvPr/>
        </p:nvSpPr>
        <p:spPr bwMode="auto">
          <a:xfrm>
            <a:off x="152400" y="4648200"/>
            <a:ext cx="3429000" cy="2032000"/>
          </a:xfrm>
          <a:prstGeom prst="rect">
            <a:avLst/>
          </a:prstGeom>
          <a:noFill/>
          <a:ln w="9525">
            <a:noFill/>
            <a:miter lim="800000"/>
            <a:headEnd/>
            <a:tailEnd/>
          </a:ln>
        </p:spPr>
        <p:txBody>
          <a:bodyPr>
            <a:spAutoFit/>
          </a:bodyPr>
          <a:lstStyle/>
          <a:p>
            <a:r>
              <a:rPr lang="en-US"/>
              <a:t>Product packaging adds to the product’s durability and long life.( Like credit card ) </a:t>
            </a:r>
          </a:p>
          <a:p>
            <a:r>
              <a:rPr lang="en-US"/>
              <a:t>AND EASY USER GUIDE SHOULD BE PROVIDED FOR CONVENIENCE.</a:t>
            </a:r>
          </a:p>
          <a:p>
            <a:r>
              <a:rPr lang="en-US"/>
              <a:t> </a:t>
            </a:r>
          </a:p>
        </p:txBody>
      </p:sp>
      <p:pic>
        <p:nvPicPr>
          <p:cNvPr id="20486" name="Picture 5" descr="04olivia-cheung-light-bulb-packaging.jpg"/>
          <p:cNvPicPr>
            <a:picLocks noChangeAspect="1"/>
          </p:cNvPicPr>
          <p:nvPr/>
        </p:nvPicPr>
        <p:blipFill>
          <a:blip r:embed="rId3"/>
          <a:srcRect/>
          <a:stretch>
            <a:fillRect/>
          </a:stretch>
        </p:blipFill>
        <p:spPr bwMode="auto">
          <a:xfrm>
            <a:off x="4648200" y="4191000"/>
            <a:ext cx="4495800" cy="2667000"/>
          </a:xfrm>
          <a:prstGeom prst="rect">
            <a:avLst/>
          </a:prstGeom>
          <a:noFill/>
          <a:ln w="9525">
            <a:noFill/>
            <a:miter lim="800000"/>
            <a:headEnd/>
            <a:tailEnd/>
          </a:ln>
        </p:spPr>
      </p:pic>
      <p:pic>
        <p:nvPicPr>
          <p:cNvPr id="20487" name="Picture 6" descr="%5B7%5D_branding-design-application.jpg"/>
          <p:cNvPicPr>
            <a:picLocks noChangeAspect="1"/>
          </p:cNvPicPr>
          <p:nvPr/>
        </p:nvPicPr>
        <p:blipFill>
          <a:blip r:embed="rId4"/>
          <a:srcRect/>
          <a:stretch>
            <a:fillRect/>
          </a:stretch>
        </p:blipFill>
        <p:spPr bwMode="auto">
          <a:xfrm>
            <a:off x="5562600" y="1066800"/>
            <a:ext cx="1752600" cy="1981200"/>
          </a:xfrm>
          <a:prstGeom prst="rect">
            <a:avLst/>
          </a:prstGeom>
          <a:noFill/>
          <a:ln w="9525">
            <a:noFill/>
            <a:miter lim="800000"/>
            <a:headEnd/>
            <a:tailEnd/>
          </a:ln>
        </p:spPr>
      </p:pic>
      <p:pic>
        <p:nvPicPr>
          <p:cNvPr id="20488" name="Picture 7" descr="%5B16%5D_logo-only-branding.jpg"/>
          <p:cNvPicPr>
            <a:picLocks noChangeAspect="1"/>
          </p:cNvPicPr>
          <p:nvPr/>
        </p:nvPicPr>
        <p:blipFill>
          <a:blip r:embed="rId5"/>
          <a:srcRect/>
          <a:stretch>
            <a:fillRect/>
          </a:stretch>
        </p:blipFill>
        <p:spPr bwMode="auto">
          <a:xfrm>
            <a:off x="7315200" y="1066800"/>
            <a:ext cx="1828800" cy="1981200"/>
          </a:xfrm>
          <a:prstGeom prst="rect">
            <a:avLst/>
          </a:prstGeom>
          <a:noFill/>
          <a:ln w="9525">
            <a:noFill/>
            <a:miter lim="800000"/>
            <a:headEnd/>
            <a:tailEnd/>
          </a:ln>
        </p:spPr>
      </p:pic>
      <p:pic>
        <p:nvPicPr>
          <p:cNvPr id="9" name="Picture 8" descr="ShowLogo.jpg"/>
          <p:cNvPicPr>
            <a:picLocks noChangeAspect="1"/>
          </p:cNvPicPr>
          <p:nvPr/>
        </p:nvPicPr>
        <p:blipFill>
          <a:blip r:embed="rId6"/>
          <a:stretch>
            <a:fillRect/>
          </a:stretch>
        </p:blipFill>
        <p:spPr>
          <a:xfrm>
            <a:off x="6019800" y="1676400"/>
            <a:ext cx="914400" cy="609600"/>
          </a:xfrm>
          <a:prstGeom prst="ellipse">
            <a:avLst/>
          </a:prstGeom>
          <a:ln>
            <a:noFill/>
          </a:ln>
          <a:effectLst>
            <a:glow rad="228600">
              <a:schemeClr val="accent5">
                <a:satMod val="175000"/>
                <a:alpha val="40000"/>
              </a:schemeClr>
            </a:glow>
            <a:softEdge rad="112500"/>
          </a:effectLst>
        </p:spPr>
      </p:pic>
      <p:pic>
        <p:nvPicPr>
          <p:cNvPr id="10" name="Picture 9" descr="ShowLogo.jpg"/>
          <p:cNvPicPr>
            <a:picLocks noChangeAspect="1"/>
          </p:cNvPicPr>
          <p:nvPr/>
        </p:nvPicPr>
        <p:blipFill>
          <a:blip r:embed="rId6"/>
          <a:stretch>
            <a:fillRect/>
          </a:stretch>
        </p:blipFill>
        <p:spPr>
          <a:xfrm>
            <a:off x="7467600" y="1600200"/>
            <a:ext cx="914400" cy="609600"/>
          </a:xfrm>
          <a:prstGeom prst="ellipse">
            <a:avLst/>
          </a:prstGeom>
          <a:ln>
            <a:noFill/>
          </a:ln>
          <a:effectLst>
            <a:glow rad="228600">
              <a:schemeClr val="accent5">
                <a:satMod val="175000"/>
                <a:alpha val="40000"/>
              </a:schemeClr>
            </a:glow>
            <a:softEdge rad="112500"/>
          </a:effectLst>
        </p:spPr>
      </p:pic>
      <p:pic>
        <p:nvPicPr>
          <p:cNvPr id="11" name="Picture 10" descr="ShowLogo.jpg"/>
          <p:cNvPicPr>
            <a:picLocks noChangeAspect="1"/>
          </p:cNvPicPr>
          <p:nvPr/>
        </p:nvPicPr>
        <p:blipFill>
          <a:blip r:embed="rId6"/>
          <a:stretch>
            <a:fillRect/>
          </a:stretch>
        </p:blipFill>
        <p:spPr>
          <a:xfrm>
            <a:off x="8001000" y="4191000"/>
            <a:ext cx="990600" cy="914400"/>
          </a:xfrm>
          <a:prstGeom prst="ellipse">
            <a:avLst/>
          </a:prstGeom>
          <a:ln>
            <a:noFill/>
          </a:ln>
          <a:effectLst>
            <a:glow rad="228600">
              <a:schemeClr val="accent5">
                <a:satMod val="175000"/>
                <a:alpha val="40000"/>
              </a:schemeClr>
            </a:glow>
            <a:softEdge rad="112500"/>
          </a:effectLst>
        </p:spPr>
      </p:pic>
    </p:spTree>
  </p:cSld>
  <p:clrMapOvr>
    <a:masterClrMapping/>
  </p:clrMapOvr>
  <p:transition>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0"/>
            <a:ext cx="2057400" cy="738664"/>
          </a:xfrm>
          <a:prstGeom prst="rect">
            <a:avLst/>
          </a:prstGeom>
          <a:noFill/>
        </p:spPr>
        <p:txBody>
          <a:bodyPr>
            <a:spAutoFit/>
          </a:bodyPr>
          <a:lstStyle/>
          <a:p>
            <a:pPr>
              <a:defRPr/>
            </a:pPr>
            <a:r>
              <a:rPr lang="en-US" sz="2400"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Labeling</a:t>
            </a:r>
          </a:p>
          <a:p>
            <a:pPr>
              <a:defRPr/>
            </a:pPr>
            <a:endParaRPr lang="en-US" dirty="0"/>
          </a:p>
        </p:txBody>
      </p:sp>
      <p:sp>
        <p:nvSpPr>
          <p:cNvPr id="3" name="TextBox 2"/>
          <p:cNvSpPr txBox="1"/>
          <p:nvPr/>
        </p:nvSpPr>
        <p:spPr>
          <a:xfrm>
            <a:off x="381000" y="3048000"/>
            <a:ext cx="3095719" cy="923330"/>
          </a:xfrm>
          <a:prstGeom prst="rect">
            <a:avLst/>
          </a:prstGeom>
          <a:noFill/>
        </p:spPr>
        <p:txBody>
          <a:bodyPr wrap="none">
            <a:spAutoFit/>
          </a:bodyPr>
          <a:lstStyle/>
          <a:p>
            <a:pPr>
              <a:defRPr/>
            </a:pPr>
            <a:r>
              <a:rPr lang="en-US"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Product Support Services:</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defRPr/>
            </a:pPr>
            <a:r>
              <a:rPr lang="en-US" dirty="0"/>
              <a:t> </a:t>
            </a:r>
          </a:p>
          <a:p>
            <a:pPr>
              <a:defRPr/>
            </a:pPr>
            <a:endParaRPr lang="en-US" dirty="0"/>
          </a:p>
        </p:txBody>
      </p:sp>
      <p:sp>
        <p:nvSpPr>
          <p:cNvPr id="21508" name="TextBox 3"/>
          <p:cNvSpPr txBox="1">
            <a:spLocks noChangeArrowheads="1"/>
          </p:cNvSpPr>
          <p:nvPr/>
        </p:nvSpPr>
        <p:spPr bwMode="auto">
          <a:xfrm>
            <a:off x="381000" y="838200"/>
            <a:ext cx="4313238" cy="2032000"/>
          </a:xfrm>
          <a:prstGeom prst="rect">
            <a:avLst/>
          </a:prstGeom>
          <a:noFill/>
          <a:ln w="9525">
            <a:noFill/>
            <a:miter lim="800000"/>
            <a:headEnd/>
            <a:tailEnd/>
          </a:ln>
        </p:spPr>
        <p:txBody>
          <a:bodyPr wrap="none">
            <a:spAutoFit/>
          </a:bodyPr>
          <a:lstStyle/>
          <a:p>
            <a:r>
              <a:rPr lang="en-US"/>
              <a:t>There are following label on our product.</a:t>
            </a:r>
          </a:p>
          <a:p>
            <a:pPr>
              <a:buFont typeface="Wingdings" pitchFamily="2" charset="2"/>
              <a:buChar char="q"/>
            </a:pPr>
            <a:r>
              <a:rPr lang="en-US"/>
              <a:t> (Bank Logo) UBL</a:t>
            </a:r>
          </a:p>
          <a:p>
            <a:pPr>
              <a:buFont typeface="Wingdings" pitchFamily="2" charset="2"/>
              <a:buChar char="q"/>
            </a:pPr>
            <a:r>
              <a:rPr lang="en-US"/>
              <a:t> Product name </a:t>
            </a:r>
          </a:p>
          <a:p>
            <a:pPr>
              <a:buFont typeface="Wingdings" pitchFamily="2" charset="2"/>
              <a:buChar char="q"/>
            </a:pPr>
            <a:r>
              <a:rPr lang="en-US"/>
              <a:t> Bank issue card no</a:t>
            </a:r>
          </a:p>
          <a:p>
            <a:pPr>
              <a:buFont typeface="Wingdings" pitchFamily="2" charset="2"/>
              <a:buChar char="q"/>
            </a:pPr>
            <a:r>
              <a:rPr lang="en-US"/>
              <a:t> Bank issue validity time period </a:t>
            </a:r>
          </a:p>
          <a:p>
            <a:pPr>
              <a:buFont typeface="Wingdings" pitchFamily="2" charset="2"/>
              <a:buChar char="q"/>
            </a:pPr>
            <a:r>
              <a:rPr lang="en-US"/>
              <a:t> Customer name</a:t>
            </a:r>
          </a:p>
          <a:p>
            <a:endParaRPr lang="en-US"/>
          </a:p>
        </p:txBody>
      </p:sp>
      <p:sp>
        <p:nvSpPr>
          <p:cNvPr id="21509" name="TextBox 5"/>
          <p:cNvSpPr txBox="1">
            <a:spLocks noChangeArrowheads="1"/>
          </p:cNvSpPr>
          <p:nvPr/>
        </p:nvSpPr>
        <p:spPr bwMode="auto">
          <a:xfrm>
            <a:off x="457200" y="4191000"/>
            <a:ext cx="4510088" cy="1754188"/>
          </a:xfrm>
          <a:prstGeom prst="rect">
            <a:avLst/>
          </a:prstGeom>
          <a:noFill/>
          <a:ln w="9525">
            <a:noFill/>
            <a:miter lim="800000"/>
            <a:headEnd/>
            <a:tailEnd/>
          </a:ln>
        </p:spPr>
        <p:txBody>
          <a:bodyPr wrap="none">
            <a:spAutoFit/>
          </a:bodyPr>
          <a:lstStyle/>
          <a:p>
            <a:r>
              <a:rPr lang="en-US"/>
              <a:t>UBL is providing support services through </a:t>
            </a:r>
          </a:p>
          <a:p>
            <a:pPr>
              <a:buFont typeface="Wingdings" pitchFamily="2" charset="2"/>
              <a:buChar char="q"/>
            </a:pPr>
            <a:r>
              <a:rPr lang="en-US"/>
              <a:t> Branches</a:t>
            </a:r>
          </a:p>
          <a:p>
            <a:pPr>
              <a:buFont typeface="Wingdings" pitchFamily="2" charset="2"/>
              <a:buChar char="q"/>
            </a:pPr>
            <a:r>
              <a:rPr lang="en-US"/>
              <a:t> Brochures</a:t>
            </a:r>
          </a:p>
          <a:p>
            <a:pPr>
              <a:buFont typeface="Wingdings" pitchFamily="2" charset="2"/>
              <a:buChar char="q"/>
            </a:pPr>
            <a:r>
              <a:rPr lang="en-US"/>
              <a:t> Internet</a:t>
            </a:r>
          </a:p>
          <a:p>
            <a:pPr>
              <a:buFont typeface="Wingdings" pitchFamily="2" charset="2"/>
              <a:buChar char="q"/>
            </a:pPr>
            <a:r>
              <a:rPr lang="en-US"/>
              <a:t> Call centre </a:t>
            </a:r>
          </a:p>
          <a:p>
            <a:endParaRPr lang="en-US"/>
          </a:p>
        </p:txBody>
      </p:sp>
      <p:pic>
        <p:nvPicPr>
          <p:cNvPr id="21510" name="Picture 6" descr="kad-kredit.jpg"/>
          <p:cNvPicPr>
            <a:picLocks noChangeAspect="1"/>
          </p:cNvPicPr>
          <p:nvPr/>
        </p:nvPicPr>
        <p:blipFill>
          <a:blip r:embed="rId2"/>
          <a:srcRect/>
          <a:stretch>
            <a:fillRect/>
          </a:stretch>
        </p:blipFill>
        <p:spPr bwMode="auto">
          <a:xfrm>
            <a:off x="5943600" y="762000"/>
            <a:ext cx="2457450" cy="1752600"/>
          </a:xfrm>
          <a:prstGeom prst="rect">
            <a:avLst/>
          </a:prstGeom>
          <a:noFill/>
          <a:ln w="9525">
            <a:noFill/>
            <a:miter lim="800000"/>
            <a:headEnd/>
            <a:tailEnd/>
          </a:ln>
        </p:spPr>
      </p:pic>
      <p:pic>
        <p:nvPicPr>
          <p:cNvPr id="8" name="Picture 7" descr="ShowLogo.jpg"/>
          <p:cNvPicPr>
            <a:picLocks noChangeAspect="1"/>
          </p:cNvPicPr>
          <p:nvPr/>
        </p:nvPicPr>
        <p:blipFill>
          <a:blip r:embed="rId3"/>
          <a:stretch>
            <a:fillRect/>
          </a:stretch>
        </p:blipFill>
        <p:spPr>
          <a:xfrm>
            <a:off x="6781800" y="1371600"/>
            <a:ext cx="914400" cy="609600"/>
          </a:xfrm>
          <a:prstGeom prst="ellipse">
            <a:avLst/>
          </a:prstGeom>
          <a:ln>
            <a:noFill/>
          </a:ln>
          <a:effectLst>
            <a:glow rad="228600">
              <a:schemeClr val="accent5">
                <a:satMod val="175000"/>
                <a:alpha val="40000"/>
              </a:schemeClr>
            </a:glow>
            <a:softEdge rad="112500"/>
          </a:effectLst>
        </p:spPr>
      </p:pic>
      <p:pic>
        <p:nvPicPr>
          <p:cNvPr id="9" name="Picture 8" descr="ShowLogo.jpg"/>
          <p:cNvPicPr>
            <a:picLocks noChangeAspect="1"/>
          </p:cNvPicPr>
          <p:nvPr/>
        </p:nvPicPr>
        <p:blipFill>
          <a:blip r:embed="rId3"/>
          <a:stretch>
            <a:fillRect/>
          </a:stretch>
        </p:blipFill>
        <p:spPr>
          <a:xfrm>
            <a:off x="6705600" y="990600"/>
            <a:ext cx="914400" cy="609600"/>
          </a:xfrm>
          <a:prstGeom prst="ellipse">
            <a:avLst/>
          </a:prstGeom>
          <a:ln>
            <a:noFill/>
          </a:ln>
          <a:effectLst>
            <a:glow rad="228600">
              <a:schemeClr val="accent5">
                <a:satMod val="175000"/>
                <a:alpha val="40000"/>
              </a:schemeClr>
            </a:glow>
            <a:softEdge rad="112500"/>
          </a:effectLst>
        </p:spPr>
      </p:pic>
      <p:pic>
        <p:nvPicPr>
          <p:cNvPr id="21513" name="Picture 9" descr="internet.png"/>
          <p:cNvPicPr>
            <a:picLocks noChangeAspect="1"/>
          </p:cNvPicPr>
          <p:nvPr/>
        </p:nvPicPr>
        <p:blipFill>
          <a:blip r:embed="rId4"/>
          <a:srcRect/>
          <a:stretch>
            <a:fillRect/>
          </a:stretch>
        </p:blipFill>
        <p:spPr bwMode="auto">
          <a:xfrm>
            <a:off x="5638800" y="3733800"/>
            <a:ext cx="2333625" cy="2133600"/>
          </a:xfrm>
          <a:prstGeom prst="rect">
            <a:avLst/>
          </a:prstGeom>
          <a:noFill/>
          <a:ln w="9525">
            <a:noFill/>
            <a:miter lim="800000"/>
            <a:headEnd/>
            <a:tailEnd/>
          </a:ln>
        </p:spPr>
      </p:pic>
      <p:pic>
        <p:nvPicPr>
          <p:cNvPr id="11" name="Picture 10" descr="ShowLogo.jpg"/>
          <p:cNvPicPr>
            <a:picLocks noChangeAspect="1"/>
          </p:cNvPicPr>
          <p:nvPr/>
        </p:nvPicPr>
        <p:blipFill>
          <a:blip r:embed="rId3"/>
          <a:stretch>
            <a:fillRect/>
          </a:stretch>
        </p:blipFill>
        <p:spPr>
          <a:xfrm>
            <a:off x="6172200" y="5029200"/>
            <a:ext cx="914400" cy="609600"/>
          </a:xfrm>
          <a:prstGeom prst="ellipse">
            <a:avLst/>
          </a:prstGeom>
          <a:ln>
            <a:noFill/>
          </a:ln>
          <a:effectLst>
            <a:glow rad="228600">
              <a:schemeClr val="accent5">
                <a:satMod val="175000"/>
                <a:alpha val="40000"/>
              </a:schemeClr>
            </a:glow>
            <a:softEdge rad="112500"/>
          </a:effectLst>
        </p:spPr>
      </p:pic>
      <p:pic>
        <p:nvPicPr>
          <p:cNvPr id="12" name="Picture 11" descr="ShowLogo.jpg"/>
          <p:cNvPicPr>
            <a:picLocks noChangeAspect="1"/>
          </p:cNvPicPr>
          <p:nvPr/>
        </p:nvPicPr>
        <p:blipFill>
          <a:blip r:embed="rId3"/>
          <a:stretch>
            <a:fillRect/>
          </a:stretch>
        </p:blipFill>
        <p:spPr>
          <a:xfrm>
            <a:off x="6629400" y="3733800"/>
            <a:ext cx="914400" cy="609600"/>
          </a:xfrm>
          <a:prstGeom prst="ellipse">
            <a:avLst/>
          </a:prstGeom>
          <a:ln>
            <a:noFill/>
          </a:ln>
          <a:effectLst>
            <a:glow rad="228600">
              <a:schemeClr val="accent5">
                <a:satMod val="175000"/>
                <a:alpha val="40000"/>
              </a:schemeClr>
            </a:glow>
            <a:softEdge rad="112500"/>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j0402013.jpg"/>
          <p:cNvPicPr>
            <a:picLocks noChangeAspect="1"/>
          </p:cNvPicPr>
          <p:nvPr/>
        </p:nvPicPr>
        <p:blipFill>
          <a:blip r:embed="rId3" cstate="print"/>
          <a:stretch>
            <a:fillRect/>
          </a:stretch>
        </p:blipFill>
        <p:spPr>
          <a:xfrm>
            <a:off x="6248400" y="152400"/>
            <a:ext cx="2514600"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p:cNvSpPr txBox="1"/>
          <p:nvPr/>
        </p:nvSpPr>
        <p:spPr>
          <a:xfrm>
            <a:off x="228600" y="152400"/>
            <a:ext cx="2781467"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Bef>
                <a:spcPts val="0"/>
              </a:spcBef>
              <a:spcAft>
                <a:spcPts val="0"/>
              </a:spcAft>
              <a:defRPr/>
            </a:pP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Adopting new technology</a:t>
            </a:r>
          </a:p>
        </p:txBody>
      </p:sp>
      <p:sp>
        <p:nvSpPr>
          <p:cNvPr id="22532" name="TextBox 2"/>
          <p:cNvSpPr txBox="1">
            <a:spLocks noChangeArrowheads="1"/>
          </p:cNvSpPr>
          <p:nvPr/>
        </p:nvSpPr>
        <p:spPr bwMode="auto">
          <a:xfrm>
            <a:off x="228600" y="914400"/>
            <a:ext cx="5903913" cy="646113"/>
          </a:xfrm>
          <a:prstGeom prst="rect">
            <a:avLst/>
          </a:prstGeom>
          <a:noFill/>
          <a:ln w="9525">
            <a:noFill/>
            <a:miter lim="800000"/>
            <a:headEnd/>
            <a:tailEnd/>
          </a:ln>
        </p:spPr>
        <p:txBody>
          <a:bodyPr wrap="none">
            <a:spAutoFit/>
          </a:bodyPr>
          <a:lstStyle/>
          <a:p>
            <a:pPr>
              <a:buFont typeface="Wingdings" pitchFamily="2" charset="2"/>
              <a:buChar char="q"/>
            </a:pPr>
            <a:r>
              <a:rPr lang="en-US"/>
              <a:t> Technology is being revolutionized </a:t>
            </a:r>
          </a:p>
          <a:p>
            <a:pPr>
              <a:buFont typeface="Wingdings" pitchFamily="2" charset="2"/>
              <a:buChar char="q"/>
            </a:pPr>
            <a:r>
              <a:rPr lang="en-US"/>
              <a:t> Allows the banks to attract new or potential customers</a:t>
            </a:r>
          </a:p>
        </p:txBody>
      </p:sp>
      <p:sp>
        <p:nvSpPr>
          <p:cNvPr id="4" name="TextBox 3"/>
          <p:cNvSpPr txBox="1"/>
          <p:nvPr/>
        </p:nvSpPr>
        <p:spPr>
          <a:xfrm>
            <a:off x="0" y="1524000"/>
            <a:ext cx="6005683" cy="2123658"/>
          </a:xfrm>
          <a:prstGeom prst="rect">
            <a:avLst/>
          </a:prstGeom>
        </p:spPr>
        <p:style>
          <a:lnRef idx="2">
            <a:schemeClr val="accent2"/>
          </a:lnRef>
          <a:fillRef idx="1">
            <a:schemeClr val="lt1"/>
          </a:fillRef>
          <a:effectRef idx="0">
            <a:schemeClr val="accent2"/>
          </a:effectRef>
          <a:fontRef idx="minor">
            <a:schemeClr val="dk1"/>
          </a:fontRef>
        </p:style>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Two hi-tech financial services software</a:t>
            </a:r>
          </a:p>
          <a:p>
            <a:pPr>
              <a:defRPr/>
            </a:pP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buFont typeface="Wingdings" pitchFamily="2" charset="2"/>
              <a:buChar char="q"/>
              <a:defRPr/>
            </a:pP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Cognos</a:t>
            </a:r>
          </a:p>
          <a:p>
            <a:pPr>
              <a:buFont typeface="Wingdings" pitchFamily="2" charset="2"/>
              <a:buChar char="q"/>
              <a:defRPr/>
            </a:pP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 SAP</a:t>
            </a:r>
          </a:p>
          <a:p>
            <a:pPr>
              <a:defRPr/>
            </a:pP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2534" name="TextBox 6"/>
          <p:cNvSpPr txBox="1">
            <a:spLocks noChangeArrowheads="1"/>
          </p:cNvSpPr>
          <p:nvPr/>
        </p:nvSpPr>
        <p:spPr bwMode="auto">
          <a:xfrm>
            <a:off x="0" y="3657600"/>
            <a:ext cx="9144000" cy="3292475"/>
          </a:xfrm>
          <a:prstGeom prst="rect">
            <a:avLst/>
          </a:prstGeom>
          <a:noFill/>
          <a:ln w="9525">
            <a:noFill/>
            <a:miter lim="800000"/>
            <a:headEnd/>
            <a:tailEnd/>
          </a:ln>
        </p:spPr>
        <p:txBody>
          <a:bodyPr>
            <a:spAutoFit/>
          </a:bodyPr>
          <a:lstStyle/>
          <a:p>
            <a:r>
              <a:rPr lang="en-US" sz="2400"/>
              <a:t>These</a:t>
            </a:r>
            <a:r>
              <a:rPr lang="en-US" sz="2800"/>
              <a:t> </a:t>
            </a:r>
            <a:r>
              <a:rPr lang="en-US" sz="2800" b="1">
                <a:solidFill>
                  <a:srgbClr val="C00000"/>
                </a:solidFill>
              </a:rPr>
              <a:t>two software </a:t>
            </a:r>
            <a:r>
              <a:rPr lang="en-US" sz="2400"/>
              <a:t>provide the ways to increasing customer profitability, managing risk, controlling compliance by way of solution assessment and quality and risk management. These are widely used all over in </a:t>
            </a:r>
            <a:r>
              <a:rPr lang="en-US" sz="2800"/>
              <a:t>the </a:t>
            </a:r>
            <a:r>
              <a:rPr lang="en-US" sz="3200" b="1">
                <a:solidFill>
                  <a:srgbClr val="C00000"/>
                </a:solidFill>
              </a:rPr>
              <a:t>world in the banks </a:t>
            </a:r>
            <a:r>
              <a:rPr lang="en-US" sz="2400"/>
              <a:t>specially, including all 10 of the </a:t>
            </a:r>
            <a:r>
              <a:rPr lang="en-US" sz="3200" b="1">
                <a:solidFill>
                  <a:srgbClr val="C00000"/>
                </a:solidFill>
              </a:rPr>
              <a:t>10 top banks</a:t>
            </a:r>
            <a:r>
              <a:rPr lang="en-US" sz="2400"/>
              <a:t> in North America. so, there is much need to apply these in</a:t>
            </a:r>
            <a:r>
              <a:rPr lang="en-US" sz="2800" b="1">
                <a:solidFill>
                  <a:srgbClr val="C00000"/>
                </a:solidFill>
              </a:rPr>
              <a:t> </a:t>
            </a:r>
            <a:r>
              <a:rPr lang="en-US" sz="3200" b="1">
                <a:solidFill>
                  <a:srgbClr val="C00000"/>
                </a:solidFill>
              </a:rPr>
              <a:t>Pakistan </a:t>
            </a:r>
            <a:r>
              <a:rPr lang="en-US" sz="2400"/>
              <a:t>on large level at banks</a:t>
            </a:r>
            <a:r>
              <a:rPr lang="en-US"/>
              <a:t>.</a:t>
            </a:r>
          </a:p>
          <a:p>
            <a:endParaRPr lang="en-US" sz="1200"/>
          </a:p>
        </p:txBody>
      </p:sp>
      <p:pic>
        <p:nvPicPr>
          <p:cNvPr id="7" name="Picture 6" descr="ShowLogo.jpg"/>
          <p:cNvPicPr>
            <a:picLocks noChangeAspect="1"/>
          </p:cNvPicPr>
          <p:nvPr/>
        </p:nvPicPr>
        <p:blipFill>
          <a:blip r:embed="rId4"/>
          <a:stretch>
            <a:fillRect/>
          </a:stretch>
        </p:blipFill>
        <p:spPr>
          <a:xfrm>
            <a:off x="7086600" y="838200"/>
            <a:ext cx="914400" cy="609600"/>
          </a:xfrm>
          <a:prstGeom prst="ellipse">
            <a:avLst/>
          </a:prstGeom>
          <a:ln>
            <a:noFill/>
          </a:ln>
          <a:effectLst>
            <a:glow rad="228600">
              <a:schemeClr val="accent5">
                <a:satMod val="175000"/>
                <a:alpha val="40000"/>
              </a:schemeClr>
            </a:glow>
            <a:softEdge rad="112500"/>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descr="cognos-use.jpg"/>
          <p:cNvPicPr>
            <a:picLocks noChangeAspect="1"/>
          </p:cNvPicPr>
          <p:nvPr/>
        </p:nvPicPr>
        <p:blipFill>
          <a:blip r:embed="rId2"/>
          <a:srcRect/>
          <a:stretch>
            <a:fillRect/>
          </a:stretch>
        </p:blipFill>
        <p:spPr bwMode="auto">
          <a:xfrm>
            <a:off x="1371600" y="2971800"/>
            <a:ext cx="6096000" cy="4572000"/>
          </a:xfrm>
          <a:prstGeom prst="rect">
            <a:avLst/>
          </a:prstGeom>
          <a:noFill/>
          <a:ln w="9525">
            <a:noFill/>
            <a:miter lim="800000"/>
            <a:headEnd/>
            <a:tailEnd/>
          </a:ln>
        </p:spPr>
      </p:pic>
      <p:sp>
        <p:nvSpPr>
          <p:cNvPr id="3" name="TextBox 2"/>
          <p:cNvSpPr txBox="1"/>
          <p:nvPr/>
        </p:nvSpPr>
        <p:spPr>
          <a:xfrm>
            <a:off x="304800" y="228600"/>
            <a:ext cx="2013693" cy="769441"/>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erlin Sans FB Demi" pitchFamily="34" charset="0"/>
              </a:rPr>
              <a:t>Cognos</a:t>
            </a:r>
          </a:p>
        </p:txBody>
      </p:sp>
      <p:sp>
        <p:nvSpPr>
          <p:cNvPr id="4" name="TextBox 3"/>
          <p:cNvSpPr txBox="1"/>
          <p:nvPr/>
        </p:nvSpPr>
        <p:spPr>
          <a:xfrm>
            <a:off x="2286000" y="533400"/>
            <a:ext cx="5577168" cy="369332"/>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for Banking Solutions Increase Profitability ) </a:t>
            </a:r>
          </a:p>
        </p:txBody>
      </p:sp>
      <p:sp>
        <p:nvSpPr>
          <p:cNvPr id="5" name="TextBox 4"/>
          <p:cNvSpPr txBox="1"/>
          <p:nvPr/>
        </p:nvSpPr>
        <p:spPr>
          <a:xfrm>
            <a:off x="304800" y="1295400"/>
            <a:ext cx="8839200" cy="2185214"/>
          </a:xfrm>
          <a:prstGeom prst="rect">
            <a:avLst/>
          </a:prstGeom>
          <a:noFill/>
        </p:spPr>
        <p:txBody>
          <a:bodyPr>
            <a:spAutoFit/>
          </a:bodyPr>
          <a:lstStyle/>
          <a:p>
            <a:pPr>
              <a:defRPr/>
            </a:pPr>
            <a:r>
              <a:rPr lang="en-US" sz="3600" dirty="0">
                <a:latin typeface="Agency FB" pitchFamily="34" charset="0"/>
              </a:rPr>
              <a:t>Cognos, an IBM company, understands the needs of financial services organizations. All over the world, Cognos solutions are being used to manage performance improvement  in </a:t>
            </a:r>
            <a:r>
              <a:rPr lang="en-US" sz="2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BANKING ENVIRONMENT.</a:t>
            </a:r>
            <a:endParaRPr lang="en-US" dirty="0"/>
          </a:p>
        </p:txBody>
      </p:sp>
      <p:pic>
        <p:nvPicPr>
          <p:cNvPr id="6" name="Picture 5" descr="ShowLogo.jpg"/>
          <p:cNvPicPr>
            <a:picLocks noChangeAspect="1"/>
          </p:cNvPicPr>
          <p:nvPr/>
        </p:nvPicPr>
        <p:blipFill>
          <a:blip r:embed="rId3"/>
          <a:stretch>
            <a:fillRect/>
          </a:stretch>
        </p:blipFill>
        <p:spPr>
          <a:xfrm>
            <a:off x="8229600" y="152400"/>
            <a:ext cx="914400" cy="609600"/>
          </a:xfrm>
          <a:prstGeom prst="ellipse">
            <a:avLst/>
          </a:prstGeom>
          <a:ln>
            <a:noFill/>
          </a:ln>
          <a:effectLst>
            <a:glow rad="228600">
              <a:schemeClr val="accent5">
                <a:satMod val="175000"/>
                <a:alpha val="40000"/>
              </a:schemeClr>
            </a:glow>
            <a:softEdge rad="112500"/>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2400"/>
            <a:ext cx="7670818" cy="830997"/>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SAP (</a:t>
            </a:r>
            <a:r>
              <a:rPr lang="en-US" sz="2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for Banking Solutions Increase Profitability </a:t>
            </a:r>
            <a:r>
              <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pic>
        <p:nvPicPr>
          <p:cNvPr id="24579" name="Picture 2" descr="sap_security_esp.jpg"/>
          <p:cNvPicPr>
            <a:picLocks noChangeAspect="1"/>
          </p:cNvPicPr>
          <p:nvPr/>
        </p:nvPicPr>
        <p:blipFill>
          <a:blip r:embed="rId2"/>
          <a:srcRect/>
          <a:stretch>
            <a:fillRect/>
          </a:stretch>
        </p:blipFill>
        <p:spPr bwMode="auto">
          <a:xfrm>
            <a:off x="4519613" y="990600"/>
            <a:ext cx="4624387" cy="7315200"/>
          </a:xfrm>
          <a:prstGeom prst="rect">
            <a:avLst/>
          </a:prstGeom>
          <a:noFill/>
          <a:ln w="9525">
            <a:noFill/>
            <a:miter lim="800000"/>
            <a:headEnd/>
            <a:tailEnd/>
          </a:ln>
        </p:spPr>
      </p:pic>
      <p:sp>
        <p:nvSpPr>
          <p:cNvPr id="4" name="TextBox 3"/>
          <p:cNvSpPr txBox="1"/>
          <p:nvPr/>
        </p:nvSpPr>
        <p:spPr>
          <a:xfrm>
            <a:off x="0" y="1295400"/>
            <a:ext cx="4419600" cy="5200650"/>
          </a:xfrm>
          <a:prstGeom prst="rect">
            <a:avLst/>
          </a:prstGeom>
          <a:noFill/>
        </p:spPr>
        <p:txBody>
          <a:bodyPr>
            <a:spAutoFit/>
          </a:bodyPr>
          <a:lstStyle/>
          <a:p>
            <a:pPr>
              <a:defRPr/>
            </a:pPr>
            <a:r>
              <a:rPr lang="en-US" sz="3200" dirty="0">
                <a:solidFill>
                  <a:schemeClr val="accent5">
                    <a:lumMod val="75000"/>
                  </a:schemeClr>
                </a:solidFill>
              </a:rPr>
              <a:t>Integrate planning and Business intelligence</a:t>
            </a:r>
            <a:r>
              <a:rPr lang="en-US" sz="3200" u="sng" dirty="0">
                <a:solidFill>
                  <a:schemeClr val="accent5">
                    <a:lumMod val="75000"/>
                  </a:schemeClr>
                </a:solidFill>
              </a:rPr>
              <a:t> </a:t>
            </a:r>
            <a:r>
              <a:rPr lang="en-US" sz="3200" dirty="0">
                <a:solidFill>
                  <a:schemeClr val="accent5">
                    <a:lumMod val="75000"/>
                  </a:schemeClr>
                </a:solidFill>
              </a:rPr>
              <a:t>systems, allowing </a:t>
            </a:r>
            <a:r>
              <a:rPr lang="en-US" sz="4800" b="1" dirty="0">
                <a:solidFill>
                  <a:schemeClr val="accent5">
                    <a:lumMod val="75000"/>
                  </a:schemeClr>
                </a:solidFill>
                <a:latin typeface="Berlin Sans FB Demi" pitchFamily="34" charset="0"/>
              </a:rPr>
              <a:t>BANK BRANCHES </a:t>
            </a:r>
            <a:r>
              <a:rPr lang="en-US" sz="3200" dirty="0">
                <a:solidFill>
                  <a:schemeClr val="accent5">
                    <a:lumMod val="75000"/>
                  </a:schemeClr>
                </a:solidFill>
              </a:rPr>
              <a:t>to drive better profitability through customer-segment and product-level planning.</a:t>
            </a:r>
          </a:p>
        </p:txBody>
      </p:sp>
      <p:pic>
        <p:nvPicPr>
          <p:cNvPr id="5" name="Picture 4" descr="ShowLogo.jpg"/>
          <p:cNvPicPr>
            <a:picLocks noChangeAspect="1"/>
          </p:cNvPicPr>
          <p:nvPr/>
        </p:nvPicPr>
        <p:blipFill>
          <a:blip r:embed="rId3"/>
          <a:stretch>
            <a:fillRect/>
          </a:stretch>
        </p:blipFill>
        <p:spPr>
          <a:xfrm>
            <a:off x="8077200" y="0"/>
            <a:ext cx="914400" cy="609600"/>
          </a:xfrm>
          <a:prstGeom prst="ellipse">
            <a:avLst/>
          </a:prstGeom>
          <a:ln>
            <a:noFill/>
          </a:ln>
          <a:effectLst>
            <a:glow rad="228600">
              <a:schemeClr val="accent5">
                <a:satMod val="175000"/>
                <a:alpha val="40000"/>
              </a:schemeClr>
            </a:glow>
            <a:softEdge rad="112500"/>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MoneyInHand04.jpg"/>
          <p:cNvPicPr>
            <a:picLocks noChangeAspect="1"/>
          </p:cNvPicPr>
          <p:nvPr/>
        </p:nvPicPr>
        <p:blipFill>
          <a:blip r:embed="rId3"/>
          <a:srcRect/>
          <a:stretch>
            <a:fillRect/>
          </a:stretch>
        </p:blipFill>
        <p:spPr bwMode="auto">
          <a:xfrm>
            <a:off x="4724400" y="0"/>
            <a:ext cx="4419600" cy="6858000"/>
          </a:xfrm>
          <a:prstGeom prst="rect">
            <a:avLst/>
          </a:prstGeom>
          <a:noFill/>
          <a:ln w="9525">
            <a:noFill/>
            <a:miter lim="800000"/>
            <a:headEnd/>
            <a:tailEnd/>
          </a:ln>
        </p:spPr>
      </p:pic>
      <p:sp>
        <p:nvSpPr>
          <p:cNvPr id="2" name="TextBox 1"/>
          <p:cNvSpPr txBox="1"/>
          <p:nvPr/>
        </p:nvSpPr>
        <p:spPr>
          <a:xfrm>
            <a:off x="304800" y="228600"/>
            <a:ext cx="7996613" cy="646331"/>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Review and Adjustment of salaries</a:t>
            </a:r>
          </a:p>
        </p:txBody>
      </p:sp>
      <p:sp>
        <p:nvSpPr>
          <p:cNvPr id="25604" name="TextBox 3"/>
          <p:cNvSpPr txBox="1">
            <a:spLocks noChangeArrowheads="1"/>
          </p:cNvSpPr>
          <p:nvPr/>
        </p:nvSpPr>
        <p:spPr bwMode="auto">
          <a:xfrm>
            <a:off x="381000" y="1447800"/>
            <a:ext cx="2879725" cy="923925"/>
          </a:xfrm>
          <a:prstGeom prst="rect">
            <a:avLst/>
          </a:prstGeom>
          <a:noFill/>
          <a:ln w="9525">
            <a:noFill/>
            <a:miter lim="800000"/>
            <a:headEnd/>
            <a:tailEnd/>
          </a:ln>
        </p:spPr>
        <p:txBody>
          <a:bodyPr wrap="none">
            <a:spAutoFit/>
          </a:bodyPr>
          <a:lstStyle/>
          <a:p>
            <a:pPr>
              <a:buFont typeface="Wingdings" pitchFamily="2" charset="2"/>
              <a:buChar char="ü"/>
            </a:pPr>
            <a:r>
              <a:rPr lang="en-US"/>
              <a:t> Economic condition </a:t>
            </a:r>
          </a:p>
          <a:p>
            <a:pPr>
              <a:buFont typeface="Wingdings" pitchFamily="2" charset="2"/>
              <a:buChar char="ü"/>
            </a:pPr>
            <a:r>
              <a:rPr lang="en-US"/>
              <a:t> Increasing inflation rate </a:t>
            </a:r>
          </a:p>
          <a:p>
            <a:pPr>
              <a:buFont typeface="Wingdings" pitchFamily="2" charset="2"/>
              <a:buChar char="ü"/>
            </a:pPr>
            <a:endParaRPr lang="en-US"/>
          </a:p>
        </p:txBody>
      </p:sp>
      <p:sp>
        <p:nvSpPr>
          <p:cNvPr id="25605" name="TextBox 4"/>
          <p:cNvSpPr txBox="1">
            <a:spLocks noChangeArrowheads="1"/>
          </p:cNvSpPr>
          <p:nvPr/>
        </p:nvSpPr>
        <p:spPr bwMode="auto">
          <a:xfrm>
            <a:off x="381000" y="2209800"/>
            <a:ext cx="3609975" cy="923925"/>
          </a:xfrm>
          <a:prstGeom prst="rect">
            <a:avLst/>
          </a:prstGeom>
          <a:noFill/>
          <a:ln w="9525">
            <a:noFill/>
            <a:miter lim="800000"/>
            <a:headEnd/>
            <a:tailEnd/>
          </a:ln>
        </p:spPr>
        <p:txBody>
          <a:bodyPr wrap="none">
            <a:spAutoFit/>
          </a:bodyPr>
          <a:lstStyle/>
          <a:p>
            <a:r>
              <a:rPr lang="en-US"/>
              <a:t>Salaries INCREEMENT</a:t>
            </a:r>
          </a:p>
          <a:p>
            <a:pPr>
              <a:buFont typeface="Wingdings" pitchFamily="2" charset="2"/>
              <a:buChar char="q"/>
            </a:pPr>
            <a:r>
              <a:rPr lang="en-US"/>
              <a:t> GOVT.</a:t>
            </a:r>
          </a:p>
          <a:p>
            <a:pPr>
              <a:buFont typeface="Wingdings" pitchFamily="2" charset="2"/>
              <a:buChar char="q"/>
            </a:pPr>
            <a:r>
              <a:rPr lang="en-US"/>
              <a:t> But, Not in PRIVATE SECTOR</a:t>
            </a:r>
          </a:p>
        </p:txBody>
      </p:sp>
      <p:sp>
        <p:nvSpPr>
          <p:cNvPr id="6" name="TextBox 5"/>
          <p:cNvSpPr txBox="1"/>
          <p:nvPr/>
        </p:nvSpPr>
        <p:spPr>
          <a:xfrm>
            <a:off x="0" y="3810000"/>
            <a:ext cx="5181600" cy="3016250"/>
          </a:xfrm>
          <a:prstGeom prst="rect">
            <a:avLst/>
          </a:prstGeom>
          <a:noFill/>
        </p:spPr>
        <p:txBody>
          <a:bodyPr>
            <a:spAutoFit/>
          </a:bodyPr>
          <a:lstStyle/>
          <a:p>
            <a:pPr>
              <a:buFont typeface="Wingdings" pitchFamily="2" charset="2"/>
              <a:buChar char="q"/>
              <a:defRPr/>
            </a:pPr>
            <a:r>
              <a:rPr lang="en-US" sz="3200" b="1" dirty="0">
                <a:solidFill>
                  <a:schemeClr val="accent5">
                    <a:lumMod val="75000"/>
                  </a:schemeClr>
                </a:solidFill>
              </a:rPr>
              <a:t>Timely </a:t>
            </a:r>
            <a:r>
              <a:rPr lang="en-US" sz="2800" dirty="0">
                <a:solidFill>
                  <a:schemeClr val="accent5">
                    <a:lumMod val="75000"/>
                  </a:schemeClr>
                </a:solidFill>
              </a:rPr>
              <a:t>review and adjustment of staff salary would help the employees to perform at full capacity and would breed the loyalty level within the staff regarding the bank.</a:t>
            </a:r>
          </a:p>
          <a:p>
            <a:pPr>
              <a:defRPr/>
            </a:pPr>
            <a:endParaRPr lang="en-US" dirty="0"/>
          </a:p>
        </p:txBody>
      </p:sp>
      <p:pic>
        <p:nvPicPr>
          <p:cNvPr id="7" name="Picture 6" descr="ShowLogo.jpg"/>
          <p:cNvPicPr>
            <a:picLocks noChangeAspect="1"/>
          </p:cNvPicPr>
          <p:nvPr/>
        </p:nvPicPr>
        <p:blipFill>
          <a:blip r:embed="rId4"/>
          <a:stretch>
            <a:fillRect/>
          </a:stretch>
        </p:blipFill>
        <p:spPr>
          <a:xfrm>
            <a:off x="8001000" y="0"/>
            <a:ext cx="914400" cy="609600"/>
          </a:xfrm>
          <a:prstGeom prst="ellipse">
            <a:avLst/>
          </a:prstGeom>
          <a:ln>
            <a:noFill/>
          </a:ln>
          <a:effectLst>
            <a:glow rad="228600">
              <a:schemeClr val="accent5">
                <a:satMod val="175000"/>
                <a:alpha val="40000"/>
              </a:schemeClr>
            </a:glow>
            <a:softEdge rad="112500"/>
          </a:effectLst>
        </p:spPr>
      </p:pic>
    </p:spTree>
  </p:cSld>
  <p:clrMapOvr>
    <a:masterClrMapping/>
  </p:clrMapOvr>
  <p:transition spd="slow">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5562600" y="838200"/>
            <a:ext cx="4724400" cy="1143000"/>
          </a:xfrm>
        </p:spPr>
        <p:txBody>
          <a:bodyPr/>
          <a:lstStyle/>
          <a:p>
            <a:r>
              <a:rPr lang="en-US" b="1" dirty="0" smtClean="0">
                <a:latin typeface="Times New Roman" pitchFamily="18" charset="0"/>
                <a:cs typeface="Times New Roman" pitchFamily="18" charset="0"/>
              </a:rPr>
              <a:t>Physical Evidence</a:t>
            </a:r>
            <a:endParaRPr lang="en-US" dirty="0" smtClean="0">
              <a:latin typeface="Times New Roman" pitchFamily="18" charset="0"/>
              <a:cs typeface="Times New Roman" pitchFamily="18" charset="0"/>
            </a:endParaRPr>
          </a:p>
        </p:txBody>
      </p:sp>
      <p:sp>
        <p:nvSpPr>
          <p:cNvPr id="2051" name="TextBox 2"/>
          <p:cNvSpPr txBox="1">
            <a:spLocks noChangeArrowheads="1"/>
          </p:cNvSpPr>
          <p:nvPr/>
        </p:nvSpPr>
        <p:spPr bwMode="auto">
          <a:xfrm>
            <a:off x="4495800" y="927100"/>
            <a:ext cx="4495800" cy="2044700"/>
          </a:xfrm>
          <a:prstGeom prst="rect">
            <a:avLst/>
          </a:prstGeom>
          <a:noFill/>
          <a:ln w="9525">
            <a:noFill/>
            <a:miter lim="800000"/>
            <a:headEnd/>
            <a:tailEnd/>
          </a:ln>
        </p:spPr>
        <p:txBody>
          <a:bodyPr>
            <a:spAutoFit/>
          </a:bodyPr>
          <a:lstStyle/>
          <a:p>
            <a:pPr>
              <a:buFont typeface="Arial" charset="0"/>
              <a:buNone/>
            </a:pPr>
            <a:endParaRPr lang="en-US" sz="2800">
              <a:latin typeface="Times New Roman" pitchFamily="18" charset="0"/>
              <a:cs typeface="Times New Roman" pitchFamily="18" charset="0"/>
            </a:endParaRPr>
          </a:p>
          <a:p>
            <a:endParaRPr lang="en-US" sz="2800">
              <a:latin typeface="Times New Roman" pitchFamily="18" charset="0"/>
              <a:cs typeface="Times New Roman" pitchFamily="18" charset="0"/>
            </a:endParaRPr>
          </a:p>
          <a:p>
            <a:pPr algn="ctr"/>
            <a:endParaRPr lang="en-US" sz="3600" b="1" i="1">
              <a:latin typeface="Times New Roman" pitchFamily="18" charset="0"/>
              <a:cs typeface="Times New Roman" pitchFamily="18" charset="0"/>
            </a:endParaRPr>
          </a:p>
          <a:p>
            <a:pPr algn="ctr"/>
            <a:r>
              <a:rPr lang="en-US" sz="3600" b="1" i="1">
                <a:latin typeface="Times New Roman" pitchFamily="18" charset="0"/>
                <a:cs typeface="Times New Roman" pitchFamily="18" charset="0"/>
              </a:rPr>
              <a:t>COMPETIORS</a:t>
            </a:r>
            <a:endParaRPr lang="en-US" sz="3600">
              <a:latin typeface="Times New Roman" pitchFamily="18" charset="0"/>
              <a:cs typeface="Times New Roman" pitchFamily="18" charset="0"/>
            </a:endParaRPr>
          </a:p>
        </p:txBody>
      </p:sp>
      <p:pic>
        <p:nvPicPr>
          <p:cNvPr id="2052" name="Picture 2" descr="I:\Doctor\conde_nast_portfolio.jpg"/>
          <p:cNvPicPr>
            <a:picLocks noChangeAspect="1" noChangeArrowheads="1"/>
          </p:cNvPicPr>
          <p:nvPr/>
        </p:nvPicPr>
        <p:blipFill>
          <a:blip r:embed="rId2"/>
          <a:srcRect/>
          <a:stretch>
            <a:fillRect/>
          </a:stretch>
        </p:blipFill>
        <p:spPr bwMode="auto">
          <a:xfrm>
            <a:off x="0" y="0"/>
            <a:ext cx="4572000" cy="6858000"/>
          </a:xfrm>
          <a:prstGeom prst="rect">
            <a:avLst/>
          </a:prstGeom>
          <a:noFill/>
          <a:ln w="9525">
            <a:noFill/>
            <a:miter lim="800000"/>
            <a:headEnd/>
            <a:tailEnd/>
          </a:ln>
        </p:spPr>
      </p:pic>
      <p:sp>
        <p:nvSpPr>
          <p:cNvPr id="2053" name="Text Box 5"/>
          <p:cNvSpPr txBox="1">
            <a:spLocks noChangeArrowheads="1"/>
          </p:cNvSpPr>
          <p:nvPr/>
        </p:nvSpPr>
        <p:spPr bwMode="auto">
          <a:xfrm>
            <a:off x="5105400" y="3429000"/>
            <a:ext cx="3962400" cy="779463"/>
          </a:xfrm>
          <a:prstGeom prst="rect">
            <a:avLst/>
          </a:prstGeom>
          <a:noFill/>
          <a:ln w="9525">
            <a:noFill/>
            <a:miter lim="800000"/>
            <a:headEnd/>
            <a:tailEnd/>
          </a:ln>
          <a:effectLst/>
        </p:spPr>
        <p:txBody>
          <a:bodyPr>
            <a:spAutoFit/>
          </a:bodyPr>
          <a:lstStyle/>
          <a:p>
            <a:pPr>
              <a:spcBef>
                <a:spcPct val="50000"/>
              </a:spcBef>
              <a:buFontTx/>
              <a:buChar char="•"/>
            </a:pPr>
            <a:r>
              <a:rPr lang="en-US"/>
              <a:t>Primary Competitors</a:t>
            </a:r>
          </a:p>
          <a:p>
            <a:pPr>
              <a:spcBef>
                <a:spcPct val="50000"/>
              </a:spcBef>
              <a:buFontTx/>
              <a:buChar char="•"/>
            </a:pPr>
            <a:r>
              <a:rPr lang="en-US"/>
              <a:t>Secondary Competitors</a:t>
            </a:r>
          </a:p>
        </p:txBody>
      </p:sp>
      <p:pic>
        <p:nvPicPr>
          <p:cNvPr id="6" name="Picture 5" descr="ShowLogo.jpg"/>
          <p:cNvPicPr>
            <a:picLocks noChangeAspect="1"/>
          </p:cNvPicPr>
          <p:nvPr/>
        </p:nvPicPr>
        <p:blipFill>
          <a:blip r:embed="rId3"/>
          <a:stretch>
            <a:fillRect/>
          </a:stretch>
        </p:blipFill>
        <p:spPr>
          <a:xfrm>
            <a:off x="8229600" y="0"/>
            <a:ext cx="914400" cy="762000"/>
          </a:xfrm>
          <a:prstGeom prst="ellipse">
            <a:avLst/>
          </a:prstGeom>
          <a:ln>
            <a:noFill/>
          </a:ln>
          <a:effectLst>
            <a:glow rad="228600">
              <a:schemeClr val="accent5">
                <a:satMod val="175000"/>
                <a:alpha val="40000"/>
              </a:schemeClr>
            </a:glow>
            <a:softEdge rad="112500"/>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0" y="914400"/>
            <a:ext cx="5105400" cy="2438400"/>
          </a:xfrm>
        </p:spPr>
        <p:txBody>
          <a:bodyPr rtlCol="0">
            <a:normAutofit fontScale="90000"/>
          </a:bodyPr>
          <a:lstStyle/>
          <a:p>
            <a:pPr fontAlgn="auto">
              <a:spcAft>
                <a:spcPts val="0"/>
              </a:spcAft>
              <a:defRPr/>
            </a:pPr>
            <a:r>
              <a:rPr lang="en-US" sz="4000" dirty="0">
                <a:solidFill>
                  <a:schemeClr val="tx1"/>
                </a:solidFill>
                <a:latin typeface="Times New Roman" pitchFamily="18" charset="0"/>
                <a:cs typeface="Times New Roman" pitchFamily="18" charset="0"/>
              </a:rPr>
              <a:t>Avoid Misleading Communication about Financial </a:t>
            </a:r>
            <a:r>
              <a:rPr lang="en-US" sz="4000" dirty="0" smtClean="0">
                <a:solidFill>
                  <a:schemeClr val="tx1"/>
                </a:solidFill>
                <a:latin typeface="Times New Roman" pitchFamily="18" charset="0"/>
                <a:cs typeface="Times New Roman" pitchFamily="18" charset="0"/>
              </a:rPr>
              <a:t>Products</a:t>
            </a:r>
            <a:r>
              <a:rPr lang="en-US" dirty="0">
                <a:solidFill>
                  <a:schemeClr val="tx1"/>
                </a:solidFill>
              </a:rPr>
              <a:t/>
            </a:r>
            <a:br>
              <a:rPr lang="en-US" dirty="0">
                <a:solidFill>
                  <a:schemeClr val="tx1"/>
                </a:solidFill>
              </a:rPr>
            </a:br>
            <a:endParaRPr lang="en-US" dirty="0">
              <a:solidFill>
                <a:schemeClr val="tx1"/>
              </a:solidFill>
            </a:endParaRPr>
          </a:p>
        </p:txBody>
      </p:sp>
      <p:sp>
        <p:nvSpPr>
          <p:cNvPr id="3" name="Subtitle 2"/>
          <p:cNvSpPr>
            <a:spLocks noGrp="1"/>
          </p:cNvSpPr>
          <p:nvPr>
            <p:ph type="subTitle" idx="1"/>
          </p:nvPr>
        </p:nvSpPr>
        <p:spPr>
          <a:xfrm>
            <a:off x="4038600" y="3124200"/>
            <a:ext cx="5105400" cy="1752600"/>
          </a:xfrm>
        </p:spPr>
        <p:txBody>
          <a:bodyPr>
            <a:normAutofit/>
          </a:bodyPr>
          <a:lstStyle/>
          <a:p>
            <a:pPr algn="l">
              <a:buFont typeface="Arial" charset="0"/>
              <a:buChar char="•"/>
            </a:pPr>
            <a:r>
              <a:rPr lang="en-US" sz="2800" dirty="0" smtClean="0">
                <a:latin typeface="Times New Roman" pitchFamily="18" charset="0"/>
                <a:cs typeface="Times New Roman" pitchFamily="18" charset="0"/>
              </a:rPr>
              <a:t> Knowledge about Product or Services </a:t>
            </a:r>
          </a:p>
          <a:p>
            <a:pPr algn="l">
              <a:buFont typeface="Arial" charset="0"/>
              <a:buChar char="•"/>
            </a:pPr>
            <a:r>
              <a:rPr lang="en-US" sz="2800" dirty="0" smtClean="0">
                <a:latin typeface="Times New Roman" pitchFamily="18" charset="0"/>
                <a:cs typeface="Times New Roman" pitchFamily="18" charset="0"/>
              </a:rPr>
              <a:t> Highlight product attributes</a:t>
            </a:r>
          </a:p>
        </p:txBody>
      </p:sp>
      <p:pic>
        <p:nvPicPr>
          <p:cNvPr id="3076" name="Picture 2" descr="I:\Doctor\misleading.public.jpg.w180h188"/>
          <p:cNvPicPr>
            <a:picLocks noChangeAspect="1" noChangeArrowheads="1"/>
          </p:cNvPicPr>
          <p:nvPr/>
        </p:nvPicPr>
        <p:blipFill>
          <a:blip r:embed="rId2"/>
          <a:srcRect/>
          <a:stretch>
            <a:fillRect/>
          </a:stretch>
        </p:blipFill>
        <p:spPr bwMode="auto">
          <a:xfrm>
            <a:off x="0" y="0"/>
            <a:ext cx="4038600" cy="6858000"/>
          </a:xfrm>
          <a:prstGeom prst="rect">
            <a:avLst/>
          </a:prstGeom>
          <a:noFill/>
          <a:ln w="9525">
            <a:noFill/>
            <a:miter lim="800000"/>
            <a:headEnd/>
            <a:tailEnd/>
          </a:ln>
        </p:spPr>
      </p:pic>
      <p:pic>
        <p:nvPicPr>
          <p:cNvPr id="5" name="Picture 4" descr="ShowLogo.jpg"/>
          <p:cNvPicPr>
            <a:picLocks noChangeAspect="1"/>
          </p:cNvPicPr>
          <p:nvPr/>
        </p:nvPicPr>
        <p:blipFill>
          <a:blip r:embed="rId3"/>
          <a:stretch>
            <a:fillRect/>
          </a:stretch>
        </p:blipFill>
        <p:spPr>
          <a:xfrm>
            <a:off x="8229600" y="0"/>
            <a:ext cx="914400" cy="762000"/>
          </a:xfrm>
          <a:prstGeom prst="ellipse">
            <a:avLst/>
          </a:prstGeom>
          <a:ln>
            <a:noFill/>
          </a:ln>
          <a:effectLst>
            <a:glow rad="228600">
              <a:schemeClr val="accent5">
                <a:satMod val="175000"/>
                <a:alpha val="40000"/>
              </a:schemeClr>
            </a:glow>
            <a:softEdge rad="112500"/>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724400" y="457200"/>
            <a:ext cx="4800600" cy="1600200"/>
          </a:xfrm>
        </p:spPr>
        <p:txBody>
          <a:bodyPr/>
          <a:lstStyle/>
          <a:p>
            <a:r>
              <a:rPr lang="en-US" b="1" dirty="0" smtClean="0">
                <a:solidFill>
                  <a:schemeClr val="accent2"/>
                </a:solidFill>
                <a:latin typeface="Times New Roman" pitchFamily="18" charset="0"/>
                <a:cs typeface="Times New Roman" pitchFamily="18" charset="0"/>
              </a:rPr>
              <a:t>Free Monthly Journals</a:t>
            </a:r>
            <a:endParaRPr lang="en-US" dirty="0" smtClean="0">
              <a:solidFill>
                <a:schemeClr val="accent2"/>
              </a:solidFill>
              <a:latin typeface="Times New Roman" pitchFamily="18" charset="0"/>
              <a:cs typeface="Times New Roman" pitchFamily="18" charset="0"/>
            </a:endParaRPr>
          </a:p>
        </p:txBody>
      </p:sp>
      <p:sp>
        <p:nvSpPr>
          <p:cNvPr id="4099" name="TextBox 3"/>
          <p:cNvSpPr txBox="1">
            <a:spLocks noChangeArrowheads="1"/>
          </p:cNvSpPr>
          <p:nvPr/>
        </p:nvSpPr>
        <p:spPr bwMode="auto">
          <a:xfrm>
            <a:off x="4343400" y="2439987"/>
            <a:ext cx="4800600" cy="3503613"/>
          </a:xfrm>
          <a:prstGeom prst="rect">
            <a:avLst/>
          </a:prstGeom>
          <a:noFill/>
          <a:ln w="9525">
            <a:noFill/>
            <a:miter lim="800000"/>
            <a:headEnd/>
            <a:tailEnd/>
          </a:ln>
        </p:spPr>
        <p:txBody>
          <a:bodyPr>
            <a:spAutoFit/>
          </a:bodyPr>
          <a:lstStyle/>
          <a:p>
            <a:pPr>
              <a:buFontTx/>
              <a:buChar char="•"/>
            </a:pPr>
            <a:r>
              <a:rPr lang="en-US" sz="3200" b="1" dirty="0">
                <a:latin typeface="Times New Roman" pitchFamily="18" charset="0"/>
                <a:cs typeface="Times New Roman" pitchFamily="18" charset="0"/>
              </a:rPr>
              <a:t>Monthly journal free of cost to the big customers</a:t>
            </a:r>
          </a:p>
          <a:p>
            <a:pPr>
              <a:buFontTx/>
              <a:buChar char="•"/>
            </a:pPr>
            <a:r>
              <a:rPr lang="en-US" sz="3200" b="1" dirty="0">
                <a:latin typeface="Times New Roman" pitchFamily="18" charset="0"/>
                <a:cs typeface="Times New Roman" pitchFamily="18" charset="0"/>
              </a:rPr>
              <a:t> Financial situation of country</a:t>
            </a:r>
          </a:p>
          <a:p>
            <a:pPr>
              <a:buFontTx/>
              <a:buChar char="•"/>
            </a:pPr>
            <a:r>
              <a:rPr lang="en-US" sz="3200" b="1" dirty="0">
                <a:latin typeface="Times New Roman" pitchFamily="18" charset="0"/>
                <a:cs typeface="Times New Roman" pitchFamily="18" charset="0"/>
              </a:rPr>
              <a:t> Investment opportunities available in the bank.</a:t>
            </a:r>
          </a:p>
          <a:p>
            <a:endParaRPr lang="en-US" sz="3200" dirty="0">
              <a:latin typeface="Times New Roman" pitchFamily="18" charset="0"/>
              <a:cs typeface="Times New Roman" pitchFamily="18" charset="0"/>
            </a:endParaRPr>
          </a:p>
        </p:txBody>
      </p:sp>
      <p:pic>
        <p:nvPicPr>
          <p:cNvPr id="4100" name="Picture 2" descr="I:\Doctor\dynamicbusiness-cover.jpg"/>
          <p:cNvPicPr>
            <a:picLocks noChangeAspect="1" noChangeArrowheads="1"/>
          </p:cNvPicPr>
          <p:nvPr/>
        </p:nvPicPr>
        <p:blipFill>
          <a:blip r:embed="rId2"/>
          <a:srcRect/>
          <a:stretch>
            <a:fillRect/>
          </a:stretch>
        </p:blipFill>
        <p:spPr bwMode="auto">
          <a:xfrm>
            <a:off x="0" y="0"/>
            <a:ext cx="4343400" cy="6858000"/>
          </a:xfrm>
          <a:prstGeom prst="rect">
            <a:avLst/>
          </a:prstGeom>
          <a:noFill/>
          <a:ln w="9525">
            <a:noFill/>
            <a:miter lim="800000"/>
            <a:headEnd/>
            <a:tailEnd/>
          </a:ln>
        </p:spPr>
      </p:pic>
      <p:pic>
        <p:nvPicPr>
          <p:cNvPr id="5" name="Picture 4" descr="ShowLogo.jpg"/>
          <p:cNvPicPr>
            <a:picLocks noChangeAspect="1"/>
          </p:cNvPicPr>
          <p:nvPr/>
        </p:nvPicPr>
        <p:blipFill>
          <a:blip r:embed="rId3"/>
          <a:stretch>
            <a:fillRect/>
          </a:stretch>
        </p:blipFill>
        <p:spPr>
          <a:xfrm>
            <a:off x="8229600" y="0"/>
            <a:ext cx="914400" cy="762000"/>
          </a:xfrm>
          <a:prstGeom prst="ellipse">
            <a:avLst/>
          </a:prstGeom>
          <a:ln>
            <a:noFill/>
          </a:ln>
          <a:effectLst>
            <a:glow rad="228600">
              <a:schemeClr val="accent5">
                <a:satMod val="175000"/>
                <a:alpha val="40000"/>
              </a:schemeClr>
            </a:glow>
            <a:softEdge rad="112500"/>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800600" y="685800"/>
            <a:ext cx="4343400" cy="2667000"/>
          </a:xfrm>
        </p:spPr>
        <p:txBody>
          <a:bodyPr/>
          <a:lstStyle/>
          <a:p>
            <a:r>
              <a:rPr lang="en-US" b="1" dirty="0" smtClean="0">
                <a:latin typeface="Times New Roman" pitchFamily="18" charset="0"/>
                <a:cs typeface="Times New Roman" pitchFamily="18" charset="0"/>
              </a:rPr>
              <a:t>RETAINING PROFITABLE CUSTOMERS</a:t>
            </a:r>
          </a:p>
        </p:txBody>
      </p:sp>
      <p:pic>
        <p:nvPicPr>
          <p:cNvPr id="5123" name="Picture 2" descr="I:\Doctor\customer-service.jpg"/>
          <p:cNvPicPr>
            <a:picLocks noChangeAspect="1" noChangeArrowheads="1"/>
          </p:cNvPicPr>
          <p:nvPr/>
        </p:nvPicPr>
        <p:blipFill>
          <a:blip r:embed="rId2"/>
          <a:srcRect/>
          <a:stretch>
            <a:fillRect/>
          </a:stretch>
        </p:blipFill>
        <p:spPr bwMode="auto">
          <a:xfrm>
            <a:off x="0" y="0"/>
            <a:ext cx="4724400" cy="6858000"/>
          </a:xfrm>
          <a:prstGeom prst="rect">
            <a:avLst/>
          </a:prstGeom>
          <a:noFill/>
          <a:ln w="9525">
            <a:noFill/>
            <a:miter lim="800000"/>
            <a:headEnd/>
            <a:tailEnd/>
          </a:ln>
        </p:spPr>
      </p:pic>
      <p:pic>
        <p:nvPicPr>
          <p:cNvPr id="4" name="Picture 3" descr="ShowLogo.jpg"/>
          <p:cNvPicPr>
            <a:picLocks noChangeAspect="1"/>
          </p:cNvPicPr>
          <p:nvPr/>
        </p:nvPicPr>
        <p:blipFill>
          <a:blip r:embed="rId3"/>
          <a:stretch>
            <a:fillRect/>
          </a:stretch>
        </p:blipFill>
        <p:spPr>
          <a:xfrm>
            <a:off x="8229600" y="0"/>
            <a:ext cx="914400" cy="762000"/>
          </a:xfrm>
          <a:prstGeom prst="ellipse">
            <a:avLst/>
          </a:prstGeom>
          <a:ln>
            <a:noFill/>
          </a:ln>
          <a:effectLst>
            <a:glow rad="228600">
              <a:schemeClr val="accent5">
                <a:satMod val="175000"/>
                <a:alpha val="40000"/>
              </a:schemeClr>
            </a:glow>
            <a:softEdge rad="112500"/>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FS%20logo.gif"/>
          <p:cNvPicPr>
            <a:picLocks noChangeAspect="1"/>
          </p:cNvPicPr>
          <p:nvPr/>
        </p:nvPicPr>
        <p:blipFill>
          <a:blip r:embed="rId2">
            <a:lum bright="28000" contrast="-15000"/>
          </a:blip>
          <a:stretch>
            <a:fillRect/>
          </a:stretch>
        </p:blipFill>
        <p:spPr>
          <a:xfrm>
            <a:off x="2514600" y="1524000"/>
            <a:ext cx="7315200" cy="4876800"/>
          </a:xfrm>
          <a:prstGeom prst="rect">
            <a:avLst/>
          </a:prstGeom>
          <a:ln>
            <a:solidFill>
              <a:srgbClr val="00B0F0"/>
            </a:solidFill>
          </a:ln>
          <a:effectLst>
            <a:glow rad="228600">
              <a:schemeClr val="accent5">
                <a:satMod val="175000"/>
                <a:alpha val="40000"/>
              </a:schemeClr>
            </a:glow>
            <a:outerShdw blurRad="76200" dir="13500000" sy="23000" kx="1200000" algn="br" rotWithShape="0">
              <a:prstClr val="black">
                <a:alpha val="20000"/>
              </a:prstClr>
            </a:outerShdw>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 name="TextBox 2"/>
          <p:cNvSpPr txBox="1"/>
          <p:nvPr/>
        </p:nvSpPr>
        <p:spPr>
          <a:xfrm>
            <a:off x="0" y="838200"/>
            <a:ext cx="2819400" cy="1446550"/>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fontAlgn="auto">
              <a:spcBef>
                <a:spcPts val="0"/>
              </a:spcBef>
              <a:spcAft>
                <a:spcPts val="0"/>
              </a:spcAft>
              <a:defRPr/>
            </a:pPr>
            <a:r>
              <a:rPr lang="en-US"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FINAL PROJECT</a:t>
            </a:r>
          </a:p>
        </p:txBody>
      </p:sp>
    </p:spTree>
  </p:cSld>
  <p:clrMapOvr>
    <a:masterClrMapping/>
  </p:clrMapOvr>
  <p:transition spd="slow">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diversify2"/>
          <p:cNvPicPr>
            <a:picLocks noChangeAspect="1" noChangeArrowheads="1"/>
          </p:cNvPicPr>
          <p:nvPr/>
        </p:nvPicPr>
        <p:blipFill>
          <a:blip r:embed="rId2"/>
          <a:srcRect/>
          <a:stretch>
            <a:fillRect/>
          </a:stretch>
        </p:blipFill>
        <p:spPr bwMode="auto">
          <a:xfrm>
            <a:off x="0" y="0"/>
            <a:ext cx="5410200" cy="6858000"/>
          </a:xfrm>
          <a:prstGeom prst="rect">
            <a:avLst/>
          </a:prstGeom>
          <a:noFill/>
        </p:spPr>
      </p:pic>
      <p:sp>
        <p:nvSpPr>
          <p:cNvPr id="2055" name="Rectangle 7"/>
          <p:cNvSpPr>
            <a:spLocks noChangeArrowheads="1"/>
          </p:cNvSpPr>
          <p:nvPr/>
        </p:nvSpPr>
        <p:spPr bwMode="auto">
          <a:xfrm>
            <a:off x="5410200" y="971550"/>
            <a:ext cx="3733800" cy="1924050"/>
          </a:xfrm>
          <a:prstGeom prst="rect">
            <a:avLst/>
          </a:prstGeom>
          <a:noFill/>
          <a:ln w="9525">
            <a:noFill/>
            <a:miter lim="800000"/>
            <a:headEnd/>
            <a:tailEnd/>
          </a:ln>
          <a:effectLst/>
        </p:spPr>
        <p:txBody>
          <a:bodyPr anchor="ctr"/>
          <a:lstStyle/>
          <a:p>
            <a:pPr algn="ctr"/>
            <a:r>
              <a:rPr lang="en-US" sz="4000" b="1" dirty="0"/>
              <a:t>Diversification in business portfolio</a:t>
            </a:r>
          </a:p>
        </p:txBody>
      </p:sp>
      <p:sp>
        <p:nvSpPr>
          <p:cNvPr id="2056" name="Text Box 8"/>
          <p:cNvSpPr txBox="1">
            <a:spLocks noChangeArrowheads="1"/>
          </p:cNvSpPr>
          <p:nvPr/>
        </p:nvSpPr>
        <p:spPr bwMode="auto">
          <a:xfrm>
            <a:off x="5410200" y="3227387"/>
            <a:ext cx="3886200" cy="1192213"/>
          </a:xfrm>
          <a:prstGeom prst="rect">
            <a:avLst/>
          </a:prstGeom>
          <a:noFill/>
          <a:ln w="9525">
            <a:noFill/>
            <a:miter lim="800000"/>
            <a:headEnd/>
            <a:tailEnd/>
          </a:ln>
          <a:effectLst/>
        </p:spPr>
        <p:txBody>
          <a:bodyPr>
            <a:spAutoFit/>
          </a:bodyPr>
          <a:lstStyle/>
          <a:p>
            <a:pPr>
              <a:spcBef>
                <a:spcPct val="50000"/>
              </a:spcBef>
              <a:buFontTx/>
              <a:buChar char="•"/>
            </a:pPr>
            <a:r>
              <a:rPr lang="en-US" dirty="0"/>
              <a:t>To counter uncertainty</a:t>
            </a:r>
          </a:p>
          <a:p>
            <a:pPr>
              <a:spcBef>
                <a:spcPct val="50000"/>
              </a:spcBef>
              <a:buFontTx/>
              <a:buChar char="•"/>
            </a:pPr>
            <a:r>
              <a:rPr lang="en-US" dirty="0"/>
              <a:t>Get secured from </a:t>
            </a:r>
            <a:r>
              <a:rPr lang="en-US" dirty="0" err="1" smtClean="0"/>
              <a:t>sectoral</a:t>
            </a:r>
            <a:r>
              <a:rPr lang="en-US" dirty="0" smtClean="0"/>
              <a:t> </a:t>
            </a:r>
            <a:r>
              <a:rPr lang="en-US" dirty="0"/>
              <a:t>risks</a:t>
            </a:r>
          </a:p>
          <a:p>
            <a:pPr>
              <a:spcBef>
                <a:spcPct val="50000"/>
              </a:spcBef>
              <a:buFontTx/>
              <a:buChar char="•"/>
            </a:pPr>
            <a:r>
              <a:rPr lang="en-US" dirty="0"/>
              <a:t>Safeguards profits in case of loss</a:t>
            </a:r>
          </a:p>
        </p:txBody>
      </p:sp>
      <p:pic>
        <p:nvPicPr>
          <p:cNvPr id="5" name="Picture 4" descr="ShowLogo.jpg"/>
          <p:cNvPicPr>
            <a:picLocks noChangeAspect="1"/>
          </p:cNvPicPr>
          <p:nvPr/>
        </p:nvPicPr>
        <p:blipFill>
          <a:blip r:embed="rId3"/>
          <a:stretch>
            <a:fillRect/>
          </a:stretch>
        </p:blipFill>
        <p:spPr>
          <a:xfrm>
            <a:off x="8229600" y="0"/>
            <a:ext cx="914400" cy="762000"/>
          </a:xfrm>
          <a:prstGeom prst="ellipse">
            <a:avLst/>
          </a:prstGeom>
          <a:ln>
            <a:noFill/>
          </a:ln>
          <a:effectLst>
            <a:glow rad="228600">
              <a:schemeClr val="accent5">
                <a:satMod val="175000"/>
                <a:alpha val="40000"/>
              </a:schemeClr>
            </a:glow>
            <a:softEdge rad="112500"/>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5"/>
          <p:cNvSpPr>
            <a:spLocks noGrp="1" noChangeArrowheads="1"/>
          </p:cNvSpPr>
          <p:nvPr>
            <p:ph type="title"/>
          </p:nvPr>
        </p:nvSpPr>
        <p:spPr>
          <a:xfrm>
            <a:off x="4724400" y="609600"/>
            <a:ext cx="3962400" cy="1600200"/>
          </a:xfrm>
        </p:spPr>
        <p:txBody>
          <a:bodyPr/>
          <a:lstStyle/>
          <a:p>
            <a:r>
              <a:rPr lang="en-US" dirty="0"/>
              <a:t>Avoid Hidden Charges</a:t>
            </a:r>
          </a:p>
        </p:txBody>
      </p:sp>
      <p:pic>
        <p:nvPicPr>
          <p:cNvPr id="3076" name="Picture 4" descr="lg_no-hidden-fees"/>
          <p:cNvPicPr>
            <a:picLocks noChangeAspect="1" noChangeArrowheads="1"/>
          </p:cNvPicPr>
          <p:nvPr>
            <p:ph idx="1"/>
          </p:nvPr>
        </p:nvPicPr>
        <p:blipFill>
          <a:blip r:embed="rId2"/>
          <a:srcRect/>
          <a:stretch>
            <a:fillRect/>
          </a:stretch>
        </p:blipFill>
        <p:spPr>
          <a:xfrm>
            <a:off x="0" y="0"/>
            <a:ext cx="4419600" cy="6858000"/>
          </a:xfrm>
          <a:noFill/>
          <a:ln/>
        </p:spPr>
      </p:pic>
      <p:sp>
        <p:nvSpPr>
          <p:cNvPr id="3079" name="Text Box 7"/>
          <p:cNvSpPr txBox="1">
            <a:spLocks noChangeArrowheads="1"/>
          </p:cNvSpPr>
          <p:nvPr/>
        </p:nvSpPr>
        <p:spPr bwMode="auto">
          <a:xfrm>
            <a:off x="4648200" y="2743200"/>
            <a:ext cx="4038600" cy="1604963"/>
          </a:xfrm>
          <a:prstGeom prst="rect">
            <a:avLst/>
          </a:prstGeom>
          <a:noFill/>
          <a:ln w="9525">
            <a:noFill/>
            <a:miter lim="800000"/>
            <a:headEnd/>
            <a:tailEnd/>
          </a:ln>
          <a:effectLst/>
        </p:spPr>
        <p:txBody>
          <a:bodyPr>
            <a:spAutoFit/>
          </a:bodyPr>
          <a:lstStyle/>
          <a:p>
            <a:pPr>
              <a:spcBef>
                <a:spcPct val="50000"/>
              </a:spcBef>
              <a:buFontTx/>
              <a:buChar char="•"/>
            </a:pPr>
            <a:r>
              <a:rPr lang="en-US" dirty="0"/>
              <a:t>A negative tool</a:t>
            </a:r>
          </a:p>
          <a:p>
            <a:pPr>
              <a:spcBef>
                <a:spcPct val="50000"/>
              </a:spcBef>
              <a:buFontTx/>
              <a:buChar char="•"/>
            </a:pPr>
            <a:r>
              <a:rPr lang="en-US" dirty="0"/>
              <a:t>May gain short term results</a:t>
            </a:r>
          </a:p>
          <a:p>
            <a:pPr>
              <a:spcBef>
                <a:spcPct val="50000"/>
              </a:spcBef>
              <a:buFontTx/>
              <a:buChar char="•"/>
            </a:pPr>
            <a:r>
              <a:rPr lang="en-US" dirty="0"/>
              <a:t>Affect on loyalty and confidence</a:t>
            </a:r>
          </a:p>
          <a:p>
            <a:pPr>
              <a:spcBef>
                <a:spcPct val="50000"/>
              </a:spcBef>
              <a:buFontTx/>
              <a:buChar char="•"/>
            </a:pPr>
            <a:r>
              <a:rPr lang="en-US" dirty="0"/>
              <a:t>Spreading the word of mouth </a:t>
            </a:r>
          </a:p>
        </p:txBody>
      </p:sp>
      <p:pic>
        <p:nvPicPr>
          <p:cNvPr id="5" name="Picture 4" descr="ShowLogo.jpg"/>
          <p:cNvPicPr>
            <a:picLocks noChangeAspect="1"/>
          </p:cNvPicPr>
          <p:nvPr/>
        </p:nvPicPr>
        <p:blipFill>
          <a:blip r:embed="rId3"/>
          <a:stretch>
            <a:fillRect/>
          </a:stretch>
        </p:blipFill>
        <p:spPr>
          <a:xfrm>
            <a:off x="8229600" y="0"/>
            <a:ext cx="914400" cy="762000"/>
          </a:xfrm>
          <a:prstGeom prst="ellipse">
            <a:avLst/>
          </a:prstGeom>
          <a:ln>
            <a:noFill/>
          </a:ln>
          <a:effectLst>
            <a:glow rad="228600">
              <a:schemeClr val="accent5">
                <a:satMod val="175000"/>
                <a:alpha val="40000"/>
              </a:schemeClr>
            </a:glow>
            <a:softEdge rad="112500"/>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8" name="Rectangle 8"/>
          <p:cNvSpPr>
            <a:spLocks noGrp="1" noChangeArrowheads="1"/>
          </p:cNvSpPr>
          <p:nvPr>
            <p:ph type="title"/>
          </p:nvPr>
        </p:nvSpPr>
        <p:spPr>
          <a:xfrm>
            <a:off x="4343400" y="152400"/>
            <a:ext cx="5029200" cy="1143000"/>
          </a:xfrm>
        </p:spPr>
        <p:txBody>
          <a:bodyPr/>
          <a:lstStyle/>
          <a:p>
            <a:r>
              <a:rPr lang="en-US" sz="4000" b="1" dirty="0"/>
              <a:t>Environment and Atmosphere</a:t>
            </a:r>
          </a:p>
        </p:txBody>
      </p:sp>
      <p:pic>
        <p:nvPicPr>
          <p:cNvPr id="5124" name="Picture 4" descr="image1"/>
          <p:cNvPicPr>
            <a:picLocks noChangeAspect="1" noChangeArrowheads="1"/>
          </p:cNvPicPr>
          <p:nvPr>
            <p:ph sz="half" idx="1"/>
          </p:nvPr>
        </p:nvPicPr>
        <p:blipFill>
          <a:blip r:embed="rId2"/>
          <a:srcRect/>
          <a:stretch>
            <a:fillRect/>
          </a:stretch>
        </p:blipFill>
        <p:spPr>
          <a:xfrm>
            <a:off x="0" y="0"/>
            <a:ext cx="4038600" cy="3429000"/>
          </a:xfrm>
          <a:noFill/>
          <a:ln/>
        </p:spPr>
      </p:pic>
      <p:pic>
        <p:nvPicPr>
          <p:cNvPr id="5127" name="Picture 7" descr="PBSJ9"/>
          <p:cNvPicPr>
            <a:picLocks noChangeAspect="1" noChangeArrowheads="1"/>
          </p:cNvPicPr>
          <p:nvPr>
            <p:ph sz="half" idx="2"/>
          </p:nvPr>
        </p:nvPicPr>
        <p:blipFill>
          <a:blip r:embed="rId3"/>
          <a:srcRect/>
          <a:stretch>
            <a:fillRect/>
          </a:stretch>
        </p:blipFill>
        <p:spPr>
          <a:xfrm>
            <a:off x="0" y="3429000"/>
            <a:ext cx="4038600" cy="3429000"/>
          </a:xfrm>
          <a:noFill/>
          <a:ln/>
        </p:spPr>
      </p:pic>
      <p:sp>
        <p:nvSpPr>
          <p:cNvPr id="5130" name="Text Box 10"/>
          <p:cNvSpPr txBox="1">
            <a:spLocks noChangeArrowheads="1"/>
          </p:cNvSpPr>
          <p:nvPr/>
        </p:nvSpPr>
        <p:spPr bwMode="auto">
          <a:xfrm>
            <a:off x="4267200" y="4427538"/>
            <a:ext cx="4114800" cy="2430462"/>
          </a:xfrm>
          <a:prstGeom prst="rect">
            <a:avLst/>
          </a:prstGeom>
          <a:noFill/>
          <a:ln w="9525">
            <a:noFill/>
            <a:miter lim="800000"/>
            <a:headEnd/>
            <a:tailEnd/>
          </a:ln>
          <a:effectLst/>
        </p:spPr>
        <p:txBody>
          <a:bodyPr>
            <a:spAutoFit/>
          </a:bodyPr>
          <a:lstStyle/>
          <a:p>
            <a:pPr>
              <a:spcBef>
                <a:spcPct val="50000"/>
              </a:spcBef>
              <a:buFont typeface="Symbol" pitchFamily="18" charset="2"/>
              <a:buChar char=""/>
            </a:pPr>
            <a:r>
              <a:rPr lang="en-US"/>
              <a:t>Air conditioned cool environment</a:t>
            </a:r>
          </a:p>
          <a:p>
            <a:pPr>
              <a:spcBef>
                <a:spcPct val="50000"/>
              </a:spcBef>
              <a:buFont typeface="Symbol" pitchFamily="18" charset="2"/>
              <a:buChar char=""/>
            </a:pPr>
            <a:r>
              <a:rPr lang="en-US"/>
              <a:t>Internal beauty of the premises</a:t>
            </a:r>
          </a:p>
          <a:p>
            <a:pPr>
              <a:spcBef>
                <a:spcPct val="50000"/>
              </a:spcBef>
              <a:buFont typeface="Symbol" pitchFamily="18" charset="2"/>
              <a:buChar char=""/>
            </a:pPr>
            <a:r>
              <a:rPr lang="en-US"/>
              <a:t>Add parking space for the customers</a:t>
            </a:r>
          </a:p>
          <a:p>
            <a:pPr>
              <a:spcBef>
                <a:spcPct val="50000"/>
              </a:spcBef>
              <a:buFont typeface="Symbol" pitchFamily="18" charset="2"/>
              <a:buChar char=""/>
            </a:pPr>
            <a:r>
              <a:rPr lang="en-US"/>
              <a:t>Sufficient seating arrangement</a:t>
            </a:r>
          </a:p>
          <a:p>
            <a:pPr>
              <a:spcBef>
                <a:spcPct val="50000"/>
              </a:spcBef>
              <a:buFont typeface="Symbol" pitchFamily="18" charset="2"/>
              <a:buNone/>
            </a:pPr>
            <a:endParaRPr lang="en-US"/>
          </a:p>
          <a:p>
            <a:pPr>
              <a:spcBef>
                <a:spcPct val="50000"/>
              </a:spcBef>
              <a:buFontTx/>
              <a:buChar char="•"/>
            </a:pPr>
            <a:endParaRPr lang="en-US"/>
          </a:p>
        </p:txBody>
      </p:sp>
      <p:sp>
        <p:nvSpPr>
          <p:cNvPr id="5131" name="Text Box 11"/>
          <p:cNvSpPr txBox="1">
            <a:spLocks noChangeArrowheads="1"/>
          </p:cNvSpPr>
          <p:nvPr/>
        </p:nvSpPr>
        <p:spPr bwMode="auto">
          <a:xfrm>
            <a:off x="4267200" y="1600200"/>
            <a:ext cx="4876800" cy="1604963"/>
          </a:xfrm>
          <a:prstGeom prst="rect">
            <a:avLst/>
          </a:prstGeom>
          <a:noFill/>
          <a:ln w="9525">
            <a:noFill/>
            <a:miter lim="800000"/>
            <a:headEnd/>
            <a:tailEnd/>
          </a:ln>
          <a:effectLst/>
        </p:spPr>
        <p:txBody>
          <a:bodyPr>
            <a:spAutoFit/>
          </a:bodyPr>
          <a:lstStyle/>
          <a:p>
            <a:pPr>
              <a:spcBef>
                <a:spcPct val="50000"/>
              </a:spcBef>
              <a:buFontTx/>
              <a:buChar char="•"/>
            </a:pPr>
            <a:r>
              <a:rPr lang="en-US"/>
              <a:t>Counts a lot in increasing profits</a:t>
            </a:r>
          </a:p>
          <a:p>
            <a:pPr>
              <a:spcBef>
                <a:spcPct val="50000"/>
              </a:spcBef>
              <a:buFontTx/>
              <a:buChar char="•"/>
            </a:pPr>
            <a:r>
              <a:rPr lang="en-US"/>
              <a:t>Human nature</a:t>
            </a:r>
          </a:p>
          <a:p>
            <a:pPr>
              <a:spcBef>
                <a:spcPct val="50000"/>
              </a:spcBef>
              <a:buFontTx/>
              <a:buChar char="•"/>
            </a:pPr>
            <a:r>
              <a:rPr lang="en-US"/>
              <a:t>Leaves an impression on customer</a:t>
            </a:r>
          </a:p>
          <a:p>
            <a:pPr>
              <a:spcBef>
                <a:spcPct val="50000"/>
              </a:spcBef>
            </a:pPr>
            <a:endParaRPr lang="en-US"/>
          </a:p>
        </p:txBody>
      </p:sp>
      <p:sp>
        <p:nvSpPr>
          <p:cNvPr id="5132" name="Text Box 12"/>
          <p:cNvSpPr txBox="1">
            <a:spLocks noChangeArrowheads="1"/>
          </p:cNvSpPr>
          <p:nvPr/>
        </p:nvSpPr>
        <p:spPr bwMode="auto">
          <a:xfrm>
            <a:off x="4191000" y="3459163"/>
            <a:ext cx="4724400" cy="579437"/>
          </a:xfrm>
          <a:prstGeom prst="rect">
            <a:avLst/>
          </a:prstGeom>
          <a:noFill/>
          <a:ln w="9525">
            <a:noFill/>
            <a:miter lim="800000"/>
            <a:headEnd/>
            <a:tailEnd/>
          </a:ln>
          <a:effectLst/>
        </p:spPr>
        <p:txBody>
          <a:bodyPr>
            <a:spAutoFit/>
          </a:bodyPr>
          <a:lstStyle/>
          <a:p>
            <a:pPr>
              <a:spcBef>
                <a:spcPct val="50000"/>
              </a:spcBef>
            </a:pPr>
            <a:r>
              <a:rPr lang="en-US" sz="3200"/>
              <a:t>Can be improved by:</a:t>
            </a:r>
          </a:p>
        </p:txBody>
      </p:sp>
      <p:pic>
        <p:nvPicPr>
          <p:cNvPr id="8" name="Picture 7" descr="ShowLogo.jpg"/>
          <p:cNvPicPr>
            <a:picLocks noChangeAspect="1"/>
          </p:cNvPicPr>
          <p:nvPr/>
        </p:nvPicPr>
        <p:blipFill>
          <a:blip r:embed="rId4"/>
          <a:stretch>
            <a:fillRect/>
          </a:stretch>
        </p:blipFill>
        <p:spPr>
          <a:xfrm>
            <a:off x="8229600" y="0"/>
            <a:ext cx="914400" cy="762000"/>
          </a:xfrm>
          <a:prstGeom prst="ellipse">
            <a:avLst/>
          </a:prstGeom>
          <a:ln>
            <a:noFill/>
          </a:ln>
          <a:effectLst>
            <a:glow rad="228600">
              <a:schemeClr val="accent5">
                <a:satMod val="175000"/>
                <a:alpha val="40000"/>
              </a:schemeClr>
            </a:glow>
            <a:softEdge rad="112500"/>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5"/>
          <p:cNvSpPr>
            <a:spLocks noGrp="1" noChangeArrowheads="1"/>
          </p:cNvSpPr>
          <p:nvPr>
            <p:ph type="title"/>
          </p:nvPr>
        </p:nvSpPr>
        <p:spPr/>
        <p:txBody>
          <a:bodyPr/>
          <a:lstStyle/>
          <a:p>
            <a:endParaRPr lang="en-US"/>
          </a:p>
        </p:txBody>
      </p:sp>
      <p:pic>
        <p:nvPicPr>
          <p:cNvPr id="8196" name="Picture 4" descr="publicity"/>
          <p:cNvPicPr>
            <a:picLocks noChangeAspect="1" noChangeArrowheads="1"/>
          </p:cNvPicPr>
          <p:nvPr>
            <p:ph idx="1"/>
          </p:nvPr>
        </p:nvPicPr>
        <p:blipFill>
          <a:blip r:embed="rId2"/>
          <a:srcRect/>
          <a:stretch>
            <a:fillRect/>
          </a:stretch>
        </p:blipFill>
        <p:spPr>
          <a:xfrm>
            <a:off x="0" y="0"/>
            <a:ext cx="9144000" cy="6858000"/>
          </a:xfrm>
          <a:noFill/>
          <a:ln/>
        </p:spPr>
      </p:pic>
      <p:sp>
        <p:nvSpPr>
          <p:cNvPr id="8200" name="WordArt 8"/>
          <p:cNvSpPr>
            <a:spLocks noChangeArrowheads="1" noChangeShapeType="1" noTextEdit="1"/>
          </p:cNvSpPr>
          <p:nvPr/>
        </p:nvSpPr>
        <p:spPr bwMode="auto">
          <a:xfrm>
            <a:off x="228600" y="2590800"/>
            <a:ext cx="2362200" cy="1524000"/>
          </a:xfrm>
          <a:prstGeom prst="rect">
            <a:avLst/>
          </a:prstGeom>
        </p:spPr>
        <p:txBody>
          <a:bodyPr wrap="none" fromWordArt="1">
            <a:prstTxWarp prst="textCascadeUp">
              <a:avLst>
                <a:gd name="adj" fmla="val 63958"/>
              </a:avLst>
            </a:prstTxWarp>
            <a:scene3d>
              <a:camera prst="legacyPerspectiveFront">
                <a:rot lat="20519999" lon="1080000" rev="0"/>
              </a:camera>
              <a:lightRig rig="legacyHarsh2" dir="b"/>
            </a:scene3d>
            <a:sp3d extrusionH="430200" prstMaterial="legacyMatte">
              <a:extrusionClr>
                <a:srgbClr val="FF6600"/>
              </a:extrusionClr>
            </a:sp3d>
          </a:bodyPr>
          <a:lstStyle/>
          <a:p>
            <a:pPr algn="ctr"/>
            <a:r>
              <a:rPr lang="en-US" sz="3600" kern="10">
                <a:ln w="9525">
                  <a:round/>
                  <a:headEnd/>
                  <a:tailEnd/>
                </a:ln>
                <a:gradFill rotWithShape="0">
                  <a:gsLst>
                    <a:gs pos="0">
                      <a:srgbClr val="FFE701"/>
                    </a:gs>
                    <a:gs pos="100000">
                      <a:srgbClr val="FE3E02"/>
                    </a:gs>
                  </a:gsLst>
                  <a:lin ang="5400000" scaled="1"/>
                </a:gradFill>
                <a:latin typeface="Times New Roman"/>
                <a:cs typeface="Times New Roman"/>
              </a:rPr>
              <a:t>Effective</a:t>
            </a:r>
          </a:p>
        </p:txBody>
      </p:sp>
      <p:sp>
        <p:nvSpPr>
          <p:cNvPr id="8201" name="Text Box 9"/>
          <p:cNvSpPr txBox="1">
            <a:spLocks noChangeArrowheads="1"/>
          </p:cNvSpPr>
          <p:nvPr/>
        </p:nvSpPr>
        <p:spPr bwMode="auto">
          <a:xfrm>
            <a:off x="609600" y="228600"/>
            <a:ext cx="3886200" cy="2647950"/>
          </a:xfrm>
          <a:prstGeom prst="rect">
            <a:avLst/>
          </a:prstGeom>
          <a:noFill/>
          <a:ln w="9525">
            <a:noFill/>
            <a:miter lim="800000"/>
            <a:headEnd/>
            <a:tailEnd/>
          </a:ln>
          <a:effectLst/>
        </p:spPr>
        <p:txBody>
          <a:bodyPr>
            <a:spAutoFit/>
          </a:bodyPr>
          <a:lstStyle/>
          <a:p>
            <a:pPr>
              <a:spcBef>
                <a:spcPct val="50000"/>
              </a:spcBef>
              <a:buFontTx/>
              <a:buChar char="•"/>
            </a:pPr>
            <a:r>
              <a:rPr lang="en-US" sz="2400"/>
              <a:t>To increase market share</a:t>
            </a:r>
          </a:p>
          <a:p>
            <a:pPr>
              <a:spcBef>
                <a:spcPct val="50000"/>
              </a:spcBef>
              <a:buFontTx/>
              <a:buChar char="•"/>
            </a:pPr>
            <a:r>
              <a:rPr lang="en-US" sz="2400"/>
              <a:t>To leave an impression</a:t>
            </a:r>
          </a:p>
          <a:p>
            <a:pPr>
              <a:spcBef>
                <a:spcPct val="50000"/>
              </a:spcBef>
              <a:buFontTx/>
              <a:buChar char="•"/>
            </a:pPr>
            <a:r>
              <a:rPr lang="en-US" sz="2400"/>
              <a:t>New customers</a:t>
            </a:r>
          </a:p>
          <a:p>
            <a:pPr>
              <a:spcBef>
                <a:spcPct val="50000"/>
              </a:spcBef>
              <a:buFontTx/>
              <a:buChar char="•"/>
            </a:pPr>
            <a:r>
              <a:rPr lang="en-US" sz="2400"/>
              <a:t>Strong deposit base</a:t>
            </a:r>
          </a:p>
          <a:p>
            <a:pPr>
              <a:spcBef>
                <a:spcPct val="50000"/>
              </a:spcBef>
            </a:pPr>
            <a:endParaRPr lang="en-US" sz="2400"/>
          </a:p>
        </p:txBody>
      </p:sp>
      <p:pic>
        <p:nvPicPr>
          <p:cNvPr id="6" name="Picture 5" descr="ShowLogo.jpg"/>
          <p:cNvPicPr>
            <a:picLocks noChangeAspect="1"/>
          </p:cNvPicPr>
          <p:nvPr/>
        </p:nvPicPr>
        <p:blipFill>
          <a:blip r:embed="rId3"/>
          <a:stretch>
            <a:fillRect/>
          </a:stretch>
        </p:blipFill>
        <p:spPr>
          <a:xfrm>
            <a:off x="8229600" y="0"/>
            <a:ext cx="914400" cy="762000"/>
          </a:xfrm>
          <a:prstGeom prst="ellipse">
            <a:avLst/>
          </a:prstGeom>
          <a:ln>
            <a:noFill/>
          </a:ln>
          <a:effectLst>
            <a:glow rad="228600">
              <a:schemeClr val="accent5">
                <a:satMod val="175000"/>
                <a:alpha val="40000"/>
              </a:schemeClr>
            </a:glow>
            <a:softEdge rad="112500"/>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228600"/>
            <a:ext cx="7772400" cy="1470025"/>
          </a:xfrm>
        </p:spPr>
        <p:txBody>
          <a:bodyPr>
            <a:normAutofit fontScale="90000"/>
          </a:bodyPr>
          <a:lstStyle/>
          <a:p>
            <a:r>
              <a:rPr lang="en-US" dirty="0">
                <a:solidFill>
                  <a:schemeClr val="tx1"/>
                </a:solidFill>
              </a:rPr>
              <a:t>Error free operational work:</a:t>
            </a:r>
            <a:br>
              <a:rPr lang="en-US" dirty="0">
                <a:solidFill>
                  <a:schemeClr val="tx1"/>
                </a:solidFill>
              </a:rPr>
            </a:br>
            <a:endParaRPr lang="en-US" dirty="0">
              <a:solidFill>
                <a:schemeClr val="tx1"/>
              </a:solidFill>
            </a:endParaRPr>
          </a:p>
        </p:txBody>
      </p:sp>
      <p:sp>
        <p:nvSpPr>
          <p:cNvPr id="3" name="Subtitle 2"/>
          <p:cNvSpPr>
            <a:spLocks noGrp="1"/>
          </p:cNvSpPr>
          <p:nvPr>
            <p:ph type="subTitle" idx="1"/>
          </p:nvPr>
        </p:nvSpPr>
        <p:spPr>
          <a:xfrm>
            <a:off x="304800" y="1828800"/>
            <a:ext cx="4800600" cy="4648200"/>
          </a:xfrm>
        </p:spPr>
        <p:txBody>
          <a:bodyPr/>
          <a:lstStyle/>
          <a:p>
            <a:pPr algn="l"/>
            <a:r>
              <a:rPr lang="en-US" sz="2800" dirty="0" smtClean="0">
                <a:solidFill>
                  <a:schemeClr val="tx1"/>
                </a:solidFill>
              </a:rPr>
              <a:t>Its help to improve the efficiency of bank. </a:t>
            </a:r>
            <a:r>
              <a:rPr lang="en-US" sz="2800" dirty="0">
                <a:solidFill>
                  <a:schemeClr val="tx1"/>
                </a:solidFill>
              </a:rPr>
              <a:t>Due to the error rate in the operations, </a:t>
            </a:r>
            <a:r>
              <a:rPr lang="en-US" sz="2800" dirty="0" smtClean="0">
                <a:solidFill>
                  <a:schemeClr val="tx1"/>
                </a:solidFill>
              </a:rPr>
              <a:t>certain complications </a:t>
            </a:r>
            <a:r>
              <a:rPr lang="en-US" sz="2800" dirty="0">
                <a:solidFill>
                  <a:schemeClr val="tx1"/>
                </a:solidFill>
              </a:rPr>
              <a:t>arise and it lead to misunderstanding between the bank and the customer. So to avoid this mistrust the operational errors must be reduced to gain the confidence of the customer.</a:t>
            </a:r>
          </a:p>
          <a:p>
            <a:endParaRPr lang="en-US" dirty="0"/>
          </a:p>
        </p:txBody>
      </p:sp>
      <p:pic>
        <p:nvPicPr>
          <p:cNvPr id="4" name="Picture 3" descr="error_button.png"/>
          <p:cNvPicPr>
            <a:picLocks noChangeAspect="1"/>
          </p:cNvPicPr>
          <p:nvPr/>
        </p:nvPicPr>
        <p:blipFill>
          <a:blip r:embed="rId2"/>
          <a:stretch>
            <a:fillRect/>
          </a:stretch>
        </p:blipFill>
        <p:spPr>
          <a:xfrm>
            <a:off x="5181600" y="1295400"/>
            <a:ext cx="3810001" cy="4648200"/>
          </a:xfrm>
          <a:prstGeom prst="rect">
            <a:avLst/>
          </a:prstGeom>
        </p:spPr>
      </p:pic>
      <p:pic>
        <p:nvPicPr>
          <p:cNvPr id="5" name="Picture 4" descr="ShowLogo.jpg"/>
          <p:cNvPicPr>
            <a:picLocks noChangeAspect="1"/>
          </p:cNvPicPr>
          <p:nvPr/>
        </p:nvPicPr>
        <p:blipFill>
          <a:blip r:embed="rId3"/>
          <a:stretch>
            <a:fillRect/>
          </a:stretch>
        </p:blipFill>
        <p:spPr>
          <a:xfrm>
            <a:off x="8229600" y="0"/>
            <a:ext cx="914400" cy="762000"/>
          </a:xfrm>
          <a:prstGeom prst="ellipse">
            <a:avLst/>
          </a:prstGeom>
          <a:ln>
            <a:noFill/>
          </a:ln>
          <a:effectLst>
            <a:glow rad="228600">
              <a:schemeClr val="accent5">
                <a:satMod val="175000"/>
                <a:alpha val="40000"/>
              </a:schemeClr>
            </a:glow>
            <a:softEdge rad="112500"/>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274638"/>
            <a:ext cx="4191000" cy="1143000"/>
          </a:xfrm>
        </p:spPr>
        <p:txBody>
          <a:bodyPr/>
          <a:lstStyle/>
          <a:p>
            <a:r>
              <a:rPr lang="en-US" dirty="0" smtClean="0"/>
              <a:t>Profit Sharing</a:t>
            </a:r>
            <a:endParaRPr lang="en-US" dirty="0"/>
          </a:p>
        </p:txBody>
      </p:sp>
      <p:pic>
        <p:nvPicPr>
          <p:cNvPr id="3074" name="Picture 2" descr="C:\Documents and Settings\Farooq\Desktop\Junaid\y1phyngmW81QCSrIv9Jfply5Wtcn9GvIb5Tu7NO4NGcSKBi9htatNApYdMy0-eHtxfbmgMSTiecJn8.jpg"/>
          <p:cNvPicPr>
            <a:picLocks noChangeAspect="1" noChangeArrowheads="1"/>
          </p:cNvPicPr>
          <p:nvPr/>
        </p:nvPicPr>
        <p:blipFill>
          <a:blip r:embed="rId2"/>
          <a:srcRect/>
          <a:stretch>
            <a:fillRect/>
          </a:stretch>
        </p:blipFill>
        <p:spPr bwMode="auto">
          <a:xfrm>
            <a:off x="0" y="0"/>
            <a:ext cx="4267200" cy="6858000"/>
          </a:xfrm>
          <a:prstGeom prst="rect">
            <a:avLst/>
          </a:prstGeom>
          <a:noFill/>
        </p:spPr>
      </p:pic>
      <p:sp>
        <p:nvSpPr>
          <p:cNvPr id="5" name="Content Placeholder 2"/>
          <p:cNvSpPr>
            <a:spLocks noGrp="1"/>
          </p:cNvSpPr>
          <p:nvPr>
            <p:ph idx="1"/>
          </p:nvPr>
        </p:nvSpPr>
        <p:spPr>
          <a:xfrm>
            <a:off x="4648200" y="1524000"/>
            <a:ext cx="4191000" cy="5334000"/>
          </a:xfrm>
        </p:spPr>
        <p:txBody>
          <a:bodyPr>
            <a:normAutofit fontScale="77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buNone/>
            </a:pPr>
            <a:r>
              <a:rPr lang="en-US" sz="2800" spc="50" dirty="0" smtClean="0">
                <a:ln w="11430"/>
                <a:effectLst>
                  <a:outerShdw blurRad="76200" dist="50800" dir="5400000" algn="tl" rotWithShape="0">
                    <a:srgbClr val="000000">
                      <a:alpha val="65000"/>
                    </a:srgbClr>
                  </a:outerShdw>
                </a:effectLst>
              </a:rPr>
              <a:t>     Profit </a:t>
            </a:r>
            <a:r>
              <a:rPr lang="en-US" sz="2800" spc="50" dirty="0">
                <a:ln w="11430"/>
                <a:effectLst>
                  <a:outerShdw blurRad="76200" dist="50800" dir="5400000" algn="tl" rotWithShape="0">
                    <a:srgbClr val="000000">
                      <a:alpha val="65000"/>
                    </a:srgbClr>
                  </a:outerShdw>
                </a:effectLst>
              </a:rPr>
              <a:t>sharing among employees is a tool which always result in motivating the employee and eventually it lead to high efficiency level of employees. Banks earn abnormal profits and it would not be a pity if they share the profits with its employees. If substantial profit sharing is done then it would be highly motivating for the employees. This will let them work will motivation and it will eventually lead to high efficiency level of employees.</a:t>
            </a:r>
          </a:p>
          <a:p>
            <a:endParaRPr lang="en-US" spc="50" dirty="0">
              <a:ln w="11430"/>
              <a:effectLst>
                <a:outerShdw blurRad="76200" dist="50800" dir="5400000" algn="tl" rotWithShape="0">
                  <a:srgbClr val="000000">
                    <a:alpha val="65000"/>
                  </a:srgbClr>
                </a:outerShdw>
              </a:effectLst>
            </a:endParaRPr>
          </a:p>
        </p:txBody>
      </p:sp>
      <p:pic>
        <p:nvPicPr>
          <p:cNvPr id="6" name="Picture 5" descr="ShowLogo.jpg"/>
          <p:cNvPicPr>
            <a:picLocks noChangeAspect="1"/>
          </p:cNvPicPr>
          <p:nvPr/>
        </p:nvPicPr>
        <p:blipFill>
          <a:blip r:embed="rId3"/>
          <a:stretch>
            <a:fillRect/>
          </a:stretch>
        </p:blipFill>
        <p:spPr>
          <a:xfrm>
            <a:off x="8229600" y="0"/>
            <a:ext cx="914400" cy="762000"/>
          </a:xfrm>
          <a:prstGeom prst="ellipse">
            <a:avLst/>
          </a:prstGeom>
          <a:ln>
            <a:noFill/>
          </a:ln>
          <a:effectLst>
            <a:glow rad="228600">
              <a:schemeClr val="accent5">
                <a:satMod val="175000"/>
                <a:alpha val="40000"/>
              </a:schemeClr>
            </a:glow>
            <a:softEdge rad="112500"/>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0" y="1600200"/>
            <a:ext cx="4724400" cy="1143000"/>
          </a:xfrm>
        </p:spPr>
        <p:txBody>
          <a:bodyPr>
            <a:normAutofit fontScale="90000"/>
          </a:bodyPr>
          <a:lstStyle/>
          <a:p>
            <a:r>
              <a:rPr lang="en-US" b="1" dirty="0" smtClean="0"/>
              <a:t>Branch profitability </a:t>
            </a:r>
            <a:r>
              <a:rPr lang="en-US" b="1" dirty="0" smtClean="0"/>
              <a:t>by </a:t>
            </a:r>
            <a:r>
              <a:rPr lang="en-US" b="1" dirty="0" smtClean="0"/>
              <a:t>serving the customer</a:t>
            </a:r>
            <a:endParaRPr lang="en-US" b="1" dirty="0"/>
          </a:p>
        </p:txBody>
      </p:sp>
      <p:pic>
        <p:nvPicPr>
          <p:cNvPr id="1027" name="Picture 3" descr="C:\Documents and Settings\Farooq\Desktop\frontCounter[1].jpg"/>
          <p:cNvPicPr>
            <a:picLocks noChangeAspect="1" noChangeArrowheads="1"/>
          </p:cNvPicPr>
          <p:nvPr/>
        </p:nvPicPr>
        <p:blipFill>
          <a:blip r:embed="rId2"/>
          <a:srcRect/>
          <a:stretch>
            <a:fillRect/>
          </a:stretch>
        </p:blipFill>
        <p:spPr bwMode="auto">
          <a:xfrm>
            <a:off x="0" y="0"/>
            <a:ext cx="4038600" cy="3810000"/>
          </a:xfrm>
          <a:prstGeom prst="rect">
            <a:avLst/>
          </a:prstGeom>
          <a:noFill/>
        </p:spPr>
      </p:pic>
      <p:pic>
        <p:nvPicPr>
          <p:cNvPr id="1028" name="Picture 4" descr="C:\Documents and Settings\Farooq\Desktop\Junaid\handful20s_small.jpg"/>
          <p:cNvPicPr>
            <a:picLocks noChangeAspect="1" noChangeArrowheads="1"/>
          </p:cNvPicPr>
          <p:nvPr/>
        </p:nvPicPr>
        <p:blipFill>
          <a:blip r:embed="rId3"/>
          <a:srcRect/>
          <a:stretch>
            <a:fillRect/>
          </a:stretch>
        </p:blipFill>
        <p:spPr bwMode="auto">
          <a:xfrm>
            <a:off x="0" y="3733800"/>
            <a:ext cx="4038600" cy="3124200"/>
          </a:xfrm>
          <a:prstGeom prst="rect">
            <a:avLst/>
          </a:prstGeom>
          <a:noFill/>
        </p:spPr>
      </p:pic>
      <p:sp>
        <p:nvSpPr>
          <p:cNvPr id="7" name="Content Placeholder 2"/>
          <p:cNvSpPr>
            <a:spLocks noGrp="1"/>
          </p:cNvSpPr>
          <p:nvPr>
            <p:ph idx="1"/>
          </p:nvPr>
        </p:nvSpPr>
        <p:spPr>
          <a:xfrm>
            <a:off x="3886200" y="2743200"/>
            <a:ext cx="4648200" cy="4572000"/>
          </a:xfrm>
        </p:spPr>
        <p:txBody>
          <a:bodyPr>
            <a:normAutofit/>
          </a:bodyPr>
          <a:lstStyle/>
          <a:p>
            <a:pPr>
              <a:buNone/>
            </a:pPr>
            <a:r>
              <a:rPr lang="en-US" dirty="0" smtClean="0"/>
              <a:t>   To </a:t>
            </a:r>
            <a:r>
              <a:rPr lang="en-US" dirty="0" smtClean="0"/>
              <a:t>provide the best services is the biggest   tool to promote the business profitability and efficiency in financial institutions. Now days competition in financial institutions  </a:t>
            </a:r>
            <a:r>
              <a:rPr lang="en-US" dirty="0" smtClean="0"/>
              <a:t>is on the basis of good customer service.</a:t>
            </a:r>
            <a:endParaRPr lang="en-US" dirty="0"/>
          </a:p>
        </p:txBody>
      </p:sp>
      <p:pic>
        <p:nvPicPr>
          <p:cNvPr id="6" name="Picture 5" descr="ShowLogo.jpg"/>
          <p:cNvPicPr>
            <a:picLocks noChangeAspect="1"/>
          </p:cNvPicPr>
          <p:nvPr/>
        </p:nvPicPr>
        <p:blipFill>
          <a:blip r:embed="rId4"/>
          <a:stretch>
            <a:fillRect/>
          </a:stretch>
        </p:blipFill>
        <p:spPr>
          <a:xfrm>
            <a:off x="8229600" y="0"/>
            <a:ext cx="914400" cy="762000"/>
          </a:xfrm>
          <a:prstGeom prst="ellipse">
            <a:avLst/>
          </a:prstGeom>
          <a:ln>
            <a:noFill/>
          </a:ln>
          <a:effectLst>
            <a:glow rad="228600">
              <a:schemeClr val="accent5">
                <a:satMod val="175000"/>
                <a:alpha val="40000"/>
              </a:schemeClr>
            </a:glow>
            <a:softEdge rad="112500"/>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8200" y="685800"/>
            <a:ext cx="3581400" cy="1143000"/>
          </a:xfrm>
        </p:spPr>
        <p:txBody>
          <a:bodyPr>
            <a:normAutofit fontScale="90000"/>
          </a:bodyPr>
          <a:lstStyle/>
          <a:p>
            <a:r>
              <a:rPr lang="en-US" dirty="0" smtClean="0"/>
              <a:t>Co-ordination and team </a:t>
            </a:r>
            <a:r>
              <a:rPr lang="en-US" dirty="0" smtClean="0"/>
              <a:t>work</a:t>
            </a:r>
            <a:endParaRPr lang="en-US" dirty="0"/>
          </a:p>
        </p:txBody>
      </p:sp>
      <p:pic>
        <p:nvPicPr>
          <p:cNvPr id="2050" name="Picture 2" descr="C:\Documents and Settings\Farooq\Desktop\Junaid\mpic.jpg"/>
          <p:cNvPicPr>
            <a:picLocks noChangeAspect="1" noChangeArrowheads="1"/>
          </p:cNvPicPr>
          <p:nvPr/>
        </p:nvPicPr>
        <p:blipFill>
          <a:blip r:embed="rId2"/>
          <a:srcRect/>
          <a:stretch>
            <a:fillRect/>
          </a:stretch>
        </p:blipFill>
        <p:spPr bwMode="auto">
          <a:xfrm>
            <a:off x="0" y="0"/>
            <a:ext cx="4114800" cy="6858000"/>
          </a:xfrm>
          <a:prstGeom prst="rect">
            <a:avLst/>
          </a:prstGeom>
          <a:noFill/>
        </p:spPr>
      </p:pic>
      <p:sp>
        <p:nvSpPr>
          <p:cNvPr id="5" name="Content Placeholder 2"/>
          <p:cNvSpPr>
            <a:spLocks noGrp="1"/>
          </p:cNvSpPr>
          <p:nvPr>
            <p:ph idx="1"/>
          </p:nvPr>
        </p:nvSpPr>
        <p:spPr>
          <a:xfrm>
            <a:off x="4191000" y="1905000"/>
            <a:ext cx="4495800" cy="4525963"/>
          </a:xfrm>
        </p:spPr>
        <p:txBody>
          <a:bodyPr>
            <a:normAutofit lnSpcReduction="10000"/>
          </a:bodyPr>
          <a:lstStyle/>
          <a:p>
            <a:pPr>
              <a:buNone/>
            </a:pPr>
            <a:r>
              <a:rPr lang="en-US" dirty="0" smtClean="0"/>
              <a:t>   </a:t>
            </a:r>
            <a:r>
              <a:rPr lang="en-US" sz="2400" dirty="0" smtClean="0"/>
              <a:t>Now </a:t>
            </a:r>
            <a:r>
              <a:rPr lang="en-US" sz="2400" dirty="0"/>
              <a:t>a day’s trend of team work is </a:t>
            </a:r>
            <a:r>
              <a:rPr lang="en-US" sz="2400" dirty="0" smtClean="0"/>
              <a:t>at</a:t>
            </a:r>
            <a:r>
              <a:rPr lang="en-US" sz="2400" dirty="0" smtClean="0"/>
              <a:t> </a:t>
            </a:r>
            <a:r>
              <a:rPr lang="en-US" sz="2400" dirty="0"/>
              <a:t>peak in all institutions. Every organization wants that its employees should have an ability to work in team atmosphere. Employee can learn easily more and more in team work. </a:t>
            </a:r>
            <a:r>
              <a:rPr lang="en-US" sz="2400" dirty="0" smtClean="0"/>
              <a:t>In </a:t>
            </a:r>
            <a:r>
              <a:rPr lang="en-US" sz="2400" dirty="0"/>
              <a:t>financial institutions team work sprit enhance the efficiency of banks by offering financial services. </a:t>
            </a:r>
            <a:endParaRPr lang="en-US" sz="2800" dirty="0"/>
          </a:p>
        </p:txBody>
      </p:sp>
      <p:pic>
        <p:nvPicPr>
          <p:cNvPr id="6" name="Picture 5" descr="ShowLogo.jpg"/>
          <p:cNvPicPr>
            <a:picLocks noChangeAspect="1"/>
          </p:cNvPicPr>
          <p:nvPr/>
        </p:nvPicPr>
        <p:blipFill>
          <a:blip r:embed="rId3"/>
          <a:stretch>
            <a:fillRect/>
          </a:stretch>
        </p:blipFill>
        <p:spPr>
          <a:xfrm>
            <a:off x="8229600" y="0"/>
            <a:ext cx="914400" cy="762000"/>
          </a:xfrm>
          <a:prstGeom prst="ellipse">
            <a:avLst/>
          </a:prstGeom>
          <a:ln>
            <a:noFill/>
          </a:ln>
          <a:effectLst>
            <a:glow rad="228600">
              <a:schemeClr val="accent5">
                <a:satMod val="175000"/>
                <a:alpha val="40000"/>
              </a:schemeClr>
            </a:glow>
            <a:softEdge rad="112500"/>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C:\Documents and Settings\Farooq\Desktop\thank_you_by_psd_on_flickr.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rot="20755306">
            <a:off x="2514600" y="533400"/>
            <a:ext cx="6172200" cy="369332"/>
          </a:xfrm>
          <a:prstGeom prst="rect">
            <a:avLst/>
          </a:prstGeom>
          <a:solidFill>
            <a:srgbClr val="00B0F0"/>
          </a:solidFill>
          <a:ln>
            <a:noFill/>
          </a:ln>
          <a:effectLst>
            <a:glow rad="228600">
              <a:schemeClr val="accent5">
                <a:satMod val="175000"/>
                <a:alpha val="40000"/>
              </a:schemeClr>
            </a:glow>
            <a:outerShdw blurRad="190500" dist="228600" dir="2700000" algn="ctr">
              <a:srgbClr val="000000">
                <a:alpha val="30000"/>
              </a:srgbClr>
            </a:outerShdw>
            <a:reflection blurRad="6350" stA="50000" endA="300" endPos="55500" dist="101600" dir="5400000" sy="-100000" algn="bl" rotWithShape="0"/>
          </a:effectLst>
          <a:scene3d>
            <a:camera prst="isometricOffAxis2Left"/>
            <a:lightRig rig="glow" dir="t">
              <a:rot lat="0" lon="0" rev="4800000"/>
            </a:lightRig>
          </a:scene3d>
          <a:sp3d prstMaterial="matte">
            <a:bevelT w="127000" h="63500"/>
          </a:sp3d>
        </p:spPr>
        <p:style>
          <a:lnRef idx="0">
            <a:schemeClr val="accent5"/>
          </a:lnRef>
          <a:fillRef idx="3">
            <a:schemeClr val="accent5"/>
          </a:fillRef>
          <a:effectRef idx="3">
            <a:schemeClr val="accent5"/>
          </a:effectRef>
          <a:fontRef idx="minor">
            <a:schemeClr val="lt1"/>
          </a:fontRef>
        </p:style>
        <p:txBody>
          <a:bodyPr>
            <a:spAutoFit/>
          </a:bodyPr>
          <a:lstStyle/>
          <a:p>
            <a:pPr fontAlgn="auto">
              <a:spcBef>
                <a:spcPts val="0"/>
              </a:spcBef>
              <a:spcAft>
                <a:spcPts val="0"/>
              </a:spcAft>
              <a:defRPr/>
            </a:pPr>
            <a:r>
              <a:rPr lang="en-US" dirty="0">
                <a:ln>
                  <a:solidFill>
                    <a:srgbClr val="FF0000"/>
                  </a:solidFill>
                </a:ln>
                <a:effectLst>
                  <a:glow rad="228600">
                    <a:schemeClr val="accent2">
                      <a:satMod val="175000"/>
                      <a:alpha val="40000"/>
                    </a:schemeClr>
                  </a:glow>
                </a:effectLst>
              </a:rPr>
              <a:t>Group Members</a:t>
            </a:r>
          </a:p>
        </p:txBody>
      </p:sp>
      <p:sp>
        <p:nvSpPr>
          <p:cNvPr id="3" name="7-Point Star 2"/>
          <p:cNvSpPr/>
          <p:nvPr/>
        </p:nvSpPr>
        <p:spPr>
          <a:xfrm>
            <a:off x="4191000" y="914400"/>
            <a:ext cx="5257800" cy="2667000"/>
          </a:xfrm>
          <a:prstGeom prst="star7">
            <a:avLst/>
          </a:prstGeom>
          <a:solidFill>
            <a:srgbClr val="00B0F0"/>
          </a:solidFill>
          <a:ln w="57150">
            <a:noFill/>
          </a:ln>
          <a:effectLst>
            <a:glow rad="228600">
              <a:schemeClr val="accent5">
                <a:satMod val="175000"/>
                <a:alpha val="40000"/>
              </a:schemeClr>
            </a:glow>
            <a:outerShdw blurRad="152400" dist="317500" dir="5400000" sx="90000" sy="-19000" rotWithShape="0">
              <a:prstClr val="black">
                <a:alpha val="15000"/>
              </a:prstClr>
            </a:outerShdw>
            <a:reflection blurRad="6350" stA="50000" endA="295" endPos="92000" dist="101600" dir="5400000" sy="-100000" algn="bl" rotWithShape="0"/>
          </a:effectLst>
          <a:scene3d>
            <a:camera prst="isometricOffAxis2Left"/>
            <a:lightRig rig="glow" dir="t">
              <a:rot lat="0" lon="0" rev="4800000"/>
            </a:lightRig>
          </a:scene3d>
          <a:sp3d prstMaterial="matte">
            <a:bevelT w="127000" h="63500" prst="slope"/>
          </a:sp3d>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sz="3200" dirty="0">
                <a:ln w="18415" cmpd="sng">
                  <a:solidFill>
                    <a:srgbClr val="FF0000"/>
                  </a:solidFill>
                  <a:prstDash val="solid"/>
                </a:ln>
                <a:solidFill>
                  <a:srgbClr val="FFFFFF"/>
                </a:solidFill>
                <a:effectLst>
                  <a:glow rad="228600">
                    <a:schemeClr val="accent2">
                      <a:satMod val="175000"/>
                      <a:alpha val="40000"/>
                    </a:schemeClr>
                  </a:glow>
                  <a:outerShdw blurRad="63500" dir="3600000" algn="tl" rotWithShape="0">
                    <a:srgbClr val="000000">
                      <a:alpha val="70000"/>
                    </a:srgbClr>
                  </a:outerShdw>
                </a:effectLst>
              </a:rPr>
              <a:t>REHAN  ALI  CH.</a:t>
            </a:r>
          </a:p>
        </p:txBody>
      </p:sp>
      <p:sp>
        <p:nvSpPr>
          <p:cNvPr id="4" name="7-Point Star 3"/>
          <p:cNvSpPr/>
          <p:nvPr/>
        </p:nvSpPr>
        <p:spPr>
          <a:xfrm>
            <a:off x="-381000" y="762000"/>
            <a:ext cx="5257800" cy="2667000"/>
          </a:xfrm>
          <a:prstGeom prst="star7">
            <a:avLst/>
          </a:prstGeom>
          <a:solidFill>
            <a:srgbClr val="00B0F0"/>
          </a:solidFill>
          <a:ln w="57150">
            <a:noFill/>
          </a:ln>
          <a:effectLst>
            <a:glow rad="228600">
              <a:schemeClr val="accent5">
                <a:satMod val="175000"/>
                <a:alpha val="40000"/>
              </a:schemeClr>
            </a:glow>
            <a:outerShdw blurRad="152400" dist="317500" dir="5400000" sx="90000" sy="-19000" rotWithShape="0">
              <a:prstClr val="black">
                <a:alpha val="15000"/>
              </a:prstClr>
            </a:outerShdw>
            <a:reflection blurRad="6350" stA="50000" endA="295" endPos="92000" dist="101600" dir="5400000" sy="-100000" algn="bl" rotWithShape="0"/>
          </a:effectLst>
          <a:scene3d>
            <a:camera prst="isometricOffAxis2Left"/>
            <a:lightRig rig="glow" dir="t">
              <a:rot lat="0" lon="0" rev="4800000"/>
            </a:lightRig>
          </a:scene3d>
          <a:sp3d prstMaterial="matte">
            <a:bevelT w="127000" h="63500" prst="slope"/>
          </a:sp3d>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sz="3200" dirty="0">
                <a:ln w="18415" cmpd="sng">
                  <a:solidFill>
                    <a:srgbClr val="FF0000"/>
                  </a:solidFill>
                  <a:prstDash val="solid"/>
                </a:ln>
                <a:solidFill>
                  <a:srgbClr val="FFFFFF"/>
                </a:solidFill>
                <a:effectLst>
                  <a:glow rad="228600">
                    <a:schemeClr val="accent2">
                      <a:satMod val="175000"/>
                      <a:alpha val="40000"/>
                    </a:schemeClr>
                  </a:glow>
                  <a:outerShdw blurRad="63500" dir="3600000" algn="tl" rotWithShape="0">
                    <a:srgbClr val="000000">
                      <a:alpha val="70000"/>
                    </a:srgbClr>
                  </a:outerShdw>
                </a:effectLst>
              </a:rPr>
              <a:t>SYED BILAL ZAHID</a:t>
            </a:r>
          </a:p>
        </p:txBody>
      </p:sp>
      <p:sp>
        <p:nvSpPr>
          <p:cNvPr id="5" name="7-Point Star 4"/>
          <p:cNvSpPr/>
          <p:nvPr/>
        </p:nvSpPr>
        <p:spPr>
          <a:xfrm>
            <a:off x="0" y="3733800"/>
            <a:ext cx="5257800" cy="2667000"/>
          </a:xfrm>
          <a:prstGeom prst="star7">
            <a:avLst/>
          </a:prstGeom>
          <a:solidFill>
            <a:srgbClr val="00B0F0"/>
          </a:solidFill>
          <a:ln w="57150">
            <a:noFill/>
          </a:ln>
          <a:effectLst>
            <a:glow rad="228600">
              <a:schemeClr val="accent5">
                <a:satMod val="175000"/>
                <a:alpha val="40000"/>
              </a:schemeClr>
            </a:glow>
            <a:outerShdw blurRad="152400" dist="317500" dir="5400000" sx="90000" sy="-19000" rotWithShape="0">
              <a:prstClr val="black">
                <a:alpha val="15000"/>
              </a:prstClr>
            </a:outerShdw>
            <a:reflection blurRad="6350" stA="50000" endA="295" endPos="92000" dist="101600" dir="5400000" sy="-100000" algn="bl" rotWithShape="0"/>
          </a:effectLst>
          <a:scene3d>
            <a:camera prst="isometricOffAxis2Left"/>
            <a:lightRig rig="glow" dir="t">
              <a:rot lat="0" lon="0" rev="4800000"/>
            </a:lightRig>
          </a:scene3d>
          <a:sp3d prstMaterial="matte">
            <a:bevelT w="127000" h="63500" prst="slope"/>
          </a:sp3d>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sz="3200" dirty="0">
                <a:ln w="18415" cmpd="sng">
                  <a:solidFill>
                    <a:srgbClr val="FF0000"/>
                  </a:solidFill>
                  <a:prstDash val="solid"/>
                </a:ln>
                <a:solidFill>
                  <a:srgbClr val="FFFFFF"/>
                </a:solidFill>
                <a:effectLst>
                  <a:glow rad="228600">
                    <a:schemeClr val="accent2">
                      <a:satMod val="175000"/>
                      <a:alpha val="40000"/>
                    </a:schemeClr>
                  </a:glow>
                  <a:outerShdw blurRad="63500" dir="3600000" algn="tl" rotWithShape="0">
                    <a:srgbClr val="000000">
                      <a:alpha val="70000"/>
                    </a:srgbClr>
                  </a:outerShdw>
                </a:effectLst>
              </a:rPr>
              <a:t>MUHAMMAD JUNAID  ZAFER</a:t>
            </a:r>
          </a:p>
        </p:txBody>
      </p:sp>
      <p:sp>
        <p:nvSpPr>
          <p:cNvPr id="6" name="7-Point Star 5"/>
          <p:cNvSpPr/>
          <p:nvPr/>
        </p:nvSpPr>
        <p:spPr>
          <a:xfrm>
            <a:off x="4343400" y="3657600"/>
            <a:ext cx="5257800" cy="2667000"/>
          </a:xfrm>
          <a:prstGeom prst="star7">
            <a:avLst/>
          </a:prstGeom>
          <a:solidFill>
            <a:srgbClr val="00B0F0"/>
          </a:solidFill>
          <a:ln w="57150">
            <a:noFill/>
          </a:ln>
          <a:effectLst>
            <a:glow rad="228600">
              <a:schemeClr val="accent5">
                <a:satMod val="175000"/>
                <a:alpha val="40000"/>
              </a:schemeClr>
            </a:glow>
            <a:outerShdw blurRad="152400" dist="317500" dir="5400000" sx="90000" sy="-19000" rotWithShape="0">
              <a:prstClr val="black">
                <a:alpha val="15000"/>
              </a:prstClr>
            </a:outerShdw>
            <a:reflection blurRad="6350" stA="50000" endA="295" endPos="92000" dist="101600" dir="5400000" sy="-100000" algn="bl" rotWithShape="0"/>
          </a:effectLst>
          <a:scene3d>
            <a:camera prst="isometricOffAxis2Left"/>
            <a:lightRig rig="glow" dir="t">
              <a:rot lat="0" lon="0" rev="4800000"/>
            </a:lightRig>
          </a:scene3d>
          <a:sp3d prstMaterial="matte">
            <a:bevelT w="127000" h="63500" prst="slope"/>
          </a:sp3d>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r>
              <a:rPr lang="en-US" sz="3200" dirty="0">
                <a:ln w="18415" cmpd="sng">
                  <a:solidFill>
                    <a:srgbClr val="FF0000"/>
                  </a:solidFill>
                  <a:prstDash val="solid"/>
                </a:ln>
                <a:solidFill>
                  <a:srgbClr val="FFFFFF"/>
                </a:solidFill>
                <a:effectLst>
                  <a:glow rad="228600">
                    <a:schemeClr val="accent2">
                      <a:satMod val="175000"/>
                      <a:alpha val="40000"/>
                    </a:schemeClr>
                  </a:glow>
                  <a:outerShdw blurRad="63500" dir="3600000" algn="tl" rotWithShape="0">
                    <a:srgbClr val="000000">
                      <a:alpha val="70000"/>
                    </a:srgbClr>
                  </a:outerShdw>
                </a:effectLst>
              </a:rPr>
              <a:t>FAROOQ AHMAD  DAR</a:t>
            </a:r>
          </a:p>
        </p:txBody>
      </p:sp>
    </p:spTree>
  </p:cSld>
  <p:clrMapOvr>
    <a:masterClrMapping/>
  </p:clrMapOvr>
  <p:transition>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 descr="Increase.jpg"/>
          <p:cNvPicPr>
            <a:picLocks noChangeAspect="1"/>
          </p:cNvPicPr>
          <p:nvPr/>
        </p:nvPicPr>
        <p:blipFill>
          <a:blip r:embed="rId2"/>
          <a:srcRect/>
          <a:stretch>
            <a:fillRect/>
          </a:stretch>
        </p:blipFill>
        <p:spPr bwMode="auto">
          <a:xfrm>
            <a:off x="2806700" y="0"/>
            <a:ext cx="7327900" cy="6858000"/>
          </a:xfrm>
          <a:prstGeom prst="rect">
            <a:avLst/>
          </a:prstGeom>
          <a:noFill/>
          <a:ln w="9525">
            <a:noFill/>
            <a:miter lim="800000"/>
            <a:headEnd/>
            <a:tailEnd/>
          </a:ln>
        </p:spPr>
      </p:pic>
      <p:sp>
        <p:nvSpPr>
          <p:cNvPr id="6" name="TextBox 5"/>
          <p:cNvSpPr txBox="1"/>
          <p:nvPr/>
        </p:nvSpPr>
        <p:spPr>
          <a:xfrm>
            <a:off x="0" y="0"/>
            <a:ext cx="6781800" cy="2862322"/>
          </a:xfrm>
          <a:prstGeom prst="rect">
            <a:avLst/>
          </a:prstGeom>
          <a:effectLst>
            <a:glow rad="228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a:spAutoFit/>
          </a:bodyPr>
          <a:lstStyle/>
          <a:p>
            <a:pPr fontAlgn="auto">
              <a:spcBef>
                <a:spcPts val="0"/>
              </a:spcBef>
              <a:spcAft>
                <a:spcPts val="0"/>
              </a:spcAft>
              <a:defRPr/>
            </a:pPr>
            <a:r>
              <a:rPr lang="en-US" sz="6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HOW 2 INCREASE BANK PROFITABILITY</a:t>
            </a:r>
          </a:p>
        </p:txBody>
      </p:sp>
      <p:pic>
        <p:nvPicPr>
          <p:cNvPr id="13316" name="Picture 6" descr="key_success.jpg"/>
          <p:cNvPicPr>
            <a:picLocks noChangeAspect="1"/>
          </p:cNvPicPr>
          <p:nvPr/>
        </p:nvPicPr>
        <p:blipFill>
          <a:blip r:embed="rId3"/>
          <a:srcRect/>
          <a:stretch>
            <a:fillRect/>
          </a:stretch>
        </p:blipFill>
        <p:spPr bwMode="auto">
          <a:xfrm>
            <a:off x="0" y="2895600"/>
            <a:ext cx="3810000" cy="3962400"/>
          </a:xfrm>
          <a:prstGeom prst="rect">
            <a:avLst/>
          </a:prstGeom>
          <a:noFill/>
          <a:ln w="9525">
            <a:noFill/>
            <a:miter lim="800000"/>
            <a:headEnd/>
            <a:tailEnd/>
          </a:ln>
        </p:spPr>
      </p:pic>
    </p:spTree>
  </p:cSld>
  <p:clrMapOvr>
    <a:masterClrMapping/>
  </p:clrMapOvr>
  <p:transition spd="slow">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 descr="untitled4.bmp"/>
          <p:cNvPicPr>
            <a:picLocks noChangeAspect="1"/>
          </p:cNvPicPr>
          <p:nvPr/>
        </p:nvPicPr>
        <p:blipFill>
          <a:blip r:embed="rId2"/>
          <a:srcRect/>
          <a:stretch>
            <a:fillRect/>
          </a:stretch>
        </p:blipFill>
        <p:spPr bwMode="auto">
          <a:xfrm>
            <a:off x="0" y="0"/>
            <a:ext cx="9144000" cy="7391400"/>
          </a:xfrm>
          <a:prstGeom prst="rect">
            <a:avLst/>
          </a:prstGeom>
          <a:noFill/>
          <a:ln w="9525">
            <a:noFill/>
            <a:miter lim="800000"/>
            <a:headEnd/>
            <a:tailEnd/>
          </a:ln>
        </p:spPr>
      </p:pic>
      <p:pic>
        <p:nvPicPr>
          <p:cNvPr id="2" name="Picture 1" descr="ShowLogo.jpg"/>
          <p:cNvPicPr>
            <a:picLocks noChangeAspect="1"/>
          </p:cNvPicPr>
          <p:nvPr/>
        </p:nvPicPr>
        <p:blipFill>
          <a:blip r:embed="rId3"/>
          <a:stretch>
            <a:fillRect/>
          </a:stretch>
        </p:blipFill>
        <p:spPr>
          <a:xfrm>
            <a:off x="0" y="990600"/>
            <a:ext cx="4648200" cy="4648200"/>
          </a:xfrm>
          <a:prstGeom prst="ellipse">
            <a:avLst/>
          </a:prstGeom>
          <a:ln>
            <a:noFill/>
          </a:ln>
          <a:effectLst>
            <a:glow rad="228600">
              <a:schemeClr val="accent5">
                <a:satMod val="175000"/>
                <a:alpha val="40000"/>
              </a:schemeClr>
            </a:glow>
            <a:softEdge rad="112500"/>
          </a:effectLst>
        </p:spPr>
      </p:pic>
    </p:spTree>
  </p:cSld>
  <p:clrMapOvr>
    <a:masterClrMapping/>
  </p:clrMapOvr>
  <p:transition>
    <p:wheel spokes="8"/>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1" descr="working-together-731682.jpg"/>
          <p:cNvPicPr>
            <a:picLocks noChangeAspect="1"/>
          </p:cNvPicPr>
          <p:nvPr/>
        </p:nvPicPr>
        <p:blipFill>
          <a:blip r:embed="rId3"/>
          <a:srcRect/>
          <a:stretch>
            <a:fillRect/>
          </a:stretch>
        </p:blipFill>
        <p:spPr bwMode="auto">
          <a:xfrm>
            <a:off x="0" y="-304800"/>
            <a:ext cx="9144000" cy="6324600"/>
          </a:xfrm>
          <a:prstGeom prst="rect">
            <a:avLst/>
          </a:prstGeom>
          <a:noFill/>
          <a:ln w="9525">
            <a:noFill/>
            <a:miter lim="800000"/>
            <a:headEnd/>
            <a:tailEnd/>
          </a:ln>
        </p:spPr>
      </p:pic>
      <p:pic>
        <p:nvPicPr>
          <p:cNvPr id="2" name="Picture 1" descr="ShowLogo.jpg"/>
          <p:cNvPicPr>
            <a:picLocks noChangeAspect="1"/>
          </p:cNvPicPr>
          <p:nvPr/>
        </p:nvPicPr>
        <p:blipFill>
          <a:blip r:embed="rId4"/>
          <a:stretch>
            <a:fillRect/>
          </a:stretch>
        </p:blipFill>
        <p:spPr>
          <a:xfrm rot="21103149">
            <a:off x="2454708" y="1664241"/>
            <a:ext cx="3806601" cy="230606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TextBox 2"/>
          <p:cNvSpPr txBox="1"/>
          <p:nvPr/>
        </p:nvSpPr>
        <p:spPr>
          <a:xfrm>
            <a:off x="381000" y="0"/>
            <a:ext cx="1756956" cy="369332"/>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Bef>
                <a:spcPts val="0"/>
              </a:spcBef>
              <a:spcAft>
                <a:spcPts val="0"/>
              </a:spcAft>
              <a:defRPr/>
            </a:pP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Branch Banking</a:t>
            </a:r>
          </a:p>
        </p:txBody>
      </p:sp>
      <p:sp>
        <p:nvSpPr>
          <p:cNvPr id="4" name="TextBox 3"/>
          <p:cNvSpPr txBox="1"/>
          <p:nvPr/>
        </p:nvSpPr>
        <p:spPr>
          <a:xfrm>
            <a:off x="2362200" y="762000"/>
            <a:ext cx="2074607" cy="369332"/>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Bef>
                <a:spcPts val="0"/>
              </a:spcBef>
              <a:spcAft>
                <a:spcPts val="0"/>
              </a:spcAft>
              <a:defRPr/>
            </a:pP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Consumer Banking</a:t>
            </a:r>
          </a:p>
        </p:txBody>
      </p:sp>
      <p:sp>
        <p:nvSpPr>
          <p:cNvPr id="5" name="TextBox 4"/>
          <p:cNvSpPr txBox="1"/>
          <p:nvPr/>
        </p:nvSpPr>
        <p:spPr>
          <a:xfrm>
            <a:off x="228600" y="1219200"/>
            <a:ext cx="1191352" cy="369332"/>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Bef>
                <a:spcPts val="0"/>
              </a:spcBef>
              <a:spcAft>
                <a:spcPts val="0"/>
              </a:spcAft>
              <a:defRPr/>
            </a:pP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E-Banking</a:t>
            </a:r>
          </a:p>
        </p:txBody>
      </p:sp>
      <p:sp>
        <p:nvSpPr>
          <p:cNvPr id="6" name="TextBox 5"/>
          <p:cNvSpPr txBox="1"/>
          <p:nvPr/>
        </p:nvSpPr>
        <p:spPr>
          <a:xfrm>
            <a:off x="685800" y="4495800"/>
            <a:ext cx="1256691" cy="646331"/>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Bef>
                <a:spcPts val="0"/>
              </a:spcBef>
              <a:spcAft>
                <a:spcPts val="0"/>
              </a:spcAft>
              <a:defRPr/>
            </a:pP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Corporate </a:t>
            </a:r>
          </a:p>
          <a:p>
            <a:pPr fontAlgn="auto">
              <a:spcBef>
                <a:spcPts val="0"/>
              </a:spcBef>
              <a:spcAft>
                <a:spcPts val="0"/>
              </a:spcAft>
              <a:defRPr/>
            </a:pP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Banking</a:t>
            </a:r>
          </a:p>
        </p:txBody>
      </p:sp>
      <p:sp>
        <p:nvSpPr>
          <p:cNvPr id="7" name="TextBox 6"/>
          <p:cNvSpPr txBox="1"/>
          <p:nvPr/>
        </p:nvSpPr>
        <p:spPr>
          <a:xfrm>
            <a:off x="990600" y="5943600"/>
            <a:ext cx="3954993" cy="369332"/>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Bef>
                <a:spcPts val="0"/>
              </a:spcBef>
              <a:spcAft>
                <a:spcPts val="0"/>
              </a:spcAft>
              <a:defRPr/>
            </a:pP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Foreign currencies remittance facility</a:t>
            </a:r>
          </a:p>
        </p:txBody>
      </p:sp>
      <p:sp>
        <p:nvSpPr>
          <p:cNvPr id="8" name="TextBox 7"/>
          <p:cNvSpPr txBox="1"/>
          <p:nvPr/>
        </p:nvSpPr>
        <p:spPr>
          <a:xfrm>
            <a:off x="6400800" y="5410200"/>
            <a:ext cx="2528834" cy="646331"/>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Bef>
                <a:spcPts val="0"/>
              </a:spcBef>
              <a:spcAft>
                <a:spcPts val="0"/>
              </a:spcAft>
              <a:defRPr/>
            </a:pP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Foreign trade and </a:t>
            </a:r>
          </a:p>
          <a:p>
            <a:pPr fontAlgn="auto">
              <a:spcBef>
                <a:spcPts val="0"/>
              </a:spcBef>
              <a:spcAft>
                <a:spcPts val="0"/>
              </a:spcAft>
              <a:defRPr/>
            </a:pP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correspondent banking</a:t>
            </a:r>
          </a:p>
        </p:txBody>
      </p:sp>
      <p:sp>
        <p:nvSpPr>
          <p:cNvPr id="9" name="TextBox 8"/>
          <p:cNvSpPr txBox="1"/>
          <p:nvPr/>
        </p:nvSpPr>
        <p:spPr>
          <a:xfrm>
            <a:off x="7772400" y="762000"/>
            <a:ext cx="1179618" cy="369332"/>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Bef>
                <a:spcPts val="0"/>
              </a:spcBef>
              <a:spcAft>
                <a:spcPts val="0"/>
              </a:spcAft>
              <a:defRPr/>
            </a:pP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UBL Drive</a:t>
            </a:r>
          </a:p>
        </p:txBody>
      </p:sp>
      <p:sp>
        <p:nvSpPr>
          <p:cNvPr id="10" name="TextBox 9"/>
          <p:cNvSpPr txBox="1"/>
          <p:nvPr/>
        </p:nvSpPr>
        <p:spPr>
          <a:xfrm>
            <a:off x="7772400" y="3962400"/>
            <a:ext cx="1138453" cy="369332"/>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Bef>
                <a:spcPts val="0"/>
              </a:spcBef>
              <a:spcAft>
                <a:spcPts val="0"/>
              </a:spcAft>
              <a:defRPr/>
            </a:pP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Cash Line</a:t>
            </a:r>
          </a:p>
        </p:txBody>
      </p:sp>
      <p:sp>
        <p:nvSpPr>
          <p:cNvPr id="11" name="TextBox 10"/>
          <p:cNvSpPr txBox="1"/>
          <p:nvPr/>
        </p:nvSpPr>
        <p:spPr>
          <a:xfrm>
            <a:off x="5410200" y="0"/>
            <a:ext cx="1601592" cy="369332"/>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Bef>
                <a:spcPts val="0"/>
              </a:spcBef>
              <a:spcAft>
                <a:spcPts val="0"/>
              </a:spcAft>
              <a:defRPr/>
            </a:pP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Personal Loan</a:t>
            </a:r>
          </a:p>
        </p:txBody>
      </p:sp>
      <p:pic>
        <p:nvPicPr>
          <p:cNvPr id="15373" name="Picture 12" descr="MainAd.jpg"/>
          <p:cNvPicPr>
            <a:picLocks noChangeAspect="1"/>
          </p:cNvPicPr>
          <p:nvPr/>
        </p:nvPicPr>
        <p:blipFill>
          <a:blip r:embed="rId5"/>
          <a:srcRect/>
          <a:stretch>
            <a:fillRect/>
          </a:stretch>
        </p:blipFill>
        <p:spPr bwMode="auto">
          <a:xfrm>
            <a:off x="1828800" y="4038600"/>
            <a:ext cx="5181600" cy="1447800"/>
          </a:xfrm>
          <a:prstGeom prst="rect">
            <a:avLst/>
          </a:prstGeom>
          <a:noFill/>
          <a:ln w="9525">
            <a:noFill/>
            <a:miter lim="800000"/>
            <a:headEnd/>
            <a:tailEnd/>
          </a:ln>
        </p:spPr>
      </p:pic>
      <p:pic>
        <p:nvPicPr>
          <p:cNvPr id="14" name="Picture 13" descr="ShowLogo.jpg"/>
          <p:cNvPicPr>
            <a:picLocks noChangeAspect="1"/>
          </p:cNvPicPr>
          <p:nvPr/>
        </p:nvPicPr>
        <p:blipFill>
          <a:blip r:embed="rId4"/>
          <a:stretch>
            <a:fillRect/>
          </a:stretch>
        </p:blipFill>
        <p:spPr>
          <a:xfrm>
            <a:off x="8001000" y="0"/>
            <a:ext cx="914400" cy="609600"/>
          </a:xfrm>
          <a:prstGeom prst="ellipse">
            <a:avLst/>
          </a:prstGeom>
          <a:ln>
            <a:noFill/>
          </a:ln>
          <a:effectLst>
            <a:glow rad="228600">
              <a:schemeClr val="accent5">
                <a:satMod val="175000"/>
                <a:alpha val="40000"/>
              </a:schemeClr>
            </a:glow>
            <a:softEdge rad="112500"/>
          </a:effectLst>
        </p:spPr>
      </p:pic>
    </p:spTree>
  </p:cSld>
  <p:clrMapOvr>
    <a:masterClrMapping/>
  </p:clrMapOvr>
  <p:transition>
    <p:strips dir="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610600" cy="1231106"/>
          </a:xfrm>
          <a:prstGeom prst="rect">
            <a:avLst/>
          </a:prstGeom>
        </p:spPr>
        <p:style>
          <a:lnRef idx="0">
            <a:schemeClr val="accent2"/>
          </a:lnRef>
          <a:fillRef idx="3">
            <a:schemeClr val="accent2"/>
          </a:fillRef>
          <a:effectRef idx="3">
            <a:schemeClr val="accent2"/>
          </a:effectRef>
          <a:fontRef idx="minor">
            <a:schemeClr val="lt1"/>
          </a:fontRef>
        </p:style>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fontAlgn="auto">
              <a:spcBef>
                <a:spcPts val="0"/>
              </a:spcBef>
              <a:spcAft>
                <a:spcPts val="0"/>
              </a:spcAft>
              <a:defRPr/>
            </a:pPr>
            <a:r>
              <a:rPr lang="en-US" sz="2000" b="1" cap="all" dirty="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Measures to improve the profitability and efficiency level of </a:t>
            </a:r>
            <a:r>
              <a:rPr lang="en-US" sz="3600" b="1" cap="all" dirty="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UBL</a:t>
            </a:r>
            <a:endParaRPr lang="en-US" sz="2000" b="1" cap="all" dirty="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a:p>
            <a:pPr fontAlgn="auto">
              <a:spcBef>
                <a:spcPts val="0"/>
              </a:spcBef>
              <a:spcAft>
                <a:spcPts val="0"/>
              </a:spcAft>
              <a:defRPr/>
            </a:pPr>
            <a:endParaRPr lang="en-US" b="1" cap="all" dirty="0">
              <a:ln/>
              <a:solidFill>
                <a:schemeClr val="bg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17412" name="Picture 2" descr="ShowLogo.jpg"/>
          <p:cNvPicPr>
            <a:picLocks noChangeAspect="1"/>
          </p:cNvPicPr>
          <p:nvPr/>
        </p:nvPicPr>
        <p:blipFill>
          <a:blip r:embed="rId2"/>
          <a:srcRect/>
          <a:stretch>
            <a:fillRect/>
          </a:stretch>
        </p:blipFill>
        <p:spPr bwMode="auto">
          <a:xfrm>
            <a:off x="7620000" y="1066800"/>
            <a:ext cx="762000" cy="533400"/>
          </a:xfrm>
          <a:prstGeom prst="rect">
            <a:avLst/>
          </a:prstGeom>
          <a:noFill/>
          <a:ln w="9525">
            <a:noFill/>
            <a:miter lim="800000"/>
            <a:headEnd/>
            <a:tailEnd/>
          </a:ln>
        </p:spPr>
      </p:pic>
      <p:pic>
        <p:nvPicPr>
          <p:cNvPr id="17414" name="Picture 6" descr="C:\Documents and Settings\Farooq\Desktop\Junaid\HSPS_billing01.jpg"/>
          <p:cNvPicPr>
            <a:picLocks noChangeAspect="1" noChangeArrowheads="1"/>
          </p:cNvPicPr>
          <p:nvPr/>
        </p:nvPicPr>
        <p:blipFill>
          <a:blip r:embed="rId3"/>
          <a:srcRect/>
          <a:stretch>
            <a:fillRect/>
          </a:stretch>
        </p:blipFill>
        <p:spPr bwMode="auto">
          <a:xfrm>
            <a:off x="0" y="914400"/>
            <a:ext cx="9143999" cy="5943599"/>
          </a:xfrm>
          <a:prstGeom prst="rect">
            <a:avLst/>
          </a:prstGeom>
          <a:noFill/>
        </p:spPr>
      </p:pic>
      <p:pic>
        <p:nvPicPr>
          <p:cNvPr id="7" name="Picture 6" descr="ShowLogo.jpg"/>
          <p:cNvPicPr>
            <a:picLocks noChangeAspect="1"/>
          </p:cNvPicPr>
          <p:nvPr/>
        </p:nvPicPr>
        <p:blipFill>
          <a:blip r:embed="rId2"/>
          <a:stretch>
            <a:fillRect/>
          </a:stretch>
        </p:blipFill>
        <p:spPr>
          <a:xfrm>
            <a:off x="8077200" y="152400"/>
            <a:ext cx="914400" cy="609600"/>
          </a:xfrm>
          <a:prstGeom prst="ellipse">
            <a:avLst/>
          </a:prstGeom>
          <a:ln>
            <a:noFill/>
          </a:ln>
          <a:effectLst>
            <a:glow rad="228600">
              <a:schemeClr val="accent5">
                <a:satMod val="175000"/>
                <a:alpha val="40000"/>
              </a:schemeClr>
            </a:glow>
            <a:softEdge rad="11250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arbondioxidemolecules_2.jpg"/>
          <p:cNvPicPr>
            <a:picLocks noChangeAspect="1"/>
          </p:cNvPicPr>
          <p:nvPr/>
        </p:nvPicPr>
        <p:blipFill>
          <a:blip r:embed="rId2"/>
          <a:srcRect/>
          <a:stretch>
            <a:fillRect/>
          </a:stretch>
        </p:blipFill>
        <p:spPr bwMode="auto">
          <a:xfrm>
            <a:off x="4648200" y="0"/>
            <a:ext cx="4495800" cy="6858000"/>
          </a:xfrm>
          <a:prstGeom prst="rect">
            <a:avLst/>
          </a:prstGeom>
          <a:noFill/>
          <a:ln w="9525">
            <a:noFill/>
            <a:miter lim="800000"/>
            <a:headEnd/>
            <a:tailEnd/>
          </a:ln>
        </p:spPr>
      </p:pic>
      <p:sp>
        <p:nvSpPr>
          <p:cNvPr id="2" name="TextBox 1"/>
          <p:cNvSpPr txBox="1"/>
          <p:nvPr/>
        </p:nvSpPr>
        <p:spPr>
          <a:xfrm>
            <a:off x="0" y="0"/>
            <a:ext cx="4681859" cy="1046440"/>
          </a:xfrm>
          <a:prstGeom prst="rect">
            <a:avLst/>
          </a:prstGeom>
        </p:spPr>
        <p:style>
          <a:lnRef idx="2">
            <a:schemeClr val="accent2"/>
          </a:lnRef>
          <a:fillRef idx="1">
            <a:schemeClr val="lt1"/>
          </a:fillRef>
          <a:effectRef idx="0">
            <a:schemeClr val="accent2"/>
          </a:effectRef>
          <a:fontRef idx="minor">
            <a:schemeClr val="dk1"/>
          </a:fontRef>
        </p:style>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Bef>
                <a:spcPts val="0"/>
              </a:spcBef>
              <a:spcAft>
                <a:spcPts val="0"/>
              </a:spcAft>
              <a:defRPr/>
            </a:pPr>
            <a:r>
              <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Product Attributes</a:t>
            </a: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a:p>
            <a:pPr fontAlgn="auto">
              <a:spcBef>
                <a:spcPts val="0"/>
              </a:spcBef>
              <a:spcAft>
                <a:spcPts val="0"/>
              </a:spcAft>
              <a:defRPr/>
            </a:pP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8436" name="TextBox 3"/>
          <p:cNvSpPr txBox="1">
            <a:spLocks noChangeArrowheads="1"/>
          </p:cNvSpPr>
          <p:nvPr/>
        </p:nvSpPr>
        <p:spPr bwMode="auto">
          <a:xfrm>
            <a:off x="0" y="1143000"/>
            <a:ext cx="4724400" cy="646113"/>
          </a:xfrm>
          <a:prstGeom prst="rect">
            <a:avLst/>
          </a:prstGeom>
          <a:noFill/>
          <a:ln w="9525">
            <a:noFill/>
            <a:miter lim="800000"/>
            <a:headEnd/>
            <a:tailEnd/>
          </a:ln>
        </p:spPr>
        <p:txBody>
          <a:bodyPr>
            <a:spAutoFit/>
          </a:bodyPr>
          <a:lstStyle/>
          <a:p>
            <a:r>
              <a:rPr lang="en-US" b="1">
                <a:latin typeface="Calibri" pitchFamily="34" charset="0"/>
              </a:rPr>
              <a:t>The sales of any product or services immensely </a:t>
            </a:r>
          </a:p>
          <a:p>
            <a:r>
              <a:rPr lang="en-US" b="1">
                <a:latin typeface="Calibri" pitchFamily="34" charset="0"/>
              </a:rPr>
              <a:t>depends upon product or service attributes.</a:t>
            </a:r>
          </a:p>
        </p:txBody>
      </p:sp>
      <p:sp>
        <p:nvSpPr>
          <p:cNvPr id="5" name="TextBox 4"/>
          <p:cNvSpPr txBox="1"/>
          <p:nvPr/>
        </p:nvSpPr>
        <p:spPr>
          <a:xfrm>
            <a:off x="228600" y="2362200"/>
            <a:ext cx="3140540" cy="461665"/>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Bef>
                <a:spcPts val="0"/>
              </a:spcBef>
              <a:spcAft>
                <a:spcPts val="0"/>
              </a:spcAft>
              <a:defRPr/>
            </a:pPr>
            <a:r>
              <a:rPr lang="en-US" sz="2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mn-lt"/>
              </a:rPr>
              <a:t>Supporting Categories</a:t>
            </a:r>
          </a:p>
        </p:txBody>
      </p:sp>
      <p:sp>
        <p:nvSpPr>
          <p:cNvPr id="18438" name="TextBox 5"/>
          <p:cNvSpPr txBox="1">
            <a:spLocks noChangeArrowheads="1"/>
          </p:cNvSpPr>
          <p:nvPr/>
        </p:nvSpPr>
        <p:spPr bwMode="auto">
          <a:xfrm>
            <a:off x="304800" y="3200400"/>
            <a:ext cx="3798888" cy="1846263"/>
          </a:xfrm>
          <a:prstGeom prst="rect">
            <a:avLst/>
          </a:prstGeom>
          <a:noFill/>
          <a:ln w="9525">
            <a:noFill/>
            <a:miter lim="800000"/>
            <a:headEnd/>
            <a:tailEnd/>
          </a:ln>
        </p:spPr>
        <p:txBody>
          <a:bodyPr wrap="none">
            <a:spAutoFit/>
          </a:bodyPr>
          <a:lstStyle/>
          <a:p>
            <a:pPr>
              <a:buFont typeface="Wingdings" pitchFamily="2" charset="2"/>
              <a:buChar char="q"/>
            </a:pPr>
            <a:r>
              <a:rPr lang="en-US" b="1">
                <a:latin typeface="Calibri" pitchFamily="34" charset="0"/>
              </a:rPr>
              <a:t> </a:t>
            </a:r>
            <a:r>
              <a:rPr lang="en-US" sz="2400" b="1">
                <a:latin typeface="Calibri" pitchFamily="34" charset="0"/>
              </a:rPr>
              <a:t>Branding</a:t>
            </a:r>
            <a:endParaRPr lang="en-US" sz="2400">
              <a:latin typeface="Calibri" pitchFamily="34" charset="0"/>
            </a:endParaRPr>
          </a:p>
          <a:p>
            <a:pPr>
              <a:buFont typeface="Wingdings" pitchFamily="2" charset="2"/>
              <a:buChar char="q"/>
            </a:pPr>
            <a:r>
              <a:rPr lang="en-US" sz="2400" b="1">
                <a:latin typeface="Calibri" pitchFamily="34" charset="0"/>
              </a:rPr>
              <a:t> Packaging</a:t>
            </a:r>
          </a:p>
          <a:p>
            <a:pPr>
              <a:buFont typeface="Wingdings" pitchFamily="2" charset="2"/>
              <a:buChar char="q"/>
            </a:pPr>
            <a:r>
              <a:rPr lang="en-US" sz="2400" b="1">
                <a:latin typeface="Calibri" pitchFamily="34" charset="0"/>
              </a:rPr>
              <a:t> Labeling</a:t>
            </a:r>
            <a:endParaRPr lang="en-US" sz="2400">
              <a:latin typeface="Calibri" pitchFamily="34" charset="0"/>
            </a:endParaRPr>
          </a:p>
          <a:p>
            <a:pPr>
              <a:buFont typeface="Wingdings" pitchFamily="2" charset="2"/>
              <a:buChar char="q"/>
            </a:pPr>
            <a:r>
              <a:rPr lang="en-US" sz="2400" b="1">
                <a:latin typeface="Calibri" pitchFamily="34" charset="0"/>
              </a:rPr>
              <a:t> Product Support Services</a:t>
            </a:r>
            <a:r>
              <a:rPr lang="en-US" sz="2400">
                <a:latin typeface="Calibri" pitchFamily="34" charset="0"/>
              </a:rPr>
              <a:t> </a:t>
            </a:r>
          </a:p>
          <a:p>
            <a:endParaRPr lang="en-US">
              <a:latin typeface="Calibri" pitchFamily="34" charset="0"/>
            </a:endParaRPr>
          </a:p>
        </p:txBody>
      </p:sp>
      <p:pic>
        <p:nvPicPr>
          <p:cNvPr id="7" name="Picture 6" descr="ShowLogo.jpg"/>
          <p:cNvPicPr>
            <a:picLocks noChangeAspect="1"/>
          </p:cNvPicPr>
          <p:nvPr/>
        </p:nvPicPr>
        <p:blipFill>
          <a:blip r:embed="rId3"/>
          <a:stretch>
            <a:fillRect/>
          </a:stretch>
        </p:blipFill>
        <p:spPr>
          <a:xfrm>
            <a:off x="8229600" y="76200"/>
            <a:ext cx="914400" cy="762000"/>
          </a:xfrm>
          <a:prstGeom prst="ellipse">
            <a:avLst/>
          </a:prstGeom>
          <a:ln>
            <a:noFill/>
          </a:ln>
          <a:effectLst>
            <a:glow rad="228600">
              <a:schemeClr val="accent5">
                <a:satMod val="175000"/>
                <a:alpha val="40000"/>
              </a:schemeClr>
            </a:glow>
            <a:softEdge rad="112500"/>
          </a:effectLst>
        </p:spPr>
      </p:pic>
    </p:spTree>
  </p:cSld>
  <p:clrMapOvr>
    <a:masterClrMapping/>
  </p:clrMapOvr>
  <p:transition>
    <p:checke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300_Eggs-iStock_000003034999XSmall.jpg"/>
          <p:cNvPicPr>
            <a:picLocks noChangeAspect="1"/>
          </p:cNvPicPr>
          <p:nvPr/>
        </p:nvPicPr>
        <p:blipFill>
          <a:blip r:embed="rId2"/>
          <a:stretch>
            <a:fillRect/>
          </a:stretch>
        </p:blipFill>
        <p:spPr>
          <a:xfrm>
            <a:off x="3429000" y="1143000"/>
            <a:ext cx="5715000" cy="16764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Box 2"/>
          <p:cNvSpPr txBox="1"/>
          <p:nvPr/>
        </p:nvSpPr>
        <p:spPr>
          <a:xfrm>
            <a:off x="0" y="0"/>
            <a:ext cx="4681859" cy="1046440"/>
          </a:xfrm>
          <a:prstGeom prst="rect">
            <a:avLst/>
          </a:prstGeom>
        </p:spPr>
        <p:style>
          <a:lnRef idx="2">
            <a:schemeClr val="accent2"/>
          </a:lnRef>
          <a:fillRef idx="1">
            <a:schemeClr val="lt1"/>
          </a:fillRef>
          <a:effectRef idx="0">
            <a:schemeClr val="accent2"/>
          </a:effectRef>
          <a:fontRef idx="minor">
            <a:schemeClr val="dk1"/>
          </a:fontRef>
        </p:style>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fontAlgn="auto">
              <a:spcBef>
                <a:spcPts val="0"/>
              </a:spcBef>
              <a:spcAft>
                <a:spcPts val="0"/>
              </a:spcAft>
              <a:defRPr/>
            </a:pPr>
            <a:r>
              <a:rPr lang="en-US" sz="4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Product Attributes</a:t>
            </a: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a:p>
            <a:pPr fontAlgn="auto">
              <a:spcBef>
                <a:spcPts val="0"/>
              </a:spcBef>
              <a:spcAft>
                <a:spcPts val="0"/>
              </a:spcAft>
              <a:defRPr/>
            </a:pP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TextBox 3"/>
          <p:cNvSpPr txBox="1"/>
          <p:nvPr/>
        </p:nvSpPr>
        <p:spPr>
          <a:xfrm>
            <a:off x="0" y="1219200"/>
            <a:ext cx="3429000" cy="1477328"/>
          </a:xfrm>
          <a:prstGeom prst="rect">
            <a:avLst/>
          </a:prstGeom>
          <a:noFill/>
        </p:spPr>
        <p:txBody>
          <a:bodyPr>
            <a:spAutoFit/>
          </a:bodyPr>
          <a:lstStyle/>
          <a:p>
            <a:pPr>
              <a:defRPr/>
            </a:pPr>
            <a:r>
              <a:rPr lang="en-US"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Product Quality</a:t>
            </a:r>
          </a:p>
          <a:p>
            <a:pPr>
              <a:defRPr/>
            </a:pPr>
            <a:endParaRPr lang="en-US" dirty="0"/>
          </a:p>
          <a:p>
            <a:pPr>
              <a:defRPr/>
            </a:pPr>
            <a:r>
              <a:rPr lang="en-US" dirty="0"/>
              <a:t>Product’s overall durability and reliability, so that the customer come back</a:t>
            </a:r>
          </a:p>
        </p:txBody>
      </p:sp>
      <p:sp>
        <p:nvSpPr>
          <p:cNvPr id="5" name="TextBox 4"/>
          <p:cNvSpPr txBox="1"/>
          <p:nvPr/>
        </p:nvSpPr>
        <p:spPr>
          <a:xfrm>
            <a:off x="152400" y="2971800"/>
            <a:ext cx="1954381" cy="369332"/>
          </a:xfrm>
          <a:prstGeom prst="rect">
            <a:avLst/>
          </a:prstGeom>
          <a:noFill/>
        </p:spPr>
        <p:txBody>
          <a:bodyPr wrap="none">
            <a:spAutoFit/>
          </a:bodyPr>
          <a:lstStyle/>
          <a:p>
            <a:pPr>
              <a:defRPr/>
            </a:pPr>
            <a:r>
              <a:rPr lang="en-US"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Product Feature</a:t>
            </a:r>
          </a:p>
        </p:txBody>
      </p:sp>
      <p:sp>
        <p:nvSpPr>
          <p:cNvPr id="6" name="TextBox 5"/>
          <p:cNvSpPr txBox="1"/>
          <p:nvPr/>
        </p:nvSpPr>
        <p:spPr>
          <a:xfrm>
            <a:off x="0" y="5257800"/>
            <a:ext cx="2736647" cy="369332"/>
          </a:xfrm>
          <a:prstGeom prst="rect">
            <a:avLst/>
          </a:prstGeom>
          <a:noFill/>
        </p:spPr>
        <p:txBody>
          <a:bodyPr wrap="none">
            <a:spAutoFit/>
          </a:bodyPr>
          <a:lstStyle/>
          <a:p>
            <a:pPr>
              <a:defRPr/>
            </a:pPr>
            <a:r>
              <a:rPr lang="en-US" b="1" u="sng"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Product Style &amp; Design</a:t>
            </a:r>
          </a:p>
        </p:txBody>
      </p:sp>
      <p:sp>
        <p:nvSpPr>
          <p:cNvPr id="19463" name="TextBox 7"/>
          <p:cNvSpPr txBox="1">
            <a:spLocks noChangeArrowheads="1"/>
          </p:cNvSpPr>
          <p:nvPr/>
        </p:nvSpPr>
        <p:spPr bwMode="auto">
          <a:xfrm>
            <a:off x="0" y="3429000"/>
            <a:ext cx="2819400" cy="923925"/>
          </a:xfrm>
          <a:prstGeom prst="rect">
            <a:avLst/>
          </a:prstGeom>
          <a:noFill/>
          <a:ln w="9525">
            <a:noFill/>
            <a:miter lim="800000"/>
            <a:headEnd/>
            <a:tailEnd/>
          </a:ln>
        </p:spPr>
        <p:txBody>
          <a:bodyPr>
            <a:spAutoFit/>
          </a:bodyPr>
          <a:lstStyle/>
          <a:p>
            <a:r>
              <a:rPr lang="en-US"/>
              <a:t>Different features from competitors, first and new feature.</a:t>
            </a:r>
          </a:p>
        </p:txBody>
      </p:sp>
      <p:pic>
        <p:nvPicPr>
          <p:cNvPr id="9" name="Picture 8" descr="iconcard.jpg"/>
          <p:cNvPicPr>
            <a:picLocks noChangeAspect="1"/>
          </p:cNvPicPr>
          <p:nvPr/>
        </p:nvPicPr>
        <p:blipFill>
          <a:blip r:embed="rId3"/>
          <a:stretch>
            <a:fillRect/>
          </a:stretch>
        </p:blipFill>
        <p:spPr>
          <a:xfrm>
            <a:off x="3200400" y="3048000"/>
            <a:ext cx="5486400" cy="19050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9465" name="TextBox 9"/>
          <p:cNvSpPr txBox="1">
            <a:spLocks noChangeArrowheads="1"/>
          </p:cNvSpPr>
          <p:nvPr/>
        </p:nvSpPr>
        <p:spPr bwMode="auto">
          <a:xfrm>
            <a:off x="0" y="5791200"/>
            <a:ext cx="3429000" cy="708025"/>
          </a:xfrm>
          <a:prstGeom prst="rect">
            <a:avLst/>
          </a:prstGeom>
          <a:noFill/>
          <a:ln w="9525">
            <a:noFill/>
            <a:miter lim="800000"/>
            <a:headEnd/>
            <a:tailEnd/>
          </a:ln>
        </p:spPr>
        <p:txBody>
          <a:bodyPr>
            <a:spAutoFit/>
          </a:bodyPr>
          <a:lstStyle/>
          <a:p>
            <a:r>
              <a:rPr lang="en-US" sz="2000"/>
              <a:t>A better style and design is the strong competitive edge.</a:t>
            </a:r>
          </a:p>
        </p:txBody>
      </p:sp>
      <p:pic>
        <p:nvPicPr>
          <p:cNvPr id="11" name="Picture 10" descr="credit3.jpg"/>
          <p:cNvPicPr>
            <a:picLocks noChangeAspect="1"/>
          </p:cNvPicPr>
          <p:nvPr/>
        </p:nvPicPr>
        <p:blipFill>
          <a:blip r:embed="rId4"/>
          <a:stretch>
            <a:fillRect/>
          </a:stretch>
        </p:blipFill>
        <p:spPr>
          <a:xfrm>
            <a:off x="3581400" y="5181600"/>
            <a:ext cx="4800600" cy="1447800"/>
          </a:xfrm>
          <a:prstGeom prst="rect">
            <a:avLst/>
          </a:prstGeom>
          <a:ln>
            <a:noFill/>
          </a:ln>
          <a:effectLst>
            <a:softEdge rad="112500"/>
          </a:effectLst>
        </p:spPr>
      </p:pic>
      <p:pic>
        <p:nvPicPr>
          <p:cNvPr id="12" name="Picture 11" descr="ShowLogo.jpg"/>
          <p:cNvPicPr>
            <a:picLocks noChangeAspect="1"/>
          </p:cNvPicPr>
          <p:nvPr/>
        </p:nvPicPr>
        <p:blipFill>
          <a:blip r:embed="rId5"/>
          <a:stretch>
            <a:fillRect/>
          </a:stretch>
        </p:blipFill>
        <p:spPr>
          <a:xfrm>
            <a:off x="5410200" y="5562600"/>
            <a:ext cx="914400" cy="609600"/>
          </a:xfrm>
          <a:prstGeom prst="ellipse">
            <a:avLst/>
          </a:prstGeom>
          <a:ln>
            <a:noFill/>
          </a:ln>
          <a:effectLst>
            <a:glow rad="228600">
              <a:schemeClr val="accent5">
                <a:satMod val="175000"/>
                <a:alpha val="40000"/>
              </a:schemeClr>
            </a:glow>
            <a:softEdge rad="112500"/>
          </a:effectLst>
        </p:spPr>
      </p:pic>
      <p:pic>
        <p:nvPicPr>
          <p:cNvPr id="13" name="Picture 12" descr="ShowLogo.jpg"/>
          <p:cNvPicPr>
            <a:picLocks noChangeAspect="1"/>
          </p:cNvPicPr>
          <p:nvPr/>
        </p:nvPicPr>
        <p:blipFill>
          <a:blip r:embed="rId5"/>
          <a:stretch>
            <a:fillRect/>
          </a:stretch>
        </p:blipFill>
        <p:spPr>
          <a:xfrm>
            <a:off x="8229600" y="0"/>
            <a:ext cx="914400" cy="609600"/>
          </a:xfrm>
          <a:prstGeom prst="ellipse">
            <a:avLst/>
          </a:prstGeom>
          <a:ln>
            <a:noFill/>
          </a:ln>
          <a:effectLst>
            <a:glow rad="228600">
              <a:schemeClr val="accent5">
                <a:satMod val="175000"/>
                <a:alpha val="40000"/>
              </a:schemeClr>
            </a:glow>
            <a:softEdge rad="112500"/>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themeOverride>
</file>

<file path=docProps/app.xml><?xml version="1.0" encoding="utf-8"?>
<Properties xmlns="http://schemas.openxmlformats.org/officeDocument/2006/extended-properties" xmlns:vt="http://schemas.openxmlformats.org/officeDocument/2006/docPropsVTypes">
  <Template/>
  <TotalTime>218</TotalTime>
  <Words>854</Words>
  <Application>Microsoft Office PowerPoint</Application>
  <PresentationFormat>On-screen Show (4:3)</PresentationFormat>
  <Paragraphs>135</Paragraphs>
  <Slides>28</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Arial</vt:lpstr>
      <vt:lpstr>Calibri</vt:lpstr>
      <vt:lpstr>Constantia</vt:lpstr>
      <vt:lpstr>Wingdings 2</vt:lpstr>
      <vt:lpstr>Trebuchet MS</vt:lpstr>
      <vt:lpstr>Wingdings</vt:lpstr>
      <vt:lpstr>Berlin Sans FB Demi</vt:lpstr>
      <vt:lpstr>Flow</vt:lpstr>
      <vt:lpstr>Opulent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Physical Evidence</vt:lpstr>
      <vt:lpstr>Avoid Misleading Communication about Financial Products </vt:lpstr>
      <vt:lpstr>Free Monthly Journals</vt:lpstr>
      <vt:lpstr>RETAINING PROFITABLE CUSTOMERS</vt:lpstr>
      <vt:lpstr>Slide 20</vt:lpstr>
      <vt:lpstr>Avoid Hidden Charges</vt:lpstr>
      <vt:lpstr>Environment and Atmosphere</vt:lpstr>
      <vt:lpstr>Slide 23</vt:lpstr>
      <vt:lpstr>Error free operational work: </vt:lpstr>
      <vt:lpstr>Profit Sharing</vt:lpstr>
      <vt:lpstr>Branch profitability by serving the customer</vt:lpstr>
      <vt:lpstr>Co-ordination and team work</vt:lpstr>
      <vt:lpstr>Slide 28</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All</dc:creator>
  <cp:lastModifiedBy> Farooq</cp:lastModifiedBy>
  <cp:revision>31</cp:revision>
  <dcterms:created xsi:type="dcterms:W3CDTF">2007-06-21T05:08:35Z</dcterms:created>
  <dcterms:modified xsi:type="dcterms:W3CDTF">2008-06-20T13:16:52Z</dcterms:modified>
</cp:coreProperties>
</file>