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60" r:id="rId4"/>
    <p:sldId id="261" r:id="rId5"/>
    <p:sldId id="277" r:id="rId6"/>
    <p:sldId id="266" r:id="rId7"/>
    <p:sldId id="267" r:id="rId8"/>
    <p:sldId id="268" r:id="rId9"/>
    <p:sldId id="269" r:id="rId10"/>
    <p:sldId id="270" r:id="rId11"/>
    <p:sldId id="278" r:id="rId12"/>
    <p:sldId id="272" r:id="rId13"/>
    <p:sldId id="274" r:id="rId14"/>
    <p:sldId id="273" r:id="rId15"/>
    <p:sldId id="276" r:id="rId16"/>
    <p:sldId id="26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147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4331D8-1380-4152-B31E-2539C4B77B76}" type="datetimeFigureOut">
              <a:rPr lang="en-US" smtClean="0"/>
              <a:pPr/>
              <a:t>3/2/2025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A295E5-691B-420D-B7B4-4F22B9E4B9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A295E5-691B-420D-B7B4-4F22B9E4B906}" type="slidenum">
              <a:rPr lang="en-US" smtClean="0"/>
              <a:pPr/>
              <a:t>13</a:t>
            </a:fld>
            <a:endParaRPr lang="en-US"/>
          </a:p>
        </p:txBody>
      </p:sp>
    </p:spTree>
    <p:extLst>
      <p:ext uri="{BB962C8B-B14F-4D97-AF65-F5344CB8AC3E}">
        <p14:creationId xmlns:p14="http://schemas.microsoft.com/office/powerpoint/2010/main" val="45822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DEC4F3-799D-4B30-ACA4-128DF9A25D8F}" type="datetime1">
              <a:rPr lang="en-IN" smtClean="0"/>
              <a:pPr/>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59729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62BFC3-0CF9-4CEB-8DD4-AC7FE80645A0}" type="datetime1">
              <a:rPr lang="en-IN" smtClean="0"/>
              <a:pPr/>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28238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5045C2-0E87-4605-8DD2-D2B065ECB1A3}" type="datetime1">
              <a:rPr lang="en-IN" smtClean="0"/>
              <a:pPr/>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56772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56D206-6B7E-467B-B35D-2AA62E9A35E7}" type="datetime1">
              <a:rPr lang="en-IN" smtClean="0"/>
              <a:pPr/>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55523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B7987D-73F8-4081-9B30-5A598C8D32B9}" type="datetime1">
              <a:rPr lang="en-IN" smtClean="0"/>
              <a:pPr/>
              <a:t>02-03-2025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274136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903C6E7-43F8-4A38-A6C3-D43647B4DD8D}" type="datetime1">
              <a:rPr lang="en-IN" smtClean="0"/>
              <a:pPr/>
              <a:t>02-03-2025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416749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E02365-ECBC-4B68-8DE4-E324E0684840}" type="datetime1">
              <a:rPr lang="en-IN" smtClean="0"/>
              <a:pPr/>
              <a:t>02-03-2025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61663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1E2FB9-09F8-461C-822C-F87AB9E712F1}" type="datetime1">
              <a:rPr lang="en-IN" smtClean="0"/>
              <a:pPr/>
              <a:t>02-03-2025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1484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58980-6964-406B-8E07-1738053AD700}" type="datetime1">
              <a:rPr lang="en-IN" smtClean="0"/>
              <a:pPr/>
              <a:t>02-03-2025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264170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B0511D-4BC4-4CAC-850D-96DEC5B49D1A}" type="datetime1">
              <a:rPr lang="en-IN" smtClean="0"/>
              <a:pPr/>
              <a:t>02-03-2025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3205011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0C436-B595-4DE7-AAF5-6C3EAE4AC70A}" type="datetime1">
              <a:rPr lang="en-IN" smtClean="0"/>
              <a:pPr/>
              <a:t>02-03-2025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43577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3FB7E-E051-46AA-ADB3-2CFF9DB79A8C}" type="datetime1">
              <a:rPr lang="en-IN" smtClean="0"/>
              <a:pPr/>
              <a:t>02-03-2025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4E219-0C0C-4937-870D-08D46E532289}" type="slidenum">
              <a:rPr lang="en-IN" smtClean="0"/>
              <a:pPr/>
              <a:t>‹#›</a:t>
            </a:fld>
            <a:endParaRPr lang="en-IN"/>
          </a:p>
        </p:txBody>
      </p:sp>
    </p:spTree>
    <p:extLst>
      <p:ext uri="{BB962C8B-B14F-4D97-AF65-F5344CB8AC3E}">
        <p14:creationId xmlns:p14="http://schemas.microsoft.com/office/powerpoint/2010/main" val="3048416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INTRODUCTION</a:t>
            </a:r>
            <a:endParaRPr lang="en-IN" sz="1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marL="0" indent="0" algn="just">
              <a:lnSpc>
                <a:spcPct val="150000"/>
              </a:lnSpc>
              <a:buNone/>
            </a:pPr>
            <a:r>
              <a:rPr lang="en-US" sz="2400" dirty="0">
                <a:latin typeface="Times New Roman" pitchFamily="18" charset="0"/>
                <a:cs typeface="Times New Roman" pitchFamily="18" charset="0"/>
              </a:rPr>
              <a:t>An Online Library for Students is a web-based platform designed to provide students with access to a wide range of educational resources, including books, journals, and documents. </a:t>
            </a:r>
            <a:br>
              <a:rPr lang="en-US" sz="2400" dirty="0">
                <a:latin typeface="Times New Roman" pitchFamily="18" charset="0"/>
                <a:cs typeface="Times New Roman" pitchFamily="18" charset="0"/>
              </a:rPr>
            </a:br>
            <a:br>
              <a:rPr lang="en-US" sz="1100" dirty="0">
                <a:latin typeface="Times New Roman" pitchFamily="18" charset="0"/>
                <a:cs typeface="Times New Roman" pitchFamily="18" charset="0"/>
              </a:rPr>
            </a:br>
            <a:r>
              <a:rPr lang="en-US" sz="2400" dirty="0">
                <a:latin typeface="Times New Roman" pitchFamily="18" charset="0"/>
                <a:cs typeface="Times New Roman" pitchFamily="18" charset="0"/>
              </a:rPr>
              <a:t>This platform helps students search, view, and manage their academic materials efficiently while supporting personalized learning experiences. The system emphasizes simplicity, accessibility, and effective organization to cater to diverse academic needs.</a:t>
            </a:r>
            <a:endParaRPr lang="en-IN" sz="2600" dirty="0">
              <a:latin typeface="Times New Roman" pitchFamily="18" charset="0"/>
              <a:cs typeface="Times New Roman" pitchFamily="18" charset="0"/>
            </a:endParaRPr>
          </a:p>
          <a:p>
            <a:pPr marL="0" indent="0" algn="just">
              <a:buNone/>
            </a:pPr>
            <a:endParaRPr lang="en-IN" sz="2800" dirty="0">
              <a:latin typeface="Times New Roman" pitchFamily="18" charset="0"/>
              <a:cs typeface="Times New Roman" pitchFamily="18" charset="0"/>
            </a:endParaRPr>
          </a:p>
          <a:p>
            <a:pPr marL="0" indent="0">
              <a:buNone/>
            </a:pPr>
            <a:endParaRPr lang="en-IN" dirty="0"/>
          </a:p>
        </p:txBody>
      </p:sp>
      <p:sp>
        <p:nvSpPr>
          <p:cNvPr id="4" name="Slide Number Placeholder 3"/>
          <p:cNvSpPr>
            <a:spLocks noGrp="1"/>
          </p:cNvSpPr>
          <p:nvPr>
            <p:ph type="sldNum" sz="quarter" idx="12"/>
          </p:nvPr>
        </p:nvSpPr>
        <p:spPr/>
        <p:txBody>
          <a:bodyPr/>
          <a:lstStyle/>
          <a:p>
            <a:fld id="{2DD4E219-0C0C-4937-870D-08D46E532289}" type="slidenum">
              <a:rPr lang="en-IN" smtClean="0"/>
              <a:pPr/>
              <a:t>1</a:t>
            </a:fld>
            <a:endParaRPr lang="en-IN" dirty="0"/>
          </a:p>
        </p:txBody>
      </p:sp>
    </p:spTree>
    <p:extLst>
      <p:ext uri="{BB962C8B-B14F-4D97-AF65-F5344CB8AC3E}">
        <p14:creationId xmlns:p14="http://schemas.microsoft.com/office/powerpoint/2010/main" val="234550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DATASETS</a:t>
            </a:r>
          </a:p>
        </p:txBody>
      </p:sp>
      <p:sp>
        <p:nvSpPr>
          <p:cNvPr id="3" name="Content Placeholder 2"/>
          <p:cNvSpPr>
            <a:spLocks noGrp="1"/>
          </p:cNvSpPr>
          <p:nvPr>
            <p:ph idx="1"/>
          </p:nvPr>
        </p:nvSpPr>
        <p:spPr>
          <a:xfrm>
            <a:off x="462116" y="1599431"/>
            <a:ext cx="8229600" cy="4525963"/>
          </a:xfrm>
        </p:spPr>
        <p:txBody>
          <a:bodyPr>
            <a:norm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User Dataset:</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Attributes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User ID, Name, Email, Password (encrypted), Roles.</a:t>
            </a:r>
            <a:endParaRPr lang="en-IN" sz="2400" dirty="0">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10</a:t>
            </a:fld>
            <a:endParaRPr lang="en-IN"/>
          </a:p>
        </p:txBody>
      </p:sp>
      <p:pic>
        <p:nvPicPr>
          <p:cNvPr id="3074" name="Picture 2">
            <a:extLst>
              <a:ext uri="{FF2B5EF4-FFF2-40B4-BE49-F238E27FC236}">
                <a16:creationId xmlns:a16="http://schemas.microsoft.com/office/drawing/2014/main" id="{231CA30D-A3E9-96B6-94DE-3865DF3512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864" y="3276600"/>
            <a:ext cx="684827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4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94F10-1337-2974-FDE3-C84BCD8F0C38}"/>
            </a:ext>
          </a:extLst>
        </p:cNvPr>
        <p:cNvGrpSpPr/>
        <p:nvPr/>
      </p:nvGrpSpPr>
      <p:grpSpPr>
        <a:xfrm>
          <a:off x="0" y="0"/>
          <a:ext cx="0" cy="0"/>
          <a:chOff x="0" y="0"/>
          <a:chExt cx="0" cy="0"/>
        </a:xfrm>
      </p:grpSpPr>
      <p:pic>
        <p:nvPicPr>
          <p:cNvPr id="4100" name="Picture 4">
            <a:extLst>
              <a:ext uri="{FF2B5EF4-FFF2-40B4-BE49-F238E27FC236}">
                <a16:creationId xmlns:a16="http://schemas.microsoft.com/office/drawing/2014/main" id="{DB7C16CD-8486-B7FE-1BBD-C0A0776EF6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30183"/>
            <a:ext cx="6850615" cy="356607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2CA9F59-68DB-E4C1-4072-4D1FA3BB9577}"/>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DATASETS</a:t>
            </a:r>
          </a:p>
        </p:txBody>
      </p:sp>
      <p:sp>
        <p:nvSpPr>
          <p:cNvPr id="3" name="Content Placeholder 2">
            <a:extLst>
              <a:ext uri="{FF2B5EF4-FFF2-40B4-BE49-F238E27FC236}">
                <a16:creationId xmlns:a16="http://schemas.microsoft.com/office/drawing/2014/main" id="{F5AAA7D8-8BAC-7EE7-1F04-6DECB8C81417}"/>
              </a:ext>
            </a:extLst>
          </p:cNvPr>
          <p:cNvSpPr>
            <a:spLocks noGrp="1"/>
          </p:cNvSpPr>
          <p:nvPr>
            <p:ph idx="1"/>
          </p:nvPr>
        </p:nvSpPr>
        <p:spPr>
          <a:xfrm>
            <a:off x="457200" y="1166018"/>
            <a:ext cx="8229600" cy="4525963"/>
          </a:xfrm>
        </p:spPr>
        <p:txBody>
          <a:bodyPr>
            <a:normAutofit/>
          </a:bodyPr>
          <a:lstStyle/>
          <a:p>
            <a:pPr marL="0" indent="0" algn="just">
              <a:lnSpc>
                <a:spcPct val="150000"/>
              </a:lnSpc>
              <a:buNone/>
            </a:pPr>
            <a:r>
              <a:rPr lang="en-IN" sz="2400" b="1" dirty="0">
                <a:latin typeface="Times New Roman" panose="02020603050405020304" pitchFamily="18" charset="0"/>
                <a:cs typeface="Times New Roman" panose="02020603050405020304" pitchFamily="18" charset="0"/>
              </a:rPr>
              <a:t>Resource Dataset:</a:t>
            </a:r>
          </a:p>
          <a:p>
            <a:pPr marL="0" indent="0" algn="just">
              <a:lnSpc>
                <a:spcPct val="150000"/>
              </a:lnSpc>
              <a:buNone/>
            </a:pPr>
            <a:r>
              <a:rPr lang="en-US" sz="2400" dirty="0">
                <a:latin typeface="Times New Roman" panose="02020603050405020304" pitchFamily="18" charset="0"/>
                <a:cs typeface="Times New Roman" pitchFamily="18" charset="0"/>
              </a:rPr>
              <a:t>Attributes: Resource ID, Title, Author, Category, Publication</a:t>
            </a:r>
          </a:p>
          <a:p>
            <a:pPr marL="0" indent="0" algn="just">
              <a:lnSpc>
                <a:spcPct val="150000"/>
              </a:lnSpc>
              <a:buNone/>
            </a:pPr>
            <a:r>
              <a:rPr lang="en-US" sz="2400" dirty="0">
                <a:latin typeface="Times New Roman" panose="02020603050405020304" pitchFamily="18" charset="0"/>
                <a:cs typeface="Times New Roman" pitchFamily="18" charset="0"/>
              </a:rPr>
              <a:t>Year, Availability</a:t>
            </a:r>
            <a:endParaRPr lang="en-IN" sz="2400" dirty="0">
              <a:latin typeface="Times New Roman" panose="02020603050405020304" pitchFamily="18" charset="0"/>
              <a:cs typeface="Times New Roman" pitchFamily="18" charset="0"/>
            </a:endParaRPr>
          </a:p>
        </p:txBody>
      </p:sp>
      <p:sp>
        <p:nvSpPr>
          <p:cNvPr id="4" name="Slide Number Placeholder 3">
            <a:extLst>
              <a:ext uri="{FF2B5EF4-FFF2-40B4-BE49-F238E27FC236}">
                <a16:creationId xmlns:a16="http://schemas.microsoft.com/office/drawing/2014/main" id="{F1F7B3E0-EE56-E088-4501-656FE8D4CE96}"/>
              </a:ext>
            </a:extLst>
          </p:cNvPr>
          <p:cNvSpPr>
            <a:spLocks noGrp="1"/>
          </p:cNvSpPr>
          <p:nvPr>
            <p:ph type="sldNum" sz="quarter" idx="12"/>
          </p:nvPr>
        </p:nvSpPr>
        <p:spPr/>
        <p:txBody>
          <a:bodyPr/>
          <a:lstStyle/>
          <a:p>
            <a:fld id="{2DD4E219-0C0C-4937-870D-08D46E532289}" type="slidenum">
              <a:rPr lang="en-IN" smtClean="0"/>
              <a:pPr/>
              <a:t>11</a:t>
            </a:fld>
            <a:endParaRPr lang="en-IN"/>
          </a:p>
        </p:txBody>
      </p:sp>
    </p:spTree>
    <p:extLst>
      <p:ext uri="{BB962C8B-B14F-4D97-AF65-F5344CB8AC3E}">
        <p14:creationId xmlns:p14="http://schemas.microsoft.com/office/powerpoint/2010/main" val="3719529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IMPLEMENTATION</a:t>
            </a:r>
          </a:p>
        </p:txBody>
      </p:sp>
      <p:sp>
        <p:nvSpPr>
          <p:cNvPr id="3" name="Content Placeholder 2"/>
          <p:cNvSpPr>
            <a:spLocks noGrp="1"/>
          </p:cNvSpPr>
          <p:nvPr>
            <p:ph idx="1"/>
          </p:nvPr>
        </p:nvSpPr>
        <p:spPr/>
        <p:txBody>
          <a:bodyPr>
            <a:normAutofit/>
          </a:bodyPr>
          <a:lstStyle/>
          <a:p>
            <a:pPr algn="just">
              <a:lnSpc>
                <a:spcPct val="150000"/>
              </a:lnSpc>
            </a:pPr>
            <a:r>
              <a:rPr lang="en-IN" sz="2400" dirty="0">
                <a:latin typeface="Times New Roman" pitchFamily="18" charset="0"/>
                <a:cs typeface="Times New Roman" pitchFamily="18" charset="0"/>
              </a:rPr>
              <a:t>Students should show the implementation work carried out</a:t>
            </a:r>
          </a:p>
          <a:p>
            <a:pPr algn="just">
              <a:lnSpc>
                <a:spcPct val="150000"/>
              </a:lnSpc>
            </a:pPr>
            <a:r>
              <a:rPr lang="en-IN" sz="2400" dirty="0">
                <a:latin typeface="Times New Roman" pitchFamily="18" charset="0"/>
                <a:cs typeface="Times New Roman" pitchFamily="18" charset="0"/>
              </a:rPr>
              <a:t>Include snapshots</a:t>
            </a:r>
          </a:p>
        </p:txBody>
      </p:sp>
      <p:sp>
        <p:nvSpPr>
          <p:cNvPr id="4" name="Slide Number Placeholder 3"/>
          <p:cNvSpPr>
            <a:spLocks noGrp="1"/>
          </p:cNvSpPr>
          <p:nvPr>
            <p:ph type="sldNum" sz="quarter" idx="12"/>
          </p:nvPr>
        </p:nvSpPr>
        <p:spPr/>
        <p:txBody>
          <a:bodyPr/>
          <a:lstStyle/>
          <a:p>
            <a:fld id="{2DD4E219-0C0C-4937-870D-08D46E532289}" type="slidenum">
              <a:rPr lang="en-IN" smtClean="0"/>
              <a:pPr/>
              <a:t>12</a:t>
            </a:fld>
            <a:endParaRPr lang="en-IN"/>
          </a:p>
        </p:txBody>
      </p:sp>
    </p:spTree>
    <p:extLst>
      <p:ext uri="{BB962C8B-B14F-4D97-AF65-F5344CB8AC3E}">
        <p14:creationId xmlns:p14="http://schemas.microsoft.com/office/powerpoint/2010/main" val="328174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393"/>
            <a:ext cx="8229600" cy="1143000"/>
          </a:xfrm>
        </p:spPr>
        <p:txBody>
          <a:bodyPr>
            <a:normAutofit/>
          </a:bodyPr>
          <a:lstStyle/>
          <a:p>
            <a:r>
              <a:rPr lang="en-IN" sz="3200" b="1" dirty="0">
                <a:latin typeface="Times New Roman" pitchFamily="18" charset="0"/>
                <a:cs typeface="Times New Roman" pitchFamily="18" charset="0"/>
              </a:rPr>
              <a:t>SYSTEM TESTING</a:t>
            </a:r>
          </a:p>
        </p:txBody>
      </p:sp>
      <p:sp>
        <p:nvSpPr>
          <p:cNvPr id="4" name="Slide Number Placeholder 3"/>
          <p:cNvSpPr>
            <a:spLocks noGrp="1"/>
          </p:cNvSpPr>
          <p:nvPr>
            <p:ph type="sldNum" sz="quarter" idx="12"/>
          </p:nvPr>
        </p:nvSpPr>
        <p:spPr/>
        <p:txBody>
          <a:bodyPr/>
          <a:lstStyle/>
          <a:p>
            <a:fld id="{2DD4E219-0C0C-4937-870D-08D46E532289}" type="slidenum">
              <a:rPr lang="en-IN" smtClean="0"/>
              <a:pPr/>
              <a:t>13</a:t>
            </a:fld>
            <a:endParaRPr lang="en-IN"/>
          </a:p>
        </p:txBody>
      </p:sp>
      <p:sp>
        <p:nvSpPr>
          <p:cNvPr id="6" name="Rectangle 5"/>
          <p:cNvSpPr/>
          <p:nvPr/>
        </p:nvSpPr>
        <p:spPr>
          <a:xfrm>
            <a:off x="419100" y="1321025"/>
            <a:ext cx="8305800" cy="445795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User Authentication:</a:t>
            </a:r>
          </a:p>
          <a:p>
            <a:pPr>
              <a:lnSpc>
                <a:spcPct val="150000"/>
              </a:lnSpc>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Verify User Login with Valid Credentials</a:t>
            </a:r>
          </a:p>
          <a:p>
            <a:pPr>
              <a:lnSpc>
                <a:spcPct val="150000"/>
              </a:lnSpc>
            </a:pP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Search Functionality:</a:t>
            </a:r>
          </a:p>
          <a:p>
            <a:pPr>
              <a:lnSpc>
                <a:spcPct val="150000"/>
              </a:lnSpc>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Verify search results for valid queries.</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Responsive Design:</a:t>
            </a:r>
          </a:p>
          <a:p>
            <a:pPr>
              <a:lnSpc>
                <a:spcPct val="150000"/>
              </a:lnSpc>
            </a:pPr>
            <a:r>
              <a:rPr lang="en-IN" sz="2400" dirty="0">
                <a:latin typeface="Times New Roman" panose="02020603050405020304" pitchFamily="18" charset="0"/>
                <a:cs typeface="Times New Roman" panose="02020603050405020304" pitchFamily="18" charset="0"/>
              </a:rPr>
              <a:t>	Verify website layout on mobile devices.</a:t>
            </a:r>
          </a:p>
        </p:txBody>
      </p:sp>
      <p:pic>
        <p:nvPicPr>
          <p:cNvPr id="6152" name="Picture 8">
            <a:extLst>
              <a:ext uri="{FF2B5EF4-FFF2-40B4-BE49-F238E27FC236}">
                <a16:creationId xmlns:a16="http://schemas.microsoft.com/office/drawing/2014/main" id="{571D3C79-87AB-44B4-744C-6F1708E821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918204"/>
            <a:ext cx="2528960" cy="159935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65912578-B7FD-5B62-C858-FE4A538E2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048000"/>
            <a:ext cx="2357998" cy="14478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AE0117E6-91DE-4942-E438-3C06341BB7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96888" y="1321025"/>
            <a:ext cx="2194822"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4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717"/>
            <a:ext cx="8229600" cy="1143000"/>
          </a:xfrm>
        </p:spPr>
        <p:txBody>
          <a:bodyPr>
            <a:normAutofit/>
          </a:bodyPr>
          <a:lstStyle/>
          <a:p>
            <a:r>
              <a:rPr lang="en-IN" sz="3200" b="1" dirty="0">
                <a:latin typeface="Times New Roman" pitchFamily="18" charset="0"/>
                <a:cs typeface="Times New Roman" pitchFamily="18" charset="0"/>
              </a:rPr>
              <a:t>RESULT ANALYSIS</a:t>
            </a:r>
          </a:p>
        </p:txBody>
      </p:sp>
      <p:sp>
        <p:nvSpPr>
          <p:cNvPr id="4" name="Slide Number Placeholder 3"/>
          <p:cNvSpPr>
            <a:spLocks noGrp="1"/>
          </p:cNvSpPr>
          <p:nvPr>
            <p:ph type="sldNum" sz="quarter" idx="12"/>
          </p:nvPr>
        </p:nvSpPr>
        <p:spPr/>
        <p:txBody>
          <a:bodyPr/>
          <a:lstStyle/>
          <a:p>
            <a:fld id="{2DD4E219-0C0C-4937-870D-08D46E532289}" type="slidenum">
              <a:rPr lang="en-IN" smtClean="0"/>
              <a:pPr/>
              <a:t>14</a:t>
            </a:fld>
            <a:endParaRPr lang="en-IN"/>
          </a:p>
        </p:txBody>
      </p:sp>
      <p:pic>
        <p:nvPicPr>
          <p:cNvPr id="5124" name="Picture 4">
            <a:extLst>
              <a:ext uri="{FF2B5EF4-FFF2-40B4-BE49-F238E27FC236}">
                <a16:creationId xmlns:a16="http://schemas.microsoft.com/office/drawing/2014/main" id="{E9EDA42C-97E3-DC9A-09A6-C94E710D3D1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9100" y="3142129"/>
            <a:ext cx="8305800" cy="298778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70E0722-8628-54AB-97D6-E8AC4935E8DC}"/>
              </a:ext>
            </a:extLst>
          </p:cNvPr>
          <p:cNvSpPr txBox="1"/>
          <p:nvPr/>
        </p:nvSpPr>
        <p:spPr>
          <a:xfrm>
            <a:off x="361950" y="1227727"/>
            <a:ext cx="8420100" cy="1687963"/>
          </a:xfrm>
          <a:prstGeom prst="rect">
            <a:avLst/>
          </a:prstGeom>
          <a:noFill/>
        </p:spPr>
        <p:txBody>
          <a:bodyPr wrap="square">
            <a:spAutoFit/>
          </a:bodyPr>
          <a:lstStyle/>
          <a:p>
            <a:pPr>
              <a:lnSpc>
                <a:spcPct val="150000"/>
              </a:lnSpc>
            </a:pPr>
            <a:r>
              <a:rPr lang="en-US" sz="2400" dirty="0">
                <a:latin typeface="Times New Roman" panose="02020603050405020304" pitchFamily="18" charset="0"/>
                <a:cs typeface="Times New Roman" panose="02020603050405020304" pitchFamily="18" charset="0"/>
              </a:rPr>
              <a:t>Graph showing user satisfaction pre- and post-implementation.</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Reduced time to access resources.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Increased engagement metrics.</a:t>
            </a:r>
          </a:p>
        </p:txBody>
      </p:sp>
    </p:spTree>
    <p:extLst>
      <p:ext uri="{BB962C8B-B14F-4D97-AF65-F5344CB8AC3E}">
        <p14:creationId xmlns:p14="http://schemas.microsoft.com/office/powerpoint/2010/main" val="328174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CONCLUSION &amp; SCOPE FOR FUTURE WORK</a:t>
            </a:r>
          </a:p>
        </p:txBody>
      </p:sp>
      <p:sp>
        <p:nvSpPr>
          <p:cNvPr id="4" name="Slide Number Placeholder 3"/>
          <p:cNvSpPr>
            <a:spLocks noGrp="1"/>
          </p:cNvSpPr>
          <p:nvPr>
            <p:ph type="sldNum" sz="quarter" idx="12"/>
          </p:nvPr>
        </p:nvSpPr>
        <p:spPr/>
        <p:txBody>
          <a:bodyPr/>
          <a:lstStyle/>
          <a:p>
            <a:fld id="{2DD4E219-0C0C-4937-870D-08D46E532289}" type="slidenum">
              <a:rPr lang="en-IN" smtClean="0"/>
              <a:pPr/>
              <a:t>15</a:t>
            </a:fld>
            <a:endParaRPr lang="en-IN" dirty="0"/>
          </a:p>
        </p:txBody>
      </p:sp>
      <p:sp>
        <p:nvSpPr>
          <p:cNvPr id="6" name="Rectangle 5"/>
          <p:cNvSpPr/>
          <p:nvPr/>
        </p:nvSpPr>
        <p:spPr>
          <a:xfrm>
            <a:off x="419100" y="1540144"/>
            <a:ext cx="8305800" cy="4688784"/>
          </a:xfrm>
          <a:prstGeom prst="rect">
            <a:avLst/>
          </a:prstGeom>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Conclusion: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project successfully achieves its objective of providing a centralized online library for students. Its user-friendly design and powerful search mechanisms enhance academic productivity.</a:t>
            </a:r>
            <a:br>
              <a:rPr lang="en-US" sz="2400" dirty="0">
                <a:latin typeface="Times New Roman" panose="02020603050405020304" pitchFamily="18" charset="0"/>
                <a:cs typeface="Times New Roman" panose="02020603050405020304" pitchFamily="18" charset="0"/>
              </a:rPr>
            </a:br>
            <a:endParaRPr lang="en-US" sz="1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Future Scope:</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Integration of AI-powered recommendations.</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Multilingual support for global accessibility.</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Expansion to include audio and video resources.</a:t>
            </a:r>
          </a:p>
        </p:txBody>
      </p:sp>
    </p:spTree>
    <p:extLst>
      <p:ext uri="{BB962C8B-B14F-4D97-AF65-F5344CB8AC3E}">
        <p14:creationId xmlns:p14="http://schemas.microsoft.com/office/powerpoint/2010/main" val="3281745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022"/>
            <a:ext cx="8229600" cy="900778"/>
          </a:xfrm>
        </p:spPr>
        <p:txBody>
          <a:bodyPr>
            <a:normAutofit/>
          </a:bodyPr>
          <a:lstStyle/>
          <a:p>
            <a:r>
              <a:rPr lang="en-IN" sz="3200" b="1" dirty="0">
                <a:latin typeface="Times New Roman" pitchFamily="18" charset="0"/>
                <a:cs typeface="Times New Roman" pitchFamily="18" charset="0"/>
              </a:rPr>
              <a:t>REFERENCES</a:t>
            </a:r>
            <a:endParaRPr lang="en-US" sz="32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16</a:t>
            </a:fld>
            <a:endParaRPr lang="en-IN"/>
          </a:p>
        </p:txBody>
      </p:sp>
      <p:sp>
        <p:nvSpPr>
          <p:cNvPr id="8" name="TextBox 7">
            <a:extLst>
              <a:ext uri="{FF2B5EF4-FFF2-40B4-BE49-F238E27FC236}">
                <a16:creationId xmlns:a16="http://schemas.microsoft.com/office/drawing/2014/main" id="{63735DEA-874F-ADFB-EAB8-0412B2F60F81}"/>
              </a:ext>
            </a:extLst>
          </p:cNvPr>
          <p:cNvSpPr txBox="1"/>
          <p:nvPr/>
        </p:nvSpPr>
        <p:spPr>
          <a:xfrm>
            <a:off x="647700" y="983206"/>
            <a:ext cx="7848600" cy="5847755"/>
          </a:xfrm>
          <a:prstGeom prst="rect">
            <a:avLst/>
          </a:prstGeom>
          <a:noFill/>
        </p:spPr>
        <p:txBody>
          <a:bodyPr wrap="square" rtlCol="0">
            <a:spAutoFit/>
          </a:bodyPr>
          <a:lstStyle/>
          <a:p>
            <a:pPr marL="742950" lvl="1" indent="-3429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Roy, Amit and Sharma, Ankita,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Libraries and Modern Education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(2021). Proceedings of International Conference on Educational Technology, Indian Institute of Technology (IIT), Delhi, India, March 12-14, 2021.</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3429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Mehta, Sahil,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UI/UX Design Principles for E-Learning Platforms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(2022). ACM Symposium on Design Innovations, University of Cambridge, UK, February 5-7, 2022.</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342900" eaLnBrk="0" fontAlgn="base" hangingPunct="0">
              <a:lnSpc>
                <a:spcPct val="150000"/>
              </a:lnSpc>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Khan, Nadeem, </a:t>
            </a:r>
            <a:r>
              <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Challenges in Digital Libraries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(2018). Proceedings of Springer International Conference on Cybersecurity in Digital Systems, National University of Singapore, Singapore, November 22-24, 2018.</a:t>
            </a:r>
          </a:p>
          <a:p>
            <a:endParaRPr lang="en-IN"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LITERATURE SURVEY</a:t>
            </a:r>
          </a:p>
        </p:txBody>
      </p:sp>
      <p:sp>
        <p:nvSpPr>
          <p:cNvPr id="3" name="Content Placeholder 2"/>
          <p:cNvSpPr>
            <a:spLocks noGrp="1"/>
          </p:cNvSpPr>
          <p:nvPr>
            <p:ph idx="1"/>
          </p:nvPr>
        </p:nvSpPr>
        <p:spPr/>
        <p:txBody>
          <a:bodyPr>
            <a:normAutofit/>
          </a:bodyPr>
          <a:lstStyle/>
          <a:p>
            <a:pPr algn="just">
              <a:lnSpc>
                <a:spcPct val="150000"/>
              </a:lnSpc>
            </a:pPr>
            <a:r>
              <a:rPr lang="en-IN" sz="2400" dirty="0">
                <a:latin typeface="Times New Roman" pitchFamily="18" charset="0"/>
                <a:cs typeface="Times New Roman" pitchFamily="18" charset="0"/>
              </a:rPr>
              <a:t>Students must refer 5 papers and summarize it. (content font Size 24 Times New Roman )</a:t>
            </a:r>
          </a:p>
          <a:p>
            <a:pPr algn="just">
              <a:lnSpc>
                <a:spcPct val="150000"/>
              </a:lnSpc>
            </a:pPr>
            <a:r>
              <a:rPr lang="en-IN" sz="2400" dirty="0">
                <a:latin typeface="Times New Roman" pitchFamily="18" charset="0"/>
                <a:cs typeface="Times New Roman" pitchFamily="18" charset="0"/>
              </a:rPr>
              <a:t>2 papers should be summarized in one slide </a:t>
            </a:r>
          </a:p>
        </p:txBody>
      </p:sp>
      <p:sp>
        <p:nvSpPr>
          <p:cNvPr id="4" name="Slide Number Placeholder 3"/>
          <p:cNvSpPr>
            <a:spLocks noGrp="1"/>
          </p:cNvSpPr>
          <p:nvPr>
            <p:ph type="sldNum" sz="quarter" idx="12"/>
          </p:nvPr>
        </p:nvSpPr>
        <p:spPr/>
        <p:txBody>
          <a:bodyPr/>
          <a:lstStyle/>
          <a:p>
            <a:fld id="{2DD4E219-0C0C-4937-870D-08D46E532289}" type="slidenum">
              <a:rPr lang="en-IN" smtClean="0"/>
              <a:pPr/>
              <a:t>2</a:t>
            </a:fld>
            <a:endParaRPr lang="en-IN" dirty="0"/>
          </a:p>
        </p:txBody>
      </p:sp>
    </p:spTree>
    <p:extLst>
      <p:ext uri="{BB962C8B-B14F-4D97-AF65-F5344CB8AC3E}">
        <p14:creationId xmlns:p14="http://schemas.microsoft.com/office/powerpoint/2010/main" val="370206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PROBLEM STATEMENT</a:t>
            </a:r>
          </a:p>
        </p:txBody>
      </p:sp>
      <p:sp>
        <p:nvSpPr>
          <p:cNvPr id="3" name="Content Placeholder 2"/>
          <p:cNvSpPr>
            <a:spLocks noGrp="1"/>
          </p:cNvSpPr>
          <p:nvPr>
            <p:ph idx="1"/>
          </p:nvPr>
        </p:nvSpPr>
        <p:spPr/>
        <p:txBody>
          <a:bodyPr/>
          <a:lstStyle/>
          <a:p>
            <a:pPr marL="0" indent="0" algn="just">
              <a:lnSpc>
                <a:spcPct val="150000"/>
              </a:lnSpc>
              <a:buNone/>
            </a:pPr>
            <a:r>
              <a:rPr lang="en-US" sz="2400" dirty="0">
                <a:latin typeface="Times New Roman" panose="02020603050405020304" pitchFamily="18" charset="0"/>
                <a:cs typeface="Times New Roman" pitchFamily="18" charset="0"/>
              </a:rPr>
              <a:t>In traditional libraries, students often face difficulties accessing specific resources due to time constraints and unavailability.</a:t>
            </a:r>
            <a:br>
              <a:rPr lang="en-US" sz="2400" dirty="0">
                <a:latin typeface="Times New Roman" panose="02020603050405020304" pitchFamily="18" charset="0"/>
                <a:cs typeface="Times New Roman" pitchFamily="18" charset="0"/>
              </a:rPr>
            </a:br>
            <a:br>
              <a:rPr lang="en-US" sz="2000" dirty="0">
                <a:latin typeface="Times New Roman" panose="02020603050405020304" pitchFamily="18" charset="0"/>
                <a:cs typeface="Times New Roman" pitchFamily="18" charset="0"/>
              </a:rPr>
            </a:br>
            <a:r>
              <a:rPr lang="en-US" sz="2400" dirty="0">
                <a:latin typeface="Times New Roman" panose="02020603050405020304" pitchFamily="18" charset="0"/>
                <a:cs typeface="Times New Roman" pitchFamily="18" charset="0"/>
              </a:rPr>
              <a:t>There is a need for a centralized, accessible, and user-friendly platform that caters to the growing demand for digital educational resources, providing efficient organization and enhanced accessibility.</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3</a:t>
            </a:fld>
            <a:endParaRPr lang="en-IN"/>
          </a:p>
        </p:txBody>
      </p:sp>
    </p:spTree>
    <p:extLst>
      <p:ext uri="{BB962C8B-B14F-4D97-AF65-F5344CB8AC3E}">
        <p14:creationId xmlns:p14="http://schemas.microsoft.com/office/powerpoint/2010/main" val="2381053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OBJECTIVES</a:t>
            </a:r>
          </a:p>
        </p:txBody>
      </p:sp>
      <p:sp>
        <p:nvSpPr>
          <p:cNvPr id="3" name="Content Placeholder 2"/>
          <p:cNvSpPr>
            <a:spLocks noGrp="1"/>
          </p:cNvSpPr>
          <p:nvPr>
            <p:ph idx="1"/>
          </p:nvPr>
        </p:nvSpPr>
        <p:spPr/>
        <p:txBody>
          <a:bodyPr/>
          <a:lstStyle/>
          <a:p>
            <a:pPr>
              <a:lnSpc>
                <a:spcPct val="150000"/>
              </a:lnSpc>
            </a:pPr>
            <a:r>
              <a:rPr lang="en-US" sz="2400" dirty="0">
                <a:latin typeface="Times New Roman" panose="02020603050405020304" pitchFamily="18" charset="0"/>
                <a:cs typeface="Times New Roman" panose="02020603050405020304" pitchFamily="18" charset="0"/>
              </a:rPr>
              <a:t>Design a user-friendly system for seamless navigation.</a:t>
            </a:r>
          </a:p>
          <a:p>
            <a:pPr>
              <a:lnSpc>
                <a:spcPct val="150000"/>
              </a:lnSpc>
            </a:pPr>
            <a:r>
              <a:rPr lang="en-US" sz="2400" dirty="0">
                <a:latin typeface="Times New Roman" panose="02020603050405020304" pitchFamily="18" charset="0"/>
                <a:cs typeface="Times New Roman" panose="02020603050405020304" pitchFamily="18" charset="0"/>
              </a:rPr>
              <a:t>Develop secure login and user management systems.</a:t>
            </a:r>
          </a:p>
          <a:p>
            <a:pPr>
              <a:lnSpc>
                <a:spcPct val="150000"/>
              </a:lnSpc>
            </a:pPr>
            <a:r>
              <a:rPr lang="en-US" sz="2400" dirty="0">
                <a:latin typeface="Times New Roman" panose="02020603050405020304" pitchFamily="18" charset="0"/>
                <a:cs typeface="Times New Roman" panose="02020603050405020304" pitchFamily="18" charset="0"/>
              </a:rPr>
              <a:t>Provide personalized and categorized content to enhance the user experience.</a:t>
            </a:r>
          </a:p>
          <a:p>
            <a:pPr>
              <a:lnSpc>
                <a:spcPct val="150000"/>
              </a:lnSpc>
            </a:pPr>
            <a:r>
              <a:rPr lang="en-US" sz="2400" dirty="0">
                <a:latin typeface="Times New Roman" panose="02020603050405020304" pitchFamily="18" charset="0"/>
                <a:cs typeface="Times New Roman" panose="02020603050405020304" pitchFamily="18" charset="0"/>
              </a:rPr>
              <a:t>To improve students’ research skills and academic performance through easy access to high-quality resources.</a:t>
            </a:r>
          </a:p>
        </p:txBody>
      </p:sp>
      <p:sp>
        <p:nvSpPr>
          <p:cNvPr id="4" name="Slide Number Placeholder 3"/>
          <p:cNvSpPr>
            <a:spLocks noGrp="1"/>
          </p:cNvSpPr>
          <p:nvPr>
            <p:ph type="sldNum" sz="quarter" idx="12"/>
          </p:nvPr>
        </p:nvSpPr>
        <p:spPr/>
        <p:txBody>
          <a:bodyPr/>
          <a:lstStyle/>
          <a:p>
            <a:fld id="{2DD4E219-0C0C-4937-870D-08D46E532289}" type="slidenum">
              <a:rPr lang="en-IN" smtClean="0"/>
              <a:pPr/>
              <a:t>4</a:t>
            </a:fld>
            <a:endParaRPr lang="en-IN"/>
          </a:p>
        </p:txBody>
      </p:sp>
    </p:spTree>
    <p:extLst>
      <p:ext uri="{BB962C8B-B14F-4D97-AF65-F5344CB8AC3E}">
        <p14:creationId xmlns:p14="http://schemas.microsoft.com/office/powerpoint/2010/main" val="3281745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HARDWARE AND SOFTWARE REQUIREMENTS</a:t>
            </a:r>
          </a:p>
        </p:txBody>
      </p:sp>
      <p:sp>
        <p:nvSpPr>
          <p:cNvPr id="3" name="Content Placeholder 2"/>
          <p:cNvSpPr>
            <a:spLocks noGrp="1"/>
          </p:cNvSpPr>
          <p:nvPr>
            <p:ph idx="1"/>
          </p:nvPr>
        </p:nvSpPr>
        <p:spPr>
          <a:xfrm>
            <a:off x="457200" y="1600200"/>
            <a:ext cx="8229600" cy="4756150"/>
          </a:xfrm>
        </p:spPr>
        <p:txBody>
          <a:bodyPr>
            <a:normAutofit fontScale="92500" lnSpcReduction="20000"/>
          </a:bodyPr>
          <a:lstStyle/>
          <a:p>
            <a:pPr marL="0" indent="0">
              <a:lnSpc>
                <a:spcPct val="170000"/>
              </a:lnSpc>
              <a:buNone/>
            </a:pPr>
            <a:r>
              <a:rPr lang="en-IN" sz="2400" b="1" dirty="0">
                <a:latin typeface="Times New Roman" panose="02020603050405020304" pitchFamily="18" charset="0"/>
                <a:cs typeface="Times New Roman" panose="02020603050405020304" pitchFamily="18" charset="0"/>
              </a:rPr>
              <a:t>Hardware Requirements:</a:t>
            </a:r>
            <a:endParaRPr lang="en-IN" sz="2400" dirty="0">
              <a:latin typeface="Times New Roman" panose="02020603050405020304" pitchFamily="18" charset="0"/>
              <a:cs typeface="Times New Roman" panose="02020603050405020304" pitchFamily="18" charset="0"/>
            </a:endParaRPr>
          </a:p>
          <a:p>
            <a:pPr>
              <a:lnSpc>
                <a:spcPct val="170000"/>
              </a:lnSpc>
            </a:pPr>
            <a:r>
              <a:rPr lang="en-IN" sz="2400" dirty="0">
                <a:latin typeface="Times New Roman" panose="02020603050405020304" pitchFamily="18" charset="0"/>
                <a:cs typeface="Times New Roman" panose="02020603050405020304" pitchFamily="18" charset="0"/>
              </a:rPr>
              <a:t>PC with Intel i3 processor or higher.</a:t>
            </a:r>
          </a:p>
          <a:p>
            <a:pPr>
              <a:lnSpc>
                <a:spcPct val="17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4 GB RAM, 500 GB HDD/SSD.</a:t>
            </a:r>
          </a:p>
          <a:p>
            <a:pPr marL="0" indent="0">
              <a:lnSpc>
                <a:spcPct val="170000"/>
              </a:lnSpc>
              <a:buNone/>
            </a:pPr>
            <a:r>
              <a:rPr lang="en-IN" sz="2400" b="1" dirty="0">
                <a:latin typeface="Times New Roman" panose="02020603050405020304" pitchFamily="18" charset="0"/>
                <a:cs typeface="Times New Roman" panose="02020603050405020304" pitchFamily="18" charset="0"/>
              </a:rPr>
              <a:t>Software Requirements:</a:t>
            </a:r>
            <a:endParaRPr lang="en-IN" sz="2400" dirty="0">
              <a:latin typeface="Times New Roman" panose="02020603050405020304" pitchFamily="18" charset="0"/>
              <a:cs typeface="Times New Roman" panose="02020603050405020304" pitchFamily="18" charset="0"/>
            </a:endParaRPr>
          </a:p>
          <a:p>
            <a:pPr>
              <a:lnSpc>
                <a:spcPct val="17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OS: Windows/Linux.</a:t>
            </a:r>
          </a:p>
          <a:p>
            <a:pPr>
              <a:lnSpc>
                <a:spcPct val="17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Database: MongoDB.</a:t>
            </a:r>
          </a:p>
          <a:p>
            <a:pPr>
              <a:lnSpc>
                <a:spcPct val="17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Frontend: HTML, CSS, JavaScript.</a:t>
            </a:r>
          </a:p>
          <a:p>
            <a:pPr>
              <a:lnSpc>
                <a:spcPct val="170000"/>
              </a:lnSpc>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Backend: Node.js/PHP.</a:t>
            </a:r>
          </a:p>
        </p:txBody>
      </p:sp>
      <p:sp>
        <p:nvSpPr>
          <p:cNvPr id="4" name="Slide Number Placeholder 3"/>
          <p:cNvSpPr>
            <a:spLocks noGrp="1"/>
          </p:cNvSpPr>
          <p:nvPr>
            <p:ph type="sldNum" sz="quarter" idx="12"/>
          </p:nvPr>
        </p:nvSpPr>
        <p:spPr/>
        <p:txBody>
          <a:bodyPr/>
          <a:lstStyle/>
          <a:p>
            <a:fld id="{2DD4E219-0C0C-4937-870D-08D46E532289}" type="slidenum">
              <a:rPr lang="en-IN" smtClean="0"/>
              <a:pPr/>
              <a:t>5</a:t>
            </a:fld>
            <a:endParaRPr lang="en-IN"/>
          </a:p>
        </p:txBody>
      </p:sp>
    </p:spTree>
    <p:extLst>
      <p:ext uri="{BB962C8B-B14F-4D97-AF65-F5344CB8AC3E}">
        <p14:creationId xmlns:p14="http://schemas.microsoft.com/office/powerpoint/2010/main" val="3281745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METHODOLOGY</a:t>
            </a:r>
          </a:p>
        </p:txBody>
      </p:sp>
      <p:sp>
        <p:nvSpPr>
          <p:cNvPr id="3" name="Content Placeholder 2"/>
          <p:cNvSpPr>
            <a:spLocks noGrp="1"/>
          </p:cNvSpPr>
          <p:nvPr>
            <p:ph idx="1"/>
          </p:nvPr>
        </p:nvSpPr>
        <p:spPr>
          <a:xfrm>
            <a:off x="457200" y="1417638"/>
            <a:ext cx="8229600" cy="4938712"/>
          </a:xfrm>
        </p:spPr>
        <p:txBody>
          <a:bodyPr>
            <a:normAutofit fontScale="85000" lnSpcReduction="10000"/>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Requirement Analysis</a:t>
            </a:r>
          </a:p>
          <a:p>
            <a:pPr marL="0" indent="0">
              <a:lnSpc>
                <a:spcPct val="150000"/>
              </a:lnSpc>
              <a:buNone/>
            </a:pPr>
            <a:r>
              <a:rPr lang="en-US" sz="2400" dirty="0">
                <a:latin typeface="Times New Roman" panose="02020603050405020304" pitchFamily="18" charset="0"/>
                <a:cs typeface="Times New Roman" panose="02020603050405020304" pitchFamily="18" charset="0"/>
              </a:rPr>
              <a:t>	Gather system requirements from students and faculty.</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Database Design</a:t>
            </a:r>
          </a:p>
          <a:p>
            <a:pPr marL="0" indent="0">
              <a:lnSpc>
                <a:spcPct val="150000"/>
              </a:lnSpc>
              <a:buNone/>
            </a:pPr>
            <a:r>
              <a:rPr lang="en-US" sz="2400" dirty="0">
                <a:latin typeface="Times New Roman" panose="02020603050405020304" pitchFamily="18" charset="0"/>
                <a:cs typeface="Times New Roman" panose="02020603050405020304" pitchFamily="18" charset="0"/>
              </a:rPr>
              <a:t>	Define schemas for users, resources, and activity logs.</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Frontend Development</a:t>
            </a:r>
          </a:p>
          <a:p>
            <a:pPr marL="0" indent="0">
              <a:lnSpc>
                <a:spcPct val="150000"/>
              </a:lnSpc>
              <a:buNone/>
            </a:pPr>
            <a:r>
              <a:rPr lang="en-US" sz="2400" dirty="0">
                <a:latin typeface="Times New Roman" panose="02020603050405020304" pitchFamily="18" charset="0"/>
                <a:cs typeface="Times New Roman" panose="02020603050405020304" pitchFamily="18" charset="0"/>
              </a:rPr>
              <a:t>	Build intuitive interfaces with responsive designs.</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Backend Development</a:t>
            </a:r>
          </a:p>
          <a:p>
            <a:pPr marL="0" indent="0">
              <a:lnSpc>
                <a:spcPct val="150000"/>
              </a:lnSpc>
              <a:buNone/>
            </a:pPr>
            <a:r>
              <a:rPr lang="en-US" sz="2400" dirty="0">
                <a:latin typeface="Times New Roman" panose="02020603050405020304" pitchFamily="18" charset="0"/>
                <a:cs typeface="Times New Roman" panose="02020603050405020304" pitchFamily="18" charset="0"/>
              </a:rPr>
              <a:t>	Develop APIs to handle user requests and resource queries.</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5:</a:t>
            </a:r>
            <a:r>
              <a:rPr lang="en-US" sz="2400" dirty="0">
                <a:latin typeface="Times New Roman" panose="02020603050405020304" pitchFamily="18" charset="0"/>
                <a:cs typeface="Times New Roman" panose="02020603050405020304" pitchFamily="18" charset="0"/>
              </a:rPr>
              <a:t> Integration and Testing</a:t>
            </a:r>
          </a:p>
          <a:p>
            <a:pPr marL="0" indent="0">
              <a:lnSpc>
                <a:spcPct val="150000"/>
              </a:lnSpc>
              <a:buNone/>
            </a:pPr>
            <a:r>
              <a:rPr lang="en-US" sz="2400" dirty="0">
                <a:latin typeface="Times New Roman" panose="02020603050405020304" pitchFamily="18" charset="0"/>
                <a:cs typeface="Times New Roman" panose="02020603050405020304" pitchFamily="18" charset="0"/>
              </a:rPr>
              <a:t>	Ensure seamless integration and rigorous testing of features.</a:t>
            </a:r>
          </a:p>
        </p:txBody>
      </p:sp>
      <p:sp>
        <p:nvSpPr>
          <p:cNvPr id="4" name="Slide Number Placeholder 3"/>
          <p:cNvSpPr>
            <a:spLocks noGrp="1"/>
          </p:cNvSpPr>
          <p:nvPr>
            <p:ph type="sldNum" sz="quarter" idx="12"/>
          </p:nvPr>
        </p:nvSpPr>
        <p:spPr/>
        <p:txBody>
          <a:bodyPr/>
          <a:lstStyle/>
          <a:p>
            <a:fld id="{2DD4E219-0C0C-4937-870D-08D46E532289}" type="slidenum">
              <a:rPr lang="en-IN" smtClean="0"/>
              <a:pPr/>
              <a:t>6</a:t>
            </a:fld>
            <a:endParaRPr lang="en-IN"/>
          </a:p>
        </p:txBody>
      </p:sp>
    </p:spTree>
    <p:extLst>
      <p:ext uri="{BB962C8B-B14F-4D97-AF65-F5344CB8AC3E}">
        <p14:creationId xmlns:p14="http://schemas.microsoft.com/office/powerpoint/2010/main" val="3281745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APPLICATIONS</a:t>
            </a:r>
          </a:p>
        </p:txBody>
      </p:sp>
      <p:sp>
        <p:nvSpPr>
          <p:cNvPr id="3" name="Content Placeholder 2"/>
          <p:cNvSpPr>
            <a:spLocks noGrp="1"/>
          </p:cNvSpPr>
          <p:nvPr>
            <p:ph idx="1"/>
          </p:nvPr>
        </p:nvSpPr>
        <p:spPr>
          <a:xfrm>
            <a:off x="457200" y="1684901"/>
            <a:ext cx="8229600" cy="4068763"/>
          </a:xfrm>
        </p:spPr>
        <p:txBody>
          <a:bodyPr>
            <a:normAutofit/>
          </a:bodyPr>
          <a:lstStyle/>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Access to academic resources from any location.</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Supports online and offline reading.</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Helps manage personal library collections.</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Encourages self-paced learning for students.</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Facilitates resource sharing within educational institutions.</a:t>
            </a:r>
          </a:p>
        </p:txBody>
      </p:sp>
      <p:sp>
        <p:nvSpPr>
          <p:cNvPr id="4" name="Slide Number Placeholder 3"/>
          <p:cNvSpPr>
            <a:spLocks noGrp="1"/>
          </p:cNvSpPr>
          <p:nvPr>
            <p:ph type="sldNum" sz="quarter" idx="12"/>
          </p:nvPr>
        </p:nvSpPr>
        <p:spPr/>
        <p:txBody>
          <a:bodyPr/>
          <a:lstStyle/>
          <a:p>
            <a:fld id="{2DD4E219-0C0C-4937-870D-08D46E532289}" type="slidenum">
              <a:rPr lang="en-IN" smtClean="0"/>
              <a:pPr/>
              <a:t>7</a:t>
            </a:fld>
            <a:endParaRPr lang="en-IN"/>
          </a:p>
        </p:txBody>
      </p:sp>
    </p:spTree>
    <p:extLst>
      <p:ext uri="{BB962C8B-B14F-4D97-AF65-F5344CB8AC3E}">
        <p14:creationId xmlns:p14="http://schemas.microsoft.com/office/powerpoint/2010/main" val="328174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SYSTEM DESIGN</a:t>
            </a:r>
          </a:p>
        </p:txBody>
      </p:sp>
      <p:sp>
        <p:nvSpPr>
          <p:cNvPr id="4" name="Slide Number Placeholder 3"/>
          <p:cNvSpPr>
            <a:spLocks noGrp="1"/>
          </p:cNvSpPr>
          <p:nvPr>
            <p:ph type="sldNum" sz="quarter" idx="12"/>
          </p:nvPr>
        </p:nvSpPr>
        <p:spPr/>
        <p:txBody>
          <a:bodyPr/>
          <a:lstStyle/>
          <a:p>
            <a:fld id="{2DD4E219-0C0C-4937-870D-08D46E532289}" type="slidenum">
              <a:rPr lang="en-IN" smtClean="0"/>
              <a:pPr/>
              <a:t>8</a:t>
            </a:fld>
            <a:endParaRPr lang="en-IN"/>
          </a:p>
        </p:txBody>
      </p:sp>
      <p:sp>
        <p:nvSpPr>
          <p:cNvPr id="6" name="TextBox 5">
            <a:extLst>
              <a:ext uri="{FF2B5EF4-FFF2-40B4-BE49-F238E27FC236}">
                <a16:creationId xmlns:a16="http://schemas.microsoft.com/office/drawing/2014/main" id="{11DA8515-F97C-8F8E-1FAD-1ADCE9D527ED}"/>
              </a:ext>
            </a:extLst>
          </p:cNvPr>
          <p:cNvSpPr txBox="1"/>
          <p:nvPr/>
        </p:nvSpPr>
        <p:spPr>
          <a:xfrm>
            <a:off x="228600" y="1554400"/>
            <a:ext cx="8458200"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System Flowchart:</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a:p>
            <a:pPr rtl="0"/>
            <a:r>
              <a:rPr lang="en-US" sz="2400" dirty="0">
                <a:latin typeface="Times New Roman" panose="02020603050405020304" pitchFamily="18" charset="0"/>
                <a:cs typeface="Times New Roman" panose="02020603050405020304" pitchFamily="18" charset="0"/>
              </a:rPr>
              <a:t>User  </a:t>
            </a:r>
            <a:r>
              <a:rPr lang="en-US" sz="2400" dirty="0">
                <a:latin typeface="+mj-lt"/>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Login  </a:t>
            </a:r>
            <a:r>
              <a:rPr lang="en-US" sz="2400" dirty="0">
                <a:latin typeface="+mj-lt"/>
                <a:cs typeface="Times New Roman" panose="02020603050405020304" pitchFamily="18" charset="0"/>
              </a:rPr>
              <a:t>--&gt; </a:t>
            </a:r>
            <a:r>
              <a:rPr lang="en-US" sz="2400" dirty="0">
                <a:latin typeface="Times New Roman" panose="02020603050405020304" pitchFamily="18" charset="0"/>
                <a:cs typeface="Times New Roman" panose="02020603050405020304" pitchFamily="18" charset="0"/>
              </a:rPr>
              <a:t> Search Resources  </a:t>
            </a:r>
            <a:r>
              <a:rPr lang="en-US" sz="2400" dirty="0">
                <a:latin typeface="+mj-lt"/>
                <a:cs typeface="Times New Roman" panose="02020603050405020304" pitchFamily="18" charset="0"/>
              </a:rPr>
              <a:t>--&gt; </a:t>
            </a:r>
            <a:r>
              <a:rPr lang="en-US" sz="2400" dirty="0">
                <a:latin typeface="Times New Roman" panose="02020603050405020304" pitchFamily="18" charset="0"/>
                <a:cs typeface="Times New Roman" panose="02020603050405020304" pitchFamily="18" charset="0"/>
              </a:rPr>
              <a:t> View  </a:t>
            </a:r>
            <a:r>
              <a:rPr lang="en-US" sz="2400" dirty="0">
                <a:latin typeface="+mj-lt"/>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Logout.</a:t>
            </a:r>
          </a:p>
        </p:txBody>
      </p:sp>
      <p:pic>
        <p:nvPicPr>
          <p:cNvPr id="2054" name="Picture 6">
            <a:extLst>
              <a:ext uri="{FF2B5EF4-FFF2-40B4-BE49-F238E27FC236}">
                <a16:creationId xmlns:a16="http://schemas.microsoft.com/office/drawing/2014/main" id="{8E05CFAC-679F-7A48-9F1D-DA400FC6E9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24200"/>
            <a:ext cx="90297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4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ALGORITHMS</a:t>
            </a:r>
          </a:p>
        </p:txBody>
      </p:sp>
      <p:sp>
        <p:nvSpPr>
          <p:cNvPr id="3" name="Content Placeholder 2"/>
          <p:cNvSpPr>
            <a:spLocks noGrp="1"/>
          </p:cNvSpPr>
          <p:nvPr>
            <p:ph idx="1"/>
          </p:nvPr>
        </p:nvSpPr>
        <p:spPr/>
        <p:txBody>
          <a:bodyPr>
            <a:normAutofit/>
          </a:bodyPr>
          <a:lstStyle/>
          <a:p>
            <a:r>
              <a:rPr lang="en-IN" sz="2400" dirty="0">
                <a:latin typeface="Times New Roman" pitchFamily="18" charset="0"/>
                <a:cs typeface="Times New Roman" pitchFamily="18" charset="0"/>
              </a:rPr>
              <a:t>Description of the algorithms identified</a:t>
            </a:r>
          </a:p>
        </p:txBody>
      </p:sp>
      <p:sp>
        <p:nvSpPr>
          <p:cNvPr id="4" name="Slide Number Placeholder 3"/>
          <p:cNvSpPr>
            <a:spLocks noGrp="1"/>
          </p:cNvSpPr>
          <p:nvPr>
            <p:ph type="sldNum" sz="quarter" idx="12"/>
          </p:nvPr>
        </p:nvSpPr>
        <p:spPr/>
        <p:txBody>
          <a:bodyPr/>
          <a:lstStyle/>
          <a:p>
            <a:fld id="{2DD4E219-0C0C-4937-870D-08D46E532289}" type="slidenum">
              <a:rPr lang="en-IN" smtClean="0"/>
              <a:pPr/>
              <a:t>9</a:t>
            </a:fld>
            <a:endParaRPr lang="en-IN"/>
          </a:p>
        </p:txBody>
      </p:sp>
    </p:spTree>
    <p:extLst>
      <p:ext uri="{BB962C8B-B14F-4D97-AF65-F5344CB8AC3E}">
        <p14:creationId xmlns:p14="http://schemas.microsoft.com/office/powerpoint/2010/main" val="3281745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565</TotalTime>
  <Words>672</Words>
  <Application>Microsoft Office PowerPoint</Application>
  <PresentationFormat>On-screen Show (4:3)</PresentationFormat>
  <Paragraphs>93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INTRODUCTION</vt:lpstr>
      <vt:lpstr>LITERATURE SURVEY</vt:lpstr>
      <vt:lpstr>PROBLEM STATEMENT</vt:lpstr>
      <vt:lpstr>OBJECTIVES</vt:lpstr>
      <vt:lpstr>HARDWARE AND SOFTWARE REQUIREMENTS</vt:lpstr>
      <vt:lpstr>METHODOLOGY</vt:lpstr>
      <vt:lpstr>APPLICATIONS</vt:lpstr>
      <vt:lpstr>SYSTEM DESIGN</vt:lpstr>
      <vt:lpstr>ALGORITHMS</vt:lpstr>
      <vt:lpstr>DATASETS</vt:lpstr>
      <vt:lpstr>DATASETS</vt:lpstr>
      <vt:lpstr>IMPLEMENTATION</vt:lpstr>
      <vt:lpstr>SYSTEM TESTING</vt:lpstr>
      <vt:lpstr>RESULT ANALYSIS</vt:lpstr>
      <vt:lpstr>CONCLUSION &amp; SCOPE FOR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submitted by  Under the Guidence of Student name   Guide name</dc:title>
  <dc:creator>myLAP</dc:creator>
  <cp:lastModifiedBy>Irfan Gulagundi</cp:lastModifiedBy>
  <cp:revision>57</cp:revision>
  <dcterms:created xsi:type="dcterms:W3CDTF">2022-09-28T03:29:41Z</dcterms:created>
  <dcterms:modified xsi:type="dcterms:W3CDTF">2025-03-02T16:21:14Z</dcterms:modified>
</cp:coreProperties>
</file>