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0" r:id="rId5"/>
    <p:sldId id="261" r:id="rId6"/>
    <p:sldId id="264" r:id="rId7"/>
    <p:sldId id="265" r:id="rId8"/>
    <p:sldId id="297" r:id="rId9"/>
    <p:sldId id="262" r:id="rId10"/>
    <p:sldId id="266" r:id="rId11"/>
    <p:sldId id="267" r:id="rId12"/>
    <p:sldId id="269" r:id="rId13"/>
    <p:sldId id="263" r:id="rId14"/>
    <p:sldId id="268" r:id="rId15"/>
    <p:sldId id="271" r:id="rId16"/>
    <p:sldId id="298" r:id="rId17"/>
    <p:sldId id="299" r:id="rId18"/>
    <p:sldId id="279" r:id="rId19"/>
    <p:sldId id="278" r:id="rId20"/>
    <p:sldId id="277" r:id="rId21"/>
    <p:sldId id="280" r:id="rId22"/>
    <p:sldId id="276" r:id="rId23"/>
    <p:sldId id="311" r:id="rId24"/>
    <p:sldId id="313" r:id="rId25"/>
    <p:sldId id="281" r:id="rId26"/>
    <p:sldId id="282" r:id="rId27"/>
    <p:sldId id="287" r:id="rId28"/>
    <p:sldId id="300" r:id="rId29"/>
    <p:sldId id="284" r:id="rId30"/>
    <p:sldId id="286" r:id="rId31"/>
    <p:sldId id="316" r:id="rId32"/>
    <p:sldId id="317" r:id="rId33"/>
    <p:sldId id="294" r:id="rId34"/>
    <p:sldId id="301" r:id="rId35"/>
    <p:sldId id="318" r:id="rId36"/>
    <p:sldId id="319" r:id="rId37"/>
    <p:sldId id="304" r:id="rId38"/>
    <p:sldId id="305" r:id="rId39"/>
    <p:sldId id="307" r:id="rId40"/>
    <p:sldId id="308" r:id="rId41"/>
    <p:sldId id="323" r:id="rId42"/>
    <p:sldId id="320" r:id="rId43"/>
    <p:sldId id="32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</a:rPr>
              <a:t>Source</a:t>
            </a:r>
            <a:r>
              <a:rPr lang="en-US" baseline="0" dirty="0" smtClean="0">
                <a:solidFill>
                  <a:schemeClr val="bg1"/>
                </a:solidFill>
              </a:rPr>
              <a:t> CV</a:t>
            </a:r>
            <a:endParaRPr lang="en-US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Source FV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1143727716785257"/>
                  <c:y val="-2.80172328121293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10656677503966"/>
                      <c:h val="0.25878717378634691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6.5886538189699848E-2"/>
                  <c:y val="4.455271314871116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Jobstreet</c:v>
                </c:pt>
                <c:pt idx="1">
                  <c:v>JobsID</c:v>
                </c:pt>
                <c:pt idx="2">
                  <c:v>JobsDB</c:v>
                </c:pt>
                <c:pt idx="3">
                  <c:v>Tech in Asia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Total</a:t>
            </a:r>
            <a:r>
              <a:rPr lang="en-US" sz="1400" baseline="0" dirty="0" smtClean="0"/>
              <a:t> Stock VS Total Called CV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 CV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.Net</c:v>
                </c:pt>
                <c:pt idx="1">
                  <c:v>System Analyst</c:v>
                </c:pt>
                <c:pt idx="2">
                  <c:v>Business Analyst</c:v>
                </c:pt>
                <c:pt idx="3">
                  <c:v>SQA</c:v>
                </c:pt>
                <c:pt idx="4">
                  <c:v>IT Suppot</c:v>
                </c:pt>
                <c:pt idx="5">
                  <c:v>IT PM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30</c:v>
                </c:pt>
                <c:pt idx="2">
                  <c:v>30</c:v>
                </c:pt>
                <c:pt idx="3">
                  <c:v>23</c:v>
                </c:pt>
                <c:pt idx="4">
                  <c:v>200</c:v>
                </c:pt>
                <c:pt idx="5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Called CV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.Net</c:v>
                </c:pt>
                <c:pt idx="1">
                  <c:v>System Analyst</c:v>
                </c:pt>
                <c:pt idx="2">
                  <c:v>Business Analyst</c:v>
                </c:pt>
                <c:pt idx="3">
                  <c:v>SQA</c:v>
                </c:pt>
                <c:pt idx="4">
                  <c:v>IT Suppot</c:v>
                </c:pt>
                <c:pt idx="5">
                  <c:v>IT PM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90</c:v>
                </c:pt>
                <c:pt idx="4">
                  <c:v>22</c:v>
                </c:pt>
                <c:pt idx="5">
                  <c:v>50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22139216"/>
        <c:axId val="2022139760"/>
      </c:barChart>
      <c:catAx>
        <c:axId val="202213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139760"/>
        <c:crosses val="autoZero"/>
        <c:auto val="1"/>
        <c:lblAlgn val="ctr"/>
        <c:lblOffset val="100"/>
        <c:noMultiLvlLbl val="0"/>
      </c:catAx>
      <c:valAx>
        <c:axId val="202213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13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</a:rPr>
              <a:t>Source</a:t>
            </a:r>
            <a:r>
              <a:rPr lang="en-US" baseline="0" dirty="0" smtClean="0">
                <a:solidFill>
                  <a:schemeClr val="bg1"/>
                </a:solidFill>
              </a:rPr>
              <a:t> CV</a:t>
            </a:r>
            <a:endParaRPr lang="en-US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Source FV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1143727716785257"/>
                  <c:y val="-2.80172328121293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10656677503966"/>
                      <c:h val="0.25878717378634691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6.5886538189699848E-2"/>
                  <c:y val="4.455271314871116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Jobstreet</c:v>
                </c:pt>
                <c:pt idx="1">
                  <c:v>JobsID</c:v>
                </c:pt>
                <c:pt idx="2">
                  <c:v>JobsDB</c:v>
                </c:pt>
                <c:pt idx="3">
                  <c:v>Tech in Asia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Total</a:t>
            </a:r>
            <a:r>
              <a:rPr lang="en-US" sz="1400" baseline="0" dirty="0" smtClean="0"/>
              <a:t> Stock VS Total Called CV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 CV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.Net</c:v>
                </c:pt>
                <c:pt idx="1">
                  <c:v>System Analyst</c:v>
                </c:pt>
                <c:pt idx="2">
                  <c:v>Business Analyst</c:v>
                </c:pt>
                <c:pt idx="3">
                  <c:v>SQA</c:v>
                </c:pt>
                <c:pt idx="4">
                  <c:v>IT Suppot</c:v>
                </c:pt>
                <c:pt idx="5">
                  <c:v>IT PM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30</c:v>
                </c:pt>
                <c:pt idx="2">
                  <c:v>30</c:v>
                </c:pt>
                <c:pt idx="3">
                  <c:v>23</c:v>
                </c:pt>
                <c:pt idx="4">
                  <c:v>200</c:v>
                </c:pt>
                <c:pt idx="5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Called CV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.Net</c:v>
                </c:pt>
                <c:pt idx="1">
                  <c:v>System Analyst</c:v>
                </c:pt>
                <c:pt idx="2">
                  <c:v>Business Analyst</c:v>
                </c:pt>
                <c:pt idx="3">
                  <c:v>SQA</c:v>
                </c:pt>
                <c:pt idx="4">
                  <c:v>IT Suppot</c:v>
                </c:pt>
                <c:pt idx="5">
                  <c:v>IT PM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90</c:v>
                </c:pt>
                <c:pt idx="4">
                  <c:v>22</c:v>
                </c:pt>
                <c:pt idx="5">
                  <c:v>50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33722736"/>
        <c:axId val="1933723280"/>
      </c:barChart>
      <c:catAx>
        <c:axId val="193372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723280"/>
        <c:crosses val="autoZero"/>
        <c:auto val="1"/>
        <c:lblAlgn val="ctr"/>
        <c:lblOffset val="100"/>
        <c:noMultiLvlLbl val="0"/>
      </c:catAx>
      <c:valAx>
        <c:axId val="193372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72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0D90-CB31-4C72-93E1-20FC4ECB10AD}" type="datetimeFigureOut">
              <a:rPr lang="en-US" smtClean="0"/>
              <a:t>28/01/2019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0752-4D92-469F-BC84-3519F804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5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0D90-CB31-4C72-93E1-20FC4ECB10AD}" type="datetimeFigureOut">
              <a:rPr lang="en-US" smtClean="0"/>
              <a:t>28/01/2019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0752-4D92-469F-BC84-3519F804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0D90-CB31-4C72-93E1-20FC4ECB10AD}" type="datetimeFigureOut">
              <a:rPr lang="en-US" smtClean="0"/>
              <a:t>28/01/2019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0752-4D92-469F-BC84-3519F804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8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0D90-CB31-4C72-93E1-20FC4ECB10AD}" type="datetimeFigureOut">
              <a:rPr lang="en-US" smtClean="0"/>
              <a:t>28/01/2019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0752-4D92-469F-BC84-3519F804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7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0D90-CB31-4C72-93E1-20FC4ECB10AD}" type="datetimeFigureOut">
              <a:rPr lang="en-US" smtClean="0"/>
              <a:t>28/01/2019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0752-4D92-469F-BC84-3519F804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0D90-CB31-4C72-93E1-20FC4ECB10AD}" type="datetimeFigureOut">
              <a:rPr lang="en-US" smtClean="0"/>
              <a:t>28/01/2019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0752-4D92-469F-BC84-3519F804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0D90-CB31-4C72-93E1-20FC4ECB10AD}" type="datetimeFigureOut">
              <a:rPr lang="en-US" smtClean="0"/>
              <a:t>28/01/2019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0752-4D92-469F-BC84-3519F804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0D90-CB31-4C72-93E1-20FC4ECB10AD}" type="datetimeFigureOut">
              <a:rPr lang="en-US" smtClean="0"/>
              <a:t>28/01/2019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0752-4D92-469F-BC84-3519F804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4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0D90-CB31-4C72-93E1-20FC4ECB10AD}" type="datetimeFigureOut">
              <a:rPr lang="en-US" smtClean="0"/>
              <a:t>28/01/2019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0752-4D92-469F-BC84-3519F804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8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0D90-CB31-4C72-93E1-20FC4ECB10AD}" type="datetimeFigureOut">
              <a:rPr lang="en-US" smtClean="0"/>
              <a:t>28/01/2019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0752-4D92-469F-BC84-3519F804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4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0D90-CB31-4C72-93E1-20FC4ECB10AD}" type="datetimeFigureOut">
              <a:rPr lang="en-US" smtClean="0"/>
              <a:t>28/01/2019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0752-4D92-469F-BC84-3519F804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0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80D90-CB31-4C72-93E1-20FC4ECB10AD}" type="datetimeFigureOut">
              <a:rPr lang="en-US" smtClean="0"/>
              <a:t>28/01/2019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0752-4D92-469F-BC84-3519F804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1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hyperlink" Target="mailto:Elfa@adins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Jeje@adins.com" TargetMode="External"/><Relationship Id="rId5" Type="http://schemas.openxmlformats.org/officeDocument/2006/relationships/hyperlink" Target="mailto:Serayah@adins.com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tel:+62%20813-2001-1055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223085" y="1130968"/>
            <a:ext cx="3982452" cy="45619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16379" y="3352580"/>
            <a:ext cx="2995864" cy="3970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16379" y="3982955"/>
            <a:ext cx="2995864" cy="3970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>
            <a:spLocks/>
          </p:cNvSpPr>
          <p:nvPr/>
        </p:nvSpPr>
        <p:spPr>
          <a:xfrm>
            <a:off x="5612732" y="5028449"/>
            <a:ext cx="1203158" cy="417718"/>
          </a:xfrm>
          <a:prstGeom prst="roundRect">
            <a:avLst/>
          </a:prstGeom>
          <a:ln w="12700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4537" y="537572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10" y="1257007"/>
            <a:ext cx="2939155" cy="18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612886" y="4573418"/>
            <a:ext cx="1301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u="sng" dirty="0" smtClean="0">
                <a:solidFill>
                  <a:schemeClr val="accent1"/>
                </a:solidFill>
              </a:rPr>
              <a:t>Forgot Password</a:t>
            </a:r>
            <a:endParaRPr lang="en-US" sz="1100" i="1" u="sng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13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\\192.168.49.175:8018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3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33406" y="1290687"/>
            <a:ext cx="11775710" cy="5003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22359" y="115841"/>
            <a:ext cx="539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Profile </a:t>
            </a:r>
            <a:r>
              <a:rPr lang="en-US" dirty="0" err="1"/>
              <a:t>Pra</a:t>
            </a:r>
            <a:r>
              <a:rPr lang="en-US" dirty="0"/>
              <a:t> Selection – Personal </a:t>
            </a:r>
            <a:r>
              <a:rPr lang="en-US" dirty="0" smtClean="0"/>
              <a:t>Information - Edit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7418" y="1696765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Nama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25412" y="1696765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7418" y="2038582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Place of Birth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25412" y="2038582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7418" y="2393099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Date of Birth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25412" y="2393099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259415" y="6361580"/>
            <a:ext cx="110198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Create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854784" y="6361580"/>
            <a:ext cx="110198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Cancel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7418" y="2692694"/>
            <a:ext cx="4742818" cy="835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- V -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7418" y="1380348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Personal 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7418" y="3174527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School/University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25412" y="3174527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7418" y="3516344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Major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525412" y="3516344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7418" y="3870861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Degree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25412" y="3870861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47418" y="4170456"/>
            <a:ext cx="4742818" cy="835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- V -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7418" y="2858110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Education 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90236" y="2750821"/>
            <a:ext cx="1235964" cy="1520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26200" y="3970752"/>
            <a:ext cx="3720866" cy="1557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Maksudnya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ada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terusannya</a:t>
            </a:r>
            <a:r>
              <a:rPr lang="en-US" dirty="0" smtClean="0">
                <a:solidFill>
                  <a:prstClr val="black"/>
                </a:solidFill>
              </a:rPr>
              <a:t> yang </a:t>
            </a:r>
            <a:r>
              <a:rPr lang="en-US" dirty="0" err="1" smtClean="0">
                <a:solidFill>
                  <a:prstClr val="black"/>
                </a:solidFill>
              </a:rPr>
              <a:t>disesuaikan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dengan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inputan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yang </a:t>
            </a:r>
            <a:r>
              <a:rPr lang="en-US" dirty="0" err="1">
                <a:solidFill>
                  <a:prstClr val="black"/>
                </a:solidFill>
              </a:rPr>
              <a:t>ada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saat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ini</a:t>
            </a:r>
            <a:r>
              <a:rPr lang="en-US" dirty="0">
                <a:solidFill>
                  <a:prstClr val="black"/>
                </a:solidFill>
              </a:rPr>
              <a:t> mas </a:t>
            </a:r>
            <a:r>
              <a:rPr lang="en-US" dirty="0" err="1" smtClean="0">
                <a:solidFill>
                  <a:prstClr val="black"/>
                </a:solidFill>
              </a:rPr>
              <a:t>Galih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buat</a:t>
            </a:r>
            <a:endParaRPr lang="en-US" dirty="0">
              <a:solidFill>
                <a:prstClr val="black"/>
              </a:solidFill>
            </a:endParaRPr>
          </a:p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7418" y="4331558"/>
            <a:ext cx="1105809" cy="1038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Photo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7418" y="5502794"/>
            <a:ext cx="1105809" cy="222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21111" y="4303541"/>
            <a:ext cx="1105809" cy="1038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CV Upload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13018" y="5502794"/>
            <a:ext cx="1101982" cy="21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Upload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93421" y="5097598"/>
            <a:ext cx="1375247" cy="244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Burhan.JPG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70321" y="5128160"/>
            <a:ext cx="1375247" cy="244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prstClr val="black"/>
                </a:solidFill>
              </a:rPr>
              <a:t>Burhan.Pdf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21111" y="5513703"/>
            <a:ext cx="1105809" cy="222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86711" y="5513703"/>
            <a:ext cx="1101982" cy="21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Upload</a:t>
            </a:r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4206" y="783771"/>
            <a:ext cx="11775710" cy="5773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27353" y="95678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4812" y="65553"/>
            <a:ext cx="48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Profile </a:t>
            </a:r>
            <a:r>
              <a:rPr lang="en-US" dirty="0" err="1" smtClean="0">
                <a:solidFill>
                  <a:prstClr val="black"/>
                </a:solidFill>
              </a:rPr>
              <a:t>Pra</a:t>
            </a:r>
            <a:r>
              <a:rPr lang="en-US" dirty="0" smtClean="0">
                <a:solidFill>
                  <a:prstClr val="black"/>
                </a:solidFill>
              </a:rPr>
              <a:t> Selection – Job Experienced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3051" y="929589"/>
            <a:ext cx="2174789" cy="187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Photo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02066" y="1295231"/>
            <a:ext cx="9150765" cy="4973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3941" y="2807906"/>
            <a:ext cx="2174789" cy="29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Burhan </a:t>
            </a:r>
            <a:r>
              <a:rPr lang="en-US" sz="1200" dirty="0" err="1" smtClean="0">
                <a:solidFill>
                  <a:prstClr val="white"/>
                </a:solidFill>
              </a:rPr>
              <a:t>Santoso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6685" y="941988"/>
            <a:ext cx="1893415" cy="35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Personal Information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24719" y="940259"/>
            <a:ext cx="1893415" cy="3532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Job Experienced</a:t>
            </a:r>
            <a:endParaRPr lang="en-US" sz="1400" dirty="0">
              <a:solidFill>
                <a:prstClr val="white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63864"/>
              </p:ext>
            </p:extLst>
          </p:nvPr>
        </p:nvGraphicFramePr>
        <p:xfrm>
          <a:off x="2819400" y="1954590"/>
          <a:ext cx="8886905" cy="1756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168"/>
                <a:gridCol w="2057400"/>
                <a:gridCol w="1515979"/>
                <a:gridCol w="2225842"/>
                <a:gridCol w="582238"/>
                <a:gridCol w="536278"/>
              </a:tblGrid>
              <a:tr h="2873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Position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Company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Period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Last </a:t>
                      </a: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Salary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</a:tr>
              <a:tr h="4425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PT.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Asiquin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Ajah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20/02/2017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baseline="0" dirty="0" smtClean="0"/>
                        <a:t>– Present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20.000.000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5441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PT. </a:t>
                      </a:r>
                      <a:r>
                        <a:rPr lang="en-US" sz="1000" dirty="0" err="1" smtClean="0"/>
                        <a:t>Gak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terlalu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asique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10/03/2016</a:t>
                      </a:r>
                      <a:r>
                        <a:rPr lang="en-US" sz="1000" baseline="0" dirty="0" smtClean="0"/>
                        <a:t> – </a:t>
                      </a:r>
                      <a:r>
                        <a:rPr lang="en-US" sz="1000" dirty="0" smtClean="0"/>
                        <a:t>20/02/2017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16.000.000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Internship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Kementerian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Kominfo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23/08/2015 -  23/08/2015 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RP.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3.000.000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1680170" y="2465488"/>
            <a:ext cx="79007" cy="1454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692531" y="2841716"/>
            <a:ext cx="66646" cy="5890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925" y="2266959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925" y="2767513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841" y="3264192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9799455" y="1467456"/>
            <a:ext cx="1893415" cy="3532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Add Experience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3051" y="3269390"/>
            <a:ext cx="2174789" cy="224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Expected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6410" y="3497107"/>
            <a:ext cx="2174789" cy="282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RP. 25.000.000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3051" y="3882007"/>
            <a:ext cx="2174789" cy="224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Uploaded CV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06410" y="4109724"/>
            <a:ext cx="2174789" cy="282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prstClr val="black"/>
                </a:solidFill>
              </a:rPr>
              <a:t>Burhanasique_CV.Pdf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201" y="4124704"/>
            <a:ext cx="246082" cy="246082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6518134" y="937586"/>
            <a:ext cx="1893415" cy="35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Selection History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409190" y="944077"/>
            <a:ext cx="1893415" cy="35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Delivery History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3051" y="4573528"/>
            <a:ext cx="2174789" cy="29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Get Resume</a:t>
            </a:r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8756" y="2281076"/>
            <a:ext cx="393786" cy="39378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8756" y="2742453"/>
            <a:ext cx="393786" cy="39378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3970" y="3276876"/>
            <a:ext cx="393786" cy="393786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0614928" y="3175013"/>
            <a:ext cx="507817" cy="612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51" idx="2"/>
          </p:cNvCxnSpPr>
          <p:nvPr/>
        </p:nvCxnSpPr>
        <p:spPr>
          <a:xfrm flipH="1">
            <a:off x="9866807" y="3787727"/>
            <a:ext cx="1002030" cy="383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937985" y="3579509"/>
            <a:ext cx="1212110" cy="361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Pop </a:t>
            </a:r>
            <a:r>
              <a:rPr lang="en-US" dirty="0" err="1" smtClean="0">
                <a:solidFill>
                  <a:schemeClr val="tx1"/>
                </a:solidFill>
              </a:rPr>
              <a:t>Upnya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73426" y="4218870"/>
            <a:ext cx="7656864" cy="2254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364386" y="4893941"/>
            <a:ext cx="1797162" cy="652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BPJS, </a:t>
            </a:r>
            <a:r>
              <a:rPr lang="en-US" sz="1200" dirty="0" err="1" smtClean="0">
                <a:solidFill>
                  <a:schemeClr val="tx1"/>
                </a:solidFill>
              </a:rPr>
              <a:t>Reinbursement</a:t>
            </a:r>
            <a:r>
              <a:rPr lang="en-US" sz="1200" dirty="0" smtClean="0">
                <a:solidFill>
                  <a:schemeClr val="tx1"/>
                </a:solidFill>
              </a:rPr>
              <a:t>, THR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bonus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364385" y="4537092"/>
            <a:ext cx="1797163" cy="2724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Benefit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285990" y="4537091"/>
            <a:ext cx="1229703" cy="2875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Skills set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285991" y="4788582"/>
            <a:ext cx="1229702" cy="152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C#.Net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ASP.Net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PHP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SQL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MCV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Angular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97843" y="4537092"/>
            <a:ext cx="3944528" cy="2051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Job </a:t>
            </a:r>
            <a:r>
              <a:rPr lang="en-US" sz="1200" dirty="0" err="1" smtClean="0">
                <a:solidFill>
                  <a:prstClr val="white"/>
                </a:solidFill>
              </a:rPr>
              <a:t>Desc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797843" y="4824677"/>
            <a:ext cx="3944528" cy="1443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33406" y="1290687"/>
            <a:ext cx="11775710" cy="5003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22359" y="115841"/>
            <a:ext cx="539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View Profile </a:t>
            </a:r>
            <a:r>
              <a:rPr lang="en-US" dirty="0" err="1">
                <a:solidFill>
                  <a:prstClr val="black"/>
                </a:solidFill>
              </a:rPr>
              <a:t>Pra</a:t>
            </a:r>
            <a:r>
              <a:rPr lang="en-US" dirty="0">
                <a:solidFill>
                  <a:prstClr val="black"/>
                </a:solidFill>
              </a:rPr>
              <a:t> Selection – </a:t>
            </a:r>
            <a:r>
              <a:rPr lang="en-US" dirty="0" smtClean="0">
                <a:solidFill>
                  <a:prstClr val="black"/>
                </a:solidFill>
              </a:rPr>
              <a:t>Job Experience – add/ Edit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7418" y="1696765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Nama Company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25412" y="1696765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7418" y="2375339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Position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25412" y="2375339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7418" y="2729856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Start Date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25412" y="2729856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259415" y="6361580"/>
            <a:ext cx="110198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Create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854784" y="6361580"/>
            <a:ext cx="110198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Cancel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7418" y="3799914"/>
            <a:ext cx="4742818" cy="835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- V -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7418" y="1380348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Company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7418" y="4281747"/>
            <a:ext cx="4742818" cy="566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7418" y="3965330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Job </a:t>
            </a:r>
            <a:r>
              <a:rPr lang="en-US" sz="1200" dirty="0" err="1" smtClean="0">
                <a:solidFill>
                  <a:prstClr val="white"/>
                </a:solidFill>
              </a:rPr>
              <a:t>Desc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62" idx="3"/>
          </p:cNvCxnSpPr>
          <p:nvPr/>
        </p:nvCxnSpPr>
        <p:spPr>
          <a:xfrm>
            <a:off x="5190236" y="3841677"/>
            <a:ext cx="1235964" cy="802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26200" y="3970752"/>
            <a:ext cx="3720866" cy="1557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Maksudnya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ada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terusannya</a:t>
            </a:r>
            <a:r>
              <a:rPr lang="en-US" dirty="0" smtClean="0">
                <a:solidFill>
                  <a:prstClr val="black"/>
                </a:solidFill>
              </a:rPr>
              <a:t> yang </a:t>
            </a:r>
            <a:r>
              <a:rPr lang="en-US" dirty="0" err="1" smtClean="0">
                <a:solidFill>
                  <a:prstClr val="black"/>
                </a:solidFill>
              </a:rPr>
              <a:t>disesuaikan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dengan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inputan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yang </a:t>
            </a:r>
            <a:r>
              <a:rPr lang="en-US" dirty="0" err="1">
                <a:solidFill>
                  <a:prstClr val="black"/>
                </a:solidFill>
              </a:rPr>
              <a:t>ada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saat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ini</a:t>
            </a:r>
            <a:r>
              <a:rPr lang="en-US" dirty="0">
                <a:solidFill>
                  <a:prstClr val="black"/>
                </a:solidFill>
              </a:rPr>
              <a:t> mas </a:t>
            </a:r>
            <a:r>
              <a:rPr lang="en-US" dirty="0" err="1" smtClean="0">
                <a:solidFill>
                  <a:prstClr val="black"/>
                </a:solidFill>
              </a:rPr>
              <a:t>Galih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buat</a:t>
            </a:r>
            <a:endParaRPr lang="en-US" dirty="0">
              <a:solidFill>
                <a:prstClr val="black"/>
              </a:solidFill>
            </a:endParaRPr>
          </a:p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25412" y="3075750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7418" y="3086704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End Date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7418" y="2041747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Industries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25412" y="2038426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7418" y="5276039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Skill Name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25412" y="5276039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47418" y="4959622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Skills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257228" y="5276039"/>
            <a:ext cx="277298" cy="22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+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21396" y="3456752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43402" y="3467706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Current Salary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4206" y="783771"/>
            <a:ext cx="11775710" cy="5773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27353" y="95678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4812" y="65553"/>
            <a:ext cx="48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Profile </a:t>
            </a:r>
            <a:r>
              <a:rPr lang="en-US" dirty="0" err="1" smtClean="0">
                <a:solidFill>
                  <a:prstClr val="black"/>
                </a:solidFill>
              </a:rPr>
              <a:t>Pra</a:t>
            </a:r>
            <a:r>
              <a:rPr lang="en-US" dirty="0" smtClean="0">
                <a:solidFill>
                  <a:prstClr val="black"/>
                </a:solidFill>
              </a:rPr>
              <a:t> Selection – </a:t>
            </a:r>
            <a:r>
              <a:rPr lang="en-US" dirty="0" err="1" smtClean="0">
                <a:solidFill>
                  <a:prstClr val="black"/>
                </a:solidFill>
              </a:rPr>
              <a:t>Employement</a:t>
            </a:r>
            <a:r>
              <a:rPr lang="en-US" dirty="0" smtClean="0">
                <a:solidFill>
                  <a:prstClr val="black"/>
                </a:solidFill>
              </a:rPr>
              <a:t> History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3051" y="929589"/>
            <a:ext cx="2174789" cy="187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Photo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02066" y="1295231"/>
            <a:ext cx="9150765" cy="4973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3941" y="2807906"/>
            <a:ext cx="2174789" cy="29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Burhan </a:t>
            </a:r>
            <a:r>
              <a:rPr lang="en-US" sz="1200" dirty="0" err="1" smtClean="0">
                <a:solidFill>
                  <a:prstClr val="white"/>
                </a:solidFill>
              </a:rPr>
              <a:t>Santoso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6685" y="941988"/>
            <a:ext cx="1893415" cy="35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Personal Information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24719" y="940259"/>
            <a:ext cx="1893415" cy="35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Job Experienced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3051" y="3269390"/>
            <a:ext cx="2174789" cy="224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Expected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418442" y="3497107"/>
            <a:ext cx="2174789" cy="282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RP. 25.000.000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3051" y="3882007"/>
            <a:ext cx="2174789" cy="224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Uploaded CV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418442" y="4109724"/>
            <a:ext cx="2174789" cy="282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Burhanasique_CV.Pdf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201" y="4124704"/>
            <a:ext cx="246082" cy="246082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6518134" y="937586"/>
            <a:ext cx="1893415" cy="3532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Selection History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409190" y="944077"/>
            <a:ext cx="1893415" cy="35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Delivery History</a:t>
            </a:r>
            <a:endParaRPr lang="en-US" sz="1400" dirty="0">
              <a:solidFill>
                <a:prstClr val="white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73835"/>
              </p:ext>
            </p:extLst>
          </p:nvPr>
        </p:nvGraphicFramePr>
        <p:xfrm>
          <a:off x="2838506" y="1514159"/>
          <a:ext cx="8796031" cy="285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50"/>
                <a:gridCol w="726750"/>
                <a:gridCol w="917659"/>
                <a:gridCol w="760836"/>
                <a:gridCol w="1055676"/>
                <a:gridCol w="1014331"/>
                <a:gridCol w="539331"/>
                <a:gridCol w="920381"/>
                <a:gridCol w="2134317"/>
              </a:tblGrid>
              <a:tr h="448246"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Selection</a:t>
                      </a:r>
                      <a:r>
                        <a:rPr lang="en-US" sz="1400" baseline="0" dirty="0" smtClean="0"/>
                        <a:t> History</a:t>
                      </a:r>
                      <a:endParaRPr lang="en-US" sz="14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/>
                </a:tc>
              </a:tr>
              <a:tr h="6020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ID Candidate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Applied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Position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Last Position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Source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Expected Salary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Last PIC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Process Date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Notes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</a:tr>
              <a:tr h="60209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CA00001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IT</a:t>
                      </a:r>
                      <a:r>
                        <a:rPr lang="en-US" sz="1000" baseline="0" dirty="0" smtClean="0"/>
                        <a:t> Project Manager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Interview process – hold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25.000.000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Elfa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10/05/2016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Too</a:t>
                      </a:r>
                      <a:r>
                        <a:rPr lang="en-US" sz="1000" baseline="0" dirty="0" smtClean="0"/>
                        <a:t> Expensive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</a:tr>
              <a:tr h="60209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CA00001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IT</a:t>
                      </a:r>
                      <a:r>
                        <a:rPr lang="en-US" sz="1000" baseline="0" dirty="0" smtClean="0"/>
                        <a:t> Project Manager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Call</a:t>
                      </a:r>
                      <a:r>
                        <a:rPr lang="en-US" sz="1000" baseline="0" dirty="0" smtClean="0"/>
                        <a:t> process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25.000.000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Elfa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08/05/2016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Good </a:t>
                      </a:r>
                      <a:r>
                        <a:rPr lang="en-US" sz="1000" dirty="0" err="1" smtClean="0"/>
                        <a:t>Comunication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</a:tr>
              <a:tr h="60209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CA00001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IT</a:t>
                      </a:r>
                      <a:r>
                        <a:rPr lang="en-US" sz="1000" baseline="0" dirty="0" smtClean="0"/>
                        <a:t> Project Manager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Praselection</a:t>
                      </a:r>
                      <a:r>
                        <a:rPr lang="en-US" sz="1000" dirty="0" smtClean="0"/>
                        <a:t> Process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22.000.000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Seraya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05/05/2018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Good</a:t>
                      </a:r>
                      <a:r>
                        <a:rPr lang="en-US" sz="1000" baseline="0" dirty="0" smtClean="0"/>
                        <a:t> CV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sp>
        <p:nvSpPr>
          <p:cNvPr id="56" name="Rectangle 55"/>
          <p:cNvSpPr/>
          <p:nvPr/>
        </p:nvSpPr>
        <p:spPr>
          <a:xfrm>
            <a:off x="413051" y="4573528"/>
            <a:ext cx="2174789" cy="29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Get Resume</a:t>
            </a:r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4206" y="783771"/>
            <a:ext cx="11775710" cy="5773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27353" y="95678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4812" y="65553"/>
            <a:ext cx="48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Profile </a:t>
            </a:r>
            <a:r>
              <a:rPr lang="en-US" dirty="0" err="1" smtClean="0">
                <a:solidFill>
                  <a:prstClr val="black"/>
                </a:solidFill>
              </a:rPr>
              <a:t>Pra</a:t>
            </a:r>
            <a:r>
              <a:rPr lang="en-US" dirty="0" smtClean="0">
                <a:solidFill>
                  <a:prstClr val="black"/>
                </a:solidFill>
              </a:rPr>
              <a:t> Selection – </a:t>
            </a:r>
            <a:r>
              <a:rPr lang="en-US" dirty="0" smtClean="0">
                <a:solidFill>
                  <a:prstClr val="black"/>
                </a:solidFill>
              </a:rPr>
              <a:t>Delivery History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3051" y="929589"/>
            <a:ext cx="2174789" cy="187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Photo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02066" y="1295230"/>
            <a:ext cx="9150765" cy="5165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3941" y="2807906"/>
            <a:ext cx="2174789" cy="29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Burhan </a:t>
            </a:r>
            <a:r>
              <a:rPr lang="en-US" sz="1200" dirty="0" err="1" smtClean="0">
                <a:solidFill>
                  <a:prstClr val="white"/>
                </a:solidFill>
              </a:rPr>
              <a:t>Santoso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6685" y="941988"/>
            <a:ext cx="1893415" cy="35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Personal Information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24719" y="940259"/>
            <a:ext cx="1893415" cy="35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Job Experienced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3051" y="3269390"/>
            <a:ext cx="2174789" cy="224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Expected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8442" y="3497107"/>
            <a:ext cx="2174789" cy="282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RP. 25.000.000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3051" y="3882007"/>
            <a:ext cx="2174789" cy="224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Uploaded CV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442" y="4109724"/>
            <a:ext cx="2174789" cy="282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prstClr val="black"/>
                </a:solidFill>
              </a:rPr>
              <a:t>Burhanasique_CV.Pdf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201" y="4124704"/>
            <a:ext cx="246082" cy="246082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6518134" y="937586"/>
            <a:ext cx="1893415" cy="35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Selection History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409190" y="944077"/>
            <a:ext cx="1893415" cy="3532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Delivery History</a:t>
            </a:r>
            <a:endParaRPr lang="en-US" sz="1400" dirty="0">
              <a:solidFill>
                <a:prstClr val="white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86854"/>
              </p:ext>
            </p:extLst>
          </p:nvPr>
        </p:nvGraphicFramePr>
        <p:xfrm>
          <a:off x="2838506" y="1514159"/>
          <a:ext cx="8832124" cy="285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55"/>
                <a:gridCol w="786834"/>
                <a:gridCol w="721476"/>
                <a:gridCol w="789527"/>
                <a:gridCol w="1095486"/>
                <a:gridCol w="559669"/>
                <a:gridCol w="955088"/>
                <a:gridCol w="2508154"/>
                <a:gridCol w="661735"/>
              </a:tblGrid>
              <a:tr h="448246"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Delivery History</a:t>
                      </a:r>
                      <a:endParaRPr lang="en-US" sz="14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/>
                </a:tc>
              </a:tr>
              <a:tr h="6020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ID Candidate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Delivery</a:t>
                      </a:r>
                      <a:endParaRPr lang="en-US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Position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Source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Last PIC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Process Date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Detail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</a:tr>
              <a:tr h="60209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CA00001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DEBA0002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IT</a:t>
                      </a:r>
                      <a:r>
                        <a:rPr lang="en-US" sz="1000" baseline="0" dirty="0" smtClean="0"/>
                        <a:t> Project Manager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Delivery to Client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Eric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11/05/2016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PT. Bank</a:t>
                      </a:r>
                      <a:r>
                        <a:rPr lang="en-US" sz="1000" baseline="0" dirty="0" smtClean="0"/>
                        <a:t> BCA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60209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CA00001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KABA0002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IT</a:t>
                      </a:r>
                      <a:r>
                        <a:rPr lang="en-US" sz="1000" baseline="0" dirty="0" smtClean="0"/>
                        <a:t> Project Manager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Interview</a:t>
                      </a:r>
                      <a:r>
                        <a:rPr lang="en-US" sz="1000" baseline="0" dirty="0" smtClean="0"/>
                        <a:t> Client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Eric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15/05/2016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PT. Bank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Danamon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60209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CA00001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HABA0012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IT</a:t>
                      </a:r>
                      <a:r>
                        <a:rPr lang="en-US" sz="1000" baseline="0" dirty="0" smtClean="0"/>
                        <a:t> Project Manager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Offering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Icha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20/05/2018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Asuransi</a:t>
                      </a:r>
                      <a:r>
                        <a:rPr lang="en-US" sz="1000" dirty="0" smtClean="0"/>
                        <a:t> Astra </a:t>
                      </a:r>
                      <a:r>
                        <a:rPr lang="en-US" sz="1000" dirty="0" err="1" smtClean="0"/>
                        <a:t>Buana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00605"/>
              </p:ext>
            </p:extLst>
          </p:nvPr>
        </p:nvGraphicFramePr>
        <p:xfrm>
          <a:off x="2838504" y="4797338"/>
          <a:ext cx="8832126" cy="850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021"/>
                <a:gridCol w="1472021"/>
                <a:gridCol w="1472021"/>
                <a:gridCol w="1472021"/>
                <a:gridCol w="1472021"/>
                <a:gridCol w="1472021"/>
              </a:tblGrid>
              <a:tr h="246147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Process Date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87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ID Delivery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Last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Update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Total Day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Client 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Notes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HABA0012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05/05/2018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10/05/2018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413051" y="4573528"/>
            <a:ext cx="2174789" cy="29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Get Resume</a:t>
            </a:r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834" y="2608919"/>
            <a:ext cx="393786" cy="3937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1052" y="3219544"/>
            <a:ext cx="393786" cy="3937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834" y="3841841"/>
            <a:ext cx="393786" cy="3937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117181" y="3773471"/>
            <a:ext cx="507817" cy="612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 flipH="1">
            <a:off x="8301789" y="4386185"/>
            <a:ext cx="3069301" cy="411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31930" y="4253861"/>
            <a:ext cx="1212110" cy="361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Pop </a:t>
            </a:r>
            <a:r>
              <a:rPr lang="en-US" dirty="0" err="1" smtClean="0">
                <a:solidFill>
                  <a:schemeClr val="tx1"/>
                </a:solidFill>
              </a:rPr>
              <a:t>Upnya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4059" y="2409392"/>
            <a:ext cx="741741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dirty="0"/>
              <a:t>PHASE </a:t>
            </a:r>
            <a:r>
              <a:rPr lang="en-US" sz="16600" dirty="0" smtClean="0"/>
              <a:t>2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47204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93851" y="1229961"/>
            <a:ext cx="11775710" cy="5332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62191" y="822189"/>
            <a:ext cx="2174789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 Job Portal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8045" y="86874"/>
            <a:ext cx="273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Job Portal - View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93851" y="824046"/>
            <a:ext cx="2174789" cy="4077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View Job portal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28924"/>
              </p:ext>
            </p:extLst>
          </p:nvPr>
        </p:nvGraphicFramePr>
        <p:xfrm>
          <a:off x="1037154" y="1328427"/>
          <a:ext cx="6797843" cy="5144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425"/>
                <a:gridCol w="2033337"/>
                <a:gridCol w="628081"/>
              </a:tblGrid>
              <a:tr h="3729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Job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portal Name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Added Date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/>
                </a:tc>
              </a:tr>
              <a:tr h="4602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Jobstreet</a:t>
                      </a:r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20/05/2010</a:t>
                      </a:r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46905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JobsID</a:t>
                      </a:r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20/05/2010</a:t>
                      </a:r>
                    </a:p>
                    <a:p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47075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JobsDB</a:t>
                      </a:r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20/05/2010</a:t>
                      </a:r>
                    </a:p>
                    <a:p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49690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Joblike</a:t>
                      </a:r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20/05/2010</a:t>
                      </a:r>
                    </a:p>
                    <a:p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50998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Jooble</a:t>
                      </a:r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20/05/2010</a:t>
                      </a:r>
                    </a:p>
                    <a:p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4685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Karir</a:t>
                      </a:r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20/05/2010</a:t>
                      </a:r>
                    </a:p>
                    <a:p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47075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KarirPad</a:t>
                      </a:r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20/05/2010</a:t>
                      </a:r>
                    </a:p>
                    <a:p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4707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Tech in Asia</a:t>
                      </a:r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20/05/2010</a:t>
                      </a:r>
                    </a:p>
                    <a:p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5361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Database</a:t>
                      </a:r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20/05/2010</a:t>
                      </a:r>
                    </a:p>
                    <a:p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3342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 Recruit</a:t>
                      </a:r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20/05/2010</a:t>
                      </a:r>
                    </a:p>
                    <a:p>
                      <a:endParaRPr lang="en-US" sz="12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pic>
        <p:nvPicPr>
          <p:cNvPr id="17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74" y="1697540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74" y="2153063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73" y="2600712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14" y="3035798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14" y="3491321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13" y="3938970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619" y="4468721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619" y="4912212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618" y="5383925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66" y="5861181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93851" y="1231818"/>
            <a:ext cx="11775710" cy="5332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8045" y="86874"/>
            <a:ext cx="42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Job Portal -  Add </a:t>
            </a:r>
            <a:r>
              <a:rPr lang="en-US" dirty="0" err="1" smtClean="0"/>
              <a:t>dan</a:t>
            </a:r>
            <a:r>
              <a:rPr lang="en-US" dirty="0" smtClean="0"/>
              <a:t> Edit User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905927" y="2667080"/>
            <a:ext cx="105199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4143531" y="2117955"/>
            <a:ext cx="105199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Job portal Name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5195525" y="2107477"/>
            <a:ext cx="2664824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4113519" y="2042446"/>
            <a:ext cx="3844400" cy="559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368842" y="2360332"/>
            <a:ext cx="760638" cy="19493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98045" y="4313016"/>
            <a:ext cx="1948903" cy="1125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Ini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bentuknya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Pop Up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dari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menu view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Akan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terisi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langsung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apabila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di edit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1245" y="1637733"/>
            <a:ext cx="6800229" cy="1719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62191" y="822189"/>
            <a:ext cx="2174789" cy="4077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Add Job Portal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3851" y="824046"/>
            <a:ext cx="2174789" cy="40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View Job portal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93851" y="1229961"/>
            <a:ext cx="11775710" cy="5332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62191" y="822189"/>
            <a:ext cx="2174789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 User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8045" y="86874"/>
            <a:ext cx="273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User -  Edit User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93851" y="824046"/>
            <a:ext cx="2174789" cy="4077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View User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96249"/>
              </p:ext>
            </p:extLst>
          </p:nvPr>
        </p:nvGraphicFramePr>
        <p:xfrm>
          <a:off x="596799" y="1866333"/>
          <a:ext cx="10989366" cy="218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873"/>
                <a:gridCol w="2197873"/>
                <a:gridCol w="2197873"/>
                <a:gridCol w="3579485"/>
                <a:gridCol w="816262"/>
              </a:tblGrid>
              <a:tr h="5470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Username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Password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/>
                </a:tc>
              </a:tr>
              <a:tr h="54707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Seraya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5"/>
                        </a:rPr>
                        <a:t>Serayah@adins.com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Seraya01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Praselection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54707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Jeje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6"/>
                        </a:rPr>
                        <a:t>Jeje@adins.com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Jeje01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Praselection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54707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Elfa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7"/>
                        </a:rPr>
                        <a:t>Elfa@adins.com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Elfa01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Caller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pic>
        <p:nvPicPr>
          <p:cNvPr id="17" name="Picture 2" descr="Image result for edit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442" y="2406561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edit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442" y="2944186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edit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358" y="3502650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93851" y="1231818"/>
            <a:ext cx="11775710" cy="5332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62191" y="822189"/>
            <a:ext cx="217478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User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4143531" y="2667082"/>
            <a:ext cx="105199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Username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5195525" y="2668961"/>
            <a:ext cx="2664824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698045" y="86874"/>
            <a:ext cx="42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User -  Add </a:t>
            </a:r>
            <a:r>
              <a:rPr lang="en-US" dirty="0" err="1" smtClean="0"/>
              <a:t>dan</a:t>
            </a:r>
            <a:r>
              <a:rPr lang="en-US" dirty="0" smtClean="0"/>
              <a:t> Edit User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93851" y="824046"/>
            <a:ext cx="2174789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View User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43531" y="3219121"/>
            <a:ext cx="105199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Password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5195523" y="3221000"/>
            <a:ext cx="2664824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4143531" y="3778724"/>
            <a:ext cx="105199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Role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5195523" y="3785396"/>
            <a:ext cx="2119675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Praselection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08354" y="4482400"/>
            <a:ext cx="105199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Next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8665551" y="1523659"/>
            <a:ext cx="2393746" cy="23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Isi </a:t>
            </a:r>
            <a:r>
              <a:rPr lang="en-US" sz="1200" dirty="0" err="1" smtClean="0">
                <a:solidFill>
                  <a:schemeClr val="bg1"/>
                </a:solidFill>
              </a:rPr>
              <a:t>nya</a:t>
            </a:r>
            <a:r>
              <a:rPr lang="en-US" sz="1200" dirty="0" smtClean="0">
                <a:solidFill>
                  <a:schemeClr val="bg1"/>
                </a:solidFill>
              </a:rPr>
              <a:t> Role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15199" y="3785396"/>
            <a:ext cx="545147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912339" y="1911157"/>
            <a:ext cx="1948903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Praselection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912340" y="2463196"/>
            <a:ext cx="1948902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Call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912340" y="3022799"/>
            <a:ext cx="1948902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Interview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912340" y="3605816"/>
            <a:ext cx="1948902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Delivery Process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912340" y="4188833"/>
            <a:ext cx="1948902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Sales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912340" y="4771850"/>
            <a:ext cx="1948902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Admin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6582" y="3661754"/>
            <a:ext cx="870353" cy="641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056605" y="2117955"/>
            <a:ext cx="855734" cy="1894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143531" y="4487427"/>
            <a:ext cx="48109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4761139" y="4488504"/>
            <a:ext cx="481092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43531" y="2117955"/>
            <a:ext cx="105199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Nama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5195525" y="2107477"/>
            <a:ext cx="2664824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282451" y="2268588"/>
            <a:ext cx="1948903" cy="548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Akan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terisi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langsung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apabila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di edit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41821" y="1987991"/>
            <a:ext cx="4439653" cy="646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113099" y="2396762"/>
            <a:ext cx="634262" cy="118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2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302066" y="782296"/>
            <a:ext cx="2751389" cy="4510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5169" y="695481"/>
            <a:ext cx="8779106" cy="4600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02066" y="692244"/>
            <a:ext cx="2751389" cy="30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Candidate Request List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45169" y="5382773"/>
            <a:ext cx="11622141" cy="23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Highlight</a:t>
            </a:r>
            <a:endParaRPr lang="en-US" dirty="0"/>
          </a:p>
        </p:txBody>
      </p:sp>
      <p:sp>
        <p:nvSpPr>
          <p:cNvPr id="24" name="Flowchart: Alternate Process 23"/>
          <p:cNvSpPr/>
          <p:nvPr/>
        </p:nvSpPr>
        <p:spPr>
          <a:xfrm>
            <a:off x="596799" y="879265"/>
            <a:ext cx="4477217" cy="25653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3710163827"/>
              </p:ext>
            </p:extLst>
          </p:nvPr>
        </p:nvGraphicFramePr>
        <p:xfrm>
          <a:off x="1175075" y="906984"/>
          <a:ext cx="3679591" cy="261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7" name="Rectangle 56"/>
          <p:cNvSpPr/>
          <p:nvPr/>
        </p:nvSpPr>
        <p:spPr>
          <a:xfrm>
            <a:off x="596799" y="3620904"/>
            <a:ext cx="8445073" cy="1588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2768383952"/>
              </p:ext>
            </p:extLst>
          </p:nvPr>
        </p:nvGraphicFramePr>
        <p:xfrm>
          <a:off x="763407" y="3670168"/>
          <a:ext cx="8055588" cy="1474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9327616" y="1019619"/>
          <a:ext cx="2700287" cy="2794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05"/>
                <a:gridCol w="669373"/>
                <a:gridCol w="633352"/>
                <a:gridCol w="688519"/>
                <a:gridCol w="465438"/>
              </a:tblGrid>
              <a:tr h="22968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PIC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Position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Qty</a:t>
                      </a:r>
                      <a:r>
                        <a:rPr lang="en-US" sz="700" dirty="0" smtClean="0"/>
                        <a:t>/Fulfill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Validity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Urgency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</a:tr>
              <a:tr h="42740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FLO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.NET Developer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10/8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01/09/2018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4458" marR="34458" marT="17229" marB="17229" anchor="ctr"/>
                </a:tc>
              </a:tr>
              <a:tr h="42740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IRA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JAVA Developer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20/15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01/09/2018</a:t>
                      </a:r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4458" marR="34458" marT="17229" marB="17229" anchor="ctr"/>
                </a:tc>
              </a:tr>
              <a:tr h="42740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FLO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Business</a:t>
                      </a:r>
                      <a:r>
                        <a:rPr lang="en-US" sz="700" baseline="0" dirty="0" smtClean="0"/>
                        <a:t> Analyst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30/5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01/10/2018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marL="34458" marR="34458" marT="17229" marB="17229" anchor="ctr"/>
                </a:tc>
              </a:tr>
              <a:tr h="42740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IRA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Software</a:t>
                      </a:r>
                      <a:r>
                        <a:rPr lang="en-US" sz="700" baseline="0" dirty="0" smtClean="0"/>
                        <a:t> Quality Assurance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10/8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01/10/2018</a:t>
                      </a:r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marL="34458" marR="34458" marT="17229" marB="17229" anchor="ctr"/>
                </a:tc>
              </a:tr>
              <a:tr h="42740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FLO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IOS Developer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20/5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01/12/2018</a:t>
                      </a:r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4458" marR="34458" marT="17229" marB="17229" anchor="ctr"/>
                </a:tc>
              </a:tr>
              <a:tr h="42740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IRA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ANDROID Developer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105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01/12/2018</a:t>
                      </a:r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4458" marR="34458" marT="17229" marB="17229" anchor="ctr"/>
                </a:tc>
              </a:tr>
            </a:tbl>
          </a:graphicData>
        </a:graphic>
      </p:graphicFrame>
      <p:sp>
        <p:nvSpPr>
          <p:cNvPr id="69" name="Oval 68"/>
          <p:cNvSpPr/>
          <p:nvPr/>
        </p:nvSpPr>
        <p:spPr>
          <a:xfrm>
            <a:off x="11698421" y="1396137"/>
            <a:ext cx="170561" cy="1588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698423" y="1815899"/>
            <a:ext cx="170561" cy="1588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698420" y="2241218"/>
            <a:ext cx="170561" cy="158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1698420" y="2671051"/>
            <a:ext cx="170561" cy="158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1698419" y="3107146"/>
            <a:ext cx="170561" cy="158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698468" y="3523890"/>
            <a:ext cx="170561" cy="158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371571" y="4794678"/>
            <a:ext cx="2614791" cy="440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1023827" y="5008721"/>
            <a:ext cx="170561" cy="158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241578" y="5014633"/>
            <a:ext cx="170561" cy="158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492722" y="5018153"/>
            <a:ext cx="170561" cy="1588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371571" y="4794679"/>
            <a:ext cx="2614791" cy="15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/>
              <a:t>Legend</a:t>
            </a:r>
            <a:endParaRPr lang="en-US" sz="1050" dirty="0"/>
          </a:p>
        </p:txBody>
      </p:sp>
      <p:sp>
        <p:nvSpPr>
          <p:cNvPr id="80" name="Rectangle 79"/>
          <p:cNvSpPr/>
          <p:nvPr/>
        </p:nvSpPr>
        <p:spPr>
          <a:xfrm>
            <a:off x="9707800" y="5014633"/>
            <a:ext cx="464273" cy="1588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Urgent</a:t>
            </a:r>
            <a:endParaRPr lang="en-US" sz="600" dirty="0"/>
          </a:p>
        </p:txBody>
      </p:sp>
      <p:sp>
        <p:nvSpPr>
          <p:cNvPr id="81" name="Rectangle 80"/>
          <p:cNvSpPr/>
          <p:nvPr/>
        </p:nvSpPr>
        <p:spPr>
          <a:xfrm>
            <a:off x="10489931" y="5008721"/>
            <a:ext cx="464273" cy="1588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Medium</a:t>
            </a:r>
            <a:endParaRPr lang="en-US" sz="600" dirty="0"/>
          </a:p>
        </p:txBody>
      </p:sp>
      <p:sp>
        <p:nvSpPr>
          <p:cNvPr id="82" name="Rectangle 81"/>
          <p:cNvSpPr/>
          <p:nvPr/>
        </p:nvSpPr>
        <p:spPr>
          <a:xfrm>
            <a:off x="11276462" y="5014632"/>
            <a:ext cx="585177" cy="1588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Not Urgent</a:t>
            </a:r>
            <a:endParaRPr lang="en-US" sz="600" dirty="0"/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12735"/>
              </p:ext>
            </p:extLst>
          </p:nvPr>
        </p:nvGraphicFramePr>
        <p:xfrm>
          <a:off x="445170" y="5674129"/>
          <a:ext cx="11622142" cy="102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784"/>
                <a:gridCol w="2532710"/>
                <a:gridCol w="1296506"/>
                <a:gridCol w="2593013"/>
                <a:gridCol w="3449129"/>
              </a:tblGrid>
              <a:tr h="18254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Position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Company Location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</a:tr>
              <a:tr h="1885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Ahmad </a:t>
                      </a:r>
                      <a:r>
                        <a:rPr lang="en-US" sz="1000" dirty="0" err="1" smtClean="0"/>
                        <a:t>Fauzi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.NET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Offering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Tuesday, 28 August 2018 , 13:00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PT.</a:t>
                      </a:r>
                      <a:r>
                        <a:rPr lang="en-US" sz="1000" baseline="0" dirty="0" smtClean="0"/>
                        <a:t> Bank </a:t>
                      </a:r>
                      <a:r>
                        <a:rPr lang="en-US" sz="1000" baseline="0" dirty="0" err="1" smtClean="0"/>
                        <a:t>Danamon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</a:tr>
              <a:tr h="1885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Seraya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Android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Client Interview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Tuesday, 28 August 2018 , 13:00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PT. Astra</a:t>
                      </a:r>
                      <a:r>
                        <a:rPr lang="en-US" sz="1000" baseline="0" dirty="0" smtClean="0"/>
                        <a:t> International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</a:tr>
              <a:tr h="1885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Jessica</a:t>
                      </a:r>
                      <a:r>
                        <a:rPr lang="en-US" sz="1000" baseline="0" dirty="0" smtClean="0"/>
                        <a:t> Victoria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Client</a:t>
                      </a:r>
                      <a:r>
                        <a:rPr lang="en-US" sz="1000" baseline="0" dirty="0" smtClean="0"/>
                        <a:t> Interview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Tuesday, 28 August 2018 , 13:00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PT.</a:t>
                      </a:r>
                      <a:r>
                        <a:rPr lang="en-US" sz="1000" baseline="0" dirty="0" smtClean="0"/>
                        <a:t> Bank BCA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</a:tr>
              <a:tr h="1885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Elfa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Maydina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HR Interview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Tuesday, 28 August 2018 , 13:00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PT.</a:t>
                      </a:r>
                      <a:r>
                        <a:rPr lang="en-US" sz="1000" baseline="0" dirty="0" smtClean="0"/>
                        <a:t> ACE -  </a:t>
                      </a:r>
                      <a:r>
                        <a:rPr lang="en-US" sz="1000" baseline="0" dirty="0" err="1" smtClean="0"/>
                        <a:t>AdIns</a:t>
                      </a:r>
                      <a:r>
                        <a:rPr lang="en-US" sz="1000" baseline="0" dirty="0" smtClean="0"/>
                        <a:t> Center Of Excellence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sp>
        <p:nvSpPr>
          <p:cNvPr id="84" name="Rectangle 83"/>
          <p:cNvSpPr/>
          <p:nvPr/>
        </p:nvSpPr>
        <p:spPr>
          <a:xfrm>
            <a:off x="7772401" y="184208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Tuesday, 28 August 2018  Time : 10:00 AM</a:t>
            </a:r>
            <a:endParaRPr lang="en-US" sz="1400" dirty="0"/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2014195" y="5856363"/>
            <a:ext cx="45719" cy="99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2015923" y="6194415"/>
            <a:ext cx="45719" cy="2724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88706"/>
              </p:ext>
            </p:extLst>
          </p:nvPr>
        </p:nvGraphicFramePr>
        <p:xfrm>
          <a:off x="5241031" y="879260"/>
          <a:ext cx="3816228" cy="259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076"/>
                <a:gridCol w="1272076"/>
                <a:gridCol w="1272076"/>
              </a:tblGrid>
              <a:tr h="26226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All</a:t>
                      </a:r>
                      <a:r>
                        <a:rPr lang="en-US" sz="1000" baseline="0" dirty="0" smtClean="0"/>
                        <a:t> CV</a:t>
                      </a:r>
                      <a:endParaRPr lang="en-US" sz="10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78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Position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</a:tr>
              <a:tr h="2078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.Net</a:t>
                      </a:r>
                      <a:r>
                        <a:rPr lang="en-US" sz="700" dirty="0" smtClean="0"/>
                        <a:t> Developer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2000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Most Called</a:t>
                      </a:r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7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IT Support</a:t>
                      </a:r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1500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Most in Stock</a:t>
                      </a:r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78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This Year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8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Position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</a:tr>
              <a:tr h="25492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Software</a:t>
                      </a:r>
                      <a:r>
                        <a:rPr lang="en-US" sz="700" baseline="0" dirty="0" smtClean="0"/>
                        <a:t> Quality Assurance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200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Most Called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78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IT Fresh</a:t>
                      </a:r>
                      <a:r>
                        <a:rPr lang="en-US" sz="700" baseline="0" dirty="0" smtClean="0"/>
                        <a:t> Graduate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290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Most in Stock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78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This Month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78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Position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</a:tr>
              <a:tr h="2078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Software</a:t>
                      </a:r>
                      <a:r>
                        <a:rPr lang="en-US" sz="700" baseline="0" dirty="0" smtClean="0"/>
                        <a:t> Quality Assurance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20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Most Called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78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IT Fresh</a:t>
                      </a:r>
                      <a:r>
                        <a:rPr lang="en-US" sz="700" baseline="0" dirty="0" smtClean="0"/>
                        <a:t> Graduate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29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Most in Stock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17758" y="12762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93851" y="1231818"/>
            <a:ext cx="11775710" cy="5493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68640" y="823172"/>
            <a:ext cx="217478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User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692331" y="1739893"/>
            <a:ext cx="801104" cy="30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Role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1490724" y="1739893"/>
            <a:ext cx="2029289" cy="3084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Praselection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698044" y="86874"/>
            <a:ext cx="359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User – Add </a:t>
            </a:r>
            <a:r>
              <a:rPr lang="en-US" dirty="0" err="1" smtClean="0"/>
              <a:t>dan</a:t>
            </a:r>
            <a:r>
              <a:rPr lang="en-US" dirty="0" smtClean="0"/>
              <a:t> Edit User 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92331" y="1349947"/>
            <a:ext cx="10668396" cy="30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Customize Menu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10150508" y="6018299"/>
            <a:ext cx="105199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8802356" y="6006899"/>
            <a:ext cx="48109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8188563" y="6000795"/>
            <a:ext cx="481092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0969" y="2133670"/>
            <a:ext cx="4545078" cy="30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Paselection</a:t>
            </a:r>
            <a:r>
              <a:rPr lang="en-US" sz="1200" dirty="0" smtClean="0"/>
              <a:t> menu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 flipV="1">
            <a:off x="746622" y="2499969"/>
            <a:ext cx="426801" cy="35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5496054" y="2060828"/>
            <a:ext cx="155281" cy="1880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686493" y="2060827"/>
            <a:ext cx="4964842" cy="1880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5496055" y="2112765"/>
            <a:ext cx="147012" cy="3872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3" name="Rectangle 122"/>
          <p:cNvSpPr/>
          <p:nvPr/>
        </p:nvSpPr>
        <p:spPr>
          <a:xfrm flipV="1">
            <a:off x="1881148" y="2499969"/>
            <a:ext cx="426801" cy="35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4" name="Rectangle 123"/>
          <p:cNvSpPr/>
          <p:nvPr/>
        </p:nvSpPr>
        <p:spPr>
          <a:xfrm flipV="1">
            <a:off x="3075955" y="2499969"/>
            <a:ext cx="426801" cy="35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5" name="Rectangle 124"/>
          <p:cNvSpPr/>
          <p:nvPr/>
        </p:nvSpPr>
        <p:spPr>
          <a:xfrm flipV="1">
            <a:off x="4270762" y="2495036"/>
            <a:ext cx="426801" cy="35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156638" y="2545296"/>
            <a:ext cx="4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307949" y="2545296"/>
            <a:ext cx="593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490303" y="2547184"/>
            <a:ext cx="64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697563" y="2534124"/>
            <a:ext cx="594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Delete</a:t>
            </a:r>
            <a:endParaRPr lang="en-US" sz="1200" dirty="0"/>
          </a:p>
        </p:txBody>
      </p:sp>
      <p:sp>
        <p:nvSpPr>
          <p:cNvPr id="129" name="Rectangle 128"/>
          <p:cNvSpPr/>
          <p:nvPr/>
        </p:nvSpPr>
        <p:spPr>
          <a:xfrm>
            <a:off x="740969" y="2931690"/>
            <a:ext cx="4545078" cy="30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Employment menu</a:t>
            </a:r>
            <a:endParaRPr lang="en-US" sz="1200" dirty="0"/>
          </a:p>
        </p:txBody>
      </p:sp>
      <p:sp>
        <p:nvSpPr>
          <p:cNvPr id="130" name="Rectangle 129"/>
          <p:cNvSpPr/>
          <p:nvPr/>
        </p:nvSpPr>
        <p:spPr>
          <a:xfrm flipV="1">
            <a:off x="740969" y="3311616"/>
            <a:ext cx="426801" cy="35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1" name="Rectangle 130"/>
          <p:cNvSpPr/>
          <p:nvPr/>
        </p:nvSpPr>
        <p:spPr>
          <a:xfrm flipV="1">
            <a:off x="1875495" y="3311616"/>
            <a:ext cx="426801" cy="35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/>
          <p:cNvSpPr/>
          <p:nvPr/>
        </p:nvSpPr>
        <p:spPr>
          <a:xfrm flipV="1">
            <a:off x="3070302" y="3311616"/>
            <a:ext cx="426801" cy="35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 flipV="1">
            <a:off x="4265109" y="3306683"/>
            <a:ext cx="426801" cy="35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150985" y="3356943"/>
            <a:ext cx="4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302296" y="3356943"/>
            <a:ext cx="593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484650" y="3358831"/>
            <a:ext cx="64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691910" y="3345771"/>
            <a:ext cx="594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Delete</a:t>
            </a:r>
            <a:endParaRPr lang="en-US" sz="1200" dirty="0"/>
          </a:p>
        </p:txBody>
      </p:sp>
      <p:sp>
        <p:nvSpPr>
          <p:cNvPr id="149" name="Rectangle 148"/>
          <p:cNvSpPr/>
          <p:nvPr/>
        </p:nvSpPr>
        <p:spPr>
          <a:xfrm>
            <a:off x="679184" y="4478561"/>
            <a:ext cx="801104" cy="30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Role</a:t>
            </a:r>
            <a:endParaRPr lang="en-US" sz="1200" dirty="0"/>
          </a:p>
        </p:txBody>
      </p:sp>
      <p:sp>
        <p:nvSpPr>
          <p:cNvPr id="150" name="Rectangle 149"/>
          <p:cNvSpPr/>
          <p:nvPr/>
        </p:nvSpPr>
        <p:spPr>
          <a:xfrm>
            <a:off x="1477577" y="4478561"/>
            <a:ext cx="2029289" cy="308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88830" y="4066379"/>
            <a:ext cx="1930802" cy="30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Additional Menu</a:t>
            </a:r>
            <a:endParaRPr lang="en-US" sz="1200" dirty="0"/>
          </a:p>
        </p:txBody>
      </p:sp>
      <p:sp>
        <p:nvSpPr>
          <p:cNvPr id="152" name="Rectangle 151"/>
          <p:cNvSpPr/>
          <p:nvPr/>
        </p:nvSpPr>
        <p:spPr>
          <a:xfrm>
            <a:off x="3514577" y="4473027"/>
            <a:ext cx="365443" cy="30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</a:t>
            </a:r>
            <a:endParaRPr lang="en-US" sz="1200" dirty="0"/>
          </a:p>
        </p:txBody>
      </p:sp>
      <p:sp>
        <p:nvSpPr>
          <p:cNvPr id="176" name="Rectangle 175"/>
          <p:cNvSpPr/>
          <p:nvPr/>
        </p:nvSpPr>
        <p:spPr>
          <a:xfrm>
            <a:off x="739860" y="4916915"/>
            <a:ext cx="4545078" cy="30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Caller menu</a:t>
            </a:r>
            <a:endParaRPr lang="en-US" sz="1200" dirty="0"/>
          </a:p>
        </p:txBody>
      </p:sp>
      <p:sp>
        <p:nvSpPr>
          <p:cNvPr id="177" name="Rectangle 176"/>
          <p:cNvSpPr/>
          <p:nvPr/>
        </p:nvSpPr>
        <p:spPr>
          <a:xfrm flipV="1">
            <a:off x="745513" y="5283214"/>
            <a:ext cx="426801" cy="35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8" name="Rectangle 177"/>
          <p:cNvSpPr/>
          <p:nvPr/>
        </p:nvSpPr>
        <p:spPr>
          <a:xfrm>
            <a:off x="5494945" y="4844073"/>
            <a:ext cx="147013" cy="1656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9" name="Rectangle 178"/>
          <p:cNvSpPr/>
          <p:nvPr/>
        </p:nvSpPr>
        <p:spPr>
          <a:xfrm>
            <a:off x="685384" y="4844072"/>
            <a:ext cx="4964842" cy="1656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0" name="Rectangle 179"/>
          <p:cNvSpPr/>
          <p:nvPr/>
        </p:nvSpPr>
        <p:spPr>
          <a:xfrm>
            <a:off x="5494946" y="4896010"/>
            <a:ext cx="147012" cy="3872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1" name="Rectangle 180"/>
          <p:cNvSpPr/>
          <p:nvPr/>
        </p:nvSpPr>
        <p:spPr>
          <a:xfrm flipV="1">
            <a:off x="1880039" y="5283214"/>
            <a:ext cx="426801" cy="35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2" name="Rectangle 181"/>
          <p:cNvSpPr/>
          <p:nvPr/>
        </p:nvSpPr>
        <p:spPr>
          <a:xfrm flipV="1">
            <a:off x="3074846" y="5283214"/>
            <a:ext cx="426801" cy="35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 flipV="1">
            <a:off x="4269653" y="5278281"/>
            <a:ext cx="426801" cy="35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155529" y="5328541"/>
            <a:ext cx="4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306840" y="5328541"/>
            <a:ext cx="593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  <a:endParaRPr lang="en-US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3489194" y="5330429"/>
            <a:ext cx="64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</a:t>
            </a:r>
            <a:endParaRPr lang="en-US" sz="1200" dirty="0"/>
          </a:p>
        </p:txBody>
      </p:sp>
      <p:sp>
        <p:nvSpPr>
          <p:cNvPr id="187" name="TextBox 186"/>
          <p:cNvSpPr txBox="1"/>
          <p:nvPr/>
        </p:nvSpPr>
        <p:spPr>
          <a:xfrm>
            <a:off x="4696454" y="5317369"/>
            <a:ext cx="594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Delete</a:t>
            </a:r>
            <a:endParaRPr lang="en-US" sz="1200" dirty="0"/>
          </a:p>
        </p:txBody>
      </p:sp>
      <p:sp>
        <p:nvSpPr>
          <p:cNvPr id="188" name="Rectangle 187"/>
          <p:cNvSpPr/>
          <p:nvPr/>
        </p:nvSpPr>
        <p:spPr>
          <a:xfrm>
            <a:off x="739860" y="5714935"/>
            <a:ext cx="4545078" cy="30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Process menu</a:t>
            </a:r>
            <a:endParaRPr lang="en-US" sz="1200" dirty="0"/>
          </a:p>
        </p:txBody>
      </p:sp>
      <p:sp>
        <p:nvSpPr>
          <p:cNvPr id="189" name="Rectangle 188"/>
          <p:cNvSpPr/>
          <p:nvPr/>
        </p:nvSpPr>
        <p:spPr>
          <a:xfrm flipV="1">
            <a:off x="739860" y="6094861"/>
            <a:ext cx="426801" cy="35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0" name="Rectangle 189"/>
          <p:cNvSpPr/>
          <p:nvPr/>
        </p:nvSpPr>
        <p:spPr>
          <a:xfrm flipV="1">
            <a:off x="1874386" y="6094861"/>
            <a:ext cx="426801" cy="35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1" name="Rectangle 190"/>
          <p:cNvSpPr/>
          <p:nvPr/>
        </p:nvSpPr>
        <p:spPr>
          <a:xfrm flipV="1">
            <a:off x="3069193" y="6094861"/>
            <a:ext cx="426801" cy="35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2" name="Rectangle 191"/>
          <p:cNvSpPr/>
          <p:nvPr/>
        </p:nvSpPr>
        <p:spPr>
          <a:xfrm flipV="1">
            <a:off x="4264000" y="6089928"/>
            <a:ext cx="426801" cy="35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1149876" y="6140188"/>
            <a:ext cx="4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301187" y="6140188"/>
            <a:ext cx="593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  <a:endParaRPr lang="en-US" sz="1200" dirty="0"/>
          </a:p>
        </p:txBody>
      </p:sp>
      <p:sp>
        <p:nvSpPr>
          <p:cNvPr id="195" name="TextBox 194"/>
          <p:cNvSpPr txBox="1"/>
          <p:nvPr/>
        </p:nvSpPr>
        <p:spPr>
          <a:xfrm>
            <a:off x="3483541" y="6142076"/>
            <a:ext cx="64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</a:t>
            </a:r>
            <a:endParaRPr lang="en-US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690801" y="6129016"/>
            <a:ext cx="594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Delete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596799" y="4424293"/>
            <a:ext cx="5149093" cy="223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5258" y="2761011"/>
            <a:ext cx="2250001" cy="1866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Muncul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Ketika</a:t>
            </a:r>
            <a:r>
              <a:rPr lang="en-US" dirty="0" smtClean="0">
                <a:solidFill>
                  <a:schemeClr val="tx1"/>
                </a:solidFill>
              </a:rPr>
              <a:t> di Add </a:t>
            </a:r>
            <a:r>
              <a:rPr lang="en-US" dirty="0" err="1" smtClean="0">
                <a:solidFill>
                  <a:schemeClr val="tx1"/>
                </a:solidFill>
              </a:rPr>
              <a:t>Aditional</a:t>
            </a:r>
            <a:r>
              <a:rPr lang="en-US" dirty="0" smtClean="0">
                <a:solidFill>
                  <a:schemeClr val="tx1"/>
                </a:solidFill>
              </a:rPr>
              <a:t> Menu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5770606" y="3694141"/>
            <a:ext cx="1034652" cy="190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293851" y="831172"/>
            <a:ext cx="2174789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List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93851" y="1229961"/>
            <a:ext cx="11775710" cy="5332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8045" y="86874"/>
            <a:ext cx="273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Client-  View Client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93851" y="824046"/>
            <a:ext cx="2174789" cy="4077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View Client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97738"/>
              </p:ext>
            </p:extLst>
          </p:nvPr>
        </p:nvGraphicFramePr>
        <p:xfrm>
          <a:off x="692331" y="2178676"/>
          <a:ext cx="10936542" cy="1876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64"/>
                <a:gridCol w="2291500"/>
                <a:gridCol w="2057400"/>
                <a:gridCol w="3056021"/>
                <a:gridCol w="1221557"/>
              </a:tblGrid>
              <a:tr h="3068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Client Name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Addresss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Other Address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Industries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</a:tr>
              <a:tr h="4725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PT.</a:t>
                      </a:r>
                      <a:r>
                        <a:rPr lang="en-US" sz="1000" baseline="0" dirty="0" smtClean="0"/>
                        <a:t> Bank BCA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Menara BCA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Banking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58116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PT.</a:t>
                      </a:r>
                      <a:r>
                        <a:rPr lang="en-US" sz="1000" baseline="0" dirty="0" smtClean="0"/>
                        <a:t> Bank </a:t>
                      </a:r>
                      <a:r>
                        <a:rPr lang="en-US" sz="1000" baseline="0" dirty="0" err="1" smtClean="0"/>
                        <a:t>Danamon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Kebon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Sirih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Menara </a:t>
                      </a:r>
                      <a:r>
                        <a:rPr lang="en-US" sz="1000" dirty="0" err="1" smtClean="0"/>
                        <a:t>danamon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Banking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5153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PT. Cherry</a:t>
                      </a:r>
                      <a:r>
                        <a:rPr lang="en-US" sz="1000" baseline="0" dirty="0" smtClean="0"/>
                        <a:t> Apps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Jalan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kesanaan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dikit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kayaknya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jauh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tapi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kalo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pake</a:t>
                      </a:r>
                      <a:r>
                        <a:rPr lang="en-US" sz="1000" baseline="0" dirty="0" smtClean="0"/>
                        <a:t> helm </a:t>
                      </a:r>
                      <a:r>
                        <a:rPr lang="en-US" sz="1000" baseline="0" dirty="0" err="1" smtClean="0"/>
                        <a:t>jadi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deket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Technology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pic>
        <p:nvPicPr>
          <p:cNvPr id="32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542" y="2507680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542" y="3045305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458" y="3603769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4516" y="2537017"/>
            <a:ext cx="393786" cy="3937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4516" y="3026319"/>
            <a:ext cx="393786" cy="3937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7374" y="3602053"/>
            <a:ext cx="393786" cy="39378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63406" y="4291282"/>
            <a:ext cx="4915499" cy="2034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78583"/>
              </p:ext>
            </p:extLst>
          </p:nvPr>
        </p:nvGraphicFramePr>
        <p:xfrm>
          <a:off x="904889" y="4370376"/>
          <a:ext cx="4601564" cy="1360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64"/>
                <a:gridCol w="2291500"/>
              </a:tblGrid>
              <a:tr h="3068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ID Delivery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Position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</a:tr>
              <a:tr h="4725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ACA-01-SQA-1234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SQA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8116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ACA-01-.%Position%-1234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.Net</a:t>
                      </a:r>
                      <a:r>
                        <a:rPr lang="en-US" sz="1000" dirty="0" smtClean="0"/>
                        <a:t>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22" idx="2"/>
          </p:cNvCxnSpPr>
          <p:nvPr/>
        </p:nvCxnSpPr>
        <p:spPr>
          <a:xfrm flipH="1">
            <a:off x="5366084" y="3995839"/>
            <a:ext cx="5428183" cy="1586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462191" y="822189"/>
            <a:ext cx="2174789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 Client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3851" y="1229961"/>
            <a:ext cx="11775710" cy="5326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8045" y="86874"/>
            <a:ext cx="273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Client -  Add Client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43531" y="2667082"/>
            <a:ext cx="105199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195525" y="2668961"/>
            <a:ext cx="2664824" cy="970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143531" y="4949426"/>
            <a:ext cx="105199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Industries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195523" y="4951305"/>
            <a:ext cx="2664824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143531" y="3790756"/>
            <a:ext cx="105199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Other Address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195523" y="3785395"/>
            <a:ext cx="2664823" cy="1051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08354" y="5493052"/>
            <a:ext cx="105199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143531" y="2117955"/>
            <a:ext cx="105199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 Name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5195525" y="2119509"/>
            <a:ext cx="2664824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462191" y="822189"/>
            <a:ext cx="217478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Client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293851" y="824046"/>
            <a:ext cx="2174789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View Client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368842" y="2863516"/>
            <a:ext cx="505326" cy="1446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98045" y="4313016"/>
            <a:ext cx="1948903" cy="1125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Ini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bentuknya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Pop Up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dari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menu view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Akan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terisi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langsung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apabila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di edit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74168" y="1637733"/>
            <a:ext cx="4307306" cy="4390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72313" y="1229961"/>
            <a:ext cx="11775710" cy="5332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8045" y="86874"/>
            <a:ext cx="446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Job Position -  View Job Position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93851" y="824046"/>
            <a:ext cx="2174789" cy="4077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View Job Position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38391"/>
              </p:ext>
            </p:extLst>
          </p:nvPr>
        </p:nvGraphicFramePr>
        <p:xfrm>
          <a:off x="596799" y="1846443"/>
          <a:ext cx="6572572" cy="1876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64"/>
                <a:gridCol w="3669631"/>
                <a:gridCol w="592877"/>
              </a:tblGrid>
              <a:tr h="3068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Job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Position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Notes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</a:tr>
              <a:tr h="47258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.Net</a:t>
                      </a:r>
                      <a:r>
                        <a:rPr lang="en-US" sz="1000" baseline="0" dirty="0" smtClean="0"/>
                        <a:t>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Notes 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58116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</a:t>
                      </a:r>
                      <a:r>
                        <a:rPr lang="en-US" sz="1000" baseline="0" dirty="0" smtClean="0"/>
                        <a:t>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Notes 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5153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System</a:t>
                      </a:r>
                      <a:r>
                        <a:rPr lang="en-US" sz="1000" baseline="0" dirty="0" smtClean="0"/>
                        <a:t>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Notes 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pic>
        <p:nvPicPr>
          <p:cNvPr id="32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838" y="2232990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838" y="2770615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54" y="3329079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610650" y="1334316"/>
            <a:ext cx="2174789" cy="4077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Add Job position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68784" y="2556753"/>
            <a:ext cx="105199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Notes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720778" y="2558632"/>
            <a:ext cx="2664824" cy="970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0333607" y="5382723"/>
            <a:ext cx="105199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7668784" y="2007626"/>
            <a:ext cx="105199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Job Position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8720778" y="2009180"/>
            <a:ext cx="2664824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894095" y="2753187"/>
            <a:ext cx="505326" cy="1446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23298" y="4202687"/>
            <a:ext cx="1948903" cy="1125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Ini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bentuknya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Pop Up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dari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menu view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Akan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terisi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langsung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apabila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di edit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99421" y="1527404"/>
            <a:ext cx="4307306" cy="4390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85439" y="1442201"/>
            <a:ext cx="4611066" cy="195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72313" y="1229961"/>
            <a:ext cx="11775710" cy="5332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8045" y="86874"/>
            <a:ext cx="446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93851" y="824046"/>
            <a:ext cx="2174789" cy="4077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View Skill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12520"/>
              </p:ext>
            </p:extLst>
          </p:nvPr>
        </p:nvGraphicFramePr>
        <p:xfrm>
          <a:off x="563463" y="2241753"/>
          <a:ext cx="2902941" cy="1876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64"/>
                <a:gridCol w="592877"/>
              </a:tblGrid>
              <a:tr h="3068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Skills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53054" marR="53054" marT="26527" marB="26527">
                    <a:solidFill>
                      <a:schemeClr val="accent1"/>
                    </a:solidFill>
                  </a:tcPr>
                </a:tc>
              </a:tr>
              <a:tr h="472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C#.Net</a:t>
                      </a:r>
                      <a:endParaRPr lang="en-US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5811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VB.Net</a:t>
                      </a:r>
                      <a:endParaRPr lang="en-US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  <a:tr h="515382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pic>
        <p:nvPicPr>
          <p:cNvPr id="32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776" y="2532047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776" y="3069672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692" y="3628136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79213" y="1599147"/>
            <a:ext cx="2174789" cy="4077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Add </a:t>
            </a:r>
            <a:r>
              <a:rPr lang="en-US" sz="1200" dirty="0" err="1" smtClean="0">
                <a:solidFill>
                  <a:schemeClr val="bg1"/>
                </a:solidFill>
              </a:rPr>
              <a:t>Skils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10050" y="2743521"/>
            <a:ext cx="105199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945226" y="2222310"/>
            <a:ext cx="105199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Skill Name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997220" y="2223864"/>
            <a:ext cx="2664824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170537" y="2967871"/>
            <a:ext cx="505326" cy="1446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99740" y="4417371"/>
            <a:ext cx="1948903" cy="1125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Ini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bentuknya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Pop Up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dari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menu view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Akan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terisi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langsung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apabila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di edit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75863" y="1742088"/>
            <a:ext cx="4307306" cy="4390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7" idx="3"/>
          </p:cNvCxnSpPr>
          <p:nvPr/>
        </p:nvCxnSpPr>
        <p:spPr>
          <a:xfrm>
            <a:off x="2754002" y="1803033"/>
            <a:ext cx="2921861" cy="139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1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4059" y="2409392"/>
            <a:ext cx="741741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dirty="0"/>
              <a:t>PHASE </a:t>
            </a:r>
            <a:r>
              <a:rPr lang="en-US" sz="16600" dirty="0" smtClean="0"/>
              <a:t>3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0932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4206" y="1241508"/>
            <a:ext cx="11775710" cy="532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206" y="825961"/>
            <a:ext cx="217478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List Candidate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7418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&lt;&lt;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60811" y="5889741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&lt;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16615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2419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8045" y="86874"/>
            <a:ext cx="31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Call Process – List Candidate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53142"/>
              </p:ext>
            </p:extLst>
          </p:nvPr>
        </p:nvGraphicFramePr>
        <p:xfrm>
          <a:off x="376110" y="2620785"/>
          <a:ext cx="11414857" cy="2763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42"/>
                <a:gridCol w="1135901"/>
                <a:gridCol w="1135901"/>
                <a:gridCol w="707259"/>
                <a:gridCol w="964444"/>
                <a:gridCol w="1287234"/>
                <a:gridCol w="1061593"/>
                <a:gridCol w="914400"/>
                <a:gridCol w="2650055"/>
                <a:gridCol w="574428"/>
              </a:tblGrid>
              <a:tr h="3675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Applied Position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Suitable</a:t>
                      </a:r>
                      <a:r>
                        <a:rPr lang="en-US" sz="1000" baseline="0" dirty="0" smtClean="0"/>
                        <a:t> Position</a:t>
                      </a:r>
                      <a:endParaRPr lang="en-US" sz="1000" dirty="0"/>
                    </a:p>
                  </a:txBody>
                  <a:tcPr marL="53054" marR="53054" marT="26527" marB="2652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Phone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Pra</a:t>
                      </a:r>
                      <a:r>
                        <a:rPr lang="en-US" sz="1000" dirty="0" smtClean="0"/>
                        <a:t> selection PIC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Pra</a:t>
                      </a:r>
                      <a:r>
                        <a:rPr lang="en-US" sz="1000" dirty="0" smtClean="0"/>
                        <a:t> selection Notes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>
                    <a:solidFill>
                      <a:schemeClr val="bg1"/>
                    </a:solidFill>
                  </a:tcPr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dirty="0" smtClean="0"/>
                        <a:t> 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.NET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.Net</a:t>
                      </a:r>
                      <a:r>
                        <a:rPr lang="en-US" sz="1000" dirty="0" smtClean="0"/>
                        <a:t>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081398252713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Seraya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Process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Expert in C#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2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Android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Android</a:t>
                      </a:r>
                      <a:r>
                        <a:rPr lang="en-US" sz="1000" baseline="0" dirty="0" smtClean="0"/>
                        <a:t>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JobsDB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085621152013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Jeje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Too</a:t>
                      </a:r>
                      <a:r>
                        <a:rPr lang="en-US" sz="1000" baseline="0" dirty="0" smtClean="0"/>
                        <a:t> Expensive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IT Project Manager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JobsID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081521364400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Seraya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Good</a:t>
                      </a:r>
                      <a:r>
                        <a:rPr lang="en-US" sz="1000" baseline="0" dirty="0" smtClean="0"/>
                        <a:t> understanding in business process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Others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r>
                        <a:rPr lang="en-US" sz="1000" baseline="0" dirty="0" smtClean="0"/>
                        <a:t> in Asia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085712125213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Jeje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software quality assurance but goods</a:t>
                      </a:r>
                      <a:r>
                        <a:rPr lang="en-US" sz="1000" baseline="0" dirty="0" smtClean="0"/>
                        <a:t> quality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r>
                        <a:rPr lang="en-US" sz="1000" baseline="0" dirty="0" smtClean="0"/>
                        <a:t> in Asia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085712125213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Jeje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Process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Experienced</a:t>
                      </a:r>
                      <a:r>
                        <a:rPr lang="en-US" sz="1000" baseline="0" dirty="0" smtClean="0"/>
                        <a:t> in banking application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11722233" y="2998801"/>
            <a:ext cx="68733" cy="2376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22233" y="3238947"/>
            <a:ext cx="68733" cy="653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269161" y="3019124"/>
            <a:ext cx="394594" cy="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275193" y="3466029"/>
            <a:ext cx="394594" cy="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286076" y="3989882"/>
            <a:ext cx="394594" cy="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294213" y="4476100"/>
            <a:ext cx="394594" cy="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293225" y="4975510"/>
            <a:ext cx="394594" cy="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2443857" y="821858"/>
            <a:ext cx="2174789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List Called </a:t>
            </a:r>
            <a:r>
              <a:rPr lang="en-US" sz="1200" dirty="0" err="1" smtClean="0">
                <a:solidFill>
                  <a:schemeClr val="tx1"/>
                </a:solidFill>
              </a:rPr>
              <a:t>Candate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359143" y="1940410"/>
            <a:ext cx="152330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Filter By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07016" y="1398541"/>
            <a:ext cx="754563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Search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59142" y="1398541"/>
            <a:ext cx="2497235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974546" y="2156605"/>
            <a:ext cx="1689209" cy="299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Business Analyst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974545" y="1932631"/>
            <a:ext cx="1689209" cy="21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Applied Position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390363" y="2203171"/>
            <a:ext cx="269978" cy="242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33406" y="1158337"/>
            <a:ext cx="11775710" cy="513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22359" y="115841"/>
            <a:ext cx="53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Call Process – List </a:t>
            </a:r>
            <a:r>
              <a:rPr lang="en-US" sz="1600" dirty="0" err="1" smtClean="0">
                <a:solidFill>
                  <a:prstClr val="black"/>
                </a:solidFill>
              </a:rPr>
              <a:t>Candidat</a:t>
            </a:r>
            <a:r>
              <a:rPr lang="en-US" sz="1600" dirty="0" smtClean="0">
                <a:solidFill>
                  <a:prstClr val="black"/>
                </a:solidFill>
              </a:rPr>
              <a:t> process (-&gt;) – </a:t>
            </a:r>
            <a:r>
              <a:rPr lang="en-US" sz="1600" dirty="0" smtClean="0">
                <a:solidFill>
                  <a:prstClr val="black"/>
                </a:solidFill>
              </a:rPr>
              <a:t>Script Interview call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259415" y="6361580"/>
            <a:ext cx="110198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Create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854784" y="6361580"/>
            <a:ext cx="110198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Cancel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7418" y="1380348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Caller Interview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7418" y="1802596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Name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25412" y="1802596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418" y="2818054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Religion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25412" y="2818054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7418" y="3172571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Place of birth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25412" y="3172571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25412" y="3518465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7418" y="3529419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Date of Birth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43402" y="2121253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Called Name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21396" y="2121253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3402" y="2465477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Marital Status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21396" y="2465477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7466" y="4043509"/>
            <a:ext cx="1204924" cy="3866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Add Experienced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909288" y="2577580"/>
            <a:ext cx="4742818" cy="658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09288" y="2268859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Benefit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849128" y="1912033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Expected Salary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9450" y="3802041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Job </a:t>
            </a:r>
            <a:r>
              <a:rPr lang="en-US" sz="1200" dirty="0" smtClean="0">
                <a:solidFill>
                  <a:prstClr val="white"/>
                </a:solidFill>
              </a:rPr>
              <a:t>Experienced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869695" y="1569300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839829" y="1580254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Current Salary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869695" y="1924299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06" name="Straight Arrow Connector 105"/>
          <p:cNvCxnSpPr>
            <a:stCxn id="95" idx="3"/>
          </p:cNvCxnSpPr>
          <p:nvPr/>
        </p:nvCxnSpPr>
        <p:spPr>
          <a:xfrm>
            <a:off x="1672390" y="4236841"/>
            <a:ext cx="3453752" cy="550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55345" y="4790729"/>
            <a:ext cx="1948903" cy="1125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Akan generate Text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seperti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di next slide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87091" y="4486665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909097" y="4497619"/>
            <a:ext cx="1863982" cy="22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State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1326446" y="4497488"/>
            <a:ext cx="325469" cy="200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909097" y="3770392"/>
            <a:ext cx="4742818" cy="658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909097" y="3413543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Caller Notes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987091" y="4840880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909097" y="4851834"/>
            <a:ext cx="1863982" cy="22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Interview Date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326446" y="4851703"/>
            <a:ext cx="325469" cy="200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69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45438" y="921911"/>
            <a:ext cx="11775710" cy="5274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22359" y="115841"/>
            <a:ext cx="645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Call </a:t>
            </a:r>
            <a:r>
              <a:rPr lang="en-US" sz="1400" dirty="0" smtClean="0">
                <a:solidFill>
                  <a:prstClr val="black"/>
                </a:solidFill>
              </a:rPr>
              <a:t>Script - update Data in </a:t>
            </a:r>
            <a:r>
              <a:rPr lang="en-US" sz="1400" dirty="0" err="1" smtClean="0">
                <a:solidFill>
                  <a:prstClr val="black"/>
                </a:solidFill>
              </a:rPr>
              <a:t>Praselection</a:t>
            </a:r>
            <a:r>
              <a:rPr lang="en-US" sz="1400" dirty="0" smtClean="0">
                <a:solidFill>
                  <a:prstClr val="black"/>
                </a:solidFill>
              </a:rPr>
              <a:t> – Generate Experienced button	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987389" y="6289391"/>
            <a:ext cx="110198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Create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82758" y="6289391"/>
            <a:ext cx="110198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Cancel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92870" y="5125799"/>
            <a:ext cx="3845404" cy="221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92870" y="4797432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Project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05266" y="5124787"/>
            <a:ext cx="277298" cy="22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+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92870" y="1473660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Nama Company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70864" y="1473660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2870" y="1827382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Position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70864" y="1827382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2870" y="2181899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Start Date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70864" y="2181899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2870" y="3244824"/>
            <a:ext cx="4742818" cy="658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2870" y="2887975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Job </a:t>
            </a:r>
            <a:r>
              <a:rPr lang="en-US" sz="1200" dirty="0" err="1" smtClean="0">
                <a:solidFill>
                  <a:prstClr val="white"/>
                </a:solidFill>
              </a:rPr>
              <a:t>Desc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70864" y="2527793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92870" y="2538747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End Date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2870" y="4331036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Skills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70864" y="4331036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2870" y="4014619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Skills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02680" y="4331036"/>
            <a:ext cx="277298" cy="22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+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60492" y="1823914"/>
            <a:ext cx="277298" cy="22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V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09074" y="5662833"/>
            <a:ext cx="1204924" cy="3866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Add Experienced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09074" y="1215190"/>
            <a:ext cx="10780294" cy="430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4206" y="1241508"/>
            <a:ext cx="11775710" cy="532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58995" y="842560"/>
            <a:ext cx="2174789" cy="3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List Called Candidate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7418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&lt;&lt;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60811" y="5889741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&lt;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16615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2419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8045" y="86874"/>
            <a:ext cx="4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Call Process – List Called Candidate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42300"/>
              </p:ext>
            </p:extLst>
          </p:nvPr>
        </p:nvGraphicFramePr>
        <p:xfrm>
          <a:off x="376110" y="2620785"/>
          <a:ext cx="11414857" cy="2763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342"/>
                <a:gridCol w="1261426"/>
                <a:gridCol w="785416"/>
                <a:gridCol w="1071022"/>
                <a:gridCol w="1429483"/>
                <a:gridCol w="1178907"/>
                <a:gridCol w="1015448"/>
                <a:gridCol w="2112941"/>
                <a:gridCol w="1467872"/>
              </a:tblGrid>
              <a:tr h="3675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Position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Phone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Caller PIC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Caller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Notes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>
                    <a:solidFill>
                      <a:schemeClr val="bg1"/>
                    </a:solidFill>
                  </a:tcPr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dirty="0" smtClean="0"/>
                        <a:t> 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.NET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081398252713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Bintang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Process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Expert in C#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2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Android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JobsDB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085621152013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Elfa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Too</a:t>
                      </a:r>
                      <a:r>
                        <a:rPr lang="en-US" sz="1000" baseline="0" dirty="0" smtClean="0"/>
                        <a:t> Expensive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JobsID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081521364400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Elfa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Good</a:t>
                      </a:r>
                      <a:r>
                        <a:rPr lang="en-US" sz="1000" baseline="0" dirty="0" smtClean="0"/>
                        <a:t> understanding in business process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r>
                        <a:rPr lang="en-US" sz="1000" baseline="0" dirty="0" smtClean="0"/>
                        <a:t> in Asia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085712125213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Bintang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 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software quality assurance but goods</a:t>
                      </a:r>
                      <a:r>
                        <a:rPr lang="en-US" sz="1000" baseline="0" dirty="0" smtClean="0"/>
                        <a:t> quality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r>
                        <a:rPr lang="en-US" sz="1000" baseline="0" dirty="0" smtClean="0"/>
                        <a:t> in Asia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085712125213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Elfa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Process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Experienced</a:t>
                      </a:r>
                      <a:r>
                        <a:rPr lang="en-US" sz="1000" baseline="0" dirty="0" smtClean="0"/>
                        <a:t> in banking application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11722233" y="2998801"/>
            <a:ext cx="68733" cy="2376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22233" y="3238947"/>
            <a:ext cx="68733" cy="653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4206" y="837146"/>
            <a:ext cx="2174789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List </a:t>
            </a:r>
            <a:r>
              <a:rPr lang="en-US" sz="1200" dirty="0" err="1" smtClean="0">
                <a:solidFill>
                  <a:schemeClr val="tx1"/>
                </a:solidFill>
              </a:rPr>
              <a:t>Candate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359143" y="1940410"/>
            <a:ext cx="152330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Filter By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07016" y="1398541"/>
            <a:ext cx="754563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Search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59142" y="1398541"/>
            <a:ext cx="2497235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974546" y="2156605"/>
            <a:ext cx="1689209" cy="299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Business Analyst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974545" y="1932631"/>
            <a:ext cx="1689209" cy="21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Applied Position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390363" y="2203171"/>
            <a:ext cx="269978" cy="242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0226" y="3010686"/>
            <a:ext cx="393786" cy="3937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0773" y="3486828"/>
            <a:ext cx="393786" cy="3937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5941" y="3971890"/>
            <a:ext cx="393786" cy="3937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6313" y="4456952"/>
            <a:ext cx="393786" cy="39378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9511" y="4950934"/>
            <a:ext cx="393786" cy="393786"/>
          </a:xfrm>
          <a:prstGeom prst="rect">
            <a:avLst/>
          </a:prstGeom>
        </p:spPr>
      </p:pic>
      <p:pic>
        <p:nvPicPr>
          <p:cNvPr id="35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36" y="3029198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36" y="3525910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36" y="4034077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006" y="4540075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181" y="4975666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331040" y="3029198"/>
            <a:ext cx="347184" cy="3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331040" y="3491254"/>
            <a:ext cx="347184" cy="3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341631" y="3995099"/>
            <a:ext cx="347184" cy="3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341631" y="4482796"/>
            <a:ext cx="347184" cy="3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339982" y="4983163"/>
            <a:ext cx="347184" cy="3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43809"/>
            <a:ext cx="1814947" cy="34024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31819" y="517683"/>
            <a:ext cx="79069" cy="3428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38104" y="1189825"/>
            <a:ext cx="69272" cy="7001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02066" y="782296"/>
            <a:ext cx="2751389" cy="4510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33765" y="695481"/>
            <a:ext cx="7190509" cy="4600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02066" y="692244"/>
            <a:ext cx="2751389" cy="30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Candidate Request List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008910" y="5382773"/>
            <a:ext cx="10058400" cy="23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Highlight</a:t>
            </a:r>
            <a:endParaRPr lang="en-US" dirty="0"/>
          </a:p>
        </p:txBody>
      </p:sp>
      <p:sp>
        <p:nvSpPr>
          <p:cNvPr id="24" name="Flowchart: Alternate Process 23"/>
          <p:cNvSpPr/>
          <p:nvPr/>
        </p:nvSpPr>
        <p:spPr>
          <a:xfrm>
            <a:off x="2144682" y="883260"/>
            <a:ext cx="3166341" cy="25544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3868276719"/>
              </p:ext>
            </p:extLst>
          </p:nvPr>
        </p:nvGraphicFramePr>
        <p:xfrm>
          <a:off x="2344513" y="992777"/>
          <a:ext cx="3183450" cy="226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7" name="Rectangle 56"/>
          <p:cNvSpPr/>
          <p:nvPr/>
        </p:nvSpPr>
        <p:spPr>
          <a:xfrm>
            <a:off x="2144682" y="3620904"/>
            <a:ext cx="6897189" cy="1588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54292"/>
              </p:ext>
            </p:extLst>
          </p:nvPr>
        </p:nvGraphicFramePr>
        <p:xfrm>
          <a:off x="9327616" y="1019619"/>
          <a:ext cx="2700287" cy="2794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05"/>
                <a:gridCol w="669373"/>
                <a:gridCol w="633352"/>
                <a:gridCol w="688519"/>
                <a:gridCol w="465438"/>
              </a:tblGrid>
              <a:tr h="22968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PIC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Position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Qty</a:t>
                      </a:r>
                      <a:r>
                        <a:rPr lang="en-US" sz="700" dirty="0" smtClean="0"/>
                        <a:t>/Fulfill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Validity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Urgency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</a:tr>
              <a:tr h="42740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FLO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.NET Developer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10/8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01/09/2018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4458" marR="34458" marT="17229" marB="17229" anchor="ctr"/>
                </a:tc>
              </a:tr>
              <a:tr h="42740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IRA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JAVA Developer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20/15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01/09/2018</a:t>
                      </a:r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4458" marR="34458" marT="17229" marB="17229" anchor="ctr"/>
                </a:tc>
              </a:tr>
              <a:tr h="42740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FLO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Business</a:t>
                      </a:r>
                      <a:r>
                        <a:rPr lang="en-US" sz="700" baseline="0" dirty="0" smtClean="0"/>
                        <a:t> Analyst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30/5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01/10/2018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marL="34458" marR="34458" marT="17229" marB="17229" anchor="ctr"/>
                </a:tc>
              </a:tr>
              <a:tr h="42740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IRA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Software</a:t>
                      </a:r>
                      <a:r>
                        <a:rPr lang="en-US" sz="700" baseline="0" dirty="0" smtClean="0"/>
                        <a:t> Quality Assurance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10/8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01/10/2018</a:t>
                      </a:r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marL="34458" marR="34458" marT="17229" marB="17229" anchor="ctr"/>
                </a:tc>
              </a:tr>
              <a:tr h="42740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FLO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IOS Developer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20/5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01/12/2018</a:t>
                      </a:r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4458" marR="34458" marT="17229" marB="17229" anchor="ctr"/>
                </a:tc>
              </a:tr>
              <a:tr h="42740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IRA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ANDROID Developer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105</a:t>
                      </a:r>
                      <a:endParaRPr lang="en-US" sz="700" dirty="0"/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01/12/2018</a:t>
                      </a:r>
                    </a:p>
                  </a:txBody>
                  <a:tcPr marL="34458" marR="34458" marT="17229" marB="1722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4458" marR="34458" marT="17229" marB="17229" anchor="ctr"/>
                </a:tc>
              </a:tr>
            </a:tbl>
          </a:graphicData>
        </a:graphic>
      </p:graphicFrame>
      <p:sp>
        <p:nvSpPr>
          <p:cNvPr id="69" name="Oval 68"/>
          <p:cNvSpPr/>
          <p:nvPr/>
        </p:nvSpPr>
        <p:spPr>
          <a:xfrm>
            <a:off x="11698421" y="1396137"/>
            <a:ext cx="170561" cy="1588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698423" y="1815899"/>
            <a:ext cx="170561" cy="1588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698420" y="2241218"/>
            <a:ext cx="170561" cy="158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1698420" y="2671051"/>
            <a:ext cx="170561" cy="158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1698419" y="3107146"/>
            <a:ext cx="170561" cy="158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698468" y="3523890"/>
            <a:ext cx="170561" cy="158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371571" y="4794678"/>
            <a:ext cx="2614791" cy="440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1023827" y="5008721"/>
            <a:ext cx="170561" cy="158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241578" y="5014633"/>
            <a:ext cx="170561" cy="158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492722" y="5018153"/>
            <a:ext cx="170561" cy="1588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371571" y="4794679"/>
            <a:ext cx="2614791" cy="15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/>
              <a:t>Legend</a:t>
            </a:r>
            <a:endParaRPr lang="en-US" sz="1050" dirty="0"/>
          </a:p>
        </p:txBody>
      </p:sp>
      <p:sp>
        <p:nvSpPr>
          <p:cNvPr id="80" name="Rectangle 79"/>
          <p:cNvSpPr/>
          <p:nvPr/>
        </p:nvSpPr>
        <p:spPr>
          <a:xfrm>
            <a:off x="9707800" y="5014633"/>
            <a:ext cx="464273" cy="1588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Urgent</a:t>
            </a:r>
            <a:endParaRPr lang="en-US" sz="600" dirty="0"/>
          </a:p>
        </p:txBody>
      </p:sp>
      <p:sp>
        <p:nvSpPr>
          <p:cNvPr id="81" name="Rectangle 80"/>
          <p:cNvSpPr/>
          <p:nvPr/>
        </p:nvSpPr>
        <p:spPr>
          <a:xfrm>
            <a:off x="10489931" y="5008721"/>
            <a:ext cx="464273" cy="1588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Medium</a:t>
            </a:r>
            <a:endParaRPr lang="en-US" sz="600" dirty="0"/>
          </a:p>
        </p:txBody>
      </p:sp>
      <p:sp>
        <p:nvSpPr>
          <p:cNvPr id="82" name="Rectangle 81"/>
          <p:cNvSpPr/>
          <p:nvPr/>
        </p:nvSpPr>
        <p:spPr>
          <a:xfrm>
            <a:off x="11276462" y="5014632"/>
            <a:ext cx="585177" cy="1588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Not Urgent</a:t>
            </a:r>
            <a:endParaRPr lang="en-US" sz="600" dirty="0"/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86805"/>
              </p:ext>
            </p:extLst>
          </p:nvPr>
        </p:nvGraphicFramePr>
        <p:xfrm>
          <a:off x="1996878" y="5674129"/>
          <a:ext cx="10070433" cy="102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031"/>
                <a:gridCol w="2194560"/>
                <a:gridCol w="1123405"/>
                <a:gridCol w="2246812"/>
                <a:gridCol w="2988625"/>
              </a:tblGrid>
              <a:tr h="18254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Position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Company Location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</a:tr>
              <a:tr h="1885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Ahmad </a:t>
                      </a:r>
                      <a:r>
                        <a:rPr lang="en-US" sz="1000" dirty="0" err="1" smtClean="0"/>
                        <a:t>Fauzi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.NET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Offering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Tuesday, 28 August 2018 , 13:00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PT.</a:t>
                      </a:r>
                      <a:r>
                        <a:rPr lang="en-US" sz="1000" baseline="0" dirty="0" smtClean="0"/>
                        <a:t> Bank </a:t>
                      </a:r>
                      <a:r>
                        <a:rPr lang="en-US" sz="1000" baseline="0" dirty="0" err="1" smtClean="0"/>
                        <a:t>Danamon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</a:tr>
              <a:tr h="1885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Seraya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Android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Client Interview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Tuesday, 28 August 2018 , 13:00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PT. Astra</a:t>
                      </a:r>
                      <a:r>
                        <a:rPr lang="en-US" sz="1000" baseline="0" dirty="0" smtClean="0"/>
                        <a:t> International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</a:tr>
              <a:tr h="1885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Jessica</a:t>
                      </a:r>
                      <a:r>
                        <a:rPr lang="en-US" sz="1000" baseline="0" dirty="0" smtClean="0"/>
                        <a:t> Victoria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Client</a:t>
                      </a:r>
                      <a:r>
                        <a:rPr lang="en-US" sz="1000" baseline="0" dirty="0" smtClean="0"/>
                        <a:t> Interview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Tuesday, 28 August 2018 , 13:00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PT.</a:t>
                      </a:r>
                      <a:r>
                        <a:rPr lang="en-US" sz="1000" baseline="0" dirty="0" smtClean="0"/>
                        <a:t> Bank BCA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</a:tr>
              <a:tr h="1885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Elfa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Maydina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HR Interview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Tuesday, 28 August 2018 , 13:00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PT.</a:t>
                      </a:r>
                      <a:r>
                        <a:rPr lang="en-US" sz="1000" baseline="0" dirty="0" smtClean="0"/>
                        <a:t> ACE -  </a:t>
                      </a:r>
                      <a:r>
                        <a:rPr lang="en-US" sz="1000" baseline="0" dirty="0" err="1" smtClean="0"/>
                        <a:t>AdIns</a:t>
                      </a:r>
                      <a:r>
                        <a:rPr lang="en-US" sz="1000" baseline="0" dirty="0" smtClean="0"/>
                        <a:t> Center Of Excellence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sp>
        <p:nvSpPr>
          <p:cNvPr id="84" name="Rectangle 83"/>
          <p:cNvSpPr/>
          <p:nvPr/>
        </p:nvSpPr>
        <p:spPr>
          <a:xfrm>
            <a:off x="7772401" y="184208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Tuesday, 28 August 2018  Time : 10:00 AM</a:t>
            </a:r>
            <a:endParaRPr lang="en-US" sz="14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96977"/>
              </p:ext>
            </p:extLst>
          </p:nvPr>
        </p:nvGraphicFramePr>
        <p:xfrm>
          <a:off x="38100" y="573476"/>
          <a:ext cx="1654028" cy="337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028"/>
              </a:tblGrid>
              <a:tr h="41651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Pra</a:t>
                      </a:r>
                      <a:r>
                        <a:rPr lang="en-US" sz="12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200" b="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Selection Process</a:t>
                      </a:r>
                      <a:endParaRPr lang="en-US" sz="1200" b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6516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Called Process</a:t>
                      </a:r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651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Interview Process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6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Delivery to Client Process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6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Client Request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6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Generate Report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65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en-US" sz="120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Management</a:t>
                      </a:r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6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Settings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3859826532"/>
              </p:ext>
            </p:extLst>
          </p:nvPr>
        </p:nvGraphicFramePr>
        <p:xfrm>
          <a:off x="2224136" y="3674245"/>
          <a:ext cx="6763252" cy="1474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0" name="Rectangle 59"/>
          <p:cNvSpPr/>
          <p:nvPr/>
        </p:nvSpPr>
        <p:spPr>
          <a:xfrm>
            <a:off x="12014195" y="5856363"/>
            <a:ext cx="45719" cy="99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2015923" y="6194415"/>
            <a:ext cx="45719" cy="2724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517758" y="12762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2</a:t>
            </a:r>
            <a:endParaRPr lang="en-US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13248"/>
              </p:ext>
            </p:extLst>
          </p:nvPr>
        </p:nvGraphicFramePr>
        <p:xfrm>
          <a:off x="5510853" y="883259"/>
          <a:ext cx="3546405" cy="2552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135"/>
                <a:gridCol w="1182135"/>
                <a:gridCol w="1182135"/>
              </a:tblGrid>
              <a:tr h="25787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All</a:t>
                      </a:r>
                      <a:r>
                        <a:rPr lang="en-US" sz="1000" baseline="0" dirty="0" smtClean="0"/>
                        <a:t> CV</a:t>
                      </a:r>
                      <a:endParaRPr lang="en-US" sz="10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438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Position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</a:tr>
              <a:tr h="20438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.Net</a:t>
                      </a:r>
                      <a:r>
                        <a:rPr lang="en-US" sz="700" dirty="0" smtClean="0"/>
                        <a:t> Developer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2000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Most Called</a:t>
                      </a:r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4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IT Support</a:t>
                      </a:r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1500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Most in Stock</a:t>
                      </a:r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438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This Year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438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Position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</a:tr>
              <a:tr h="25065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Software</a:t>
                      </a:r>
                      <a:r>
                        <a:rPr lang="en-US" sz="700" baseline="0" dirty="0" smtClean="0"/>
                        <a:t> Quality Assurance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200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Most Called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438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IT Fresh</a:t>
                      </a:r>
                      <a:r>
                        <a:rPr lang="en-US" sz="700" baseline="0" dirty="0" smtClean="0"/>
                        <a:t> Graduate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290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Most in Stock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438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This Month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438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Position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8001" marR="68001" marT="34001" marB="34001" anchor="ctr">
                    <a:solidFill>
                      <a:schemeClr val="accent1"/>
                    </a:solidFill>
                  </a:tcPr>
                </a:tc>
              </a:tr>
              <a:tr h="20438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Software</a:t>
                      </a:r>
                      <a:r>
                        <a:rPr lang="en-US" sz="700" baseline="0" dirty="0" smtClean="0"/>
                        <a:t> Quality Assurance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20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Most Called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438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IT Fresh</a:t>
                      </a:r>
                      <a:r>
                        <a:rPr lang="en-US" sz="700" baseline="0" dirty="0" smtClean="0"/>
                        <a:t> Graduate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29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Most in Stock</a:t>
                      </a:r>
                      <a:endParaRPr lang="en-US" sz="700" dirty="0"/>
                    </a:p>
                  </a:txBody>
                  <a:tcPr marL="68001" marR="68001" marT="34001" marB="340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1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4206" y="1241508"/>
            <a:ext cx="11775710" cy="532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58995" y="842560"/>
            <a:ext cx="2174789" cy="3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List Called Candidate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7418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&lt;&lt;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60811" y="5889741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&lt;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16615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2419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8962" y="121461"/>
            <a:ext cx="4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Call Process – List Called </a:t>
            </a:r>
            <a:r>
              <a:rPr lang="en-US" dirty="0" smtClean="0">
                <a:solidFill>
                  <a:prstClr val="black"/>
                </a:solidFill>
              </a:rPr>
              <a:t>Candidate – Pop Up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81784"/>
              </p:ext>
            </p:extLst>
          </p:nvPr>
        </p:nvGraphicFramePr>
        <p:xfrm>
          <a:off x="376110" y="2620785"/>
          <a:ext cx="11414857" cy="81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342"/>
                <a:gridCol w="1261426"/>
                <a:gridCol w="785416"/>
                <a:gridCol w="1071022"/>
                <a:gridCol w="1429483"/>
                <a:gridCol w="1178907"/>
                <a:gridCol w="1015448"/>
                <a:gridCol w="1715899"/>
                <a:gridCol w="1864914"/>
              </a:tblGrid>
              <a:tr h="3675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Position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Phone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Caller PIC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Caller Notes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>
                    <a:solidFill>
                      <a:schemeClr val="bg1"/>
                    </a:solidFill>
                  </a:tcPr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dirty="0" smtClean="0"/>
                        <a:t> 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.NET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081398252713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Bintang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Process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Expert in C#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284206" y="837146"/>
            <a:ext cx="2174789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List </a:t>
            </a:r>
            <a:r>
              <a:rPr lang="en-US" sz="1200" dirty="0" err="1" smtClean="0">
                <a:solidFill>
                  <a:schemeClr val="tx1"/>
                </a:solidFill>
              </a:rPr>
              <a:t>Candate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359143" y="1940410"/>
            <a:ext cx="152330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Filter By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07016" y="1398541"/>
            <a:ext cx="754563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Search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59142" y="1398541"/>
            <a:ext cx="2497235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974546" y="2156605"/>
            <a:ext cx="1689209" cy="299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Business Analyst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974545" y="1932631"/>
            <a:ext cx="1689209" cy="21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Applied Position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390363" y="2203171"/>
            <a:ext cx="269978" cy="242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1428" y="3039494"/>
            <a:ext cx="393786" cy="393786"/>
          </a:xfrm>
          <a:prstGeom prst="rect">
            <a:avLst/>
          </a:prstGeom>
        </p:spPr>
      </p:pic>
      <p:pic>
        <p:nvPicPr>
          <p:cNvPr id="35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816" y="3029262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06473" y="2989216"/>
            <a:ext cx="543697" cy="526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0" idx="1"/>
          </p:cNvCxnSpPr>
          <p:nvPr/>
        </p:nvCxnSpPr>
        <p:spPr>
          <a:xfrm flipH="1">
            <a:off x="7787821" y="3236387"/>
            <a:ext cx="2993607" cy="72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6800" y="3529482"/>
            <a:ext cx="7656864" cy="2254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9351" y="3847704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Expected Salary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47636" y="3836687"/>
            <a:ext cx="1189216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Rp.12.000.000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5443" y="4932726"/>
            <a:ext cx="2371409" cy="68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BPJS, </a:t>
            </a:r>
            <a:r>
              <a:rPr lang="en-US" sz="1200" dirty="0" err="1" smtClean="0">
                <a:solidFill>
                  <a:schemeClr val="tx1"/>
                </a:solidFill>
              </a:rPr>
              <a:t>Reinbursement</a:t>
            </a:r>
            <a:r>
              <a:rPr lang="en-US" sz="1200" dirty="0" smtClean="0">
                <a:solidFill>
                  <a:schemeClr val="tx1"/>
                </a:solidFill>
              </a:rPr>
              <a:t>, THR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bonus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5443" y="4575877"/>
            <a:ext cx="2371409" cy="2051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Benefit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9351" y="4183344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Available to join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47636" y="4183344"/>
            <a:ext cx="1189216" cy="232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 Month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35007" y="3847704"/>
            <a:ext cx="2371409" cy="2051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Skills set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35007" y="4099194"/>
            <a:ext cx="2371409" cy="152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C#.Net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ASP.Net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PHP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SQL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MCV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Angular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090734" y="3730094"/>
            <a:ext cx="1319463" cy="435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Pop 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94335" y="3847704"/>
            <a:ext cx="2371409" cy="2051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Job Experienced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94335" y="4135290"/>
            <a:ext cx="2371409" cy="6783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PT. </a:t>
            </a:r>
            <a:r>
              <a:rPr lang="en-US" sz="1200" dirty="0" err="1" smtClean="0">
                <a:solidFill>
                  <a:schemeClr val="tx1"/>
                </a:solidFill>
              </a:rPr>
              <a:t>Astuti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mitra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mirasantika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i="1" dirty="0" smtClean="0">
                <a:solidFill>
                  <a:schemeClr val="tx1"/>
                </a:solidFill>
              </a:rPr>
              <a:t>As Software </a:t>
            </a:r>
            <a:r>
              <a:rPr lang="en-US" sz="1200" i="1" dirty="0" err="1" smtClean="0">
                <a:solidFill>
                  <a:schemeClr val="tx1"/>
                </a:solidFill>
              </a:rPr>
              <a:t>Enginer</a:t>
            </a:r>
            <a:endParaRPr lang="en-US" sz="1200" i="1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2016 until 2018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94335" y="4896042"/>
            <a:ext cx="2371409" cy="6983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PT. </a:t>
            </a:r>
            <a:r>
              <a:rPr lang="en-US" sz="1200" dirty="0" err="1" smtClean="0">
                <a:solidFill>
                  <a:schemeClr val="tx1"/>
                </a:solidFill>
              </a:rPr>
              <a:t>Mitra</a:t>
            </a:r>
            <a:r>
              <a:rPr lang="en-US" sz="1200" dirty="0" smtClean="0">
                <a:solidFill>
                  <a:schemeClr val="tx1"/>
                </a:solidFill>
              </a:rPr>
              <a:t> 10 </a:t>
            </a:r>
            <a:r>
              <a:rPr lang="en-US" sz="1200" dirty="0" err="1" smtClean="0">
                <a:solidFill>
                  <a:schemeClr val="tx1"/>
                </a:solidFill>
              </a:rPr>
              <a:t>Persada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i="1" dirty="0" smtClean="0">
                <a:solidFill>
                  <a:schemeClr val="tx1"/>
                </a:solidFill>
              </a:rPr>
              <a:t>As </a:t>
            </a:r>
            <a:r>
              <a:rPr lang="en-US" sz="1200" i="1" dirty="0">
                <a:solidFill>
                  <a:schemeClr val="tx1"/>
                </a:solidFill>
              </a:rPr>
              <a:t>Software </a:t>
            </a:r>
            <a:r>
              <a:rPr lang="en-US" sz="1200" i="1" dirty="0" err="1">
                <a:solidFill>
                  <a:schemeClr val="tx1"/>
                </a:solidFill>
              </a:rPr>
              <a:t>Enginer</a:t>
            </a:r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2010 </a:t>
            </a:r>
            <a:r>
              <a:rPr lang="en-US" sz="1200" dirty="0">
                <a:solidFill>
                  <a:schemeClr val="tx1"/>
                </a:solidFill>
              </a:rPr>
              <a:t>until </a:t>
            </a:r>
            <a:r>
              <a:rPr lang="en-US" sz="1200" dirty="0" smtClean="0">
                <a:solidFill>
                  <a:schemeClr val="tx1"/>
                </a:solidFill>
              </a:rPr>
              <a:t>2016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pic>
        <p:nvPicPr>
          <p:cNvPr id="40" name="Picture 39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331040" y="3029198"/>
            <a:ext cx="347184" cy="3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4206" y="1241508"/>
            <a:ext cx="11775710" cy="532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58995" y="842560"/>
            <a:ext cx="2174789" cy="3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List Called Candidate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7418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&lt;&lt;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60811" y="5889741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&lt;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16615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2419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8045" y="86874"/>
            <a:ext cx="58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Call Process – List Called </a:t>
            </a:r>
            <a:r>
              <a:rPr lang="en-US" dirty="0" smtClean="0">
                <a:solidFill>
                  <a:prstClr val="black"/>
                </a:solidFill>
              </a:rPr>
              <a:t>Candidate – Send Email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071270"/>
              </p:ext>
            </p:extLst>
          </p:nvPr>
        </p:nvGraphicFramePr>
        <p:xfrm>
          <a:off x="376110" y="2620785"/>
          <a:ext cx="11414857" cy="81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342"/>
                <a:gridCol w="1261426"/>
                <a:gridCol w="785416"/>
                <a:gridCol w="1071022"/>
                <a:gridCol w="1429483"/>
                <a:gridCol w="1178907"/>
                <a:gridCol w="1015448"/>
                <a:gridCol w="2040751"/>
                <a:gridCol w="1540062"/>
              </a:tblGrid>
              <a:tr h="3675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Position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Phone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Caller PIC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Caller Notes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>
                    <a:solidFill>
                      <a:schemeClr val="bg1"/>
                    </a:solidFill>
                  </a:tcPr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dirty="0" smtClean="0"/>
                        <a:t> 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.NET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081398252713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Bintang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Process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Expert in C#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284206" y="837146"/>
            <a:ext cx="2174789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List </a:t>
            </a:r>
            <a:r>
              <a:rPr lang="en-US" sz="1200" dirty="0" err="1" smtClean="0">
                <a:solidFill>
                  <a:schemeClr val="tx1"/>
                </a:solidFill>
              </a:rPr>
              <a:t>Candate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359143" y="1940410"/>
            <a:ext cx="152330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Filter By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07016" y="1398541"/>
            <a:ext cx="754563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Search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59142" y="1398541"/>
            <a:ext cx="2497235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974546" y="2156605"/>
            <a:ext cx="1689209" cy="299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Business Analyst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974545" y="1932631"/>
            <a:ext cx="1689209" cy="21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Applied Position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390363" y="2203171"/>
            <a:ext cx="269978" cy="242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381" y="3017137"/>
            <a:ext cx="393786" cy="393786"/>
          </a:xfrm>
          <a:prstGeom prst="rect">
            <a:avLst/>
          </a:prstGeom>
        </p:spPr>
      </p:pic>
      <p:pic>
        <p:nvPicPr>
          <p:cNvPr id="35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197" y="3029262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213844" y="2933007"/>
            <a:ext cx="543697" cy="526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10138164" y="3196056"/>
            <a:ext cx="1075680" cy="527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090734" y="3730094"/>
            <a:ext cx="1319463" cy="1083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Template Email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39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331040" y="3029198"/>
            <a:ext cx="347184" cy="3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32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41695" y="1240005"/>
            <a:ext cx="11775710" cy="5492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8045" y="86874"/>
            <a:ext cx="4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Call Process – Send Email Template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53016"/>
              </p:ext>
            </p:extLst>
          </p:nvPr>
        </p:nvGraphicFramePr>
        <p:xfrm>
          <a:off x="447418" y="539927"/>
          <a:ext cx="11414857" cy="700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342"/>
                <a:gridCol w="1261426"/>
                <a:gridCol w="785416"/>
                <a:gridCol w="1071022"/>
                <a:gridCol w="1429483"/>
                <a:gridCol w="1178907"/>
                <a:gridCol w="1015448"/>
                <a:gridCol w="2040751"/>
                <a:gridCol w="1540062"/>
              </a:tblGrid>
              <a:tr h="3149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Position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hone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Caller PIC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Caller Notes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>
                    <a:solidFill>
                      <a:schemeClr val="bg1"/>
                    </a:solidFill>
                  </a:tcPr>
                </a:tc>
              </a:tr>
              <a:tr h="38514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dirty="0" smtClean="0"/>
                        <a:t> 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.NET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081398252713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Bintang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Process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Expert in C#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4353" y="866960"/>
            <a:ext cx="393786" cy="393786"/>
          </a:xfrm>
          <a:prstGeom prst="rect">
            <a:avLst/>
          </a:prstGeom>
        </p:spPr>
      </p:pic>
      <p:pic>
        <p:nvPicPr>
          <p:cNvPr id="35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705" y="873406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1696" y="1301491"/>
            <a:ext cx="7430706" cy="5301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72401" y="3951998"/>
            <a:ext cx="1431757" cy="100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467025" y="878195"/>
            <a:ext cx="347184" cy="3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47418" y="1988687"/>
            <a:ext cx="7140554" cy="4613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Hi </a:t>
            </a:r>
            <a:r>
              <a:rPr lang="en-US" sz="1050" b="1" dirty="0" smtClean="0"/>
              <a:t>%</a:t>
            </a:r>
            <a:r>
              <a:rPr lang="en-US" sz="1050" b="1" dirty="0" err="1" smtClean="0"/>
              <a:t>NamaKandidat</a:t>
            </a:r>
            <a:r>
              <a:rPr lang="en-US" sz="1050" b="1" dirty="0" smtClean="0"/>
              <a:t>%</a:t>
            </a:r>
          </a:p>
          <a:p>
            <a:endParaRPr lang="en-US" sz="105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solidFill>
                  <a:srgbClr val="212121"/>
                </a:solidFill>
                <a:latin typeface="Roboto"/>
              </a:rPr>
              <a:t>First of all thank </a:t>
            </a:r>
            <a:r>
              <a:rPr lang="en-US" altLang="en-US" sz="1050" dirty="0">
                <a:solidFill>
                  <a:srgbClr val="212121"/>
                </a:solidFill>
                <a:latin typeface="Roboto"/>
              </a:rPr>
              <a:t>you </a:t>
            </a:r>
            <a:r>
              <a:rPr lang="en-US" altLang="en-US" sz="1050" dirty="0" smtClean="0">
                <a:solidFill>
                  <a:srgbClr val="212121"/>
                </a:solidFill>
                <a:latin typeface="Roboto"/>
              </a:rPr>
              <a:t>for your trust and intention by applying to our company</a:t>
            </a:r>
            <a:r>
              <a:rPr lang="en-US" altLang="en-US" sz="1050" b="1" dirty="0" smtClean="0">
                <a:solidFill>
                  <a:srgbClr val="212121"/>
                </a:solidFill>
                <a:latin typeface="Roboto"/>
              </a:rPr>
              <a:t>​</a:t>
            </a:r>
            <a:r>
              <a:rPr lang="en-US" altLang="en-US" sz="1050" b="1" dirty="0">
                <a:solidFill>
                  <a:srgbClr val="212121"/>
                </a:solidFill>
                <a:latin typeface="Roboto"/>
              </a:rPr>
              <a:t>.</a:t>
            </a:r>
            <a:r>
              <a:rPr lang="en-US" altLang="en-US" sz="1050" dirty="0">
                <a:solidFill>
                  <a:srgbClr val="212121"/>
                </a:solidFill>
                <a:latin typeface="Roboto"/>
              </a:rPr>
              <a:t> It is a pleasure to know your interest for the position of </a:t>
            </a:r>
            <a:r>
              <a:rPr lang="en-US" altLang="en-US" sz="1050" b="1" dirty="0" smtClean="0">
                <a:solidFill>
                  <a:srgbClr val="212121"/>
                </a:solidFill>
                <a:latin typeface="Roboto"/>
              </a:rPr>
              <a:t>%</a:t>
            </a:r>
            <a:r>
              <a:rPr lang="en-US" altLang="en-US" sz="1050" b="1" dirty="0" err="1" smtClean="0">
                <a:solidFill>
                  <a:srgbClr val="212121"/>
                </a:solidFill>
                <a:latin typeface="Roboto"/>
              </a:rPr>
              <a:t>PositionApplied</a:t>
            </a:r>
            <a:r>
              <a:rPr lang="en-US" altLang="en-US" sz="1050" b="1" dirty="0" smtClean="0">
                <a:solidFill>
                  <a:srgbClr val="212121"/>
                </a:solidFill>
                <a:latin typeface="Roboto"/>
              </a:rPr>
              <a:t>%,</a:t>
            </a:r>
            <a: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050" dirty="0">
                <a:solidFill>
                  <a:srgbClr val="212121"/>
                </a:solidFill>
                <a:latin typeface="Roboto"/>
              </a:rPr>
              <a:t>​So, We hereby would like to invite you for the </a:t>
            </a:r>
            <a:r>
              <a:rPr lang="en-US" altLang="en-US" sz="1050" dirty="0" smtClean="0">
                <a:solidFill>
                  <a:srgbClr val="212121"/>
                </a:solidFill>
                <a:latin typeface="Roboto"/>
              </a:rPr>
              <a:t>Interview to </a:t>
            </a:r>
            <a:r>
              <a:rPr lang="en-US" altLang="en-US" sz="1050" b="1" dirty="0" smtClean="0">
                <a:solidFill>
                  <a:srgbClr val="212121"/>
                </a:solidFill>
                <a:latin typeface="Roboto"/>
              </a:rPr>
              <a:t>%</a:t>
            </a:r>
            <a:r>
              <a:rPr lang="en-US" altLang="en-US" sz="1050" b="1" dirty="0" err="1" smtClean="0">
                <a:solidFill>
                  <a:srgbClr val="212121"/>
                </a:solidFill>
                <a:latin typeface="Roboto"/>
              </a:rPr>
              <a:t>NamaPerusahaan</a:t>
            </a:r>
            <a:r>
              <a:rPr lang="en-US" altLang="en-US" sz="1050" b="1" dirty="0" smtClean="0">
                <a:solidFill>
                  <a:srgbClr val="212121"/>
                </a:solidFill>
                <a:latin typeface="Roboto"/>
              </a:rPr>
              <a:t>% </a:t>
            </a:r>
            <a:r>
              <a:rPr lang="en-US" altLang="en-US" sz="1050" dirty="0">
                <a:solidFill>
                  <a:srgbClr val="212121"/>
                </a:solidFill>
                <a:latin typeface="Roboto"/>
              </a:rPr>
              <a:t>with detail :</a:t>
            </a:r>
            <a: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050" dirty="0">
                <a:solidFill>
                  <a:srgbClr val="212121"/>
                </a:solidFill>
                <a:latin typeface="Roboto"/>
              </a:rPr>
              <a:t>​Date : </a:t>
            </a:r>
            <a:r>
              <a:rPr lang="en-US" altLang="en-US" sz="1050" dirty="0" smtClean="0">
                <a:solidFill>
                  <a:srgbClr val="212121"/>
                </a:solidFill>
                <a:latin typeface="Roboto"/>
              </a:rPr>
              <a:t>​</a:t>
            </a:r>
            <a:r>
              <a:rPr lang="en-US" altLang="en-US" sz="1050" b="1" dirty="0" smtClean="0">
                <a:solidFill>
                  <a:srgbClr val="212121"/>
                </a:solidFill>
                <a:latin typeface="Roboto"/>
              </a:rPr>
              <a:t>%</a:t>
            </a:r>
            <a:r>
              <a:rPr lang="en-US" altLang="en-US" sz="1050" b="1" dirty="0" err="1" smtClean="0">
                <a:solidFill>
                  <a:srgbClr val="212121"/>
                </a:solidFill>
                <a:latin typeface="Roboto"/>
              </a:rPr>
              <a:t>InterviewDate</a:t>
            </a:r>
            <a:r>
              <a:rPr lang="en-US" altLang="en-US" sz="1050" b="1" dirty="0" smtClean="0">
                <a:solidFill>
                  <a:srgbClr val="212121"/>
                </a:solidFill>
                <a:latin typeface="Roboto"/>
              </a:rPr>
              <a:t>%</a:t>
            </a:r>
            <a: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050" dirty="0">
                <a:solidFill>
                  <a:srgbClr val="212121"/>
                </a:solidFill>
                <a:latin typeface="Roboto"/>
              </a:rPr>
              <a:t>Time : </a:t>
            </a:r>
            <a:r>
              <a:rPr lang="en-US" altLang="en-US" sz="1050" b="1" dirty="0" smtClean="0">
                <a:solidFill>
                  <a:srgbClr val="212121"/>
                </a:solidFill>
                <a:latin typeface="Roboto"/>
              </a:rPr>
              <a:t>%</a:t>
            </a:r>
            <a:r>
              <a:rPr lang="en-US" altLang="en-US" sz="1050" b="1" dirty="0" err="1" smtClean="0">
                <a:solidFill>
                  <a:srgbClr val="212121"/>
                </a:solidFill>
                <a:latin typeface="Roboto"/>
              </a:rPr>
              <a:t>InterviewTime</a:t>
            </a:r>
            <a:r>
              <a:rPr lang="en-US" altLang="en-US" sz="1050" b="1" dirty="0" smtClean="0">
                <a:solidFill>
                  <a:srgbClr val="212121"/>
                </a:solidFill>
                <a:latin typeface="Roboto"/>
              </a:rPr>
              <a:t>% </a:t>
            </a:r>
            <a:r>
              <a:rPr lang="en-US" altLang="en-US" sz="1050" dirty="0" smtClean="0">
                <a:solidFill>
                  <a:srgbClr val="212121"/>
                </a:solidFill>
                <a:latin typeface="Roboto"/>
              </a:rPr>
              <a:t>(about </a:t>
            </a:r>
            <a:r>
              <a:rPr lang="en-US" altLang="en-US" sz="1050" dirty="0">
                <a:solidFill>
                  <a:srgbClr val="212121"/>
                </a:solidFill>
                <a:latin typeface="Roboto"/>
              </a:rPr>
              <a:t>1 hour)</a:t>
            </a:r>
            <a: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050" dirty="0">
                <a:solidFill>
                  <a:srgbClr val="212121"/>
                </a:solidFill>
                <a:latin typeface="Roboto"/>
              </a:rPr>
              <a:t>Location : </a:t>
            </a:r>
            <a:r>
              <a:rPr lang="en-US" altLang="en-US" sz="1050" dirty="0" smtClean="0">
                <a:solidFill>
                  <a:srgbClr val="212121"/>
                </a:solidFill>
                <a:latin typeface="Roboto"/>
              </a:rPr>
              <a:t>​​​</a:t>
            </a:r>
            <a:r>
              <a:rPr lang="en-US" altLang="en-US" sz="1050" b="1" dirty="0" smtClean="0">
                <a:solidFill>
                  <a:srgbClr val="212121"/>
                </a:solidFill>
                <a:latin typeface="Roboto"/>
              </a:rPr>
              <a:t>%</a:t>
            </a:r>
            <a:r>
              <a:rPr lang="en-US" altLang="en-US" sz="1050" b="1" dirty="0" err="1" smtClean="0">
                <a:solidFill>
                  <a:srgbClr val="212121"/>
                </a:solidFill>
                <a:latin typeface="Roboto"/>
              </a:rPr>
              <a:t>AlamatClient</a:t>
            </a:r>
            <a:r>
              <a:rPr lang="en-US" altLang="en-US" sz="1050" b="1" dirty="0" smtClean="0">
                <a:solidFill>
                  <a:srgbClr val="212121"/>
                </a:solidFill>
                <a:latin typeface="Roboto"/>
              </a:rPr>
              <a:t>%</a:t>
            </a:r>
            <a: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050" dirty="0">
                <a:solidFill>
                  <a:srgbClr val="212121"/>
                </a:solidFill>
                <a:latin typeface="Roboto"/>
              </a:rPr>
              <a:t>Google Maps </a:t>
            </a:r>
            <a:r>
              <a:rPr lang="en-US" altLang="en-US" sz="1050" dirty="0" smtClean="0">
                <a:solidFill>
                  <a:srgbClr val="212121"/>
                </a:solidFill>
                <a:latin typeface="Roboto"/>
              </a:rPr>
              <a:t>: </a:t>
            </a:r>
            <a:r>
              <a:rPr lang="en-US" altLang="en-US" sz="1050" b="1" dirty="0" smtClean="0">
                <a:solidFill>
                  <a:srgbClr val="212121"/>
                </a:solidFill>
                <a:latin typeface="Roboto"/>
              </a:rPr>
              <a:t>-Optional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solidFill>
                  <a:srgbClr val="212121"/>
                </a:solidFill>
                <a:latin typeface="Roboto"/>
              </a:rPr>
              <a:t>Interviewer </a:t>
            </a:r>
            <a:r>
              <a:rPr lang="en-US" altLang="en-US" sz="1050" dirty="0">
                <a:solidFill>
                  <a:srgbClr val="212121"/>
                </a:solidFill>
                <a:latin typeface="Roboto"/>
              </a:rPr>
              <a:t>:</a:t>
            </a:r>
            <a:r>
              <a:rPr lang="en-US" altLang="en-US" sz="1050" b="1" dirty="0">
                <a:solidFill>
                  <a:srgbClr val="212121"/>
                </a:solidFill>
                <a:latin typeface="Roboto"/>
              </a:rPr>
              <a:t> ​</a:t>
            </a:r>
            <a:r>
              <a:rPr lang="en-US" altLang="en-US" sz="1050" b="1" dirty="0" err="1">
                <a:solidFill>
                  <a:srgbClr val="212121"/>
                </a:solidFill>
                <a:latin typeface="Roboto"/>
              </a:rPr>
              <a:t>Ibu</a:t>
            </a:r>
            <a:r>
              <a:rPr lang="en-US" altLang="en-US" sz="1050" b="1" dirty="0">
                <a:solidFill>
                  <a:srgbClr val="212121"/>
                </a:solidFill>
                <a:latin typeface="Roboto"/>
              </a:rPr>
              <a:t> Rissa or HRD Team</a:t>
            </a:r>
            <a: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050" b="1" dirty="0">
                <a:solidFill>
                  <a:srgbClr val="212121"/>
                </a:solidFill>
                <a:latin typeface="Roboto"/>
              </a:rPr>
              <a:t>*Please come 15 minutes before the schedule and bring along your Updated CV </a:t>
            </a:r>
            <a: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050" dirty="0">
                <a:solidFill>
                  <a:srgbClr val="212121"/>
                </a:solidFill>
                <a:latin typeface="Roboto"/>
              </a:rPr>
              <a:t>For your confirmation, Please reply to this email.</a:t>
            </a:r>
            <a: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en-US" sz="105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050" dirty="0">
                <a:solidFill>
                  <a:srgbClr val="212121"/>
                </a:solidFill>
                <a:latin typeface="Roboto"/>
              </a:rPr>
              <a:t>Looking forward to hear from you soon</a:t>
            </a:r>
            <a:r>
              <a:rPr lang="en-US" altLang="en-US" sz="1050" b="1" i="1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US" altLang="en-US" sz="1050" b="1" i="1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lang="en-US" altLang="en-US" sz="105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05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050" b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%PIC%</a:t>
            </a:r>
            <a:endParaRPr lang="en-US" altLang="en-US" sz="1050" b="1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HR </a:t>
            </a:r>
            <a:r>
              <a:rPr lang="en-US" altLang="en-US" sz="1050" dirty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Specialist </a:t>
            </a:r>
            <a:r>
              <a:rPr lang="en-US" altLang="en-US" sz="1050" i="1" dirty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​</a:t>
            </a:r>
            <a:r>
              <a:rPr lang="en-US" altLang="en-US" sz="1050" b="1" dirty="0">
                <a:solidFill>
                  <a:srgbClr val="282828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  </a:t>
            </a:r>
            <a:endParaRPr lang="en-US" altLang="en-US" sz="105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282828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  </a:t>
            </a:r>
            <a:br>
              <a:rPr lang="en-US" altLang="en-US" sz="1050" dirty="0">
                <a:solidFill>
                  <a:srgbClr val="282828"/>
                </a:solidFill>
                <a:latin typeface="Segoe UI" panose="020B0502040204020203" pitchFamily="34" charset="0"/>
                <a:cs typeface="Arial" panose="020B0604020202020204" pitchFamily="34" charset="0"/>
              </a:rPr>
            </a:br>
            <a:endParaRPr lang="en-US" altLang="en-US" sz="1050" dirty="0">
              <a:solidFill>
                <a:srgbClr val="282828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dirty="0">
                <a:solidFill>
                  <a:srgbClr val="282828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PT. ACE - </a:t>
            </a:r>
            <a:r>
              <a:rPr lang="en-US" altLang="en-US" sz="1050" b="1" dirty="0" err="1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Adicipta</a:t>
            </a:r>
            <a:r>
              <a:rPr lang="en-US" altLang="en-US" sz="1050" b="1" dirty="0">
                <a:solidFill>
                  <a:srgbClr val="282828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</a:t>
            </a:r>
            <a:r>
              <a:rPr lang="en-US" altLang="en-US" sz="1050" b="1" dirty="0" err="1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Carsani</a:t>
            </a:r>
            <a:r>
              <a:rPr lang="en-US" altLang="en-US" sz="1050" b="1" dirty="0">
                <a:solidFill>
                  <a:srgbClr val="282828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</a:t>
            </a:r>
            <a:r>
              <a:rPr lang="en-US" altLang="en-US" sz="1050" b="1" dirty="0" err="1">
                <a:solidFill>
                  <a:srgbClr val="282828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Ekakarya</a:t>
            </a:r>
            <a:endParaRPr lang="en-US" altLang="en-US" sz="1050" dirty="0">
              <a:solidFill>
                <a:srgbClr val="282828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6666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Phone: (021) 536 7 3030 Fax: (021) 536 0808 </a:t>
            </a:r>
            <a:endParaRPr lang="en-US" altLang="en-US" sz="1050" dirty="0">
              <a:solidFill>
                <a:srgbClr val="282828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6666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HP     : </a:t>
            </a:r>
            <a:r>
              <a:rPr lang="en-US" altLang="en-US" sz="1050" dirty="0">
                <a:solidFill>
                  <a:srgbClr val="1155CC"/>
                </a:solidFill>
                <a:latin typeface="Comic Sans MS" panose="030F0702030302020204" pitchFamily="66" charset="0"/>
                <a:cs typeface="Arial" panose="020B0604020202020204" pitchFamily="34" charset="0"/>
                <a:hlinkClick r:id="rId8"/>
              </a:rPr>
              <a:t>+</a:t>
            </a:r>
            <a:r>
              <a:rPr lang="en-US" altLang="en-US" sz="1050" dirty="0">
                <a:solidFill>
                  <a:srgbClr val="1155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6282111948439</a:t>
            </a:r>
            <a:endParaRPr lang="en-US" altLang="en-US" sz="1050" dirty="0">
              <a:solidFill>
                <a:srgbClr val="282828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endParaRPr lang="en-US" sz="800" dirty="0"/>
          </a:p>
        </p:txBody>
      </p:sp>
      <p:pic>
        <p:nvPicPr>
          <p:cNvPr id="36" name="Picture 2" descr="https://ci6.googleusercontent.com/proxy/544mPSW4MtjfHXI3-d_Iy0gStOXpXMDfPAsAlhiBgMXASeW1-CfwX1KTE-KUKDoUiTqjeqztMB0I0-mqE-Ej5BPB6ZK4YlYrdtBHv5jpqikpBkJNLcOFb6EhpVkdLsxijC0BHOuZwLb94mgeeg=s0-d-e1-ft#https://drive.google.com/a/ace.co.id/uc?id=0Bzum5qN0Rny8NUZuV3g5VGg5b2c&amp;export=downloa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44" y="5546558"/>
            <a:ext cx="438459" cy="26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698045" y="1672394"/>
            <a:ext cx="5889927" cy="234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6895" y="1666607"/>
            <a:ext cx="1083147" cy="240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Subject</a:t>
            </a:r>
            <a:endParaRPr lang="en-US" sz="1050" dirty="0"/>
          </a:p>
        </p:txBody>
      </p:sp>
      <p:sp>
        <p:nvSpPr>
          <p:cNvPr id="39" name="Rectangle 38"/>
          <p:cNvSpPr/>
          <p:nvPr/>
        </p:nvSpPr>
        <p:spPr>
          <a:xfrm>
            <a:off x="456019" y="1351374"/>
            <a:ext cx="1083147" cy="240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To</a:t>
            </a:r>
            <a:endParaRPr lang="en-US" sz="1050" dirty="0"/>
          </a:p>
        </p:txBody>
      </p:sp>
      <p:sp>
        <p:nvSpPr>
          <p:cNvPr id="45" name="Rectangle 44"/>
          <p:cNvSpPr/>
          <p:nvPr/>
        </p:nvSpPr>
        <p:spPr>
          <a:xfrm>
            <a:off x="1698044" y="1329697"/>
            <a:ext cx="5889927" cy="234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Autogenerate</a:t>
            </a:r>
            <a:r>
              <a:rPr lang="en-US" sz="1200" dirty="0" smtClean="0"/>
              <a:t> email </a:t>
            </a:r>
            <a:r>
              <a:rPr lang="en-US" sz="1200" dirty="0" err="1" smtClean="0"/>
              <a:t>kandidat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9204158" y="3184563"/>
            <a:ext cx="2030563" cy="1534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Langsung</a:t>
            </a:r>
            <a:r>
              <a:rPr lang="en-US" sz="1200" dirty="0" smtClean="0"/>
              <a:t> generate </a:t>
            </a:r>
            <a:r>
              <a:rPr lang="en-US" sz="1200" dirty="0" err="1" smtClean="0"/>
              <a:t>tapi</a:t>
            </a:r>
            <a:r>
              <a:rPr lang="en-US" sz="1200" dirty="0" smtClean="0"/>
              <a:t> </a:t>
            </a:r>
            <a:r>
              <a:rPr lang="en-US" sz="1200" dirty="0" err="1" smtClean="0"/>
              <a:t>bisa</a:t>
            </a:r>
            <a:r>
              <a:rPr lang="en-US" sz="1200" dirty="0" smtClean="0"/>
              <a:t> di edit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7829998" y="5927305"/>
            <a:ext cx="1083147" cy="63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8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4059" y="2409392"/>
            <a:ext cx="741741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dirty="0"/>
              <a:t>PHASE </a:t>
            </a:r>
            <a:r>
              <a:rPr lang="en-US" sz="16600" dirty="0" smtClean="0"/>
              <a:t>4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7791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4206" y="1241508"/>
            <a:ext cx="11775710" cy="532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206" y="825961"/>
            <a:ext cx="217478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List Candidate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7418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&lt;&lt;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60811" y="5889741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&lt;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16615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2419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8045" y="86874"/>
            <a:ext cx="411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Interview Process – List Candidate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36232"/>
              </p:ext>
            </p:extLst>
          </p:nvPr>
        </p:nvGraphicFramePr>
        <p:xfrm>
          <a:off x="376110" y="2620785"/>
          <a:ext cx="11414859" cy="282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011"/>
                <a:gridCol w="802593"/>
                <a:gridCol w="802593"/>
                <a:gridCol w="788788"/>
                <a:gridCol w="950494"/>
                <a:gridCol w="1022685"/>
                <a:gridCol w="842210"/>
                <a:gridCol w="1540042"/>
                <a:gridCol w="1949116"/>
                <a:gridCol w="899145"/>
                <a:gridCol w="561091"/>
                <a:gridCol w="561091"/>
              </a:tblGrid>
              <a:tr h="3675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Applied Position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Suitable</a:t>
                      </a:r>
                      <a:r>
                        <a:rPr lang="en-US" sz="1000" baseline="0" dirty="0" smtClean="0"/>
                        <a:t> Position</a:t>
                      </a:r>
                      <a:endParaRPr lang="en-US" sz="1000" dirty="0"/>
                    </a:p>
                  </a:txBody>
                  <a:tcPr marL="53054" marR="53054" marT="26527" marB="2652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Phone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Pra</a:t>
                      </a:r>
                      <a:r>
                        <a:rPr lang="en-US" sz="1000" dirty="0" smtClean="0"/>
                        <a:t> selection PIC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Caller PIC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Caller Notes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Interview Date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dirty="0" smtClean="0"/>
                        <a:t> 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.NET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.Net</a:t>
                      </a:r>
                      <a:r>
                        <a:rPr lang="en-US" sz="1000" dirty="0" smtClean="0"/>
                        <a:t>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081398252713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Seraya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Bintang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Expert in C#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17/09/2018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Process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2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Android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Android</a:t>
                      </a:r>
                      <a:r>
                        <a:rPr lang="en-US" sz="1000" baseline="0" dirty="0" smtClean="0"/>
                        <a:t>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JobsDB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085621152013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Jeje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Elfa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Too</a:t>
                      </a:r>
                      <a:r>
                        <a:rPr lang="en-US" sz="1000" baseline="0" dirty="0" smtClean="0"/>
                        <a:t> Expensive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17/09/2018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Process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IT Project Manager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JobsID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081521364400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Seraya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Elfa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Good</a:t>
                      </a:r>
                      <a:r>
                        <a:rPr lang="en-US" sz="1000" baseline="0" dirty="0" smtClean="0"/>
                        <a:t> understanding in business process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17/09/2018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Process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Others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r>
                        <a:rPr lang="en-US" sz="1000" baseline="0" dirty="0" smtClean="0"/>
                        <a:t> in Asia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085712125213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Jeje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Bintang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software quality assurance but goods</a:t>
                      </a:r>
                      <a:r>
                        <a:rPr lang="en-US" sz="1000" baseline="0" dirty="0" smtClean="0"/>
                        <a:t> quality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17/09/2018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Process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r>
                        <a:rPr lang="en-US" sz="1000" baseline="0" dirty="0" smtClean="0"/>
                        <a:t> in Asia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085712125213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Jeje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Elfa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Experienced</a:t>
                      </a:r>
                      <a:r>
                        <a:rPr lang="en-US" sz="1000" baseline="0" dirty="0" smtClean="0"/>
                        <a:t> in banking application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17/09/2018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Process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11722233" y="2998801"/>
            <a:ext cx="68733" cy="2376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22233" y="3238947"/>
            <a:ext cx="68733" cy="653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269161" y="3019126"/>
            <a:ext cx="394594" cy="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275193" y="3490093"/>
            <a:ext cx="394594" cy="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286076" y="4001914"/>
            <a:ext cx="394594" cy="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294213" y="4476100"/>
            <a:ext cx="394594" cy="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293225" y="4987542"/>
            <a:ext cx="394594" cy="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2443857" y="821858"/>
            <a:ext cx="2174789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List Interviewed Candidate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359143" y="1940410"/>
            <a:ext cx="152330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Filter By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07016" y="1398541"/>
            <a:ext cx="754563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Search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59142" y="1398541"/>
            <a:ext cx="2497235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974546" y="2156605"/>
            <a:ext cx="1689209" cy="299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Business Analyst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974545" y="1932631"/>
            <a:ext cx="1689209" cy="21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Applied Position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390363" y="2203171"/>
            <a:ext cx="269978" cy="242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521" y="2503084"/>
            <a:ext cx="11536035" cy="31626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2419" y="1768364"/>
            <a:ext cx="2453823" cy="579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Akan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tersort</a:t>
            </a:r>
            <a:r>
              <a:rPr lang="en-US" dirty="0" smtClean="0"/>
              <a:t> </a:t>
            </a:r>
            <a:r>
              <a:rPr lang="en-US" dirty="0" err="1" smtClean="0"/>
              <a:t>pertanggal</a:t>
            </a:r>
            <a:r>
              <a:rPr lang="en-US" dirty="0" smtClean="0"/>
              <a:t> interview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426242" y="2058273"/>
            <a:ext cx="673769" cy="3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33406" y="1158337"/>
            <a:ext cx="11775710" cy="513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22359" y="115841"/>
            <a:ext cx="6185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Interview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Process – List </a:t>
            </a:r>
            <a:r>
              <a:rPr lang="en-US" sz="1600" dirty="0" err="1" smtClean="0">
                <a:solidFill>
                  <a:prstClr val="black"/>
                </a:solidFill>
              </a:rPr>
              <a:t>Candidat</a:t>
            </a:r>
            <a:r>
              <a:rPr lang="en-US" sz="1600" dirty="0" smtClean="0">
                <a:solidFill>
                  <a:prstClr val="black"/>
                </a:solidFill>
              </a:rPr>
              <a:t> process (-&gt;) – </a:t>
            </a:r>
            <a:r>
              <a:rPr lang="en-US" sz="1600" dirty="0" smtClean="0">
                <a:solidFill>
                  <a:prstClr val="black"/>
                </a:solidFill>
              </a:rPr>
              <a:t>Script Interview F2F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259415" y="6361580"/>
            <a:ext cx="110198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Create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854784" y="6361580"/>
            <a:ext cx="110198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Cancel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7418" y="1380348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Interview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7418" y="1802596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Name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25412" y="1802596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418" y="2818054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Religion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25412" y="2818054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7418" y="3172571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Place of birth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25412" y="3172571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25412" y="3518465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7418" y="3529419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Date of Birth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43402" y="2121253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Called Name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21396" y="2121253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3402" y="2465477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Marital Status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21396" y="2465477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7466" y="4043509"/>
            <a:ext cx="1204924" cy="3866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Add Experienced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909288" y="2577580"/>
            <a:ext cx="4742818" cy="658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09288" y="2268859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Benefit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849128" y="1912033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Expected Salary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9450" y="3802041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Job </a:t>
            </a:r>
            <a:r>
              <a:rPr lang="en-US" sz="1200" dirty="0" smtClean="0">
                <a:solidFill>
                  <a:prstClr val="white"/>
                </a:solidFill>
              </a:rPr>
              <a:t>Experienced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869695" y="1569300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839829" y="1580254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Current Salary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869695" y="1924299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06" name="Straight Arrow Connector 105"/>
          <p:cNvCxnSpPr>
            <a:stCxn id="95" idx="3"/>
          </p:cNvCxnSpPr>
          <p:nvPr/>
        </p:nvCxnSpPr>
        <p:spPr>
          <a:xfrm>
            <a:off x="1672390" y="4236841"/>
            <a:ext cx="3453752" cy="550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55345" y="4790729"/>
            <a:ext cx="1948903" cy="1125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Akan generate Text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seperti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di next slide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87091" y="4486665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909097" y="4497619"/>
            <a:ext cx="1863982" cy="22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State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1326446" y="4497488"/>
            <a:ext cx="325469" cy="200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909097" y="3770392"/>
            <a:ext cx="4742818" cy="658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909097" y="3413543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Caller Notes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987091" y="4840880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909097" y="4851834"/>
            <a:ext cx="1863982" cy="22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Interview Date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326446" y="4851703"/>
            <a:ext cx="325469" cy="200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9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45438" y="921911"/>
            <a:ext cx="11775710" cy="5274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22359" y="115841"/>
            <a:ext cx="645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Interview Process - Generate from button Add Experienced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987389" y="6289391"/>
            <a:ext cx="110198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Create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82758" y="6289391"/>
            <a:ext cx="110198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Cancel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92870" y="5125799"/>
            <a:ext cx="3845404" cy="221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92870" y="4797432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Project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05266" y="5124787"/>
            <a:ext cx="277298" cy="22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+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92870" y="1473660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Nama Company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70864" y="1473660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2870" y="1827382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Position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70864" y="1827382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2870" y="2181899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Start Date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70864" y="2181899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2870" y="3244824"/>
            <a:ext cx="4742818" cy="658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2870" y="2887975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Job </a:t>
            </a:r>
            <a:r>
              <a:rPr lang="en-US" sz="1200" dirty="0" err="1" smtClean="0">
                <a:solidFill>
                  <a:prstClr val="white"/>
                </a:solidFill>
              </a:rPr>
              <a:t>Desc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70864" y="2527793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92870" y="2538747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End Date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2870" y="4331036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Skills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70864" y="4331036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2870" y="4014619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Skills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02680" y="4331036"/>
            <a:ext cx="277298" cy="22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+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60492" y="1823914"/>
            <a:ext cx="277298" cy="22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V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09074" y="5662833"/>
            <a:ext cx="1204924" cy="3866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Add Experienced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09074" y="1215190"/>
            <a:ext cx="10780294" cy="430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4206" y="1241508"/>
            <a:ext cx="11775710" cy="532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58995" y="842560"/>
            <a:ext cx="2174789" cy="3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List interviewed Candidate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7418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&lt;&lt;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60811" y="5889741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&lt;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16615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2419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0487" y="86874"/>
            <a:ext cx="556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Interview Process </a:t>
            </a:r>
            <a:r>
              <a:rPr lang="en-US" dirty="0" smtClean="0">
                <a:solidFill>
                  <a:prstClr val="black"/>
                </a:solidFill>
              </a:rPr>
              <a:t>– List </a:t>
            </a:r>
            <a:r>
              <a:rPr lang="en-US" dirty="0" smtClean="0">
                <a:solidFill>
                  <a:prstClr val="black"/>
                </a:solidFill>
              </a:rPr>
              <a:t>interviewed Candidate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10767"/>
              </p:ext>
            </p:extLst>
          </p:nvPr>
        </p:nvGraphicFramePr>
        <p:xfrm>
          <a:off x="376110" y="2620785"/>
          <a:ext cx="11414857" cy="2763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342"/>
                <a:gridCol w="1261426"/>
                <a:gridCol w="785416"/>
                <a:gridCol w="1071022"/>
                <a:gridCol w="1429483"/>
                <a:gridCol w="1178907"/>
                <a:gridCol w="1015448"/>
                <a:gridCol w="2509983"/>
                <a:gridCol w="1070830"/>
              </a:tblGrid>
              <a:tr h="3675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Position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Phone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Interviewer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 PIC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Interviewer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Notes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>
                    <a:solidFill>
                      <a:schemeClr val="bg1"/>
                    </a:solidFill>
                  </a:tcPr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dirty="0" smtClean="0"/>
                        <a:t> 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.NET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081398252713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Oji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Expert in C#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2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Android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JobsDB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085621152013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Eric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HOLD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Too</a:t>
                      </a:r>
                      <a:r>
                        <a:rPr lang="en-US" sz="1000" baseline="0" dirty="0" smtClean="0"/>
                        <a:t> Expensive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JobsID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081521364400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Rissa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Good</a:t>
                      </a:r>
                      <a:r>
                        <a:rPr lang="en-US" sz="1000" baseline="0" dirty="0" smtClean="0"/>
                        <a:t> understanding in business process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r>
                        <a:rPr lang="en-US" sz="1000" baseline="0" dirty="0" smtClean="0"/>
                        <a:t> in Asia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085712125213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Rissa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DROP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software quality assurance but goods</a:t>
                      </a:r>
                      <a:r>
                        <a:rPr lang="en-US" sz="1000" baseline="0" dirty="0" smtClean="0"/>
                        <a:t> quality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r>
                        <a:rPr lang="en-US" sz="1000" baseline="0" dirty="0" smtClean="0"/>
                        <a:t> in Asia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085712125213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Eric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PASS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Experienced</a:t>
                      </a:r>
                      <a:r>
                        <a:rPr lang="en-US" sz="1000" baseline="0" dirty="0" smtClean="0"/>
                        <a:t> in banking application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11722233" y="2998801"/>
            <a:ext cx="68733" cy="2376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22233" y="3238947"/>
            <a:ext cx="68733" cy="653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4206" y="837146"/>
            <a:ext cx="2174789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List </a:t>
            </a:r>
            <a:r>
              <a:rPr lang="en-US" sz="1200" dirty="0" err="1" smtClean="0">
                <a:solidFill>
                  <a:schemeClr val="tx1"/>
                </a:solidFill>
              </a:rPr>
              <a:t>Candate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359143" y="1940410"/>
            <a:ext cx="152330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Filter By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07016" y="1398541"/>
            <a:ext cx="754563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Search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59142" y="1398541"/>
            <a:ext cx="2497235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974546" y="2156605"/>
            <a:ext cx="1689209" cy="299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Business Analyst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974545" y="1932631"/>
            <a:ext cx="1689209" cy="21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Applied Position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390363" y="2203171"/>
            <a:ext cx="269978" cy="242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7270" y="3010686"/>
            <a:ext cx="393786" cy="3937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7817" y="3486828"/>
            <a:ext cx="393786" cy="3937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985" y="3971890"/>
            <a:ext cx="393786" cy="3937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3357" y="4456952"/>
            <a:ext cx="393786" cy="39378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6555" y="4950934"/>
            <a:ext cx="393786" cy="393786"/>
          </a:xfrm>
          <a:prstGeom prst="rect">
            <a:avLst/>
          </a:prstGeom>
        </p:spPr>
      </p:pic>
      <p:pic>
        <p:nvPicPr>
          <p:cNvPr id="35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319" y="3014853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006" y="3537115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282" y="4018927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493" y="4525668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319" y="4962373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4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4206" y="1241508"/>
            <a:ext cx="11775710" cy="532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58995" y="842560"/>
            <a:ext cx="2174789" cy="3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List Called Candidate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7418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&lt;&lt;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60811" y="5889741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&lt;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16615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2419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8045" y="86874"/>
            <a:ext cx="4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Interview </a:t>
            </a:r>
            <a:r>
              <a:rPr lang="en-US" dirty="0" err="1" smtClean="0">
                <a:solidFill>
                  <a:prstClr val="black"/>
                </a:solidFill>
              </a:rPr>
              <a:t>Processs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Process – </a:t>
            </a:r>
            <a:r>
              <a:rPr lang="en-US" dirty="0" smtClean="0">
                <a:solidFill>
                  <a:prstClr val="black"/>
                </a:solidFill>
              </a:rPr>
              <a:t>view data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98059"/>
              </p:ext>
            </p:extLst>
          </p:nvPr>
        </p:nvGraphicFramePr>
        <p:xfrm>
          <a:off x="376110" y="2620785"/>
          <a:ext cx="11414857" cy="81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342"/>
                <a:gridCol w="1261426"/>
                <a:gridCol w="785416"/>
                <a:gridCol w="1071022"/>
                <a:gridCol w="1429483"/>
                <a:gridCol w="1178907"/>
                <a:gridCol w="1015448"/>
                <a:gridCol w="2509983"/>
                <a:gridCol w="1070830"/>
              </a:tblGrid>
              <a:tr h="3675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Position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Phone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Interviewer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 PIC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Interview Notes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>
                    <a:solidFill>
                      <a:schemeClr val="bg1"/>
                    </a:solidFill>
                  </a:tcPr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dirty="0" smtClean="0"/>
                        <a:t> 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.NET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081398252713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Oji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Expert in C#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284206" y="837146"/>
            <a:ext cx="2174789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List </a:t>
            </a:r>
            <a:r>
              <a:rPr lang="en-US" sz="1200" dirty="0" err="1" smtClean="0">
                <a:solidFill>
                  <a:schemeClr val="tx1"/>
                </a:solidFill>
              </a:rPr>
              <a:t>Candate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359143" y="1940410"/>
            <a:ext cx="152330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Filter By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07016" y="1398541"/>
            <a:ext cx="754563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Search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59142" y="1398541"/>
            <a:ext cx="2497235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974546" y="2156605"/>
            <a:ext cx="1689209" cy="299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Business Analyst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974545" y="1932631"/>
            <a:ext cx="1689209" cy="21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Applied Position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390363" y="2203171"/>
            <a:ext cx="269978" cy="242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7270" y="3010686"/>
            <a:ext cx="393786" cy="393786"/>
          </a:xfrm>
          <a:prstGeom prst="rect">
            <a:avLst/>
          </a:prstGeom>
        </p:spPr>
      </p:pic>
      <p:pic>
        <p:nvPicPr>
          <p:cNvPr id="35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319" y="3014853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247270" y="2911642"/>
            <a:ext cx="543697" cy="526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0" idx="1"/>
          </p:cNvCxnSpPr>
          <p:nvPr/>
        </p:nvCxnSpPr>
        <p:spPr>
          <a:xfrm flipH="1">
            <a:off x="8253663" y="3207579"/>
            <a:ext cx="2993607" cy="72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6800" y="3529482"/>
            <a:ext cx="7656864" cy="2254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9351" y="3847704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Expected Salary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47636" y="3836687"/>
            <a:ext cx="1189216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Rp.12.000.000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5443" y="4932726"/>
            <a:ext cx="2371409" cy="687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BPJS, </a:t>
            </a:r>
            <a:r>
              <a:rPr lang="en-US" sz="1200" dirty="0" err="1" smtClean="0">
                <a:solidFill>
                  <a:schemeClr val="tx1"/>
                </a:solidFill>
              </a:rPr>
              <a:t>Reinbursement</a:t>
            </a:r>
            <a:r>
              <a:rPr lang="en-US" sz="1200" dirty="0" smtClean="0">
                <a:solidFill>
                  <a:schemeClr val="tx1"/>
                </a:solidFill>
              </a:rPr>
              <a:t>, THR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bonus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5443" y="4575877"/>
            <a:ext cx="2371409" cy="2051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Benefit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9351" y="4183344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Available to join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47636" y="4183344"/>
            <a:ext cx="1189216" cy="232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 Month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35007" y="3847704"/>
            <a:ext cx="2371409" cy="2051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Skills set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35007" y="4099194"/>
            <a:ext cx="2371409" cy="152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C#.Net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ASP.Net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PHP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SQL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MCV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Angular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090734" y="3730094"/>
            <a:ext cx="1319463" cy="435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Pop 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94335" y="3847704"/>
            <a:ext cx="2371409" cy="2051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Job Experienced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94335" y="4135290"/>
            <a:ext cx="2371409" cy="6783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PT. </a:t>
            </a:r>
            <a:r>
              <a:rPr lang="en-US" sz="1200" dirty="0" err="1" smtClean="0">
                <a:solidFill>
                  <a:schemeClr val="tx1"/>
                </a:solidFill>
              </a:rPr>
              <a:t>Astuti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mitra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mirasantika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i="1" dirty="0" smtClean="0">
                <a:solidFill>
                  <a:schemeClr val="tx1"/>
                </a:solidFill>
              </a:rPr>
              <a:t>As Software </a:t>
            </a:r>
            <a:r>
              <a:rPr lang="en-US" sz="1200" i="1" dirty="0" err="1" smtClean="0">
                <a:solidFill>
                  <a:schemeClr val="tx1"/>
                </a:solidFill>
              </a:rPr>
              <a:t>Enginer</a:t>
            </a:r>
            <a:endParaRPr lang="en-US" sz="1200" i="1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2016 until 2018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94335" y="4896042"/>
            <a:ext cx="2371409" cy="6983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PT. </a:t>
            </a:r>
            <a:r>
              <a:rPr lang="en-US" sz="1200" dirty="0" err="1" smtClean="0">
                <a:solidFill>
                  <a:schemeClr val="tx1"/>
                </a:solidFill>
              </a:rPr>
              <a:t>Mitra</a:t>
            </a:r>
            <a:r>
              <a:rPr lang="en-US" sz="1200" dirty="0" smtClean="0">
                <a:solidFill>
                  <a:schemeClr val="tx1"/>
                </a:solidFill>
              </a:rPr>
              <a:t> 10 </a:t>
            </a:r>
            <a:r>
              <a:rPr lang="en-US" sz="1200" dirty="0" err="1" smtClean="0">
                <a:solidFill>
                  <a:schemeClr val="tx1"/>
                </a:solidFill>
              </a:rPr>
              <a:t>Persada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i="1" dirty="0" smtClean="0">
                <a:solidFill>
                  <a:schemeClr val="tx1"/>
                </a:solidFill>
              </a:rPr>
              <a:t>As </a:t>
            </a:r>
            <a:r>
              <a:rPr lang="en-US" sz="1200" i="1" dirty="0">
                <a:solidFill>
                  <a:schemeClr val="tx1"/>
                </a:solidFill>
              </a:rPr>
              <a:t>Software </a:t>
            </a:r>
            <a:r>
              <a:rPr lang="en-US" sz="1200" i="1" dirty="0" err="1">
                <a:solidFill>
                  <a:schemeClr val="tx1"/>
                </a:solidFill>
              </a:rPr>
              <a:t>Enginer</a:t>
            </a:r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2010 </a:t>
            </a:r>
            <a:r>
              <a:rPr lang="en-US" sz="1200" dirty="0">
                <a:solidFill>
                  <a:schemeClr val="tx1"/>
                </a:solidFill>
              </a:rPr>
              <a:t>until </a:t>
            </a:r>
            <a:r>
              <a:rPr lang="en-US" sz="1200" dirty="0" smtClean="0">
                <a:solidFill>
                  <a:schemeClr val="tx1"/>
                </a:solidFill>
              </a:rPr>
              <a:t>2016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4059" y="2409392"/>
            <a:ext cx="741741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dirty="0"/>
              <a:t>PHASE </a:t>
            </a:r>
            <a:r>
              <a:rPr lang="en-US" sz="16600" dirty="0" smtClean="0"/>
              <a:t>5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7719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0853" y="2249905"/>
            <a:ext cx="741741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PHASE 1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240204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4206" y="1241508"/>
            <a:ext cx="11775710" cy="532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206" y="825961"/>
            <a:ext cx="217478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List </a:t>
            </a:r>
            <a:r>
              <a:rPr lang="en-US" sz="1200" dirty="0" smtClean="0">
                <a:solidFill>
                  <a:prstClr val="white"/>
                </a:solidFill>
              </a:rPr>
              <a:t>Candidate Delivery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7418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&lt;&lt;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60811" y="5889741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&lt;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16615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2419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8045" y="86874"/>
            <a:ext cx="411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Delivery Process – List Candidate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90391"/>
              </p:ext>
            </p:extLst>
          </p:nvPr>
        </p:nvGraphicFramePr>
        <p:xfrm>
          <a:off x="376110" y="2620785"/>
          <a:ext cx="11414859" cy="2812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011"/>
                <a:gridCol w="802593"/>
                <a:gridCol w="802593"/>
                <a:gridCol w="788788"/>
                <a:gridCol w="950494"/>
                <a:gridCol w="1022685"/>
                <a:gridCol w="1022684"/>
                <a:gridCol w="1359568"/>
                <a:gridCol w="1949116"/>
                <a:gridCol w="899145"/>
                <a:gridCol w="561091"/>
                <a:gridCol w="561091"/>
              </a:tblGrid>
              <a:tr h="3675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Applied Position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Suitable</a:t>
                      </a:r>
                      <a:r>
                        <a:rPr lang="en-US" sz="1000" baseline="0" dirty="0" smtClean="0"/>
                        <a:t> Position</a:t>
                      </a:r>
                      <a:endParaRPr lang="en-US" sz="1000" dirty="0"/>
                    </a:p>
                  </a:txBody>
                  <a:tcPr marL="53054" marR="53054" marT="26527" marB="2652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Phone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Availability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Expected Salary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Skills</a:t>
                      </a:r>
                      <a:r>
                        <a:rPr lang="en-US" sz="1000" baseline="0" dirty="0" smtClean="0"/>
                        <a:t> set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Interview Notes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Interview Date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dirty="0" smtClean="0"/>
                        <a:t> 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.NET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.Net</a:t>
                      </a:r>
                      <a:r>
                        <a:rPr lang="en-US" sz="1000" dirty="0" smtClean="0"/>
                        <a:t>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081398252713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r>
                        <a:rPr lang="en-US" sz="1000" baseline="0" dirty="0" smtClean="0"/>
                        <a:t> Month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Rp</a:t>
                      </a:r>
                      <a:r>
                        <a:rPr lang="en-US" sz="1000" dirty="0" smtClean="0"/>
                        <a:t>. 10.000.000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C#.Net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ASP.Net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PHP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SQL Server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MCV 5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Angular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Detail</a:t>
                      </a:r>
                    </a:p>
                    <a:p>
                      <a:r>
                        <a:rPr lang="en-US" sz="1000" dirty="0" err="1" smtClean="0"/>
                        <a:t>Santai</a:t>
                      </a:r>
                      <a:endParaRPr lang="en-US" sz="1000" dirty="0" smtClean="0"/>
                    </a:p>
                    <a:p>
                      <a:r>
                        <a:rPr lang="en-US" sz="1000" dirty="0" err="1" smtClean="0"/>
                        <a:t>Dapat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menjelaskan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dengan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baik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17/09/2018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2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Android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Android</a:t>
                      </a:r>
                      <a:r>
                        <a:rPr lang="en-US" sz="1000" baseline="0" dirty="0" smtClean="0"/>
                        <a:t>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JobsDB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085621152013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 Weeks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Rp</a:t>
                      </a:r>
                      <a:r>
                        <a:rPr lang="en-US" sz="1000" dirty="0" smtClean="0"/>
                        <a:t>. 9.000.000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Android Studio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PHP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MVC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Phone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gap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Detail</a:t>
                      </a:r>
                    </a:p>
                    <a:p>
                      <a:r>
                        <a:rPr lang="en-US" sz="1000" dirty="0" err="1" smtClean="0"/>
                        <a:t>Santai</a:t>
                      </a:r>
                      <a:endParaRPr lang="en-US" sz="1000" dirty="0" smtClean="0"/>
                    </a:p>
                    <a:p>
                      <a:r>
                        <a:rPr lang="en-US" sz="1000" dirty="0" err="1" smtClean="0"/>
                        <a:t>Dapat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menjelaskan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dengan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baik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17/09/2018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PASS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IT Project Manager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JobsID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081521364400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 Month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Rp</a:t>
                      </a:r>
                      <a:r>
                        <a:rPr lang="en-US" sz="1000" dirty="0" smtClean="0"/>
                        <a:t>. 8.000.000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FSD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UML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ERD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Detail</a:t>
                      </a:r>
                    </a:p>
                    <a:p>
                      <a:r>
                        <a:rPr lang="en-US" sz="1000" dirty="0" err="1" smtClean="0"/>
                        <a:t>Santai</a:t>
                      </a:r>
                      <a:endParaRPr lang="en-US" sz="1000" dirty="0" smtClean="0"/>
                    </a:p>
                    <a:p>
                      <a:r>
                        <a:rPr lang="en-US" sz="1000" dirty="0" err="1" smtClean="0"/>
                        <a:t>Dapat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menjelaskan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dengan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baik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17/09/2018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PASS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11722233" y="2998801"/>
            <a:ext cx="68733" cy="2376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22233" y="3238947"/>
            <a:ext cx="68733" cy="653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289959" y="3259244"/>
            <a:ext cx="394594" cy="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293653" y="4130327"/>
            <a:ext cx="394594" cy="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296569" y="4811151"/>
            <a:ext cx="394594" cy="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2443857" y="821858"/>
            <a:ext cx="2174789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List </a:t>
            </a:r>
            <a:r>
              <a:rPr lang="en-US" sz="1200" dirty="0" smtClean="0">
                <a:solidFill>
                  <a:schemeClr val="tx1"/>
                </a:solidFill>
              </a:rPr>
              <a:t>Suggested Candidate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359143" y="1940410"/>
            <a:ext cx="152330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Filter By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07016" y="1398541"/>
            <a:ext cx="754563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Search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59142" y="1398541"/>
            <a:ext cx="2497235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974546" y="2156605"/>
            <a:ext cx="1689209" cy="299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Business Analyst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974545" y="1932631"/>
            <a:ext cx="1689209" cy="21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Position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390363" y="2203171"/>
            <a:ext cx="269978" cy="242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521" y="2503084"/>
            <a:ext cx="11536035" cy="31626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98045" y="1768364"/>
            <a:ext cx="3728197" cy="579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Akan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tersort</a:t>
            </a:r>
            <a:r>
              <a:rPr lang="en-US" dirty="0" smtClean="0"/>
              <a:t> </a:t>
            </a:r>
            <a:r>
              <a:rPr lang="en-US" dirty="0" err="1" smtClean="0"/>
              <a:t>pertanggal</a:t>
            </a:r>
            <a:r>
              <a:rPr lang="en-US" dirty="0" smtClean="0"/>
              <a:t> interview </a:t>
            </a:r>
            <a:r>
              <a:rPr lang="en-US" dirty="0" err="1" smtClean="0"/>
              <a:t>terakhir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426242" y="2058273"/>
            <a:ext cx="673769" cy="3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87492" y="4435625"/>
            <a:ext cx="3940529" cy="2282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28223" y="4653227"/>
            <a:ext cx="1325872" cy="157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Client Company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4300" y="4656415"/>
            <a:ext cx="1895521" cy="157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30325" y="5286252"/>
            <a:ext cx="1325872" cy="157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Suggestion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Date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24299" y="5308370"/>
            <a:ext cx="1895521" cy="157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34254" y="5865948"/>
            <a:ext cx="3373622" cy="468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38153" y="5619060"/>
            <a:ext cx="3373622" cy="13985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Notes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24356" y="4650443"/>
            <a:ext cx="197245" cy="157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V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26121" y="4998987"/>
            <a:ext cx="1325872" cy="157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ID Delivery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22894" y="5008448"/>
            <a:ext cx="1895521" cy="157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Auto Generate Based On Client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200659" y="4747377"/>
            <a:ext cx="548562" cy="579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endCxn id="31" idx="3"/>
          </p:cNvCxnSpPr>
          <p:nvPr/>
        </p:nvCxnSpPr>
        <p:spPr>
          <a:xfrm flipH="1">
            <a:off x="7628021" y="5012244"/>
            <a:ext cx="3546794" cy="5648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824826" y="6381122"/>
            <a:ext cx="654484" cy="27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Submit</a:t>
            </a:r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4206" y="1241508"/>
            <a:ext cx="11775710" cy="532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58995" y="842560"/>
            <a:ext cx="2174789" cy="3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List </a:t>
            </a:r>
            <a:r>
              <a:rPr lang="en-US" sz="1200" dirty="0" smtClean="0">
                <a:solidFill>
                  <a:prstClr val="white"/>
                </a:solidFill>
              </a:rPr>
              <a:t>Suggested Candidate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7418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&lt;&lt;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60811" y="5889741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&lt;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16615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2419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8045" y="86874"/>
            <a:ext cx="4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Delivery Process – List Candidate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76110" y="2620785"/>
          <a:ext cx="11414853" cy="282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469"/>
                <a:gridCol w="902433"/>
                <a:gridCol w="803504"/>
                <a:gridCol w="757989"/>
                <a:gridCol w="789280"/>
                <a:gridCol w="843400"/>
                <a:gridCol w="726459"/>
                <a:gridCol w="1202209"/>
                <a:gridCol w="1155031"/>
                <a:gridCol w="891339"/>
                <a:gridCol w="1795661"/>
                <a:gridCol w="766079"/>
              </a:tblGrid>
              <a:tr h="3675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Position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 Delivery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Client 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Delivery</a:t>
                      </a:r>
                      <a:r>
                        <a:rPr lang="en-US" sz="1000" baseline="0" dirty="0" smtClean="0"/>
                        <a:t> Date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Delivery</a:t>
                      </a:r>
                      <a:r>
                        <a:rPr lang="en-US" sz="1000" baseline="0" dirty="0" smtClean="0"/>
                        <a:t> PIC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Last Edit by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Last</a:t>
                      </a:r>
                      <a:r>
                        <a:rPr lang="en-US" sz="1000" baseline="0" dirty="0" smtClean="0"/>
                        <a:t> Edited Date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>
                    <a:solidFill>
                      <a:schemeClr val="bg1"/>
                    </a:solidFill>
                  </a:tcPr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dirty="0" smtClean="0"/>
                        <a:t> 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.NET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ACE-001-100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Icha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Sent To Sales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Rissa - Interviewer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2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Android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JobsDB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ACE-001-100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ACE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Yoan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Sent To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Flo - Sales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JobsID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ACE-001-100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ACE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Eric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Sent To Sales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Rissa - Interviewer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r>
                        <a:rPr lang="en-US" sz="1000" baseline="0" dirty="0" smtClean="0"/>
                        <a:t> in Asia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ACE-001-100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ACE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Icha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Offering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Rissa - Interviewer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r>
                        <a:rPr lang="en-US" sz="1000" baseline="0" dirty="0" smtClean="0"/>
                        <a:t> in Asia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ACE-001-100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ACE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Yoan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Sent To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Flo - Sales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11722233" y="2998801"/>
            <a:ext cx="68733" cy="2376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22233" y="3238947"/>
            <a:ext cx="68733" cy="653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4206" y="837146"/>
            <a:ext cx="2174789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List </a:t>
            </a:r>
            <a:r>
              <a:rPr lang="en-US" sz="1200" dirty="0" smtClean="0">
                <a:solidFill>
                  <a:schemeClr val="tx1"/>
                </a:solidFill>
              </a:rPr>
              <a:t>Candidate Delivery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359143" y="1940410"/>
            <a:ext cx="152330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Filter By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07016" y="1398541"/>
            <a:ext cx="754563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Search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59142" y="1398541"/>
            <a:ext cx="2497235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974546" y="2156605"/>
            <a:ext cx="1689209" cy="299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Business Analyst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974545" y="1932631"/>
            <a:ext cx="1689209" cy="21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Applied Position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390363" y="2203171"/>
            <a:ext cx="269978" cy="242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7270" y="3010686"/>
            <a:ext cx="393786" cy="3937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7817" y="3486828"/>
            <a:ext cx="393786" cy="3937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985" y="3971890"/>
            <a:ext cx="393786" cy="3937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3357" y="4456952"/>
            <a:ext cx="393786" cy="39378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6555" y="4950934"/>
            <a:ext cx="393786" cy="393786"/>
          </a:xfrm>
          <a:prstGeom prst="rect">
            <a:avLst/>
          </a:prstGeom>
        </p:spPr>
      </p:pic>
      <p:pic>
        <p:nvPicPr>
          <p:cNvPr id="35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319" y="3014853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006" y="3537115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282" y="4018927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493" y="4525668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319" y="4962373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934216" y="2445275"/>
            <a:ext cx="971916" cy="3125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014403" y="5572622"/>
            <a:ext cx="1489172" cy="445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503575" y="5529054"/>
            <a:ext cx="3373622" cy="842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Apabila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masih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baru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di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kirim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oleh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team delivery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maka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states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otomatis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Sent To sales,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untuk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state Sent To Client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akan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di update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oleh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sales,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dan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untuk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State Offering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akan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di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ubah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oleh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team delivery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65080" y="5674004"/>
            <a:ext cx="3105741" cy="1100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03853" y="5798527"/>
            <a:ext cx="1325872" cy="157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Update State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59485" y="5801715"/>
            <a:ext cx="1518611" cy="151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82631" y="5795743"/>
            <a:ext cx="197245" cy="157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V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717993" y="3941922"/>
            <a:ext cx="548562" cy="579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/>
          <p:cNvCxnSpPr>
            <a:endCxn id="48" idx="3"/>
          </p:cNvCxnSpPr>
          <p:nvPr/>
        </p:nvCxnSpPr>
        <p:spPr>
          <a:xfrm flipH="1">
            <a:off x="7170821" y="4211053"/>
            <a:ext cx="3548580" cy="2013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111870" y="6047181"/>
            <a:ext cx="1325872" cy="157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Update Client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67502" y="6050369"/>
            <a:ext cx="1518611" cy="151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90648" y="6044397"/>
            <a:ext cx="197245" cy="157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V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131918" y="6271772"/>
            <a:ext cx="1325872" cy="291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Update ID Delivery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87550" y="6274961"/>
            <a:ext cx="1518611" cy="151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Auto generate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14442" y="6491654"/>
            <a:ext cx="654484" cy="27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Submit</a:t>
            </a:r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4059" y="2409392"/>
            <a:ext cx="741741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dirty="0"/>
              <a:t>PHASE </a:t>
            </a:r>
            <a:r>
              <a:rPr lang="en-US" sz="16600" dirty="0" smtClean="0"/>
              <a:t>6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0777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4206" y="1241508"/>
            <a:ext cx="11775710" cy="532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206" y="819904"/>
            <a:ext cx="2174789" cy="3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List </a:t>
            </a:r>
            <a:r>
              <a:rPr lang="en-US" sz="1200" dirty="0" smtClean="0">
                <a:solidFill>
                  <a:prstClr val="white"/>
                </a:solidFill>
              </a:rPr>
              <a:t>Suggestion Candidate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7418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&lt;&lt;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60811" y="5889741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&lt;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16615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2419" y="5887868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8045" y="86874"/>
            <a:ext cx="4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Sales Sent to Client Process </a:t>
            </a:r>
            <a:r>
              <a:rPr lang="en-US" dirty="0">
                <a:solidFill>
                  <a:prstClr val="black"/>
                </a:solidFill>
              </a:rPr>
              <a:t>– List Candidate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23241"/>
              </p:ext>
            </p:extLst>
          </p:nvPr>
        </p:nvGraphicFramePr>
        <p:xfrm>
          <a:off x="376110" y="2620785"/>
          <a:ext cx="11414853" cy="282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469"/>
                <a:gridCol w="902433"/>
                <a:gridCol w="803504"/>
                <a:gridCol w="757989"/>
                <a:gridCol w="789280"/>
                <a:gridCol w="843400"/>
                <a:gridCol w="726459"/>
                <a:gridCol w="1202209"/>
                <a:gridCol w="1155031"/>
                <a:gridCol w="891339"/>
                <a:gridCol w="1795661"/>
                <a:gridCol w="766079"/>
              </a:tblGrid>
              <a:tr h="3675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Position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 Delivery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Client 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Delivery</a:t>
                      </a:r>
                      <a:r>
                        <a:rPr lang="en-US" sz="1000" baseline="0" dirty="0" smtClean="0"/>
                        <a:t> Date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Delivery</a:t>
                      </a:r>
                      <a:r>
                        <a:rPr lang="en-US" sz="1000" baseline="0" dirty="0" smtClean="0"/>
                        <a:t> PIC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Last Edit by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Last</a:t>
                      </a:r>
                      <a:r>
                        <a:rPr lang="en-US" sz="1000" baseline="0" dirty="0" smtClean="0"/>
                        <a:t> Edited Date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>
                    <a:solidFill>
                      <a:schemeClr val="bg1"/>
                    </a:solidFill>
                  </a:tcPr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dirty="0" smtClean="0"/>
                        <a:t> 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.NET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ACE-001-100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Icha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Sent To Sales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Rissa - Interviewer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2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Android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JobsDB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ACE-001-100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ACE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Yoan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Sent To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Flo - Sales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JobsID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ACE-001-100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ACE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Eric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Sent To Sales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Rissa - Interviewer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r>
                        <a:rPr lang="en-US" sz="1000" baseline="0" dirty="0" smtClean="0"/>
                        <a:t> in Asia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ACE-001-100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ACE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Icha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Offering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Rissa - Interviewer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r>
                        <a:rPr lang="en-US" sz="1000" baseline="0" dirty="0" smtClean="0"/>
                        <a:t> in Asia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ACE-001-100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ACE</a:t>
                      </a:r>
                    </a:p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Yoan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Sent To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Flo - Sales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28/01/2019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11722233" y="2998801"/>
            <a:ext cx="68733" cy="2376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22233" y="3238947"/>
            <a:ext cx="68733" cy="653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359143" y="1940410"/>
            <a:ext cx="152330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Filter By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07016" y="1398541"/>
            <a:ext cx="754563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Search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59142" y="1398541"/>
            <a:ext cx="2497235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974546" y="2156605"/>
            <a:ext cx="1689209" cy="299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Business Analyst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974545" y="1932631"/>
            <a:ext cx="1689209" cy="21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Applied Position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390363" y="2203171"/>
            <a:ext cx="269978" cy="242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7270" y="3010686"/>
            <a:ext cx="393786" cy="3937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7817" y="3486828"/>
            <a:ext cx="393786" cy="3937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985" y="3971890"/>
            <a:ext cx="393786" cy="3937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3357" y="4456952"/>
            <a:ext cx="393786" cy="39378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6555" y="4950934"/>
            <a:ext cx="393786" cy="393786"/>
          </a:xfrm>
          <a:prstGeom prst="rect">
            <a:avLst/>
          </a:prstGeom>
        </p:spPr>
      </p:pic>
      <p:pic>
        <p:nvPicPr>
          <p:cNvPr id="35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319" y="3014853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006" y="3537115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282" y="4018927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493" y="4525668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edi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319" y="4962373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934216" y="2445275"/>
            <a:ext cx="971916" cy="3125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014403" y="5572622"/>
            <a:ext cx="1489172" cy="445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503575" y="5529054"/>
            <a:ext cx="3373622" cy="842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Apabila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masih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baru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di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kirim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oleh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team delivery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maka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states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otomatis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Sent To sales,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untuk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state Sent To Client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akan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di update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oleh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sales,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dan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untuk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State Offering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akan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di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ubah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oleh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team delivery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65080" y="5674004"/>
            <a:ext cx="3105741" cy="912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03853" y="5798527"/>
            <a:ext cx="1325872" cy="157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Update State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59485" y="5801715"/>
            <a:ext cx="1518611" cy="151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82631" y="5795743"/>
            <a:ext cx="197245" cy="157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V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717993" y="3941922"/>
            <a:ext cx="548562" cy="579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/>
          <p:cNvCxnSpPr>
            <a:endCxn id="48" idx="3"/>
          </p:cNvCxnSpPr>
          <p:nvPr/>
        </p:nvCxnSpPr>
        <p:spPr>
          <a:xfrm flipH="1">
            <a:off x="7170821" y="4211053"/>
            <a:ext cx="3548580" cy="1919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316334" y="6143352"/>
            <a:ext cx="654484" cy="27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Submit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86730" y="1269447"/>
            <a:ext cx="3105741" cy="1100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Muncul</a:t>
            </a:r>
            <a:r>
              <a:rPr lang="en-US" dirty="0" smtClean="0">
                <a:solidFill>
                  <a:sysClr val="windowText" lastClr="000000"/>
                </a:solidFill>
              </a:rPr>
              <a:t> view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bentuk</a:t>
            </a:r>
            <a:r>
              <a:rPr lang="en-US" dirty="0" smtClean="0">
                <a:solidFill>
                  <a:sysClr val="windowText" lastClr="000000"/>
                </a:solidFill>
              </a:rPr>
              <a:t> resume </a:t>
            </a:r>
            <a:r>
              <a:rPr lang="en-US" dirty="0" err="1" smtClean="0">
                <a:solidFill>
                  <a:sysClr val="windowText" lastClr="000000"/>
                </a:solidFill>
              </a:rPr>
              <a:t>kandidat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dan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dapat</a:t>
            </a:r>
            <a:r>
              <a:rPr lang="en-US" dirty="0" smtClean="0">
                <a:solidFill>
                  <a:sysClr val="windowText" lastClr="000000"/>
                </a:solidFill>
              </a:rPr>
              <a:t> di print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215773" y="2990009"/>
            <a:ext cx="548562" cy="462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6392471" y="2042655"/>
            <a:ext cx="4850886" cy="1097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7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4206" y="1254034"/>
            <a:ext cx="11775710" cy="4869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7418" y="1610100"/>
            <a:ext cx="217478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Candidate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0321247" y="1639195"/>
            <a:ext cx="152330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Filter By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447418" y="5499562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260811" y="5501435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16615" y="5499562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972419" y="5499562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&gt;&gt;</a:t>
            </a:r>
            <a:endParaRPr lang="en-US" dirty="0"/>
          </a:p>
        </p:txBody>
      </p:sp>
      <p:pic>
        <p:nvPicPr>
          <p:cNvPr id="1026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72" y="1617301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9104813" y="1641074"/>
            <a:ext cx="80520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6439989" y="1641074"/>
            <a:ext cx="2664824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698045" y="86874"/>
            <a:ext cx="1669197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Pra</a:t>
            </a:r>
            <a:r>
              <a:rPr lang="en-US" dirty="0" smtClean="0"/>
              <a:t> Selection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22689"/>
              </p:ext>
            </p:extLst>
          </p:nvPr>
        </p:nvGraphicFramePr>
        <p:xfrm>
          <a:off x="376110" y="2232479"/>
          <a:ext cx="11439780" cy="2763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83"/>
                <a:gridCol w="1054766"/>
                <a:gridCol w="1054766"/>
                <a:gridCol w="656741"/>
                <a:gridCol w="895556"/>
                <a:gridCol w="1195290"/>
                <a:gridCol w="640080"/>
                <a:gridCol w="840259"/>
                <a:gridCol w="654909"/>
                <a:gridCol w="3000632"/>
                <a:gridCol w="533398"/>
              </a:tblGrid>
              <a:tr h="3675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Applied Position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Suitable</a:t>
                      </a:r>
                      <a:r>
                        <a:rPr lang="en-US" sz="1000" baseline="0" dirty="0" smtClean="0"/>
                        <a:t> Position</a:t>
                      </a:r>
                      <a:endParaRPr lang="en-US" sz="1000" dirty="0"/>
                    </a:p>
                  </a:txBody>
                  <a:tcPr marL="53054" marR="53054" marT="26527" marB="2652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Phone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Sourcing</a:t>
                      </a:r>
                      <a:r>
                        <a:rPr lang="en-US" sz="1000" baseline="0" dirty="0" smtClean="0"/>
                        <a:t> Date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Notes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>
                    <a:solidFill>
                      <a:schemeClr val="bg1"/>
                    </a:solidFill>
                  </a:tcPr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dirty="0" smtClean="0"/>
                        <a:t> 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.NET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.Net</a:t>
                      </a:r>
                      <a:r>
                        <a:rPr lang="en-US" sz="1000" dirty="0" smtClean="0"/>
                        <a:t>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081398252713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Seraya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Tuesday,</a:t>
                      </a:r>
                      <a:r>
                        <a:rPr lang="en-US" sz="1000" baseline="0" dirty="0" smtClean="0"/>
                        <a:t> 28/08/2018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Process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Expert in C#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2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Android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Android</a:t>
                      </a:r>
                      <a:r>
                        <a:rPr lang="en-US" sz="1000" baseline="0" dirty="0" smtClean="0"/>
                        <a:t>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JobsDB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085621152013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Jeje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Tuesday,</a:t>
                      </a:r>
                      <a:r>
                        <a:rPr lang="en-US" sz="1000" baseline="0" dirty="0" smtClean="0"/>
                        <a:t> 28/08/2018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Too</a:t>
                      </a:r>
                      <a:r>
                        <a:rPr lang="en-US" sz="1000" baseline="0" dirty="0" smtClean="0"/>
                        <a:t> Expensive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IT Project Manager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JobsID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081521364400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Seraya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Tuesday,</a:t>
                      </a:r>
                      <a:r>
                        <a:rPr lang="en-US" sz="1000" baseline="0" dirty="0" smtClean="0"/>
                        <a:t> 28/08/2018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Good</a:t>
                      </a:r>
                      <a:r>
                        <a:rPr lang="en-US" sz="1000" baseline="0" dirty="0" smtClean="0"/>
                        <a:t> understanding in business process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Others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r>
                        <a:rPr lang="en-US" sz="1000" baseline="0" dirty="0" smtClean="0"/>
                        <a:t> in Asia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085712125213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Jeje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Tuesday,</a:t>
                      </a:r>
                      <a:r>
                        <a:rPr lang="en-US" sz="1000" baseline="0" dirty="0" smtClean="0"/>
                        <a:t> 28/08/2018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software quality assurance but goods</a:t>
                      </a:r>
                      <a:r>
                        <a:rPr lang="en-US" sz="1000" baseline="0" dirty="0" smtClean="0"/>
                        <a:t> quality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r>
                        <a:rPr lang="en-US" sz="1000" baseline="0" dirty="0" smtClean="0"/>
                        <a:t> in Asia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085712125213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Jeje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Tuesday,</a:t>
                      </a:r>
                      <a:r>
                        <a:rPr lang="en-US" sz="1000" baseline="0" dirty="0" smtClean="0"/>
                        <a:t> 28/08/2018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Process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Experienced</a:t>
                      </a:r>
                      <a:r>
                        <a:rPr lang="en-US" sz="1000" baseline="0" dirty="0" smtClean="0"/>
                        <a:t> in banking application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0518" y="2653218"/>
            <a:ext cx="393786" cy="3937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1065" y="3129360"/>
            <a:ext cx="393786" cy="3937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6233" y="3614422"/>
            <a:ext cx="393786" cy="3937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6605" y="4099484"/>
            <a:ext cx="393786" cy="3937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9803" y="4593466"/>
            <a:ext cx="393786" cy="393786"/>
          </a:xfrm>
          <a:prstGeom prst="rect">
            <a:avLst/>
          </a:prstGeom>
        </p:spPr>
      </p:pic>
      <p:pic>
        <p:nvPicPr>
          <p:cNvPr id="33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567" y="2657385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254" y="3179647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530" y="3661459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741" y="4168200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567" y="4604905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1722233" y="2610495"/>
            <a:ext cx="68733" cy="2376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22233" y="2850641"/>
            <a:ext cx="68733" cy="653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33545" y="1280288"/>
            <a:ext cx="11775710" cy="5299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70421"/>
              </p:ext>
            </p:extLst>
          </p:nvPr>
        </p:nvGraphicFramePr>
        <p:xfrm>
          <a:off x="447418" y="2851944"/>
          <a:ext cx="11439780" cy="2763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83"/>
                <a:gridCol w="1054766"/>
                <a:gridCol w="1054766"/>
                <a:gridCol w="656741"/>
                <a:gridCol w="895556"/>
                <a:gridCol w="1195290"/>
                <a:gridCol w="640080"/>
                <a:gridCol w="840259"/>
                <a:gridCol w="654909"/>
                <a:gridCol w="3000632"/>
                <a:gridCol w="533398"/>
              </a:tblGrid>
              <a:tr h="3675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Applied Position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Suitable</a:t>
                      </a:r>
                      <a:r>
                        <a:rPr lang="en-US" sz="1000" baseline="0" dirty="0" smtClean="0"/>
                        <a:t> Position</a:t>
                      </a:r>
                      <a:endParaRPr lang="en-US" sz="1000" dirty="0"/>
                    </a:p>
                  </a:txBody>
                  <a:tcPr marL="53054" marR="53054" marT="26527" marB="2652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Phone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PIC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Sourcing</a:t>
                      </a:r>
                      <a:r>
                        <a:rPr lang="en-US" sz="1000" baseline="0" dirty="0" smtClean="0"/>
                        <a:t> Date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Notes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3054" marR="53054" marT="26527" marB="26527">
                    <a:solidFill>
                      <a:schemeClr val="bg1"/>
                    </a:solidFill>
                  </a:tcPr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dirty="0" smtClean="0"/>
                        <a:t> 1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.NET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.Net</a:t>
                      </a:r>
                      <a:r>
                        <a:rPr lang="en-US" sz="1000" dirty="0" smtClean="0"/>
                        <a:t>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Jobstreet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081398252713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Seraya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Tuesday,</a:t>
                      </a:r>
                      <a:r>
                        <a:rPr lang="en-US" sz="1000" baseline="0" dirty="0" smtClean="0"/>
                        <a:t> 28/08/2018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Process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Expert in C#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2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Android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Android</a:t>
                      </a:r>
                      <a:r>
                        <a:rPr lang="en-US" sz="1000" baseline="0" dirty="0" smtClean="0"/>
                        <a:t> Developer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JobsDB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085621152013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Jeje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Tuesday,</a:t>
                      </a:r>
                      <a:r>
                        <a:rPr lang="en-US" sz="1000" baseline="0" dirty="0" smtClean="0"/>
                        <a:t> 28/08/2018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Too</a:t>
                      </a:r>
                      <a:r>
                        <a:rPr lang="en-US" sz="1000" baseline="0" dirty="0" smtClean="0"/>
                        <a:t> Expensive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IT Project Manager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JobsID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081521364400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Seraya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Tuesday,</a:t>
                      </a:r>
                      <a:r>
                        <a:rPr lang="en-US" sz="1000" baseline="0" dirty="0" smtClean="0"/>
                        <a:t> 28/08/2018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Good</a:t>
                      </a:r>
                      <a:r>
                        <a:rPr lang="en-US" sz="1000" baseline="0" dirty="0" smtClean="0"/>
                        <a:t> understanding in business process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52402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Others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r>
                        <a:rPr lang="en-US" sz="1000" baseline="0" dirty="0" smtClean="0"/>
                        <a:t> in Asia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085712125213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Jeje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Tuesday,</a:t>
                      </a:r>
                      <a:r>
                        <a:rPr lang="en-US" sz="1000" baseline="0" dirty="0" smtClean="0"/>
                        <a:t> 28/08/2018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software quality assurance but goods</a:t>
                      </a:r>
                      <a:r>
                        <a:rPr lang="en-US" sz="1000" baseline="0" dirty="0" smtClean="0"/>
                        <a:t> quality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  <a:tr h="44944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Kandidat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Quality Assurance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Business Analyst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Tech</a:t>
                      </a:r>
                      <a:r>
                        <a:rPr lang="en-US" sz="1000" baseline="0" dirty="0" smtClean="0"/>
                        <a:t> in Asia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085712125213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User@gmail.com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Jeje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Tuesday,</a:t>
                      </a:r>
                      <a:r>
                        <a:rPr lang="en-US" sz="1000" baseline="0" dirty="0" smtClean="0"/>
                        <a:t> 28/08/2018</a:t>
                      </a:r>
                      <a:endParaRPr lang="en-US" sz="1000" dirty="0" smtClean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Process</a:t>
                      </a:r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Experienced</a:t>
                      </a:r>
                      <a:r>
                        <a:rPr lang="en-US" sz="1000" baseline="0" dirty="0" smtClean="0"/>
                        <a:t> in banking application</a:t>
                      </a:r>
                      <a:endParaRPr lang="en-US" sz="1000" dirty="0"/>
                    </a:p>
                  </a:txBody>
                  <a:tcPr marL="53054" marR="53054" marT="26527" marB="2652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3054" marR="53054" marT="26527" marB="26527"/>
                </a:tc>
              </a:tr>
            </a:tbl>
          </a:graphicData>
        </a:graphic>
      </p:graphicFrame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1818465" y="3214113"/>
            <a:ext cx="68733" cy="2376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1818465" y="3454259"/>
            <a:ext cx="68733" cy="653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418" y="1610100"/>
            <a:ext cx="217478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Add Candidate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21247" y="1639195"/>
            <a:ext cx="1523309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Filter By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1290" y="5879692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&lt;&lt;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34683" y="5881565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&lt;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90487" y="5879692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6291" y="5879692"/>
            <a:ext cx="654484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&gt;&gt;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72" y="1617301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9104813" y="1641074"/>
            <a:ext cx="80520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Search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39989" y="1641074"/>
            <a:ext cx="2664824" cy="40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6490" y="3256836"/>
            <a:ext cx="393786" cy="39378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7037" y="3732978"/>
            <a:ext cx="393786" cy="39378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2205" y="4218040"/>
            <a:ext cx="393786" cy="39378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2577" y="4703102"/>
            <a:ext cx="393786" cy="39378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5775" y="5197084"/>
            <a:ext cx="393786" cy="393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543" y="51162"/>
            <a:ext cx="27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Pra</a:t>
            </a:r>
            <a:r>
              <a:rPr lang="en-US" dirty="0" smtClean="0">
                <a:solidFill>
                  <a:prstClr val="black"/>
                </a:solidFill>
              </a:rPr>
              <a:t> Selection – Filter By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72401" y="2115593"/>
            <a:ext cx="4072155" cy="66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Filter By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4170" y="2412999"/>
            <a:ext cx="1689209" cy="299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Analyst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59970" y="2412999"/>
            <a:ext cx="1689209" cy="299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Not Process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04169" y="2247900"/>
            <a:ext cx="1689209" cy="21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Applied Position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9953945" y="2259143"/>
            <a:ext cx="1689209" cy="21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11364186" y="2470808"/>
            <a:ext cx="269978" cy="242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407955" y="2459565"/>
            <a:ext cx="269978" cy="242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539" y="3261003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226" y="3783265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502" y="4265077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713" y="4771818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539" y="5208523"/>
            <a:ext cx="356762" cy="3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9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22359" y="115841"/>
            <a:ext cx="37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Pra</a:t>
            </a:r>
            <a:r>
              <a:rPr lang="en-US" dirty="0" smtClean="0">
                <a:solidFill>
                  <a:prstClr val="black"/>
                </a:solidFill>
              </a:rPr>
              <a:t> Selection- Add Candidate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7418" y="1696765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Nama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25412" y="1696765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47418" y="2038582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Place of Birth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25412" y="2038582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47418" y="2393099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Date of Birth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25412" y="2393099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9259415" y="6361580"/>
            <a:ext cx="110198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10854784" y="6361580"/>
            <a:ext cx="110198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447418" y="2692694"/>
            <a:ext cx="4742818" cy="835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 V 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7418" y="1380348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Personal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7418" y="3174527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School/University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25412" y="3174527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447418" y="3516344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Major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525412" y="3516344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447418" y="3870861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Degree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25412" y="3870861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447418" y="4170456"/>
            <a:ext cx="4742818" cy="835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 V -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7418" y="2858110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Education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>
            <a:off x="5190236" y="2750821"/>
            <a:ext cx="1235964" cy="79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26200" y="2769345"/>
            <a:ext cx="3720866" cy="1557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Maksudnya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terusannya</a:t>
            </a:r>
            <a:r>
              <a:rPr lang="en-US" dirty="0" smtClean="0"/>
              <a:t> yang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mas </a:t>
            </a:r>
            <a:r>
              <a:rPr lang="en-US" dirty="0" err="1" smtClean="0"/>
              <a:t>Galih</a:t>
            </a:r>
            <a:r>
              <a:rPr lang="en-US" dirty="0" smtClean="0"/>
              <a:t> </a:t>
            </a:r>
            <a:r>
              <a:rPr lang="en-US" dirty="0" err="1"/>
              <a:t>buat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5600700" y="2115538"/>
            <a:ext cx="1235964" cy="5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90236" y="1812234"/>
            <a:ext cx="4104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00700" y="1814203"/>
            <a:ext cx="0" cy="689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190236" y="2504108"/>
            <a:ext cx="4104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836664" y="1786964"/>
            <a:ext cx="3720866" cy="581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Verified data existing </a:t>
            </a:r>
            <a:r>
              <a:rPr lang="en-US" dirty="0" err="1" smtClean="0"/>
              <a:t>dengan</a:t>
            </a:r>
            <a:r>
              <a:rPr lang="en-US" dirty="0" smtClean="0"/>
              <a:t> Nama </a:t>
            </a:r>
            <a:r>
              <a:rPr lang="en-US" dirty="0" err="1" smtClean="0"/>
              <a:t>dan</a:t>
            </a:r>
            <a:r>
              <a:rPr lang="en-US" dirty="0" smtClean="0"/>
              <a:t> Date of Birth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47418" y="4707133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Nama Company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525412" y="4707133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7418" y="5385707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Position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25412" y="5385707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47418" y="5743362"/>
            <a:ext cx="4742818" cy="835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- V -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47418" y="4390716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Company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47418" y="5052115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Industries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525412" y="5048794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693" y="4330556"/>
            <a:ext cx="5209674" cy="172132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endCxn id="44" idx="1"/>
          </p:cNvCxnSpPr>
          <p:nvPr/>
        </p:nvCxnSpPr>
        <p:spPr>
          <a:xfrm>
            <a:off x="5474367" y="4749298"/>
            <a:ext cx="1279413" cy="345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753780" y="4690633"/>
            <a:ext cx="3720866" cy="80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Terusannnya</a:t>
            </a:r>
            <a:r>
              <a:rPr lang="en-US" dirty="0" smtClean="0"/>
              <a:t> di slide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45438" y="921911"/>
            <a:ext cx="11775710" cy="5274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2401" y="51162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22359" y="115841"/>
            <a:ext cx="579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Pra</a:t>
            </a:r>
            <a:r>
              <a:rPr lang="en-US" sz="1400" dirty="0">
                <a:solidFill>
                  <a:prstClr val="black"/>
                </a:solidFill>
              </a:rPr>
              <a:t> Selection- Add </a:t>
            </a:r>
            <a:r>
              <a:rPr lang="en-US" sz="1400" dirty="0" smtClean="0">
                <a:solidFill>
                  <a:prstClr val="black"/>
                </a:solidFill>
              </a:rPr>
              <a:t>Candidate- </a:t>
            </a:r>
            <a:r>
              <a:rPr lang="en-US" sz="1400" dirty="0" err="1" smtClean="0">
                <a:solidFill>
                  <a:prstClr val="black"/>
                </a:solidFill>
              </a:rPr>
              <a:t>Jobdesc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2277" y="1473660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Nama Company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90271" y="1473660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2277" y="1827382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Position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90271" y="1827382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2277" y="2181899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Start Date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90271" y="2181899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987389" y="6289391"/>
            <a:ext cx="110198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Create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82758" y="6289391"/>
            <a:ext cx="1101982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Cancel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12277" y="3244824"/>
            <a:ext cx="4742818" cy="658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12277" y="2887975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Job </a:t>
            </a:r>
            <a:r>
              <a:rPr lang="en-US" sz="1200" dirty="0" err="1" smtClean="0">
                <a:solidFill>
                  <a:prstClr val="white"/>
                </a:solidFill>
              </a:rPr>
              <a:t>Desc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90271" y="2527793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2277" y="2538747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End Date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2277" y="4331036"/>
            <a:ext cx="1863982" cy="22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Skills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90271" y="4331036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2277" y="4014619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Skills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322087" y="4331036"/>
            <a:ext cx="277298" cy="22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+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195911" y="5713972"/>
            <a:ext cx="2664824" cy="2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117917" y="5724926"/>
            <a:ext cx="1863982" cy="222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State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1535266" y="5724795"/>
            <a:ext cx="325469" cy="200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99385" y="1827427"/>
            <a:ext cx="3845404" cy="221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599385" y="1499060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Project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511781" y="1826415"/>
            <a:ext cx="277298" cy="22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+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79899" y="1823914"/>
            <a:ext cx="277298" cy="22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V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99385" y="2629676"/>
            <a:ext cx="4742818" cy="658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99385" y="2272827"/>
            <a:ext cx="4742818" cy="1966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prstClr val="white"/>
                </a:solidFill>
              </a:rPr>
              <a:t>Pra</a:t>
            </a:r>
            <a:r>
              <a:rPr lang="en-US" sz="1200" dirty="0" smtClean="0">
                <a:solidFill>
                  <a:prstClr val="white"/>
                </a:solidFill>
              </a:rPr>
              <a:t> selection Notes</a:t>
            </a:r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504"/>
            <a:ext cx="12192000" cy="52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7" y="0"/>
            <a:ext cx="831273" cy="5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41695" y="751669"/>
            <a:ext cx="11775710" cy="5773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692331" cy="5176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27353" y="95678"/>
            <a:ext cx="3633374" cy="325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Tuesday, 28 August 2018  Time : 10:00 AM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logo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" y="86874"/>
            <a:ext cx="487876" cy="3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" y="0"/>
            <a:ext cx="510207" cy="5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3051" y="3269390"/>
            <a:ext cx="2174789" cy="224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Expected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534812" y="65553"/>
            <a:ext cx="48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Profile </a:t>
            </a:r>
            <a:r>
              <a:rPr lang="en-US" dirty="0" err="1" smtClean="0"/>
              <a:t>Pra</a:t>
            </a:r>
            <a:r>
              <a:rPr lang="en-US" dirty="0" smtClean="0"/>
              <a:t> Selection – Personal Information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6410" y="3497107"/>
            <a:ext cx="2174789" cy="282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RP. 25.000.000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3051" y="929589"/>
            <a:ext cx="2174789" cy="187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Photo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02066" y="1295231"/>
            <a:ext cx="9150765" cy="4106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0" name="Picture 2" descr="Image result for edi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783" y="1307931"/>
            <a:ext cx="393369" cy="3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13941" y="2807906"/>
            <a:ext cx="2174789" cy="29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Burhan </a:t>
            </a:r>
            <a:r>
              <a:rPr lang="en-US" sz="1200" dirty="0" err="1" smtClean="0"/>
              <a:t>Santoso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876877" y="2121628"/>
            <a:ext cx="167611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Age </a:t>
            </a:r>
          </a:p>
          <a:p>
            <a:r>
              <a:rPr lang="en-US" sz="1000" dirty="0" smtClean="0"/>
              <a:t>30 Years Old</a:t>
            </a:r>
          </a:p>
          <a:p>
            <a:endParaRPr lang="en-US" sz="1000" dirty="0" smtClean="0"/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Place Of Birth</a:t>
            </a:r>
          </a:p>
          <a:p>
            <a:r>
              <a:rPr lang="en-US" sz="1000" dirty="0" err="1" smtClean="0"/>
              <a:t>Jepang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Birth Date</a:t>
            </a:r>
          </a:p>
          <a:p>
            <a:r>
              <a:rPr lang="en-US" sz="1000" dirty="0" smtClean="0"/>
              <a:t>15/06/1989</a:t>
            </a:r>
          </a:p>
          <a:p>
            <a:endParaRPr lang="en-US" sz="1000" dirty="0"/>
          </a:p>
          <a:p>
            <a:pPr lvl="0"/>
            <a:r>
              <a:rPr lang="en-US" sz="1400" dirty="0">
                <a:solidFill>
                  <a:srgbClr val="4472C4">
                    <a:lumMod val="50000"/>
                  </a:srgbClr>
                </a:solidFill>
              </a:rPr>
              <a:t>Marital Status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</a:rPr>
              <a:t>Married</a:t>
            </a:r>
          </a:p>
          <a:p>
            <a:pPr lvl="0"/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400" dirty="0">
                <a:solidFill>
                  <a:srgbClr val="4472C4">
                    <a:lumMod val="50000"/>
                  </a:srgbClr>
                </a:solidFill>
              </a:rPr>
              <a:t>Sex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</a:rPr>
              <a:t>Male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6685" y="941988"/>
            <a:ext cx="1893415" cy="35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Personal Information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755133" y="2117959"/>
            <a:ext cx="179568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City</a:t>
            </a:r>
          </a:p>
          <a:p>
            <a:r>
              <a:rPr lang="en-US" sz="1000" dirty="0" smtClean="0"/>
              <a:t>Jakarta Barat</a:t>
            </a:r>
          </a:p>
          <a:p>
            <a:endParaRPr lang="en-US" sz="14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</a:rPr>
              <a:t>Provice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000" dirty="0" smtClean="0"/>
              <a:t>DKI Jakarta</a:t>
            </a:r>
          </a:p>
          <a:p>
            <a:endParaRPr lang="en-US" sz="14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Current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Address</a:t>
            </a:r>
          </a:p>
          <a:p>
            <a:r>
              <a:rPr lang="en-US" sz="1000" dirty="0"/>
              <a:t>Jl. </a:t>
            </a:r>
            <a:r>
              <a:rPr lang="en-US" sz="1000" dirty="0" err="1"/>
              <a:t>Heuheuhahah</a:t>
            </a:r>
            <a:r>
              <a:rPr lang="en-US" sz="1000" dirty="0"/>
              <a:t> </a:t>
            </a:r>
            <a:r>
              <a:rPr lang="en-US" sz="1000" dirty="0" err="1"/>
              <a:t>asikdah</a:t>
            </a:r>
            <a:r>
              <a:rPr lang="en-US" sz="1000" dirty="0"/>
              <a:t> no 20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KTP Address</a:t>
            </a:r>
          </a:p>
          <a:p>
            <a:r>
              <a:rPr lang="en-US" sz="1000" dirty="0"/>
              <a:t>Jl. </a:t>
            </a:r>
            <a:r>
              <a:rPr lang="en-US" sz="1000" dirty="0" err="1"/>
              <a:t>Heuheuhahah</a:t>
            </a:r>
            <a:r>
              <a:rPr lang="en-US" sz="1000" dirty="0"/>
              <a:t> </a:t>
            </a:r>
            <a:r>
              <a:rPr lang="en-US" sz="1000" dirty="0" err="1"/>
              <a:t>asikdah</a:t>
            </a:r>
            <a:r>
              <a:rPr lang="en-US" sz="1000" dirty="0"/>
              <a:t> no </a:t>
            </a:r>
            <a:r>
              <a:rPr lang="en-US" sz="1000" dirty="0" smtClean="0"/>
              <a:t>20</a:t>
            </a:r>
          </a:p>
          <a:p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8757902" y="2117959"/>
            <a:ext cx="1585690" cy="2454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>
                <a:solidFill>
                  <a:srgbClr val="4472C4">
                    <a:lumMod val="50000"/>
                  </a:srgbClr>
                </a:solidFill>
              </a:rPr>
              <a:t>Last Education</a:t>
            </a:r>
          </a:p>
          <a:p>
            <a:r>
              <a:rPr lang="en-US" sz="1000" dirty="0" err="1" smtClean="0"/>
              <a:t>Universitas</a:t>
            </a:r>
            <a:r>
              <a:rPr lang="en-US" sz="1000" dirty="0" smtClean="0"/>
              <a:t> Bina Nusantara</a:t>
            </a:r>
          </a:p>
          <a:p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Major</a:t>
            </a:r>
          </a:p>
          <a:p>
            <a:r>
              <a:rPr lang="en-US" sz="1000" dirty="0" smtClean="0"/>
              <a:t>Information System</a:t>
            </a:r>
          </a:p>
          <a:p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Degree</a:t>
            </a:r>
          </a:p>
          <a:p>
            <a:r>
              <a:rPr lang="en-US" sz="1000" dirty="0" smtClean="0"/>
              <a:t>S1</a:t>
            </a:r>
          </a:p>
          <a:p>
            <a:endParaRPr lang="en-US" sz="14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GPA</a:t>
            </a:r>
          </a:p>
          <a:p>
            <a:r>
              <a:rPr lang="en-US" sz="1000" dirty="0" smtClean="0"/>
              <a:t>3.00</a:t>
            </a:r>
            <a:endParaRPr lang="en-US" sz="1000" dirty="0"/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14495" y="2117959"/>
            <a:ext cx="1603324" cy="2746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4472C4">
                    <a:lumMod val="50000"/>
                  </a:srgbClr>
                </a:solidFill>
              </a:rPr>
              <a:t>Religion</a:t>
            </a:r>
          </a:p>
          <a:p>
            <a:pPr lvl="0"/>
            <a:r>
              <a:rPr lang="en-US" sz="1000" dirty="0" smtClean="0">
                <a:solidFill>
                  <a:prstClr val="black"/>
                </a:solidFill>
              </a:rPr>
              <a:t>Islam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endParaRPr lang="en-US" sz="1400" dirty="0" smtClean="0">
              <a:solidFill>
                <a:srgbClr val="4472C4">
                  <a:lumMod val="50000"/>
                </a:srgbClr>
              </a:solidFill>
            </a:endParaRPr>
          </a:p>
          <a:p>
            <a:pPr lvl="0"/>
            <a:r>
              <a:rPr lang="en-US" sz="1400" dirty="0" err="1" smtClean="0">
                <a:solidFill>
                  <a:srgbClr val="4472C4">
                    <a:lumMod val="50000"/>
                  </a:srgbClr>
                </a:solidFill>
              </a:rPr>
              <a:t>Etnic</a:t>
            </a:r>
            <a:endParaRPr lang="en-US" sz="1400" dirty="0">
              <a:solidFill>
                <a:srgbClr val="4472C4">
                  <a:lumMod val="50000"/>
                </a:srgbClr>
              </a:solidFill>
            </a:endParaRPr>
          </a:p>
          <a:p>
            <a:pPr lvl="0"/>
            <a:r>
              <a:rPr lang="en-US" sz="1000" dirty="0" smtClean="0">
                <a:solidFill>
                  <a:prstClr val="black"/>
                </a:solidFill>
              </a:rPr>
              <a:t>Javanese</a:t>
            </a:r>
          </a:p>
          <a:p>
            <a:pPr lvl="0"/>
            <a:endParaRPr lang="en-US" sz="1050" dirty="0">
              <a:solidFill>
                <a:prstClr val="black"/>
              </a:solidFill>
            </a:endParaRPr>
          </a:p>
          <a:p>
            <a:pPr lvl="0"/>
            <a:r>
              <a:rPr lang="en-US" sz="1400" dirty="0" smtClean="0">
                <a:solidFill>
                  <a:srgbClr val="4472C4">
                    <a:lumMod val="50000"/>
                  </a:srgbClr>
                </a:solidFill>
              </a:rPr>
              <a:t>Home 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</a:rPr>
              <a:t>Number</a:t>
            </a:r>
          </a:p>
          <a:p>
            <a:pPr lvl="0"/>
            <a:r>
              <a:rPr lang="en-US" sz="1000" dirty="0" smtClean="0">
                <a:solidFill>
                  <a:prstClr val="black"/>
                </a:solidFill>
              </a:rPr>
              <a:t>02152012001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endParaRPr lang="en-US" sz="1400" dirty="0" smtClean="0">
              <a:solidFill>
                <a:srgbClr val="4472C4">
                  <a:lumMod val="50000"/>
                </a:srgbClr>
              </a:solidFill>
            </a:endParaRPr>
          </a:p>
          <a:p>
            <a:pPr lvl="0"/>
            <a:r>
              <a:rPr lang="en-US" sz="1400" dirty="0" smtClean="0">
                <a:solidFill>
                  <a:srgbClr val="4472C4">
                    <a:lumMod val="50000"/>
                  </a:srgbClr>
                </a:solidFill>
              </a:rPr>
              <a:t>Phone 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</a:rPr>
              <a:t>Number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08152012001</a:t>
            </a:r>
          </a:p>
          <a:p>
            <a:pPr lvl="0"/>
            <a:endParaRPr lang="en-US" sz="1400" dirty="0">
              <a:solidFill>
                <a:srgbClr val="4472C4">
                  <a:lumMod val="50000"/>
                </a:srgbClr>
              </a:solidFill>
            </a:endParaRPr>
          </a:p>
          <a:p>
            <a:pPr lvl="0"/>
            <a:r>
              <a:rPr lang="en-US" sz="1400" dirty="0">
                <a:solidFill>
                  <a:srgbClr val="4472C4">
                    <a:lumMod val="50000"/>
                  </a:srgbClr>
                </a:solidFill>
              </a:rPr>
              <a:t>E-Mail</a:t>
            </a:r>
          </a:p>
          <a:p>
            <a:pPr lvl="0"/>
            <a:r>
              <a:rPr lang="en-US" sz="1000" dirty="0" smtClean="0">
                <a:solidFill>
                  <a:prstClr val="black"/>
                </a:solidFill>
              </a:rPr>
              <a:t>Burhanasiqcuy@gmail.com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50677" y="2119603"/>
            <a:ext cx="110479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4472C4">
                    <a:lumMod val="50000"/>
                  </a:srgbClr>
                </a:solidFill>
              </a:rPr>
              <a:t>No KTP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36740521521352</a:t>
            </a:r>
          </a:p>
          <a:p>
            <a:pPr lvl="0"/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400" dirty="0">
                <a:solidFill>
                  <a:srgbClr val="4472C4">
                    <a:lumMod val="50000"/>
                  </a:srgbClr>
                </a:solidFill>
              </a:rPr>
              <a:t>No NPWP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36740521521352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624719" y="940259"/>
            <a:ext cx="1893415" cy="35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Experienced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413051" y="3882007"/>
            <a:ext cx="2174789" cy="224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Uploaded CV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06410" y="4109724"/>
            <a:ext cx="2174789" cy="282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Burhanasique_CV.Pdf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201" y="4124704"/>
            <a:ext cx="246082" cy="24608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518134" y="937586"/>
            <a:ext cx="1893415" cy="35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Selection History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409190" y="944077"/>
            <a:ext cx="1893415" cy="35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Delivery History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3051" y="4573528"/>
            <a:ext cx="2174789" cy="29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Get Resume</a:t>
            </a:r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3812</TotalTime>
  <Words>3401</Words>
  <Application>Microsoft Office PowerPoint</Application>
  <PresentationFormat>Widescreen</PresentationFormat>
  <Paragraphs>1583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Comic Sans MS</vt:lpstr>
      <vt:lpstr>Roboto</vt:lpstr>
      <vt:lpstr>Segoe UI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Apria Hanafi</dc:creator>
  <cp:lastModifiedBy>Apria Hanafi</cp:lastModifiedBy>
  <cp:revision>171</cp:revision>
  <dcterms:created xsi:type="dcterms:W3CDTF">2018-08-28T07:50:33Z</dcterms:created>
  <dcterms:modified xsi:type="dcterms:W3CDTF">2019-01-28T11:01:53Z</dcterms:modified>
</cp:coreProperties>
</file>