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71" r:id="rId4"/>
    <p:sldId id="273" r:id="rId5"/>
    <p:sldId id="272" r:id="rId6"/>
    <p:sldId id="258" r:id="rId7"/>
    <p:sldId id="274" r:id="rId8"/>
    <p:sldId id="268" r:id="rId9"/>
    <p:sldId id="269" r:id="rId10"/>
    <p:sldId id="275"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涓害鏍峰紡 2 - 寮鸿皟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33144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6456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pic>
        <p:nvPicPr>
          <p:cNvPr id="2056" name="Picture 8" descr="Rectangle Im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265" y="-26024"/>
            <a:ext cx="12238265" cy="6884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t>7/29/2022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charset="0"/>
        <a:buChar char="▪"/>
        <a:defRPr sz="2000" kern="1200">
          <a:solidFill>
            <a:schemeClr val="tx1">
              <a:lumMod val="75000"/>
              <a:lumOff val="25000"/>
            </a:schemeClr>
          </a:solidFill>
          <a:latin typeface="+mn-lt"/>
          <a:ea typeface="+mn-ea"/>
          <a:cs typeface="+mn-cs"/>
        </a:defRPr>
      </a:lvl3pPr>
      <a:lvl4pPr marL="868680" indent="-182880" algn="l" defTabSz="914400" rtl="0" eaLnBrk="1" latinLnBrk="0" hangingPunct="1">
        <a:lnSpc>
          <a:spcPct val="90000"/>
        </a:lnSpc>
        <a:spcBef>
          <a:spcPts val="600"/>
        </a:spcBef>
        <a:buSzPct val="100000"/>
        <a:buFont typeface="Arial"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1" y="1447800"/>
            <a:ext cx="4348841" cy="1342571"/>
          </a:xfrm>
          <a:noFill/>
          <a:effectLst>
            <a:outerShdw blurRad="63500" sx="102000" sy="102000" algn="ctr" rotWithShape="0">
              <a:prstClr val="black">
                <a:alpha val="40000"/>
              </a:prstClr>
            </a:outerShdw>
          </a:effectLst>
        </p:spPr>
        <p:txBody>
          <a:bodyPr>
            <a:normAutofit fontScale="90000"/>
          </a:bodyPr>
          <a:lstStyle/>
          <a:p>
            <a:r>
              <a:rPr lang="en-US" b="1" dirty="0">
                <a:ln w="0"/>
                <a:solidFill>
                  <a:schemeClr val="accent6"/>
                </a:solidFill>
                <a:effectLst>
                  <a:outerShdw blurRad="38100" dist="25400" dir="5400000" algn="ctr" rotWithShape="0">
                    <a:srgbClr val="6E747A">
                      <a:alpha val="43000"/>
                    </a:srgbClr>
                  </a:outerShdw>
                </a:effectLst>
              </a:rPr>
              <a:t>New </a:t>
            </a:r>
            <a:r>
              <a:rPr lang="en-US" b="1" dirty="0" smtClean="0">
                <a:ln w="0"/>
                <a:solidFill>
                  <a:schemeClr val="accent6"/>
                </a:solidFill>
                <a:effectLst>
                  <a:outerShdw blurRad="38100" dist="25400" dir="5400000" algn="ctr" rotWithShape="0">
                    <a:srgbClr val="6E747A">
                      <a:alpha val="43000"/>
                    </a:srgbClr>
                  </a:outerShdw>
                </a:effectLst>
              </a:rPr>
              <a:t>Molecule </a:t>
            </a:r>
            <a:r>
              <a:rPr lang="en-US" b="1" dirty="0">
                <a:ln w="0"/>
                <a:solidFill>
                  <a:schemeClr val="accent6"/>
                </a:solidFill>
                <a:effectLst>
                  <a:outerShdw blurRad="38100" dist="25400" dir="5400000" algn="ctr" rotWithShape="0">
                    <a:srgbClr val="6E747A">
                      <a:alpha val="43000"/>
                    </a:srgbClr>
                  </a:outerShdw>
                </a:effectLst>
              </a:rPr>
              <a:t>L</a:t>
            </a:r>
            <a:r>
              <a:rPr lang="en-US" b="1" dirty="0" smtClean="0">
                <a:ln w="0"/>
                <a:solidFill>
                  <a:schemeClr val="accent6"/>
                </a:solidFill>
                <a:effectLst>
                  <a:outerShdw blurRad="38100" dist="25400" dir="5400000" algn="ctr" rotWithShape="0">
                    <a:srgbClr val="6E747A">
                      <a:alpha val="43000"/>
                    </a:srgbClr>
                  </a:outerShdw>
                </a:effectLst>
              </a:rPr>
              <a:t>aunches </a:t>
            </a:r>
            <a:endParaRPr lang="en-US" b="1" dirty="0">
              <a:ln w="0"/>
              <a:solidFill>
                <a:schemeClr val="accent6"/>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72793" y="2790371"/>
            <a:ext cx="4098175" cy="486229"/>
          </a:xfrm>
          <a:noFill/>
          <a:effectLst>
            <a:outerShdw blurRad="63500" sx="102000" sy="102000" algn="ctr" rotWithShape="0">
              <a:prstClr val="black">
                <a:alpha val="40000"/>
              </a:prstClr>
            </a:outerShdw>
          </a:effectLst>
        </p:spPr>
        <p:txBody>
          <a:bodyPr>
            <a:normAutofit/>
          </a:bodyPr>
          <a:lstStyle/>
          <a:p>
            <a:r>
              <a:rPr lang="en-US" b="1" i="1" dirty="0" smtClean="0">
                <a:ln w="0"/>
                <a:solidFill>
                  <a:schemeClr val="accent1">
                    <a:lumMod val="75000"/>
                  </a:schemeClr>
                </a:solidFill>
                <a:effectLst>
                  <a:outerShdw blurRad="38100" dist="25400" dir="5400000" algn="ctr" rotWithShape="0">
                    <a:srgbClr val="6E747A">
                      <a:alpha val="43000"/>
                    </a:srgbClr>
                  </a:outerShdw>
                </a:effectLst>
              </a:rPr>
              <a:t>Market &amp; Product Research.</a:t>
            </a:r>
            <a:endParaRPr lang="en-US" b="1" i="1" cap="none" dirty="0">
              <a:ln w="0"/>
              <a:solidFill>
                <a:schemeClr val="accent1">
                  <a:lumMod val="75000"/>
                </a:schemeClr>
              </a:solidFill>
              <a:effectLst>
                <a:outerShdw blurRad="38100" dist="25400" dir="5400000" algn="ctr" rotWithShape="0">
                  <a:srgbClr val="6E747A">
                    <a:alpha val="43000"/>
                  </a:srgbClr>
                </a:outerShdw>
              </a:effectLs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93" y="90715"/>
            <a:ext cx="2680384"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p:nvPr/>
        </p:nvSpPr>
        <p:spPr>
          <a:xfrm>
            <a:off x="169025" y="6474854"/>
            <a:ext cx="4098175" cy="381000"/>
          </a:xfrm>
          <a:prstGeom prst="rect">
            <a:avLst/>
          </a:prstGeom>
          <a:noFill/>
          <a:effectLst>
            <a:outerShdw blurRad="63500" sx="102000" sy="102000" algn="ctr" rotWithShape="0">
              <a:prstClr val="black">
                <a:alpha val="40000"/>
              </a:prstClr>
            </a:outerShdw>
          </a:effectLst>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charset="0"/>
              <a:buNone/>
              <a:defRPr sz="1600" kern="1200">
                <a:solidFill>
                  <a:schemeClr val="tx1">
                    <a:lumMod val="75000"/>
                    <a:lumOff val="25000"/>
                  </a:schemeClr>
                </a:solidFill>
                <a:latin typeface="+mn-lt"/>
                <a:ea typeface="+mn-ea"/>
                <a:cs typeface="+mn-cs"/>
              </a:defRPr>
            </a:lvl9pPr>
          </a:lstStyle>
          <a:p>
            <a:r>
              <a:rPr lang="en-US" b="1" dirty="0">
                <a:ln w="0"/>
                <a:solidFill>
                  <a:schemeClr val="tx1"/>
                </a:solidFill>
                <a:effectLst>
                  <a:outerShdw blurRad="38100" dist="25400" dir="5400000" algn="ctr" rotWithShape="0">
                    <a:srgbClr val="6E747A">
                      <a:alpha val="43000"/>
                    </a:srgbClr>
                  </a:outerShdw>
                </a:effectLst>
              </a:rPr>
              <a:t>Submitted </a:t>
            </a:r>
            <a:r>
              <a:rPr lang="en-US" b="1" dirty="0" smtClean="0">
                <a:ln w="0"/>
                <a:solidFill>
                  <a:schemeClr val="tx1"/>
                </a:solidFill>
                <a:effectLst>
                  <a:outerShdw blurRad="38100" dist="25400" dir="5400000" algn="ctr" rotWithShape="0">
                    <a:srgbClr val="6E747A">
                      <a:alpha val="43000"/>
                    </a:srgbClr>
                  </a:outerShdw>
                </a:effectLst>
              </a:rPr>
              <a:t>by: </a:t>
            </a:r>
            <a:r>
              <a:rPr lang="en-US" b="1" cap="none" dirty="0" smtClean="0">
                <a:ln w="0"/>
                <a:solidFill>
                  <a:schemeClr val="tx1"/>
                </a:solidFill>
                <a:effectLst>
                  <a:outerShdw blurRad="38100" dist="25400" dir="5400000" algn="ctr" rotWithShape="0">
                    <a:srgbClr val="6E747A">
                      <a:alpha val="43000"/>
                    </a:srgbClr>
                  </a:outerShdw>
                </a:effectLst>
              </a:rPr>
              <a:t>IRFAN </a:t>
            </a:r>
            <a:r>
              <a:rPr lang="en-US" b="1" cap="none" dirty="0">
                <a:ln w="0"/>
                <a:solidFill>
                  <a:schemeClr val="tx1"/>
                </a:solidFill>
                <a:effectLst>
                  <a:outerShdw blurRad="38100" dist="25400" dir="5400000" algn="ctr" rotWithShape="0">
                    <a:srgbClr val="6E747A">
                      <a:alpha val="43000"/>
                    </a:srgbClr>
                  </a:outerShdw>
                </a:effectLst>
              </a:rPr>
              <a:t>ALI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10668000" cy="3693319"/>
          </a:xfrm>
          <a:prstGeom prst="rect">
            <a:avLst/>
          </a:prstGeom>
        </p:spPr>
        <p:txBody>
          <a:bodyPr wrap="square">
            <a:spAutoFit/>
          </a:bodyPr>
          <a:lstStyle/>
          <a:p>
            <a:r>
              <a:rPr lang="en-US" b="1" dirty="0"/>
              <a:t>The Value Proposition: </a:t>
            </a:r>
          </a:p>
          <a:p>
            <a:endParaRPr lang="en-US" b="1" dirty="0"/>
          </a:p>
          <a:p>
            <a:pPr marL="285750" indent="-285750">
              <a:buFontTx/>
              <a:buChar char="-"/>
            </a:pPr>
            <a:r>
              <a:rPr lang="en-US" dirty="0"/>
              <a:t>Increases the chances by 2x natural conception</a:t>
            </a:r>
          </a:p>
          <a:p>
            <a:pPr marL="285750" indent="-285750">
              <a:buFontTx/>
              <a:buChar char="-"/>
            </a:pPr>
            <a:r>
              <a:rPr lang="en-US" dirty="0"/>
              <a:t>Cause superovulation in women</a:t>
            </a:r>
          </a:p>
          <a:p>
            <a:endParaRPr lang="en-US" b="1" dirty="0"/>
          </a:p>
          <a:p>
            <a:r>
              <a:rPr lang="en-US" b="1" dirty="0"/>
              <a:t>Pricing: </a:t>
            </a:r>
          </a:p>
          <a:p>
            <a:endParaRPr lang="en-US" b="1" dirty="0"/>
          </a:p>
          <a:p>
            <a:pPr marL="285750" indent="-285750">
              <a:buFontTx/>
              <a:buChar char="-"/>
            </a:pPr>
            <a:r>
              <a:rPr lang="en-US" dirty="0"/>
              <a:t>As per competitive benchmarking the average retail price is  Rs.203 per tablet of 2.5 mg so we can charge it at </a:t>
            </a:r>
            <a:r>
              <a:rPr lang="en-US" dirty="0" err="1"/>
              <a:t>Rs</a:t>
            </a:r>
            <a:r>
              <a:rPr lang="en-US" dirty="0"/>
              <a:t>. 210.</a:t>
            </a:r>
          </a:p>
          <a:p>
            <a:pPr marL="285750" indent="-285750">
              <a:buFontTx/>
              <a:buChar char="-"/>
            </a:pPr>
            <a:endParaRPr lang="en-US" dirty="0"/>
          </a:p>
          <a:p>
            <a:r>
              <a:rPr lang="en-US" b="1" dirty="0"/>
              <a:t>Project Suggestion:</a:t>
            </a:r>
          </a:p>
          <a:p>
            <a:endParaRPr lang="en-US" b="1" dirty="0"/>
          </a:p>
          <a:p>
            <a:r>
              <a:rPr lang="en-US" dirty="0"/>
              <a:t>- Licensing &amp; acquisition – Low cost manufacturer/ co-packers available in the market i.e., </a:t>
            </a:r>
            <a:r>
              <a:rPr lang="en-US" dirty="0" err="1"/>
              <a:t>Cipla</a:t>
            </a:r>
            <a:endParaRPr lang="en-US" dirty="0"/>
          </a:p>
        </p:txBody>
      </p:sp>
      <p:pic>
        <p:nvPicPr>
          <p:cNvPr id="3" name="Picture 2"/>
          <p:cNvPicPr>
            <a:picLocks noChangeAspect="1"/>
          </p:cNvPicPr>
          <p:nvPr/>
        </p:nvPicPr>
        <p:blipFill>
          <a:blip r:embed="rId2"/>
          <a:stretch>
            <a:fillRect/>
          </a:stretch>
        </p:blipFill>
        <p:spPr>
          <a:xfrm>
            <a:off x="10289197" y="6358104"/>
            <a:ext cx="1889924" cy="542591"/>
          </a:xfrm>
          <a:prstGeom prst="rect">
            <a:avLst/>
          </a:prstGeom>
        </p:spPr>
      </p:pic>
    </p:spTree>
    <p:extLst>
      <p:ext uri="{BB962C8B-B14F-4D97-AF65-F5344CB8AC3E}">
        <p14:creationId xmlns:p14="http://schemas.microsoft.com/office/powerpoint/2010/main" val="556967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a:lstStyle/>
          <a:p>
            <a:r>
              <a:rPr lang="en-US" dirty="0">
                <a:solidFill>
                  <a:schemeClr val="bg1">
                    <a:lumMod val="75000"/>
                  </a:schemeClr>
                </a:solidFill>
              </a:rPr>
              <a:t>Molecule 3: Letrozole</a:t>
            </a:r>
          </a:p>
        </p:txBody>
      </p:sp>
      <p:graphicFrame>
        <p:nvGraphicFramePr>
          <p:cNvPr id="12" name="Table 12"/>
          <p:cNvGraphicFramePr>
            <a:graphicFrameLocks noGrp="1"/>
          </p:cNvGraphicFramePr>
          <p:nvPr/>
        </p:nvGraphicFramePr>
        <p:xfrm>
          <a:off x="152399" y="1676401"/>
          <a:ext cx="11789232" cy="4952997"/>
        </p:xfrm>
        <a:graphic>
          <a:graphicData uri="http://schemas.openxmlformats.org/drawingml/2006/table">
            <a:tbl>
              <a:tblPr firstRow="1" bandRow="1">
                <a:tableStyleId>{21E4AEA4-8DFA-4A89-87EB-49C32662AFE0}</a:tableStyleId>
              </a:tblPr>
              <a:tblGrid>
                <a:gridCol w="982436"/>
                <a:gridCol w="982436"/>
                <a:gridCol w="982436"/>
                <a:gridCol w="982436"/>
                <a:gridCol w="982436"/>
                <a:gridCol w="982436"/>
                <a:gridCol w="982436"/>
                <a:gridCol w="982436"/>
                <a:gridCol w="982436"/>
                <a:gridCol w="982436"/>
                <a:gridCol w="982436"/>
                <a:gridCol w="982436"/>
              </a:tblGrid>
              <a:tr h="550333">
                <a:tc gridSpan="3">
                  <a:txBody>
                    <a:bodyPr/>
                    <a:lstStyle/>
                    <a:p>
                      <a:pPr algn="ctr"/>
                      <a:r>
                        <a:rPr lang="en-US" dirty="0"/>
                        <a:t>Q1</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Q2</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Q3</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Q4</a:t>
                      </a:r>
                    </a:p>
                  </a:txBody>
                  <a:tcPr anchor="ctr"/>
                </a:tc>
                <a:tc hMerge="1">
                  <a:txBody>
                    <a:bodyPr/>
                    <a:lstStyle/>
                    <a:p>
                      <a:endParaRPr lang="en-US"/>
                    </a:p>
                  </a:txBody>
                  <a:tcPr anchor="ctr"/>
                </a:tc>
                <a:tc hMerge="1">
                  <a:txBody>
                    <a:bodyPr/>
                    <a:lstStyle/>
                    <a:p>
                      <a:endParaRPr lang="en-US"/>
                    </a:p>
                  </a:txBody>
                  <a:tcPr anchor="ctr"/>
                </a:tc>
              </a:tr>
              <a:tr h="55033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Rectangle: Rounded Corners 2"/>
          <p:cNvSpPr/>
          <p:nvPr/>
        </p:nvSpPr>
        <p:spPr>
          <a:xfrm>
            <a:off x="381000" y="2311400"/>
            <a:ext cx="3200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Scouting &amp; Negotiation</a:t>
            </a:r>
          </a:p>
        </p:txBody>
      </p:sp>
      <p:sp>
        <p:nvSpPr>
          <p:cNvPr id="10" name="Rectangle: Rounded Corners 9"/>
          <p:cNvSpPr/>
          <p:nvPr/>
        </p:nvSpPr>
        <p:spPr>
          <a:xfrm>
            <a:off x="990600" y="2872582"/>
            <a:ext cx="2438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Feasibility</a:t>
            </a:r>
          </a:p>
        </p:txBody>
      </p:sp>
      <p:sp>
        <p:nvSpPr>
          <p:cNvPr id="13" name="Rectangle: Rounded Corners 12"/>
          <p:cNvSpPr/>
          <p:nvPr/>
        </p:nvSpPr>
        <p:spPr>
          <a:xfrm>
            <a:off x="3370943" y="3413919"/>
            <a:ext cx="762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a:t>
            </a:r>
          </a:p>
        </p:txBody>
      </p:sp>
      <p:sp>
        <p:nvSpPr>
          <p:cNvPr id="14" name="Rectangle: Rounded Corners 13"/>
          <p:cNvSpPr/>
          <p:nvPr/>
        </p:nvSpPr>
        <p:spPr>
          <a:xfrm>
            <a:off x="4060370" y="3889828"/>
            <a:ext cx="2035629" cy="52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 Board</a:t>
            </a:r>
          </a:p>
        </p:txBody>
      </p:sp>
      <p:sp>
        <p:nvSpPr>
          <p:cNvPr id="15" name="Rectangle: Rounded Corners 14"/>
          <p:cNvSpPr/>
          <p:nvPr/>
        </p:nvSpPr>
        <p:spPr>
          <a:xfrm>
            <a:off x="5078184" y="4510879"/>
            <a:ext cx="1170216"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NBTS</a:t>
            </a:r>
          </a:p>
        </p:txBody>
      </p:sp>
      <p:sp>
        <p:nvSpPr>
          <p:cNvPr id="16" name="Rectangle: Rounded Corners 15"/>
          <p:cNvSpPr/>
          <p:nvPr/>
        </p:nvSpPr>
        <p:spPr>
          <a:xfrm>
            <a:off x="4710792" y="5026703"/>
            <a:ext cx="1905000"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DD/CAPA</a:t>
            </a:r>
          </a:p>
        </p:txBody>
      </p:sp>
      <p:sp>
        <p:nvSpPr>
          <p:cNvPr id="17" name="Rectangle: Rounded Corners 16"/>
          <p:cNvSpPr/>
          <p:nvPr/>
        </p:nvSpPr>
        <p:spPr>
          <a:xfrm>
            <a:off x="6324600" y="5555341"/>
            <a:ext cx="1905001" cy="54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Contracting&amp; Onboarding</a:t>
            </a:r>
          </a:p>
        </p:txBody>
      </p:sp>
      <p:sp>
        <p:nvSpPr>
          <p:cNvPr id="18" name="Rectangle: Rounded Corners 17"/>
          <p:cNvSpPr/>
          <p:nvPr/>
        </p:nvSpPr>
        <p:spPr>
          <a:xfrm>
            <a:off x="8229601" y="6077288"/>
            <a:ext cx="1694541" cy="54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39" y="2819399"/>
            <a:ext cx="3932237" cy="609600"/>
          </a:xfrm>
        </p:spPr>
        <p:txBody>
          <a:bodyPr/>
          <a:lstStyle/>
          <a:p>
            <a:r>
              <a:rPr lang="en-US" dirty="0"/>
              <a:t>Thank You</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524" y="2362200"/>
            <a:ext cx="6248400" cy="1598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 and Analysis</a:t>
            </a:r>
            <a:endParaRPr lang="en-US" dirty="0"/>
          </a:p>
        </p:txBody>
      </p:sp>
      <p:sp>
        <p:nvSpPr>
          <p:cNvPr id="3" name="Content Placeholder 2"/>
          <p:cNvSpPr>
            <a:spLocks noGrp="1"/>
          </p:cNvSpPr>
          <p:nvPr>
            <p:ph idx="1"/>
          </p:nvPr>
        </p:nvSpPr>
        <p:spPr/>
        <p:txBody>
          <a:bodyPr/>
          <a:lstStyle/>
          <a:p>
            <a:r>
              <a:rPr lang="en-AU" altLang="en-US" dirty="0"/>
              <a:t>Suggested 3 new molecules.</a:t>
            </a:r>
          </a:p>
          <a:p>
            <a:r>
              <a:rPr lang="en-AU" altLang="en-US" dirty="0"/>
              <a:t>Why I selected these products.</a:t>
            </a:r>
          </a:p>
          <a:p>
            <a:r>
              <a:rPr lang="en-AU" altLang="en-US" dirty="0"/>
              <a:t>Which TA/Portfolio/Team should Laucnh.</a:t>
            </a:r>
          </a:p>
          <a:p>
            <a:r>
              <a:rPr lang="en-AU" altLang="en-US" dirty="0"/>
              <a:t>What will be the value preposition.</a:t>
            </a:r>
          </a:p>
          <a:p>
            <a:r>
              <a:rPr lang="en-AU" altLang="en-US" dirty="0"/>
              <a:t>What price will I Launch and Competetion Price analysis.</a:t>
            </a:r>
          </a:p>
          <a:p>
            <a:r>
              <a:rPr lang="en-AU" altLang="en-US" dirty="0"/>
              <a:t>Which type of projects I suggested and why.</a:t>
            </a:r>
          </a:p>
          <a:p>
            <a:r>
              <a:rPr lang="en-AU" altLang="en-US" dirty="0"/>
              <a:t>Gantt Chart to show timelines as a make project.</a:t>
            </a:r>
          </a:p>
        </p:txBody>
      </p:sp>
      <p:pic>
        <p:nvPicPr>
          <p:cNvPr id="4" name="Picture 3"/>
          <p:cNvPicPr>
            <a:picLocks noChangeAspect="1"/>
          </p:cNvPicPr>
          <p:nvPr/>
        </p:nvPicPr>
        <p:blipFill>
          <a:blip r:embed="rId2"/>
          <a:stretch>
            <a:fillRect/>
          </a:stretch>
        </p:blipFill>
        <p:spPr>
          <a:xfrm>
            <a:off x="10182359" y="6314463"/>
            <a:ext cx="1885682" cy="5435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a:lstStyle/>
          <a:p>
            <a:r>
              <a:rPr lang="en-US" dirty="0"/>
              <a:t>Molecule 1: Levetiracetam</a:t>
            </a:r>
          </a:p>
        </p:txBody>
      </p:sp>
      <p:sp>
        <p:nvSpPr>
          <p:cNvPr id="7" name="TextBox 6"/>
          <p:cNvSpPr txBox="1"/>
          <p:nvPr/>
        </p:nvSpPr>
        <p:spPr>
          <a:xfrm>
            <a:off x="364187" y="2057400"/>
            <a:ext cx="11691257" cy="646331"/>
          </a:xfrm>
          <a:prstGeom prst="rect">
            <a:avLst/>
          </a:prstGeom>
          <a:noFill/>
        </p:spPr>
        <p:txBody>
          <a:bodyPr wrap="square">
            <a:spAutoFit/>
          </a:bodyPr>
          <a:lstStyle/>
          <a:p>
            <a:r>
              <a:rPr lang="en-US" b="1" dirty="0"/>
              <a:t>Definition: </a:t>
            </a:r>
            <a:r>
              <a:rPr lang="en-US" dirty="0"/>
              <a:t>Levetiracetam is used with other medications to treat seizures (epilepsy). It belongs to a class of drugs known as anticonvulsants. Levetiracetam may decrease the number of seizures you have.</a:t>
            </a:r>
          </a:p>
        </p:txBody>
      </p:sp>
      <p:sp>
        <p:nvSpPr>
          <p:cNvPr id="8" name="TextBox 7"/>
          <p:cNvSpPr txBox="1"/>
          <p:nvPr/>
        </p:nvSpPr>
        <p:spPr>
          <a:xfrm>
            <a:off x="307279" y="3078409"/>
            <a:ext cx="11805071" cy="2862322"/>
          </a:xfrm>
          <a:prstGeom prst="rect">
            <a:avLst/>
          </a:prstGeom>
          <a:noFill/>
        </p:spPr>
        <p:txBody>
          <a:bodyPr wrap="square">
            <a:spAutoFit/>
          </a:bodyPr>
          <a:lstStyle/>
          <a:p>
            <a:r>
              <a:rPr lang="en-US" b="1" dirty="0"/>
              <a:t>Why I selected this molecule?</a:t>
            </a:r>
          </a:p>
          <a:p>
            <a:endParaRPr lang="en-US" b="1" dirty="0"/>
          </a:p>
          <a:p>
            <a:pPr marL="285750" indent="-285750">
              <a:buFontTx/>
              <a:buChar char="-"/>
            </a:pPr>
            <a:r>
              <a:rPr lang="en-US" dirty="0"/>
              <a:t>Every 9.99 is 1,000 people in Pakistan is suffering from Epilepsy.</a:t>
            </a:r>
          </a:p>
          <a:p>
            <a:pPr marL="285750" indent="-285750">
              <a:buFontTx/>
              <a:buChar char="-"/>
            </a:pPr>
            <a:r>
              <a:rPr lang="en-US" dirty="0"/>
              <a:t>Major Market Shareholders within the category are in Mature Product Lifecycle i.e., </a:t>
            </a:r>
            <a:r>
              <a:rPr lang="en-US" dirty="0" err="1"/>
              <a:t>Tegral</a:t>
            </a:r>
            <a:r>
              <a:rPr lang="en-US" dirty="0"/>
              <a:t> &amp; </a:t>
            </a:r>
            <a:r>
              <a:rPr lang="en-US" dirty="0" err="1"/>
              <a:t>Epival</a:t>
            </a:r>
            <a:endParaRPr lang="en-US" dirty="0"/>
          </a:p>
          <a:p>
            <a:pPr marL="285750" indent="-285750">
              <a:buFontTx/>
              <a:buChar char="-"/>
            </a:pPr>
            <a:r>
              <a:rPr lang="en-US" dirty="0"/>
              <a:t>Opportunity to cannibalize </a:t>
            </a:r>
            <a:r>
              <a:rPr lang="en-US" dirty="0" err="1"/>
              <a:t>Epival</a:t>
            </a:r>
            <a:r>
              <a:rPr lang="en-US" dirty="0"/>
              <a:t> share to new molecule</a:t>
            </a:r>
          </a:p>
          <a:p>
            <a:pPr marL="285750" indent="-285750">
              <a:buFontTx/>
              <a:buChar char="-"/>
            </a:pPr>
            <a:endParaRPr lang="en-US" dirty="0"/>
          </a:p>
          <a:p>
            <a:r>
              <a:rPr lang="en-US" b="1" dirty="0"/>
              <a:t>Portfolio Recommendation:</a:t>
            </a:r>
          </a:p>
          <a:p>
            <a:endParaRPr lang="en-US" b="1" dirty="0"/>
          </a:p>
          <a:p>
            <a:pPr marL="285750" indent="-285750">
              <a:buFontTx/>
              <a:buChar char="-"/>
            </a:pPr>
            <a:r>
              <a:rPr lang="en-US" dirty="0"/>
              <a:t>CNS</a:t>
            </a:r>
          </a:p>
          <a:p>
            <a:pPr marL="285750" indent="-285750">
              <a:buFontTx/>
              <a:buChar char="-"/>
            </a:pPr>
            <a:endParaRPr lang="en-US" dirty="0"/>
          </a:p>
        </p:txBody>
      </p:sp>
      <p:pic>
        <p:nvPicPr>
          <p:cNvPr id="3" name="Picture 2"/>
          <p:cNvPicPr>
            <a:picLocks noChangeAspect="1"/>
          </p:cNvPicPr>
          <p:nvPr/>
        </p:nvPicPr>
        <p:blipFill>
          <a:blip r:embed="rId2"/>
          <a:stretch>
            <a:fillRect/>
          </a:stretch>
        </p:blipFill>
        <p:spPr>
          <a:xfrm>
            <a:off x="10156934" y="6315409"/>
            <a:ext cx="1889924" cy="5425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14400"/>
            <a:ext cx="10591800" cy="3970318"/>
          </a:xfrm>
          <a:prstGeom prst="rect">
            <a:avLst/>
          </a:prstGeom>
        </p:spPr>
        <p:txBody>
          <a:bodyPr wrap="square">
            <a:spAutoFit/>
          </a:bodyPr>
          <a:lstStyle/>
          <a:p>
            <a:r>
              <a:rPr lang="en-US" b="1" dirty="0"/>
              <a:t>The Value Proposition: </a:t>
            </a:r>
          </a:p>
          <a:p>
            <a:endParaRPr lang="en-US" b="1" dirty="0"/>
          </a:p>
          <a:p>
            <a:pPr marL="285750" indent="-285750">
              <a:buFontTx/>
              <a:buChar char="-"/>
            </a:pPr>
            <a:r>
              <a:rPr lang="en-US" dirty="0"/>
              <a:t>New Antiepileptic molecule </a:t>
            </a:r>
          </a:p>
          <a:p>
            <a:pPr marL="285750" indent="-285750">
              <a:buFontTx/>
              <a:buChar char="-"/>
            </a:pPr>
            <a:r>
              <a:rPr lang="en-US" dirty="0"/>
              <a:t>Low priced molecule backed by Abbott quality</a:t>
            </a:r>
          </a:p>
          <a:p>
            <a:pPr marL="285750" indent="-285750">
              <a:buFontTx/>
              <a:buChar char="-"/>
            </a:pPr>
            <a:r>
              <a:rPr lang="en-US" dirty="0"/>
              <a:t>Highly effective solution to treat seizure</a:t>
            </a:r>
          </a:p>
          <a:p>
            <a:endParaRPr lang="en-US" b="1" dirty="0"/>
          </a:p>
          <a:p>
            <a:r>
              <a:rPr lang="en-US" b="1" dirty="0"/>
              <a:t>Pricing: </a:t>
            </a:r>
          </a:p>
          <a:p>
            <a:endParaRPr lang="en-US" b="1" dirty="0"/>
          </a:p>
          <a:p>
            <a:pPr marL="285750" indent="-285750">
              <a:buFontTx/>
              <a:buChar char="-"/>
            </a:pPr>
            <a:r>
              <a:rPr lang="en-US" dirty="0"/>
              <a:t>As per competitive benchmarking the average retail price is  Rs.30 per tablet of 500 mg so we can charge it at </a:t>
            </a:r>
            <a:r>
              <a:rPr lang="en-US" dirty="0" err="1"/>
              <a:t>Rs</a:t>
            </a:r>
            <a:r>
              <a:rPr lang="en-US" dirty="0"/>
              <a:t>. 40, Where the Brand </a:t>
            </a:r>
            <a:r>
              <a:rPr lang="en-US" dirty="0" err="1"/>
              <a:t>Keppra</a:t>
            </a:r>
            <a:r>
              <a:rPr lang="en-US" dirty="0"/>
              <a:t> (</a:t>
            </a:r>
            <a:r>
              <a:rPr lang="en-US" dirty="0" err="1"/>
              <a:t>gsk</a:t>
            </a:r>
            <a:r>
              <a:rPr lang="en-US" dirty="0"/>
              <a:t>) is available at </a:t>
            </a:r>
            <a:r>
              <a:rPr lang="en-US" dirty="0" err="1"/>
              <a:t>Rs</a:t>
            </a:r>
            <a:r>
              <a:rPr lang="en-US" dirty="0"/>
              <a:t>. 51 per tablet.</a:t>
            </a:r>
          </a:p>
          <a:p>
            <a:pPr marL="285750" indent="-285750">
              <a:buFontTx/>
              <a:buChar char="-"/>
            </a:pPr>
            <a:endParaRPr lang="en-US" dirty="0"/>
          </a:p>
          <a:p>
            <a:r>
              <a:rPr lang="en-US" b="1" dirty="0"/>
              <a:t>Project Suggestion:</a:t>
            </a:r>
          </a:p>
          <a:p>
            <a:endParaRPr lang="en-US" b="1" dirty="0"/>
          </a:p>
          <a:p>
            <a:r>
              <a:rPr lang="en-US" dirty="0"/>
              <a:t>- Licensing &amp; acquisition – Reliable and Low cost 3</a:t>
            </a:r>
            <a:r>
              <a:rPr lang="en-US" baseline="30000" dirty="0"/>
              <a:t>rd</a:t>
            </a:r>
            <a:r>
              <a:rPr lang="en-US" dirty="0"/>
              <a:t> part manufacturer i.e., </a:t>
            </a:r>
            <a:r>
              <a:rPr lang="en-US" dirty="0" err="1"/>
              <a:t>Highnoon</a:t>
            </a:r>
            <a:endParaRPr lang="en-US" dirty="0"/>
          </a:p>
        </p:txBody>
      </p:sp>
      <p:pic>
        <p:nvPicPr>
          <p:cNvPr id="3" name="Picture 2"/>
          <p:cNvPicPr>
            <a:picLocks noChangeAspect="1"/>
          </p:cNvPicPr>
          <p:nvPr/>
        </p:nvPicPr>
        <p:blipFill>
          <a:blip r:embed="rId2"/>
          <a:stretch>
            <a:fillRect/>
          </a:stretch>
        </p:blipFill>
        <p:spPr>
          <a:xfrm>
            <a:off x="10210800" y="6315409"/>
            <a:ext cx="1889924" cy="542591"/>
          </a:xfrm>
          <a:prstGeom prst="rect">
            <a:avLst/>
          </a:prstGeom>
        </p:spPr>
      </p:pic>
    </p:spTree>
    <p:extLst>
      <p:ext uri="{BB962C8B-B14F-4D97-AF65-F5344CB8AC3E}">
        <p14:creationId xmlns:p14="http://schemas.microsoft.com/office/powerpoint/2010/main" val="3099184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a:lstStyle/>
          <a:p>
            <a:r>
              <a:rPr lang="en-US" dirty="0"/>
              <a:t>Molecule 1: Levetiracetam</a:t>
            </a:r>
          </a:p>
        </p:txBody>
      </p:sp>
      <p:graphicFrame>
        <p:nvGraphicFramePr>
          <p:cNvPr id="12" name="Table 12"/>
          <p:cNvGraphicFramePr>
            <a:graphicFrameLocks noGrp="1"/>
          </p:cNvGraphicFramePr>
          <p:nvPr/>
        </p:nvGraphicFramePr>
        <p:xfrm>
          <a:off x="152399" y="1676401"/>
          <a:ext cx="11789232" cy="4952997"/>
        </p:xfrm>
        <a:graphic>
          <a:graphicData uri="http://schemas.openxmlformats.org/drawingml/2006/table">
            <a:tbl>
              <a:tblPr firstRow="1" bandRow="1">
                <a:tableStyleId>{21E4AEA4-8DFA-4A89-87EB-49C32662AFE0}</a:tableStyleId>
              </a:tblPr>
              <a:tblGrid>
                <a:gridCol w="982436"/>
                <a:gridCol w="982436"/>
                <a:gridCol w="982436"/>
                <a:gridCol w="982436"/>
                <a:gridCol w="982436"/>
                <a:gridCol w="982436"/>
                <a:gridCol w="982436"/>
                <a:gridCol w="982436"/>
                <a:gridCol w="982436"/>
                <a:gridCol w="982436"/>
                <a:gridCol w="982436"/>
                <a:gridCol w="982436"/>
              </a:tblGrid>
              <a:tr h="550333">
                <a:tc gridSpan="3">
                  <a:txBody>
                    <a:bodyPr/>
                    <a:lstStyle/>
                    <a:p>
                      <a:pPr algn="ctr"/>
                      <a:r>
                        <a:rPr lang="en-US" dirty="0"/>
                        <a:t>Q1</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Q2</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Q3</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Q4</a:t>
                      </a:r>
                    </a:p>
                  </a:txBody>
                  <a:tcPr anchor="ctr"/>
                </a:tc>
                <a:tc hMerge="1">
                  <a:txBody>
                    <a:bodyPr/>
                    <a:lstStyle/>
                    <a:p>
                      <a:endParaRPr lang="en-US"/>
                    </a:p>
                  </a:txBody>
                  <a:tcPr anchor="ctr"/>
                </a:tc>
                <a:tc hMerge="1">
                  <a:txBody>
                    <a:bodyPr/>
                    <a:lstStyle/>
                    <a:p>
                      <a:endParaRPr lang="en-US"/>
                    </a:p>
                  </a:txBody>
                  <a:tcPr anchor="ctr"/>
                </a:tc>
              </a:tr>
              <a:tr h="55033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Rectangle: Rounded Corners 2"/>
          <p:cNvSpPr/>
          <p:nvPr/>
        </p:nvSpPr>
        <p:spPr>
          <a:xfrm>
            <a:off x="381000" y="2311400"/>
            <a:ext cx="3200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Scouting &amp; Negotiation</a:t>
            </a:r>
          </a:p>
        </p:txBody>
      </p:sp>
      <p:sp>
        <p:nvSpPr>
          <p:cNvPr id="10" name="Rectangle: Rounded Corners 9"/>
          <p:cNvSpPr/>
          <p:nvPr/>
        </p:nvSpPr>
        <p:spPr>
          <a:xfrm>
            <a:off x="2532743" y="2886925"/>
            <a:ext cx="2438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Feasibility</a:t>
            </a:r>
          </a:p>
        </p:txBody>
      </p:sp>
      <p:sp>
        <p:nvSpPr>
          <p:cNvPr id="13" name="Rectangle: Rounded Corners 12"/>
          <p:cNvSpPr/>
          <p:nvPr/>
        </p:nvSpPr>
        <p:spPr>
          <a:xfrm>
            <a:off x="4971143" y="3413919"/>
            <a:ext cx="762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a:t>
            </a:r>
          </a:p>
        </p:txBody>
      </p:sp>
      <p:sp>
        <p:nvSpPr>
          <p:cNvPr id="14" name="Rectangle: Rounded Corners 13"/>
          <p:cNvSpPr/>
          <p:nvPr/>
        </p:nvSpPr>
        <p:spPr>
          <a:xfrm>
            <a:off x="5081813" y="3871683"/>
            <a:ext cx="2035629" cy="52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 Board</a:t>
            </a:r>
          </a:p>
        </p:txBody>
      </p:sp>
      <p:sp>
        <p:nvSpPr>
          <p:cNvPr id="15" name="Rectangle: Rounded Corners 14"/>
          <p:cNvSpPr/>
          <p:nvPr/>
        </p:nvSpPr>
        <p:spPr>
          <a:xfrm>
            <a:off x="5981698" y="4494266"/>
            <a:ext cx="1170216"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NBTS</a:t>
            </a:r>
          </a:p>
        </p:txBody>
      </p:sp>
      <p:sp>
        <p:nvSpPr>
          <p:cNvPr id="16" name="Rectangle: Rounded Corners 15"/>
          <p:cNvSpPr/>
          <p:nvPr/>
        </p:nvSpPr>
        <p:spPr>
          <a:xfrm>
            <a:off x="6324599" y="5060154"/>
            <a:ext cx="1905000"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DD/CAPA</a:t>
            </a:r>
          </a:p>
        </p:txBody>
      </p:sp>
      <p:sp>
        <p:nvSpPr>
          <p:cNvPr id="17" name="Rectangle: Rounded Corners 16"/>
          <p:cNvSpPr/>
          <p:nvPr/>
        </p:nvSpPr>
        <p:spPr>
          <a:xfrm>
            <a:off x="6858000" y="5494278"/>
            <a:ext cx="152400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Contracting&amp; Onboarding</a:t>
            </a:r>
          </a:p>
        </p:txBody>
      </p:sp>
      <p:sp>
        <p:nvSpPr>
          <p:cNvPr id="18" name="Rectangle: Rounded Corners 17"/>
          <p:cNvSpPr/>
          <p:nvPr/>
        </p:nvSpPr>
        <p:spPr>
          <a:xfrm>
            <a:off x="8467275" y="6055513"/>
            <a:ext cx="1694541" cy="54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a:lstStyle/>
          <a:p>
            <a:r>
              <a:rPr lang="en-US" dirty="0"/>
              <a:t>Molecule 2: Meropenem</a:t>
            </a:r>
            <a:endParaRPr lang="en-US" dirty="0">
              <a:solidFill>
                <a:schemeClr val="bg1">
                  <a:lumMod val="75000"/>
                </a:schemeClr>
              </a:solidFill>
            </a:endParaRPr>
          </a:p>
        </p:txBody>
      </p:sp>
      <p:sp>
        <p:nvSpPr>
          <p:cNvPr id="7" name="TextBox 6"/>
          <p:cNvSpPr txBox="1"/>
          <p:nvPr/>
        </p:nvSpPr>
        <p:spPr>
          <a:xfrm>
            <a:off x="250370" y="1658257"/>
            <a:ext cx="11408230" cy="646331"/>
          </a:xfrm>
          <a:prstGeom prst="rect">
            <a:avLst/>
          </a:prstGeom>
          <a:noFill/>
        </p:spPr>
        <p:txBody>
          <a:bodyPr wrap="square">
            <a:spAutoFit/>
          </a:bodyPr>
          <a:lstStyle/>
          <a:p>
            <a:r>
              <a:rPr lang="en-US" b="1" dirty="0"/>
              <a:t>Definition: </a:t>
            </a:r>
            <a:r>
              <a:rPr lang="en-US" dirty="0"/>
              <a:t>Meropenem is used to treat a wide variety of bacterial infections. This medication is known as a carbapenem-type antibiotic. It works by stopping the growth of bacteria.</a:t>
            </a:r>
          </a:p>
        </p:txBody>
      </p:sp>
      <p:sp>
        <p:nvSpPr>
          <p:cNvPr id="8" name="TextBox 7"/>
          <p:cNvSpPr txBox="1"/>
          <p:nvPr/>
        </p:nvSpPr>
        <p:spPr>
          <a:xfrm>
            <a:off x="228601" y="3092060"/>
            <a:ext cx="11713026" cy="2585323"/>
          </a:xfrm>
          <a:prstGeom prst="rect">
            <a:avLst/>
          </a:prstGeom>
          <a:noFill/>
        </p:spPr>
        <p:txBody>
          <a:bodyPr wrap="square">
            <a:spAutoFit/>
          </a:bodyPr>
          <a:lstStyle/>
          <a:p>
            <a:r>
              <a:rPr lang="en-US" b="1" dirty="0"/>
              <a:t>Why I selected this molecule?</a:t>
            </a:r>
          </a:p>
          <a:p>
            <a:endParaRPr lang="en-US" b="1" dirty="0"/>
          </a:p>
          <a:p>
            <a:pPr marL="285750" indent="-285750">
              <a:buFontTx/>
              <a:buChar char="-"/>
            </a:pPr>
            <a:r>
              <a:rPr lang="en-US" dirty="0"/>
              <a:t>Resistance from other antibiotics and heavily prescribed by the doctors considering prevalence of Typhoid, skin &amp; abdominal infection &amp; meningitis in children</a:t>
            </a:r>
          </a:p>
          <a:p>
            <a:pPr marL="285750" indent="-285750">
              <a:buFontTx/>
              <a:buChar char="-"/>
            </a:pPr>
            <a:endParaRPr lang="en-US" dirty="0"/>
          </a:p>
          <a:p>
            <a:r>
              <a:rPr lang="en-US" b="1" dirty="0"/>
              <a:t>Portfolio Recommendation:</a:t>
            </a:r>
          </a:p>
          <a:p>
            <a:endParaRPr lang="en-US" b="1" dirty="0"/>
          </a:p>
          <a:p>
            <a:pPr marL="285750" indent="-285750">
              <a:buFontTx/>
              <a:buChar char="-"/>
            </a:pPr>
            <a:r>
              <a:rPr lang="en-US" dirty="0"/>
              <a:t>Pediatrics</a:t>
            </a:r>
          </a:p>
          <a:p>
            <a:pPr marL="285750" indent="-285750">
              <a:buFontTx/>
              <a:buChar char="-"/>
            </a:pPr>
            <a:endParaRPr lang="en-US" dirty="0"/>
          </a:p>
        </p:txBody>
      </p:sp>
      <p:sp>
        <p:nvSpPr>
          <p:cNvPr id="9" name="TextBox 8"/>
          <p:cNvSpPr txBox="1"/>
          <p:nvPr/>
        </p:nvSpPr>
        <p:spPr>
          <a:xfrm>
            <a:off x="6150430" y="1658257"/>
            <a:ext cx="5765799" cy="646331"/>
          </a:xfrm>
          <a:prstGeom prst="rect">
            <a:avLst/>
          </a:prstGeom>
          <a:noFill/>
        </p:spPr>
        <p:txBody>
          <a:bodyPr wrap="square">
            <a:spAutoFit/>
          </a:bodyPr>
          <a:lstStyle/>
          <a:p>
            <a:pPr marL="285750" indent="-285750">
              <a:buFontTx/>
              <a:buChar char="-"/>
            </a:pPr>
            <a:endParaRPr lang="en-US" dirty="0"/>
          </a:p>
          <a:p>
            <a:pPr marL="285750" indent="-285750">
              <a:buFontTx/>
              <a:buChar char="-"/>
            </a:pPr>
            <a:endParaRPr lang="en-US" dirty="0"/>
          </a:p>
        </p:txBody>
      </p:sp>
      <p:pic>
        <p:nvPicPr>
          <p:cNvPr id="3" name="Picture 2"/>
          <p:cNvPicPr>
            <a:picLocks noChangeAspect="1"/>
          </p:cNvPicPr>
          <p:nvPr/>
        </p:nvPicPr>
        <p:blipFill>
          <a:blip r:embed="rId2"/>
          <a:stretch>
            <a:fillRect/>
          </a:stretch>
        </p:blipFill>
        <p:spPr>
          <a:xfrm>
            <a:off x="10156934" y="6291798"/>
            <a:ext cx="1889924" cy="5425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10820400" cy="3693319"/>
          </a:xfrm>
          <a:prstGeom prst="rect">
            <a:avLst/>
          </a:prstGeom>
        </p:spPr>
        <p:txBody>
          <a:bodyPr wrap="square">
            <a:spAutoFit/>
          </a:bodyPr>
          <a:lstStyle/>
          <a:p>
            <a:r>
              <a:rPr lang="en-US" b="1" dirty="0"/>
              <a:t>The Value Proposition: </a:t>
            </a:r>
          </a:p>
          <a:p>
            <a:endParaRPr lang="en-US" b="1" dirty="0"/>
          </a:p>
          <a:p>
            <a:pPr marL="285750" indent="-285750">
              <a:buFontTx/>
              <a:buChar char="-"/>
            </a:pPr>
            <a:r>
              <a:rPr lang="en-US" dirty="0"/>
              <a:t>Highly Effective to treat Typhoid in Children</a:t>
            </a:r>
          </a:p>
          <a:p>
            <a:pPr marL="285750" indent="-285750">
              <a:buFontTx/>
              <a:buChar char="-"/>
            </a:pPr>
            <a:r>
              <a:rPr lang="en-US" dirty="0"/>
              <a:t>Backed by MNC quality</a:t>
            </a:r>
          </a:p>
          <a:p>
            <a:endParaRPr lang="en-US" b="1" dirty="0"/>
          </a:p>
          <a:p>
            <a:r>
              <a:rPr lang="en-US" b="1" dirty="0"/>
              <a:t>Pricing: </a:t>
            </a:r>
          </a:p>
          <a:p>
            <a:endParaRPr lang="en-US" b="1" dirty="0"/>
          </a:p>
          <a:p>
            <a:pPr marL="285750" indent="-285750">
              <a:buFontTx/>
              <a:buChar char="-"/>
            </a:pPr>
            <a:r>
              <a:rPr lang="en-US" dirty="0"/>
              <a:t>As per competitive benchmarking the average retail price is  Rs.1200 per vial of 500 mg so we can charge it at </a:t>
            </a:r>
            <a:r>
              <a:rPr lang="en-US" dirty="0" err="1"/>
              <a:t>Rs</a:t>
            </a:r>
            <a:r>
              <a:rPr lang="en-US" dirty="0"/>
              <a:t>. 1400</a:t>
            </a:r>
          </a:p>
          <a:p>
            <a:pPr marL="285750" indent="-285750">
              <a:buFontTx/>
              <a:buChar char="-"/>
            </a:pPr>
            <a:endParaRPr lang="en-US" dirty="0"/>
          </a:p>
          <a:p>
            <a:r>
              <a:rPr lang="en-US" b="1" dirty="0"/>
              <a:t>Project Suggestion:</a:t>
            </a:r>
          </a:p>
          <a:p>
            <a:endParaRPr lang="en-US" b="1" dirty="0"/>
          </a:p>
          <a:p>
            <a:r>
              <a:rPr lang="en-US" dirty="0"/>
              <a:t>- Licensing &amp; acquisition – easy and quick way to jump into the market </a:t>
            </a:r>
            <a:endParaRPr lang="en-US" dirty="0"/>
          </a:p>
        </p:txBody>
      </p:sp>
      <p:pic>
        <p:nvPicPr>
          <p:cNvPr id="3" name="Picture 2"/>
          <p:cNvPicPr>
            <a:picLocks noChangeAspect="1"/>
          </p:cNvPicPr>
          <p:nvPr/>
        </p:nvPicPr>
        <p:blipFill>
          <a:blip r:embed="rId2"/>
          <a:stretch>
            <a:fillRect/>
          </a:stretch>
        </p:blipFill>
        <p:spPr>
          <a:xfrm>
            <a:off x="10210800" y="6288578"/>
            <a:ext cx="1889924" cy="542591"/>
          </a:xfrm>
          <a:prstGeom prst="rect">
            <a:avLst/>
          </a:prstGeom>
        </p:spPr>
      </p:pic>
    </p:spTree>
    <p:extLst>
      <p:ext uri="{BB962C8B-B14F-4D97-AF65-F5344CB8AC3E}">
        <p14:creationId xmlns:p14="http://schemas.microsoft.com/office/powerpoint/2010/main" val="2473913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vert="horz" lIns="91440" tIns="45720" rIns="91440" bIns="45720" rtlCol="0" anchor="ctr">
            <a:normAutofit/>
          </a:bodyPr>
          <a:lstStyle/>
          <a:p>
            <a:r>
              <a:rPr lang="en-US" dirty="0">
                <a:solidFill>
                  <a:schemeClr val="bg1">
                    <a:lumMod val="75000"/>
                  </a:schemeClr>
                </a:solidFill>
              </a:rPr>
              <a:t>Molecule 2: Meropenem</a:t>
            </a:r>
          </a:p>
        </p:txBody>
      </p:sp>
      <p:graphicFrame>
        <p:nvGraphicFramePr>
          <p:cNvPr id="12" name="Table 12"/>
          <p:cNvGraphicFramePr>
            <a:graphicFrameLocks noGrp="1"/>
          </p:cNvGraphicFramePr>
          <p:nvPr/>
        </p:nvGraphicFramePr>
        <p:xfrm>
          <a:off x="152399" y="1676401"/>
          <a:ext cx="11789232" cy="4952997"/>
        </p:xfrm>
        <a:graphic>
          <a:graphicData uri="http://schemas.openxmlformats.org/drawingml/2006/table">
            <a:tbl>
              <a:tblPr firstRow="1" bandRow="1">
                <a:tableStyleId>{21E4AEA4-8DFA-4A89-87EB-49C32662AFE0}</a:tableStyleId>
              </a:tblPr>
              <a:tblGrid>
                <a:gridCol w="982436"/>
                <a:gridCol w="982436"/>
                <a:gridCol w="982436"/>
                <a:gridCol w="982436"/>
                <a:gridCol w="982436"/>
                <a:gridCol w="982436"/>
                <a:gridCol w="982436"/>
                <a:gridCol w="982436"/>
                <a:gridCol w="982436"/>
                <a:gridCol w="982436"/>
                <a:gridCol w="982436"/>
                <a:gridCol w="982436"/>
              </a:tblGrid>
              <a:tr h="550333">
                <a:tc gridSpan="3">
                  <a:txBody>
                    <a:bodyPr/>
                    <a:lstStyle/>
                    <a:p>
                      <a:pPr algn="ctr"/>
                      <a:r>
                        <a:rPr lang="en-US" dirty="0"/>
                        <a:t>Q1</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Q2</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Q3</a:t>
                      </a:r>
                    </a:p>
                  </a:txBody>
                  <a:tcPr anchor="ctr"/>
                </a:tc>
                <a:tc hMerge="1">
                  <a:txBody>
                    <a:bodyPr/>
                    <a:lstStyle/>
                    <a:p>
                      <a:endParaRPr lang="en-US"/>
                    </a:p>
                  </a:txBody>
                  <a:tcPr anchor="ctr"/>
                </a:tc>
                <a:tc hMerge="1">
                  <a:txBody>
                    <a:bodyPr/>
                    <a:lstStyle/>
                    <a:p>
                      <a:endParaRPr lang="en-US"/>
                    </a:p>
                  </a:txBody>
                  <a:tcPr anchor="ctr"/>
                </a:tc>
                <a:tc gridSpan="3">
                  <a:txBody>
                    <a:bodyPr/>
                    <a:lstStyle/>
                    <a:p>
                      <a:pPr algn="ctr"/>
                      <a:r>
                        <a:rPr lang="en-US" dirty="0"/>
                        <a:t>Q4</a:t>
                      </a:r>
                    </a:p>
                  </a:txBody>
                  <a:tcPr anchor="ctr"/>
                </a:tc>
                <a:tc hMerge="1">
                  <a:txBody>
                    <a:bodyPr/>
                    <a:lstStyle/>
                    <a:p>
                      <a:endParaRPr lang="en-US"/>
                    </a:p>
                  </a:txBody>
                  <a:tcPr anchor="ctr"/>
                </a:tc>
                <a:tc hMerge="1">
                  <a:txBody>
                    <a:bodyPr/>
                    <a:lstStyle/>
                    <a:p>
                      <a:endParaRPr lang="en-US"/>
                    </a:p>
                  </a:txBody>
                  <a:tcPr anchor="ctr"/>
                </a:tc>
              </a:tr>
              <a:tr h="55033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5033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Rectangle: Rounded Corners 2"/>
          <p:cNvSpPr/>
          <p:nvPr/>
        </p:nvSpPr>
        <p:spPr>
          <a:xfrm>
            <a:off x="381000" y="2311400"/>
            <a:ext cx="3200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Scouting &amp; Negotiation</a:t>
            </a:r>
          </a:p>
        </p:txBody>
      </p:sp>
      <p:sp>
        <p:nvSpPr>
          <p:cNvPr id="10" name="Rectangle: Rounded Corners 9"/>
          <p:cNvSpPr/>
          <p:nvPr/>
        </p:nvSpPr>
        <p:spPr>
          <a:xfrm>
            <a:off x="2971800" y="2891971"/>
            <a:ext cx="2438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Feasibility</a:t>
            </a:r>
          </a:p>
        </p:txBody>
      </p:sp>
      <p:sp>
        <p:nvSpPr>
          <p:cNvPr id="13" name="Rectangle: Rounded Corners 12"/>
          <p:cNvSpPr/>
          <p:nvPr/>
        </p:nvSpPr>
        <p:spPr>
          <a:xfrm>
            <a:off x="4876800" y="3394530"/>
            <a:ext cx="762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a:t>
            </a:r>
          </a:p>
        </p:txBody>
      </p:sp>
      <p:sp>
        <p:nvSpPr>
          <p:cNvPr id="14" name="Rectangle: Rounded Corners 13"/>
          <p:cNvSpPr/>
          <p:nvPr/>
        </p:nvSpPr>
        <p:spPr>
          <a:xfrm>
            <a:off x="5442857" y="3893458"/>
            <a:ext cx="1524000" cy="52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 Board</a:t>
            </a:r>
          </a:p>
        </p:txBody>
      </p:sp>
      <p:sp>
        <p:nvSpPr>
          <p:cNvPr id="15" name="Rectangle: Rounded Corners 14"/>
          <p:cNvSpPr/>
          <p:nvPr/>
        </p:nvSpPr>
        <p:spPr>
          <a:xfrm>
            <a:off x="6357257" y="4495800"/>
            <a:ext cx="2133600"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NBTS</a:t>
            </a:r>
          </a:p>
        </p:txBody>
      </p:sp>
      <p:sp>
        <p:nvSpPr>
          <p:cNvPr id="16" name="Rectangle: Rounded Corners 15"/>
          <p:cNvSpPr/>
          <p:nvPr/>
        </p:nvSpPr>
        <p:spPr>
          <a:xfrm>
            <a:off x="7271657" y="5029200"/>
            <a:ext cx="1905000" cy="373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DD/CAPA</a:t>
            </a:r>
          </a:p>
        </p:txBody>
      </p:sp>
      <p:sp>
        <p:nvSpPr>
          <p:cNvPr id="17" name="Rectangle: Rounded Corners 16"/>
          <p:cNvSpPr/>
          <p:nvPr/>
        </p:nvSpPr>
        <p:spPr>
          <a:xfrm>
            <a:off x="7652657" y="5555341"/>
            <a:ext cx="2514600" cy="54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Contracting&amp; Onboarding</a:t>
            </a:r>
          </a:p>
        </p:txBody>
      </p:sp>
      <p:sp>
        <p:nvSpPr>
          <p:cNvPr id="18" name="Rectangle: Rounded Corners 17"/>
          <p:cNvSpPr/>
          <p:nvPr/>
        </p:nvSpPr>
        <p:spPr>
          <a:xfrm>
            <a:off x="10223502" y="6088741"/>
            <a:ext cx="1694541" cy="54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 y="99220"/>
            <a:ext cx="11919857" cy="1325563"/>
          </a:xfrm>
        </p:spPr>
        <p:txBody>
          <a:bodyPr/>
          <a:lstStyle/>
          <a:p>
            <a:r>
              <a:rPr lang="en-US" dirty="0"/>
              <a:t>Molecule 3: Letrozole</a:t>
            </a:r>
          </a:p>
        </p:txBody>
      </p:sp>
      <p:sp>
        <p:nvSpPr>
          <p:cNvPr id="7" name="TextBox 6"/>
          <p:cNvSpPr txBox="1"/>
          <p:nvPr/>
        </p:nvSpPr>
        <p:spPr>
          <a:xfrm>
            <a:off x="250370" y="2209800"/>
            <a:ext cx="11560630" cy="923330"/>
          </a:xfrm>
          <a:prstGeom prst="rect">
            <a:avLst/>
          </a:prstGeom>
          <a:noFill/>
        </p:spPr>
        <p:txBody>
          <a:bodyPr wrap="square">
            <a:spAutoFit/>
          </a:bodyPr>
          <a:lstStyle/>
          <a:p>
            <a:r>
              <a:rPr lang="en-US" b="1" dirty="0"/>
              <a:t>Definition: </a:t>
            </a:r>
            <a:r>
              <a:rPr lang="en-US" dirty="0"/>
              <a:t>Letrozole is an oral, anti-estrogen drug that is used for treating postmenopausal women with breast cancer. The growth of some breast cancers in postmenopausal women is promoted by estrogens that circulate in the blood, and the adrenal glands are the main source of these circulating estrogens.</a:t>
            </a:r>
          </a:p>
        </p:txBody>
      </p:sp>
      <p:sp>
        <p:nvSpPr>
          <p:cNvPr id="8" name="TextBox 7"/>
          <p:cNvSpPr txBox="1"/>
          <p:nvPr/>
        </p:nvSpPr>
        <p:spPr>
          <a:xfrm>
            <a:off x="250372" y="3646057"/>
            <a:ext cx="11560627" cy="2308324"/>
          </a:xfrm>
          <a:prstGeom prst="rect">
            <a:avLst/>
          </a:prstGeom>
          <a:noFill/>
        </p:spPr>
        <p:txBody>
          <a:bodyPr wrap="square">
            <a:spAutoFit/>
          </a:bodyPr>
          <a:lstStyle/>
          <a:p>
            <a:r>
              <a:rPr lang="en-US" b="1" dirty="0"/>
              <a:t>Why I selected this molecule?</a:t>
            </a:r>
          </a:p>
          <a:p>
            <a:endParaRPr lang="en-US" b="1" dirty="0"/>
          </a:p>
          <a:p>
            <a:pPr marL="285750" indent="-285750">
              <a:buFontTx/>
              <a:buChar char="-"/>
            </a:pPr>
            <a:r>
              <a:rPr lang="en-US" dirty="0"/>
              <a:t>Prevalence of Infertility case and growing market</a:t>
            </a:r>
          </a:p>
          <a:p>
            <a:pPr marL="285750" indent="-285750">
              <a:buFontTx/>
              <a:buChar char="-"/>
            </a:pPr>
            <a:endParaRPr lang="en-US" dirty="0"/>
          </a:p>
          <a:p>
            <a:r>
              <a:rPr lang="en-US" b="1" dirty="0"/>
              <a:t>Portfolio Recommendation:</a:t>
            </a:r>
          </a:p>
          <a:p>
            <a:endParaRPr lang="en-US" b="1" dirty="0"/>
          </a:p>
          <a:p>
            <a:pPr marL="285750" indent="-285750">
              <a:buFontTx/>
              <a:buChar char="-"/>
            </a:pPr>
            <a:r>
              <a:rPr lang="en-US" dirty="0"/>
              <a:t>Women &amp; Men Health</a:t>
            </a:r>
          </a:p>
          <a:p>
            <a:pPr marL="285750" indent="-285750">
              <a:buFontTx/>
              <a:buChar char="-"/>
            </a:pPr>
            <a:endParaRPr lang="en-US" dirty="0"/>
          </a:p>
        </p:txBody>
      </p:sp>
      <p:pic>
        <p:nvPicPr>
          <p:cNvPr id="3" name="Picture 2"/>
          <p:cNvPicPr>
            <a:picLocks noChangeAspect="1"/>
          </p:cNvPicPr>
          <p:nvPr/>
        </p:nvPicPr>
        <p:blipFill>
          <a:blip r:embed="rId2"/>
          <a:stretch>
            <a:fillRect/>
          </a:stretch>
        </p:blipFill>
        <p:spPr>
          <a:xfrm>
            <a:off x="10289197" y="6358104"/>
            <a:ext cx="1889924" cy="5425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Custom 8">
      <a:dk1>
        <a:sysClr val="windowText" lastClr="000000"/>
      </a:dk1>
      <a:lt1>
        <a:sysClr val="window" lastClr="FFFFFF"/>
      </a:lt1>
      <a:dk2>
        <a:srgbClr val="335B74"/>
      </a:dk2>
      <a:lt2>
        <a:srgbClr val="DFE3E5"/>
      </a:lt2>
      <a:accent1>
        <a:srgbClr val="1CADE4"/>
      </a:accent1>
      <a:accent2>
        <a:srgbClr val="1C6294"/>
      </a:accent2>
      <a:accent3>
        <a:srgbClr val="094055"/>
      </a:accent3>
      <a:accent4>
        <a:srgbClr val="2683C6"/>
      </a:accent4>
      <a:accent5>
        <a:srgbClr val="27CED7"/>
      </a:accent5>
      <a:accent6>
        <a:srgbClr val="233D3C"/>
      </a:accent6>
      <a:hlink>
        <a:srgbClr val="6EAC1C"/>
      </a:hlink>
      <a:folHlink>
        <a:srgbClr val="B26B02"/>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16</TotalTime>
  <Words>568</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Medium</vt:lpstr>
      <vt:lpstr>Medical Design 16x9</vt:lpstr>
      <vt:lpstr>New Molecule Launches </vt:lpstr>
      <vt:lpstr>Market Research and Analysis</vt:lpstr>
      <vt:lpstr>Molecule 1: Levetiracetam</vt:lpstr>
      <vt:lpstr>PowerPoint Presentation</vt:lpstr>
      <vt:lpstr>Molecule 1: Levetiracetam</vt:lpstr>
      <vt:lpstr>Molecule 2: Meropenem</vt:lpstr>
      <vt:lpstr>PowerPoint Presentation</vt:lpstr>
      <vt:lpstr>Molecule 2: Meropenem</vt:lpstr>
      <vt:lpstr>Molecule 3: Letrozole</vt:lpstr>
      <vt:lpstr>PowerPoint Presentation</vt:lpstr>
      <vt:lpstr>Molecule 3: Letrozole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Development</dc:title>
  <dc:creator>Aadil_SK</dc:creator>
  <cp:lastModifiedBy>IRFAN</cp:lastModifiedBy>
  <cp:revision>5</cp:revision>
  <dcterms:created xsi:type="dcterms:W3CDTF">1900-01-01T00:00:00Z</dcterms:created>
  <dcterms:modified xsi:type="dcterms:W3CDTF">2022-07-29T14:28:13Z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F67C082171904AC588086361767D8335</vt:lpwstr>
  </property>
  <property fmtid="{D5CDD505-2E9C-101B-9397-08002B2CF9AE}" pid="3" name="KSOProductBuildVer">
    <vt:lpwstr>3081-11.8.3</vt:lpwstr>
  </property>
</Properties>
</file>