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sldIdLst>
    <p:sldId id="291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92" r:id="rId16"/>
    <p:sldId id="277" r:id="rId17"/>
    <p:sldId id="278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89" r:id="rId26"/>
    <p:sldId id="290" r:id="rId2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6A7A1C-6505-41B9-A5CF-2CCD23E6849E}">
          <p14:sldIdLst>
            <p14:sldId id="291"/>
            <p14:sldId id="257"/>
            <p14:sldId id="258"/>
            <p14:sldId id="259"/>
            <p14:sldId id="260"/>
            <p14:sldId id="261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Untitled Section" id="{8FFD0306-A4CB-45FF-8313-CACFBAFFD986}">
          <p14:sldIdLst>
            <p14:sldId id="292"/>
            <p14:sldId id="277"/>
            <p14:sldId id="278"/>
            <p14:sldId id="280"/>
            <p14:sldId id="281"/>
            <p14:sldId id="282"/>
            <p14:sldId id="284"/>
            <p14:sldId id="285"/>
            <p14:sldId id="286"/>
            <p14:sldId id="287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222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477" y="2123444"/>
            <a:ext cx="5627823" cy="4883385"/>
          </a:xfrm>
        </p:spPr>
        <p:txBody>
          <a:bodyPr anchor="b"/>
          <a:lstStyle>
            <a:lvl1pPr>
              <a:defRPr sz="6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477" y="7006824"/>
            <a:ext cx="5627823" cy="126341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/>
            <a:fld id="{81D60167-4931-47E6-BA6A-407CBD079E47}" type="slidenum">
              <a:rPr lang="en-US" smtClean="0"/>
              <a:pPr marL="381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3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77" y="7040861"/>
            <a:ext cx="5627822" cy="831216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6477" y="1005842"/>
            <a:ext cx="5627823" cy="533964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78" y="7872079"/>
            <a:ext cx="5627821" cy="724111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/>
            <a:fld id="{81D60167-4931-47E6-BA6A-407CBD079E47}" type="slidenum">
              <a:rPr lang="en-US" smtClean="0"/>
              <a:pPr marL="381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6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77" y="2123440"/>
            <a:ext cx="5627823" cy="2905760"/>
          </a:xfrm>
        </p:spPr>
        <p:txBody>
          <a:bodyPr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77" y="5364480"/>
            <a:ext cx="5627823" cy="3464560"/>
          </a:xfrm>
        </p:spPr>
        <p:txBody>
          <a:bodyPr anchor="ctr">
            <a:normAutofit/>
          </a:bodyPr>
          <a:lstStyle>
            <a:lvl1pPr marL="0" indent="0">
              <a:buNone/>
              <a:defRPr sz="153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/>
            <a:fld id="{81D60167-4931-47E6-BA6A-407CBD079E47}" type="slidenum">
              <a:rPr lang="en-US" smtClean="0"/>
              <a:pPr marL="381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198" y="2123443"/>
            <a:ext cx="5100892" cy="3399219"/>
          </a:xfrm>
        </p:spPr>
        <p:txBody>
          <a:bodyPr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36351" y="5522661"/>
            <a:ext cx="4632390" cy="501855"/>
          </a:xfrm>
        </p:spPr>
        <p:txBody>
          <a:bodyPr anchor="t">
            <a:normAutofit/>
          </a:bodyPr>
          <a:lstStyle>
            <a:lvl1pPr marL="0" indent="0">
              <a:buNone/>
              <a:defRPr lang="en-US" sz="119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77" y="6380964"/>
            <a:ext cx="5627823" cy="2458720"/>
          </a:xfrm>
        </p:spPr>
        <p:txBody>
          <a:bodyPr anchor="ctr">
            <a:normAutofit/>
          </a:bodyPr>
          <a:lstStyle>
            <a:lvl1pPr marL="0" indent="0">
              <a:buNone/>
              <a:defRPr sz="153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/>
            <a:fld id="{81D60167-4931-47E6-BA6A-407CBD079E47}" type="slidenum">
              <a:rPr lang="en-US" smtClean="0"/>
              <a:pPr marL="3810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2813" y="1424505"/>
            <a:ext cx="511352" cy="168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37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9737" y="3833554"/>
            <a:ext cx="511352" cy="168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37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376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75" y="4582161"/>
            <a:ext cx="5627824" cy="2424664"/>
          </a:xfrm>
        </p:spPr>
        <p:txBody>
          <a:bodyPr anchor="b"/>
          <a:lstStyle>
            <a:lvl1pPr algn="l">
              <a:defRPr sz="3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77" y="7006825"/>
            <a:ext cx="5627823" cy="1261920"/>
          </a:xfrm>
        </p:spPr>
        <p:txBody>
          <a:bodyPr anchor="t"/>
          <a:lstStyle>
            <a:lvl1pPr marL="0" indent="0" algn="l">
              <a:buNone/>
              <a:defRPr sz="1700" cap="none">
                <a:solidFill>
                  <a:schemeClr val="accent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/>
            <a:fld id="{81D60167-4931-47E6-BA6A-407CBD079E47}" type="slidenum">
              <a:rPr lang="en-US" smtClean="0"/>
              <a:pPr marL="381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94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609" y="2905760"/>
            <a:ext cx="1879116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accent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16055" y="3911600"/>
            <a:ext cx="1866671" cy="5264362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76478" y="2905760"/>
            <a:ext cx="187234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accent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69750" y="3911600"/>
            <a:ext cx="1879070" cy="5264362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43181" y="2905760"/>
            <a:ext cx="1869709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accent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543181" y="3911600"/>
            <a:ext cx="1869709" cy="5264362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76034" y="3129280"/>
            <a:ext cx="0" cy="581152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39576" y="3129280"/>
            <a:ext cx="0" cy="58180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/>
            <a:fld id="{81D60167-4931-47E6-BA6A-407CBD079E47}" type="slidenum">
              <a:rPr lang="en-US" smtClean="0"/>
              <a:pPr marL="381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49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054" y="6234725"/>
            <a:ext cx="1874770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accent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16054" y="3241040"/>
            <a:ext cx="1874770" cy="2235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16054" y="7079913"/>
            <a:ext cx="1874770" cy="966811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80123" y="6234725"/>
            <a:ext cx="1868696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accent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480122" y="3241040"/>
            <a:ext cx="1868696" cy="2235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79261" y="7079912"/>
            <a:ext cx="1871171" cy="966811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43181" y="6234725"/>
            <a:ext cx="1869709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accent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543180" y="3241040"/>
            <a:ext cx="1869709" cy="2235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543102" y="7079909"/>
            <a:ext cx="1872185" cy="966811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76034" y="3129280"/>
            <a:ext cx="0" cy="581152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39576" y="3129280"/>
            <a:ext cx="0" cy="58180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/>
            <a:fld id="{81D60167-4931-47E6-BA6A-407CBD079E47}" type="slidenum">
              <a:rPr lang="en-US" smtClean="0"/>
              <a:pPr marL="381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05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/>
            <a:fld id="{81D60167-4931-47E6-BA6A-407CBD079E47}" type="slidenum">
              <a:rPr lang="en-US" smtClean="0"/>
              <a:pPr marL="381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04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95315" y="630983"/>
            <a:ext cx="1117574" cy="8544983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6054" y="1134034"/>
            <a:ext cx="4733490" cy="80419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/>
            <a:fld id="{81D60167-4931-47E6-BA6A-407CBD079E47}" type="slidenum">
              <a:rPr lang="en-US" smtClean="0"/>
              <a:pPr marL="381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90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/>
            <a:fld id="{81D60167-4931-47E6-BA6A-407CBD079E47}" type="slidenum">
              <a:rPr lang="en-US" smtClean="0"/>
              <a:pPr marL="381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7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77" y="4197210"/>
            <a:ext cx="5627822" cy="2809616"/>
          </a:xfrm>
        </p:spPr>
        <p:txBody>
          <a:bodyPr anchor="b"/>
          <a:lstStyle>
            <a:lvl1pPr algn="l">
              <a:defRPr sz="3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77" y="7006825"/>
            <a:ext cx="5627823" cy="1261920"/>
          </a:xfrm>
        </p:spPr>
        <p:txBody>
          <a:bodyPr anchor="t"/>
          <a:lstStyle>
            <a:lvl1pPr marL="0" indent="0" algn="l">
              <a:buNone/>
              <a:defRPr sz="1700" cap="all">
                <a:solidFill>
                  <a:schemeClr val="accent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/>
            <a:fld id="{81D60167-4931-47E6-BA6A-407CBD079E47}" type="slidenum">
              <a:rPr lang="en-US" smtClean="0"/>
              <a:pPr marL="381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3545" y="3022179"/>
            <a:ext cx="2803396" cy="6153786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5679" y="3015606"/>
            <a:ext cx="2803398" cy="6160359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/>
            <a:fld id="{81D60167-4931-47E6-BA6A-407CBD079E47}" type="slidenum">
              <a:rPr lang="en-US" smtClean="0"/>
              <a:pPr marL="381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6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546" y="2794000"/>
            <a:ext cx="2803395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accent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545" y="3688080"/>
            <a:ext cx="2803396" cy="5487882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5680" y="2794000"/>
            <a:ext cx="2803396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accent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05680" y="3688080"/>
            <a:ext cx="2803396" cy="5487882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/>
            <a:fld id="{81D60167-4931-47E6-BA6A-407CBD079E47}" type="slidenum">
              <a:rPr lang="en-US" smtClean="0"/>
              <a:pPr marL="381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/>
            <a:fld id="{81D60167-4931-47E6-BA6A-407CBD079E47}" type="slidenum">
              <a:rPr lang="en-US" smtClean="0"/>
              <a:pPr marL="381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/>
            <a:fld id="{81D60167-4931-47E6-BA6A-407CBD079E47}" type="slidenum">
              <a:rPr lang="en-US" smtClean="0"/>
              <a:pPr marL="381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76" y="2123440"/>
            <a:ext cx="2168743" cy="2123440"/>
          </a:xfrm>
        </p:spPr>
        <p:txBody>
          <a:bodyPr anchor="b"/>
          <a:lstStyle>
            <a:lvl1pPr algn="l">
              <a:defRPr sz="2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0989" y="2123440"/>
            <a:ext cx="3313311" cy="6705600"/>
          </a:xfrm>
        </p:spPr>
        <p:txBody>
          <a:bodyPr anchor="ctr">
            <a:normAutofit/>
          </a:bodyPr>
          <a:lstStyle>
            <a:lvl1pPr>
              <a:defRPr sz="1700"/>
            </a:lvl1pPr>
            <a:lvl2pPr>
              <a:defRPr sz="1530"/>
            </a:lvl2pPr>
            <a:lvl3pPr>
              <a:defRPr sz="1360"/>
            </a:lvl3pPr>
            <a:lvl4pPr>
              <a:defRPr sz="1190"/>
            </a:lvl4pPr>
            <a:lvl5pPr>
              <a:defRPr sz="1190"/>
            </a:lvl5pPr>
            <a:lvl6pPr>
              <a:defRPr sz="1190"/>
            </a:lvl6pPr>
            <a:lvl7pPr>
              <a:defRPr sz="1190"/>
            </a:lvl7pPr>
            <a:lvl8pPr>
              <a:defRPr sz="1190"/>
            </a:lvl8pPr>
            <a:lvl9pPr>
              <a:defRPr sz="11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76" y="4589613"/>
            <a:ext cx="2168743" cy="4246879"/>
          </a:xfrm>
        </p:spPr>
        <p:txBody>
          <a:bodyPr/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/>
            <a:fld id="{81D60167-4931-47E6-BA6A-407CBD079E47}" type="slidenum">
              <a:rPr lang="en-US" smtClean="0"/>
              <a:pPr marL="381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0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809" y="2719482"/>
            <a:ext cx="3247573" cy="2309718"/>
          </a:xfrm>
        </p:spPr>
        <p:txBody>
          <a:bodyPr anchor="b">
            <a:normAutofit/>
          </a:bodyPr>
          <a:lstStyle>
            <a:lvl1pPr algn="l">
              <a:defRPr sz="306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1490" y="1676400"/>
            <a:ext cx="2040786" cy="6705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76" y="5364480"/>
            <a:ext cx="3242519" cy="2011680"/>
          </a:xfrm>
        </p:spPr>
        <p:txBody>
          <a:bodyPr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/>
            <a:fld id="{81D60167-4931-47E6-BA6A-407CBD079E47}" type="slidenum">
              <a:rPr lang="en-US" smtClean="0"/>
              <a:pPr marL="381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6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354517" y="2458720"/>
            <a:ext cx="2396490" cy="413512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4836357" y="-670560"/>
            <a:ext cx="1360170" cy="234696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5354517" y="8940800"/>
            <a:ext cx="842010" cy="14528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30890" y="3911600"/>
            <a:ext cx="3562350" cy="61468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713820" y="4246880"/>
            <a:ext cx="2007870" cy="346456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6583797" y="0"/>
            <a:ext cx="582930" cy="1612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2005" y="663988"/>
            <a:ext cx="5997073" cy="20541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545" y="3010957"/>
            <a:ext cx="5704906" cy="6153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6065307" y="2752701"/>
            <a:ext cx="1452879" cy="1943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3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4108233" y="4856782"/>
            <a:ext cx="5661033" cy="1943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3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1468" y="433749"/>
            <a:ext cx="534491" cy="1125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38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/>
            <a:fld id="{81D60167-4931-47E6-BA6A-407CBD079E47}" type="slidenum">
              <a:rPr lang="en-US" smtClean="0"/>
              <a:pPr marL="381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8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388620" rtl="0" eaLnBrk="1" latinLnBrk="0" hangingPunct="1">
        <a:spcBef>
          <a:spcPct val="0"/>
        </a:spcBef>
        <a:buNone/>
        <a:defRPr sz="357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1465" indent="-291465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31508" indent="-242888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3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715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6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3601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74879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13741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52603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9146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3032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26.xml"/><Relationship Id="rId3" Type="http://schemas.openxmlformats.org/officeDocument/2006/relationships/slide" Target="slide12.xml"/><Relationship Id="rId7" Type="http://schemas.openxmlformats.org/officeDocument/2006/relationships/slide" Target="slide16.xml"/><Relationship Id="rId12" Type="http://schemas.openxmlformats.org/officeDocument/2006/relationships/slide" Target="slide2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11" Type="http://schemas.openxmlformats.org/officeDocument/2006/relationships/slide" Target="slide22.xml"/><Relationship Id="rId5" Type="http://schemas.openxmlformats.org/officeDocument/2006/relationships/slide" Target="slide14.xml"/><Relationship Id="rId10" Type="http://schemas.openxmlformats.org/officeDocument/2006/relationships/slide" Target="slide18.xml"/><Relationship Id="rId4" Type="http://schemas.openxmlformats.org/officeDocument/2006/relationships/slide" Target="slide13.xml"/><Relationship Id="rId9" Type="http://schemas.openxmlformats.org/officeDocument/2006/relationships/slide" Target="slide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00200"/>
            <a:ext cx="5627822" cy="831216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Market &amp; Product Research (Amazon U.S.A)</a:t>
            </a:r>
            <a:endParaRPr lang="en-US" sz="2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7962229"/>
            <a:ext cx="5594692" cy="5334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By IRFAN ALI ( Market Research Expert )</a:t>
            </a:r>
          </a:p>
          <a:p>
            <a:endParaRPr lang="en-US" sz="1800" b="1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9" b="2809"/>
          <a:stretch>
            <a:fillRect/>
          </a:stretch>
        </p:blipFill>
        <p:spPr>
          <a:xfrm>
            <a:off x="1066800" y="2622586"/>
            <a:ext cx="5627823" cy="5339643"/>
          </a:xfrm>
        </p:spPr>
      </p:pic>
    </p:spTree>
    <p:extLst>
      <p:ext uri="{BB962C8B-B14F-4D97-AF65-F5344CB8AC3E}">
        <p14:creationId xmlns:p14="http://schemas.microsoft.com/office/powerpoint/2010/main" val="34899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75667" y="5363096"/>
            <a:ext cx="5928360" cy="4817281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spcBef>
                <a:spcPts val="1000"/>
              </a:spcBef>
            </a:pPr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Products</a:t>
            </a:r>
            <a:r>
              <a:rPr b="1" spc="-6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sourcing</a:t>
            </a:r>
            <a:endParaRPr dirty="0">
              <a:latin typeface="Arial"/>
              <a:cs typeface="Arial"/>
            </a:endParaRPr>
          </a:p>
          <a:p>
            <a:pPr marL="12700" marR="18415" algn="just">
              <a:lnSpc>
                <a:spcPct val="103600"/>
              </a:lnSpc>
              <a:spcBef>
                <a:spcPts val="740"/>
              </a:spcBef>
            </a:pPr>
            <a:r>
              <a:rPr spc="-5" dirty="0">
                <a:latin typeface="Arial MT"/>
                <a:cs typeface="Arial MT"/>
              </a:rPr>
              <a:t>The product </a:t>
            </a:r>
            <a:r>
              <a:rPr spc="-10" dirty="0">
                <a:latin typeface="Arial MT"/>
                <a:cs typeface="Arial MT"/>
              </a:rPr>
              <a:t>is </a:t>
            </a:r>
            <a:r>
              <a:rPr spc="-5" dirty="0">
                <a:latin typeface="Arial MT"/>
                <a:cs typeface="Arial MT"/>
              </a:rPr>
              <a:t>being sourced </a:t>
            </a:r>
            <a:r>
              <a:rPr dirty="0">
                <a:latin typeface="Arial MT"/>
                <a:cs typeface="Arial MT"/>
              </a:rPr>
              <a:t>from </a:t>
            </a:r>
            <a:r>
              <a:rPr lang="en-US" spc="-5" dirty="0" smtClean="0">
                <a:latin typeface="Arial MT"/>
                <a:cs typeface="Arial MT"/>
              </a:rPr>
              <a:t>Gul Ahmed</a:t>
            </a:r>
            <a:r>
              <a:rPr spc="-5" dirty="0" smtClean="0">
                <a:latin typeface="Arial MT"/>
                <a:cs typeface="Arial MT"/>
              </a:rPr>
              <a:t>. </a:t>
            </a:r>
            <a:r>
              <a:rPr spc="-5" dirty="0">
                <a:latin typeface="Arial MT"/>
                <a:cs typeface="Arial MT"/>
              </a:rPr>
              <a:t>They </a:t>
            </a:r>
            <a:r>
              <a:rPr dirty="0">
                <a:latin typeface="Arial MT"/>
                <a:cs typeface="Arial MT"/>
              </a:rPr>
              <a:t>are one of </a:t>
            </a:r>
            <a:r>
              <a:rPr spc="-5" dirty="0">
                <a:latin typeface="Arial MT"/>
                <a:cs typeface="Arial MT"/>
              </a:rPr>
              <a:t>the oldest blanket manufacturers </a:t>
            </a:r>
            <a:r>
              <a:rPr dirty="0">
                <a:latin typeface="Arial MT"/>
                <a:cs typeface="Arial MT"/>
              </a:rPr>
              <a:t>in </a:t>
            </a:r>
            <a:r>
              <a:rPr lang="en-US" spc="-5" dirty="0" smtClean="0">
                <a:latin typeface="Arial MT"/>
                <a:cs typeface="Arial MT"/>
              </a:rPr>
              <a:t>Pakistan</a:t>
            </a:r>
            <a:r>
              <a:rPr spc="-5" dirty="0" smtClean="0">
                <a:latin typeface="Arial MT"/>
                <a:cs typeface="Arial MT"/>
              </a:rPr>
              <a:t>. </a:t>
            </a:r>
            <a:r>
              <a:rPr spc="-5" dirty="0">
                <a:latin typeface="Arial MT"/>
                <a:cs typeface="Arial MT"/>
              </a:rPr>
              <a:t>They </a:t>
            </a:r>
            <a:r>
              <a:rPr spc="-37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are a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5-year-old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highest-rated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seller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in world wide</a:t>
            </a:r>
            <a:r>
              <a:rPr spc="-5" dirty="0" smtClean="0">
                <a:latin typeface="Arial MT"/>
                <a:cs typeface="Arial MT"/>
              </a:rPr>
              <a:t>.</a:t>
            </a:r>
            <a:endParaRPr dirty="0">
              <a:latin typeface="Arial MT"/>
              <a:cs typeface="Arial MT"/>
            </a:endParaRPr>
          </a:p>
          <a:p>
            <a:pPr>
              <a:spcBef>
                <a:spcPts val="15"/>
              </a:spcBef>
            </a:pPr>
            <a:endParaRPr dirty="0">
              <a:latin typeface="Arial MT"/>
              <a:cs typeface="Arial MT"/>
            </a:endParaRPr>
          </a:p>
          <a:p>
            <a:pPr marL="12700"/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Sourcing</a:t>
            </a:r>
            <a:r>
              <a:rPr b="1" spc="-6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price</a:t>
            </a:r>
            <a:endParaRPr dirty="0">
              <a:latin typeface="Arial"/>
              <a:cs typeface="Arial"/>
            </a:endParaRPr>
          </a:p>
          <a:p>
            <a:pPr marL="12700" marR="5080">
              <a:lnSpc>
                <a:spcPct val="103299"/>
              </a:lnSpc>
              <a:spcBef>
                <a:spcPts val="745"/>
              </a:spcBef>
            </a:pPr>
            <a:r>
              <a:rPr dirty="0">
                <a:latin typeface="Arial MT"/>
                <a:cs typeface="Arial MT"/>
              </a:rPr>
              <a:t>Our</a:t>
            </a:r>
            <a:r>
              <a:rPr spc="-5" dirty="0">
                <a:latin typeface="Arial MT"/>
                <a:cs typeface="Arial MT"/>
              </a:rPr>
              <a:t> sourcing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price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is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$50. </a:t>
            </a:r>
            <a:r>
              <a:rPr spc="5" dirty="0">
                <a:latin typeface="Arial MT"/>
                <a:cs typeface="Arial MT"/>
              </a:rPr>
              <a:t>We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have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got a</a:t>
            </a:r>
            <a:r>
              <a:rPr spc="3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good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sourcing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price </a:t>
            </a:r>
            <a:r>
              <a:rPr dirty="0">
                <a:latin typeface="Arial MT"/>
                <a:cs typeface="Arial MT"/>
              </a:rPr>
              <a:t>as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compared </a:t>
            </a:r>
            <a:r>
              <a:rPr spc="-37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our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competitors.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reason </a:t>
            </a:r>
            <a:r>
              <a:rPr dirty="0">
                <a:latin typeface="Arial MT"/>
                <a:cs typeface="Arial MT"/>
              </a:rPr>
              <a:t>for</a:t>
            </a:r>
            <a:r>
              <a:rPr spc="-5" dirty="0">
                <a:latin typeface="Arial MT"/>
                <a:cs typeface="Arial MT"/>
              </a:rPr>
              <a:t> this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is </a:t>
            </a:r>
            <a:r>
              <a:rPr spc="-5" dirty="0">
                <a:latin typeface="Arial MT"/>
                <a:cs typeface="Arial MT"/>
              </a:rPr>
              <a:t>that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instead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sourcing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 </a:t>
            </a:r>
            <a:r>
              <a:rPr dirty="0">
                <a:latin typeface="Arial MT"/>
                <a:cs typeface="Arial MT"/>
              </a:rPr>
              <a:t> product</a:t>
            </a:r>
            <a:r>
              <a:rPr spc="-5" dirty="0">
                <a:latin typeface="Arial MT"/>
                <a:cs typeface="Arial MT"/>
              </a:rPr>
              <a:t> through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distributors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we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are</a:t>
            </a:r>
            <a:r>
              <a:rPr spc="-5" dirty="0">
                <a:latin typeface="Arial MT"/>
                <a:cs typeface="Arial MT"/>
              </a:rPr>
              <a:t> sourcing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our</a:t>
            </a:r>
            <a:r>
              <a:rPr spc="-5" dirty="0">
                <a:latin typeface="Arial MT"/>
                <a:cs typeface="Arial MT"/>
              </a:rPr>
              <a:t> product </a:t>
            </a:r>
            <a:r>
              <a:rPr dirty="0">
                <a:latin typeface="Arial MT"/>
                <a:cs typeface="Arial MT"/>
              </a:rPr>
              <a:t>directly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from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Hangzhou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Winde</a:t>
            </a:r>
            <a:r>
              <a:rPr spc="-5" dirty="0">
                <a:latin typeface="Arial MT"/>
                <a:cs typeface="Arial MT"/>
              </a:rPr>
              <a:t> Home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Furnishing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Co.,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Ltd through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Nasir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(our</a:t>
            </a:r>
            <a:r>
              <a:rPr spc="-5" dirty="0">
                <a:latin typeface="Arial MT"/>
                <a:cs typeface="Arial MT"/>
              </a:rPr>
              <a:t> sourcing </a:t>
            </a:r>
            <a:r>
              <a:rPr dirty="0">
                <a:latin typeface="Arial MT"/>
                <a:cs typeface="Arial MT"/>
              </a:rPr>
              <a:t> agent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China).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Our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sourcing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agent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has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used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his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excellent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negotiation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skills </a:t>
            </a:r>
            <a:r>
              <a:rPr dirty="0">
                <a:latin typeface="Arial MT"/>
                <a:cs typeface="Arial MT"/>
              </a:rPr>
              <a:t>and </a:t>
            </a:r>
            <a:r>
              <a:rPr spc="-5" dirty="0">
                <a:latin typeface="Arial MT"/>
                <a:cs typeface="Arial MT"/>
              </a:rPr>
              <a:t>was </a:t>
            </a:r>
            <a:r>
              <a:rPr dirty="0">
                <a:latin typeface="Arial MT"/>
                <a:cs typeface="Arial MT"/>
              </a:rPr>
              <a:t>able to </a:t>
            </a:r>
            <a:r>
              <a:rPr spc="-5" dirty="0">
                <a:latin typeface="Arial MT"/>
                <a:cs typeface="Arial MT"/>
              </a:rPr>
              <a:t>get </a:t>
            </a:r>
            <a:r>
              <a:rPr dirty="0">
                <a:latin typeface="Arial MT"/>
                <a:cs typeface="Arial MT"/>
              </a:rPr>
              <a:t>us a low </a:t>
            </a:r>
            <a:r>
              <a:rPr spc="-5" dirty="0">
                <a:latin typeface="Arial MT"/>
                <a:cs typeface="Arial MT"/>
              </a:rPr>
              <a:t>sourcing price which </a:t>
            </a:r>
            <a:r>
              <a:rPr dirty="0">
                <a:latin typeface="Arial MT"/>
                <a:cs typeface="Arial MT"/>
              </a:rPr>
              <a:t>is going to </a:t>
            </a:r>
            <a:r>
              <a:rPr spc="-5" dirty="0">
                <a:latin typeface="Arial MT"/>
                <a:cs typeface="Arial MT"/>
              </a:rPr>
              <a:t>reduce </a:t>
            </a:r>
            <a:r>
              <a:rPr dirty="0">
                <a:latin typeface="Arial MT"/>
                <a:cs typeface="Arial MT"/>
              </a:rPr>
              <a:t> our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costs significantly.</a:t>
            </a:r>
            <a:endParaRPr dirty="0">
              <a:latin typeface="Arial MT"/>
              <a:cs typeface="Arial MT"/>
            </a:endParaRPr>
          </a:p>
          <a:p>
            <a:pPr>
              <a:spcBef>
                <a:spcPts val="25"/>
              </a:spcBef>
            </a:pPr>
            <a:endParaRPr sz="16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5034" y="2162696"/>
            <a:ext cx="5889625" cy="3200400"/>
            <a:chOff x="914400" y="914400"/>
            <a:chExt cx="5889625" cy="3200400"/>
          </a:xfrm>
          <a:solidFill>
            <a:schemeClr val="accent4">
              <a:lumMod val="75000"/>
            </a:schemeClr>
          </a:solidFill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914400"/>
              <a:ext cx="5889625" cy="3200400"/>
            </a:xfrm>
            <a:prstGeom prst="rect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pic>
        <p:sp>
          <p:nvSpPr>
            <p:cNvPr id="7" name="object 7"/>
            <p:cNvSpPr/>
            <p:nvPr/>
          </p:nvSpPr>
          <p:spPr>
            <a:xfrm>
              <a:off x="1226756" y="1406651"/>
              <a:ext cx="5438140" cy="1866900"/>
            </a:xfrm>
            <a:custGeom>
              <a:avLst/>
              <a:gdLst/>
              <a:ahLst/>
              <a:cxnLst/>
              <a:rect l="l" t="t" r="r" b="b"/>
              <a:pathLst>
                <a:path w="5438140" h="1866900">
                  <a:moveTo>
                    <a:pt x="0" y="1866900"/>
                  </a:moveTo>
                  <a:lnTo>
                    <a:pt x="5437568" y="1866900"/>
                  </a:lnTo>
                </a:path>
                <a:path w="5438140" h="1866900">
                  <a:moveTo>
                    <a:pt x="0" y="1600200"/>
                  </a:moveTo>
                  <a:lnTo>
                    <a:pt x="5437568" y="1600200"/>
                  </a:lnTo>
                </a:path>
                <a:path w="5438140" h="1866900">
                  <a:moveTo>
                    <a:pt x="0" y="1333500"/>
                  </a:moveTo>
                  <a:lnTo>
                    <a:pt x="5437568" y="1333500"/>
                  </a:lnTo>
                </a:path>
                <a:path w="5438140" h="1866900">
                  <a:moveTo>
                    <a:pt x="0" y="1066800"/>
                  </a:moveTo>
                  <a:lnTo>
                    <a:pt x="5437568" y="1066800"/>
                  </a:lnTo>
                </a:path>
                <a:path w="5438140" h="1866900">
                  <a:moveTo>
                    <a:pt x="0" y="800100"/>
                  </a:moveTo>
                  <a:lnTo>
                    <a:pt x="5437568" y="800100"/>
                  </a:lnTo>
                </a:path>
                <a:path w="5438140" h="1866900">
                  <a:moveTo>
                    <a:pt x="0" y="533400"/>
                  </a:moveTo>
                  <a:lnTo>
                    <a:pt x="5437568" y="533400"/>
                  </a:lnTo>
                </a:path>
                <a:path w="5438140" h="1866900">
                  <a:moveTo>
                    <a:pt x="0" y="266700"/>
                  </a:moveTo>
                  <a:lnTo>
                    <a:pt x="5437568" y="266700"/>
                  </a:lnTo>
                </a:path>
                <a:path w="5438140" h="1866900">
                  <a:moveTo>
                    <a:pt x="0" y="0"/>
                  </a:moveTo>
                  <a:lnTo>
                    <a:pt x="5437568" y="0"/>
                  </a:lnTo>
                </a:path>
              </a:pathLst>
            </a:cu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216" y="1520951"/>
              <a:ext cx="804697" cy="2028444"/>
            </a:xfrm>
            <a:prstGeom prst="rect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0251" y="3121177"/>
              <a:ext cx="806208" cy="428218"/>
            </a:xfrm>
            <a:prstGeom prst="rect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2288" y="3253714"/>
              <a:ext cx="806208" cy="295681"/>
            </a:xfrm>
            <a:prstGeom prst="rect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316" y="1536191"/>
              <a:ext cx="730770" cy="2006346"/>
            </a:xfrm>
            <a:prstGeom prst="rect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79876" y="3136379"/>
              <a:ext cx="729234" cy="406158"/>
            </a:xfrm>
            <a:prstGeom prst="rect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91911" y="3270465"/>
              <a:ext cx="730770" cy="272072"/>
            </a:xfrm>
            <a:prstGeom prst="rect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pic>
        <p:sp>
          <p:nvSpPr>
            <p:cNvPr id="14" name="object 14"/>
            <p:cNvSpPr/>
            <p:nvPr/>
          </p:nvSpPr>
          <p:spPr>
            <a:xfrm>
              <a:off x="1226756" y="3540886"/>
              <a:ext cx="5438140" cy="0"/>
            </a:xfrm>
            <a:custGeom>
              <a:avLst/>
              <a:gdLst/>
              <a:ahLst/>
              <a:cxnLst/>
              <a:rect l="l" t="t" r="r" b="b"/>
              <a:pathLst>
                <a:path w="5438140">
                  <a:moveTo>
                    <a:pt x="0" y="0"/>
                  </a:moveTo>
                  <a:lnTo>
                    <a:pt x="5437568" y="0"/>
                  </a:lnTo>
                </a:path>
              </a:pathLst>
            </a:cu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68702" y="2454911"/>
            <a:ext cx="14097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5" dirty="0">
                <a:solidFill>
                  <a:srgbClr val="D9D9D9"/>
                </a:solidFill>
                <a:latin typeface="Cambria"/>
                <a:cs typeface="Cambria"/>
              </a:rPr>
              <a:t>75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1628" y="3255393"/>
            <a:ext cx="14097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5" dirty="0">
                <a:solidFill>
                  <a:srgbClr val="D9D9D9"/>
                </a:solidFill>
                <a:latin typeface="Cambria"/>
                <a:cs typeface="Cambria"/>
              </a:rPr>
              <a:t>15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94298" y="3322068"/>
            <a:ext cx="14097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5" dirty="0">
                <a:solidFill>
                  <a:srgbClr val="D9D9D9"/>
                </a:solidFill>
                <a:latin typeface="Cambria"/>
                <a:cs typeface="Cambria"/>
              </a:rPr>
              <a:t>10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0399" y="3450718"/>
            <a:ext cx="762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7002" y="2650363"/>
            <a:ext cx="141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5" dirty="0">
                <a:solidFill>
                  <a:srgbClr val="D9D9D9"/>
                </a:solidFill>
                <a:latin typeface="Cambria"/>
                <a:cs typeface="Cambria"/>
              </a:rPr>
              <a:t>30</a:t>
            </a:r>
            <a:endParaRPr sz="90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8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sz="900" spc="5" dirty="0">
                <a:solidFill>
                  <a:srgbClr val="D9D9D9"/>
                </a:solidFill>
                <a:latin typeface="Cambria"/>
                <a:cs typeface="Cambria"/>
              </a:rPr>
              <a:t>20</a:t>
            </a:r>
            <a:endParaRPr sz="900">
              <a:latin typeface="Cambria"/>
              <a:cs typeface="Cambria"/>
            </a:endParaRPr>
          </a:p>
          <a:p>
            <a:pPr>
              <a:spcBef>
                <a:spcPts val="25"/>
              </a:spcBef>
            </a:pPr>
            <a:endParaRPr sz="8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sz="900" spc="5" dirty="0">
                <a:solidFill>
                  <a:srgbClr val="D9D9D9"/>
                </a:solidFill>
                <a:latin typeface="Cambria"/>
                <a:cs typeface="Cambria"/>
              </a:rPr>
              <a:t>10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7634" y="2650363"/>
            <a:ext cx="141605" cy="122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5" dirty="0">
                <a:solidFill>
                  <a:srgbClr val="D9D9D9"/>
                </a:solidFill>
                <a:latin typeface="Cambria"/>
                <a:cs typeface="Cambria"/>
              </a:rPr>
              <a:t>80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8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sz="900" spc="5" dirty="0">
                <a:solidFill>
                  <a:srgbClr val="D9D9D9"/>
                </a:solidFill>
                <a:latin typeface="Cambria"/>
                <a:cs typeface="Cambria"/>
              </a:rPr>
              <a:t>70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5"/>
              </a:spcBef>
            </a:pPr>
            <a:endParaRPr sz="8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sz="900" spc="5" dirty="0">
                <a:solidFill>
                  <a:srgbClr val="D9D9D9"/>
                </a:solidFill>
                <a:latin typeface="Cambria"/>
                <a:cs typeface="Cambria"/>
              </a:rPr>
              <a:t>60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5"/>
              </a:spcBef>
            </a:pPr>
            <a:endParaRPr sz="8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sz="900" spc="5" dirty="0">
                <a:solidFill>
                  <a:srgbClr val="D9D9D9"/>
                </a:solidFill>
                <a:latin typeface="Cambria"/>
                <a:cs typeface="Cambria"/>
              </a:rPr>
              <a:t>50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5"/>
              </a:spcBef>
            </a:pPr>
            <a:endParaRPr sz="8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sz="900" spc="5" dirty="0">
                <a:solidFill>
                  <a:srgbClr val="D9D9D9"/>
                </a:solidFill>
                <a:latin typeface="Cambria"/>
                <a:cs typeface="Cambria"/>
              </a:rPr>
              <a:t>40</a:t>
            </a:r>
            <a:endParaRPr sz="900" dirty="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29640" y="3594863"/>
            <a:ext cx="4210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Wil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l </a:t>
            </a: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b</a:t>
            </a:r>
            <a:r>
              <a:rPr sz="900" spc="5" dirty="0">
                <a:solidFill>
                  <a:srgbClr val="D9D9D9"/>
                </a:solidFill>
                <a:latin typeface="Cambria"/>
                <a:cs typeface="Cambria"/>
              </a:rPr>
              <a:t>u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61127" y="3594863"/>
            <a:ext cx="6083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Will</a:t>
            </a:r>
            <a:r>
              <a:rPr sz="900" spc="-35" dirty="0">
                <a:solidFill>
                  <a:srgbClr val="D9D9D9"/>
                </a:solidFill>
                <a:latin typeface="Cambria"/>
                <a:cs typeface="Cambria"/>
              </a:rPr>
              <a:t> </a:t>
            </a: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not</a:t>
            </a:r>
            <a:r>
              <a:rPr sz="900" spc="-30" dirty="0">
                <a:solidFill>
                  <a:srgbClr val="D9D9D9"/>
                </a:solidFill>
                <a:latin typeface="Cambria"/>
                <a:cs typeface="Cambria"/>
              </a:rPr>
              <a:t> </a:t>
            </a: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buy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75155" y="1681017"/>
            <a:ext cx="21939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600" b="1" spc="70" dirty="0">
                <a:solidFill>
                  <a:srgbClr val="F1F1F1"/>
                </a:solidFill>
                <a:latin typeface="Cambria"/>
                <a:cs typeface="Cambria"/>
              </a:rPr>
              <a:t>Percentage</a:t>
            </a:r>
            <a:r>
              <a:rPr sz="1600" b="1" spc="22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1600" b="1" spc="45" dirty="0">
                <a:solidFill>
                  <a:srgbClr val="F1F1F1"/>
                </a:solidFill>
                <a:latin typeface="Cambria"/>
                <a:cs typeface="Cambria"/>
              </a:rPr>
              <a:t>of</a:t>
            </a:r>
            <a:r>
              <a:rPr sz="1600" b="1" spc="1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1600" b="1" spc="70" dirty="0">
                <a:solidFill>
                  <a:srgbClr val="F1F1F1"/>
                </a:solidFill>
                <a:latin typeface="Cambria"/>
                <a:cs typeface="Cambria"/>
              </a:rPr>
              <a:t>people</a:t>
            </a:r>
            <a:endParaRPr sz="1600" dirty="0">
              <a:latin typeface="Cambria"/>
              <a:cs typeface="Cambri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23846" y="3899917"/>
            <a:ext cx="67817" cy="67817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3414648" y="3594863"/>
            <a:ext cx="1033144" cy="41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 algn="ctr"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Might</a:t>
            </a:r>
            <a:r>
              <a:rPr sz="900" spc="-40" dirty="0">
                <a:solidFill>
                  <a:srgbClr val="D9D9D9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Buy</a:t>
            </a:r>
            <a:endParaRPr sz="900">
              <a:latin typeface="Cambria"/>
              <a:cs typeface="Cambria"/>
            </a:endParaRPr>
          </a:p>
          <a:p>
            <a:pPr marR="5080" algn="ctr">
              <a:spcBef>
                <a:spcPts val="880"/>
              </a:spcBef>
            </a:pP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Percentage</a:t>
            </a:r>
            <a:r>
              <a:rPr sz="900" spc="-25" dirty="0">
                <a:solidFill>
                  <a:srgbClr val="D9D9D9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of</a:t>
            </a:r>
            <a:r>
              <a:rPr sz="900" spc="-20" dirty="0">
                <a:solidFill>
                  <a:srgbClr val="D9D9D9"/>
                </a:solidFill>
                <a:latin typeface="Cambria"/>
                <a:cs typeface="Cambria"/>
              </a:rPr>
              <a:t> </a:t>
            </a: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people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38200" y="2057400"/>
            <a:ext cx="5966460" cy="813953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/>
            <a:r>
              <a:rPr lang="en-US" sz="1600" b="1" spc="-5" dirty="0" smtClean="0">
                <a:solidFill>
                  <a:srgbClr val="E26C09"/>
                </a:solidFill>
                <a:latin typeface="Arial"/>
                <a:cs typeface="Arial"/>
              </a:rPr>
              <a:t>Quality</a:t>
            </a:r>
            <a:r>
              <a:rPr lang="en-US" sz="1600" b="1" spc="-65" dirty="0" smtClean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lang="en-US" sz="1600" b="1" spc="-5" dirty="0" smtClean="0">
                <a:solidFill>
                  <a:srgbClr val="E26C09"/>
                </a:solidFill>
                <a:latin typeface="Arial"/>
                <a:cs typeface="Arial"/>
              </a:rPr>
              <a:t>Control</a:t>
            </a:r>
            <a:endParaRPr lang="en-US" sz="1600" dirty="0" smtClean="0">
              <a:latin typeface="Arial"/>
              <a:cs typeface="Arial"/>
            </a:endParaRPr>
          </a:p>
          <a:p>
            <a:pPr marL="12700" marR="18415">
              <a:lnSpc>
                <a:spcPct val="103200"/>
              </a:lnSpc>
              <a:spcBef>
                <a:spcPts val="745"/>
              </a:spcBef>
            </a:pPr>
            <a:r>
              <a:rPr lang="en-US" sz="1600" spc="5" dirty="0" smtClean="0">
                <a:latin typeface="Arial MT"/>
                <a:cs typeface="Arial MT"/>
              </a:rPr>
              <a:t>We</a:t>
            </a:r>
            <a:r>
              <a:rPr lang="en-US" sz="1600" spc="-5" dirty="0" smtClean="0">
                <a:latin typeface="Arial MT"/>
                <a:cs typeface="Arial MT"/>
              </a:rPr>
              <a:t> have</a:t>
            </a:r>
            <a:r>
              <a:rPr lang="en-US" sz="1600" spc="10" dirty="0" smtClean="0">
                <a:latin typeface="Arial MT"/>
                <a:cs typeface="Arial MT"/>
              </a:rPr>
              <a:t> </a:t>
            </a:r>
            <a:r>
              <a:rPr lang="en-US" sz="1600" spc="-5" dirty="0" smtClean="0">
                <a:latin typeface="Arial MT"/>
                <a:cs typeface="Arial MT"/>
              </a:rPr>
              <a:t>strict</a:t>
            </a:r>
            <a:r>
              <a:rPr lang="en-US" sz="1600" spc="5" dirty="0" smtClean="0">
                <a:latin typeface="Arial MT"/>
                <a:cs typeface="Arial MT"/>
              </a:rPr>
              <a:t> </a:t>
            </a:r>
            <a:r>
              <a:rPr lang="en-US" sz="1600" spc="-5" dirty="0" smtClean="0">
                <a:latin typeface="Arial MT"/>
                <a:cs typeface="Arial MT"/>
              </a:rPr>
              <a:t>quality</a:t>
            </a:r>
            <a:r>
              <a:rPr lang="en-US" sz="1600" spc="-10" dirty="0" smtClean="0">
                <a:latin typeface="Arial MT"/>
                <a:cs typeface="Arial MT"/>
              </a:rPr>
              <a:t> </a:t>
            </a:r>
            <a:r>
              <a:rPr lang="en-US" sz="1600" spc="-5" dirty="0" smtClean="0">
                <a:latin typeface="Arial MT"/>
                <a:cs typeface="Arial MT"/>
              </a:rPr>
              <a:t>control </a:t>
            </a:r>
            <a:r>
              <a:rPr lang="en-US" sz="1600" dirty="0" smtClean="0">
                <a:latin typeface="Arial MT"/>
                <a:cs typeface="Arial MT"/>
              </a:rPr>
              <a:t>to </a:t>
            </a:r>
            <a:r>
              <a:rPr lang="en-US" sz="1600" spc="-5" dirty="0" smtClean="0">
                <a:latin typeface="Arial MT"/>
                <a:cs typeface="Arial MT"/>
              </a:rPr>
              <a:t>ensure </a:t>
            </a:r>
            <a:r>
              <a:rPr lang="en-US" sz="1600" dirty="0" smtClean="0">
                <a:latin typeface="Arial MT"/>
                <a:cs typeface="Arial MT"/>
              </a:rPr>
              <a:t>our </a:t>
            </a:r>
            <a:r>
              <a:rPr lang="en-US" sz="1600" spc="-5" dirty="0" smtClean="0">
                <a:latin typeface="Arial MT"/>
                <a:cs typeface="Arial MT"/>
              </a:rPr>
              <a:t>product</a:t>
            </a:r>
            <a:r>
              <a:rPr lang="en-US" sz="1600" dirty="0" smtClean="0">
                <a:latin typeface="Arial MT"/>
                <a:cs typeface="Arial MT"/>
              </a:rPr>
              <a:t> </a:t>
            </a:r>
            <a:r>
              <a:rPr lang="en-US" sz="1600" spc="-10" dirty="0" smtClean="0">
                <a:latin typeface="Arial MT"/>
                <a:cs typeface="Arial MT"/>
              </a:rPr>
              <a:t>is</a:t>
            </a:r>
            <a:r>
              <a:rPr lang="en-US" sz="1600" spc="10" dirty="0" smtClean="0">
                <a:latin typeface="Arial MT"/>
                <a:cs typeface="Arial MT"/>
              </a:rPr>
              <a:t> </a:t>
            </a:r>
            <a:r>
              <a:rPr lang="en-US" sz="1600" spc="-10" dirty="0" smtClean="0">
                <a:latin typeface="Arial MT"/>
                <a:cs typeface="Arial MT"/>
              </a:rPr>
              <a:t>of</a:t>
            </a:r>
            <a:r>
              <a:rPr lang="en-US" sz="1600" spc="5" dirty="0" smtClean="0">
                <a:latin typeface="Arial MT"/>
                <a:cs typeface="Arial MT"/>
              </a:rPr>
              <a:t> </a:t>
            </a:r>
            <a:r>
              <a:rPr lang="en-US" sz="1600" spc="-5" dirty="0" smtClean="0">
                <a:latin typeface="Arial MT"/>
                <a:cs typeface="Arial MT"/>
              </a:rPr>
              <a:t>high</a:t>
            </a:r>
            <a:r>
              <a:rPr lang="en-US" sz="1600" spc="5" dirty="0" smtClean="0">
                <a:latin typeface="Arial MT"/>
                <a:cs typeface="Arial MT"/>
              </a:rPr>
              <a:t> </a:t>
            </a:r>
            <a:r>
              <a:rPr lang="en-US" sz="1600" spc="-5" dirty="0" smtClean="0">
                <a:latin typeface="Arial MT"/>
                <a:cs typeface="Arial MT"/>
              </a:rPr>
              <a:t>quality </a:t>
            </a:r>
            <a:r>
              <a:rPr lang="en-US" sz="1600" dirty="0" smtClean="0">
                <a:latin typeface="Arial MT"/>
                <a:cs typeface="Arial MT"/>
              </a:rPr>
              <a:t>and </a:t>
            </a:r>
            <a:r>
              <a:rPr lang="en-US" sz="1600" spc="5" dirty="0" smtClean="0">
                <a:latin typeface="Arial MT"/>
                <a:cs typeface="Arial MT"/>
              </a:rPr>
              <a:t> </a:t>
            </a:r>
            <a:r>
              <a:rPr lang="en-US" sz="1600" dirty="0" smtClean="0">
                <a:latin typeface="Arial MT"/>
                <a:cs typeface="Arial MT"/>
              </a:rPr>
              <a:t>our</a:t>
            </a:r>
            <a:r>
              <a:rPr lang="en-US" sz="1600" spc="-5" dirty="0" smtClean="0">
                <a:latin typeface="Arial MT"/>
                <a:cs typeface="Arial MT"/>
              </a:rPr>
              <a:t> customers</a:t>
            </a:r>
            <a:r>
              <a:rPr lang="en-US" sz="1600" spc="5" dirty="0" smtClean="0">
                <a:latin typeface="Arial MT"/>
                <a:cs typeface="Arial MT"/>
              </a:rPr>
              <a:t> </a:t>
            </a:r>
            <a:r>
              <a:rPr lang="en-US" sz="1600" dirty="0" smtClean="0">
                <a:latin typeface="Arial MT"/>
                <a:cs typeface="Arial MT"/>
              </a:rPr>
              <a:t>are </a:t>
            </a:r>
            <a:r>
              <a:rPr lang="en-US" sz="1600" spc="-5" dirty="0" smtClean="0">
                <a:latin typeface="Arial MT"/>
                <a:cs typeface="Arial MT"/>
              </a:rPr>
              <a:t>completely satisfied</a:t>
            </a:r>
            <a:r>
              <a:rPr lang="en-US" sz="1600" dirty="0" smtClean="0">
                <a:latin typeface="Arial MT"/>
                <a:cs typeface="Arial MT"/>
              </a:rPr>
              <a:t> </a:t>
            </a:r>
            <a:r>
              <a:rPr lang="en-US" sz="1600" spc="-5" dirty="0" smtClean="0">
                <a:latin typeface="Arial MT"/>
                <a:cs typeface="Arial MT"/>
              </a:rPr>
              <a:t>with</a:t>
            </a:r>
            <a:r>
              <a:rPr lang="en-US" sz="1600" spc="15" dirty="0" smtClean="0">
                <a:latin typeface="Arial MT"/>
                <a:cs typeface="Arial MT"/>
              </a:rPr>
              <a:t> </a:t>
            </a:r>
            <a:r>
              <a:rPr lang="en-US" sz="1600" dirty="0" smtClean="0">
                <a:latin typeface="Arial MT"/>
                <a:cs typeface="Arial MT"/>
              </a:rPr>
              <a:t>our</a:t>
            </a:r>
            <a:r>
              <a:rPr lang="en-US" sz="1600" spc="-5" dirty="0" smtClean="0">
                <a:latin typeface="Arial MT"/>
                <a:cs typeface="Arial MT"/>
              </a:rPr>
              <a:t> service.</a:t>
            </a:r>
            <a:r>
              <a:rPr lang="en-US" sz="1600" spc="15" dirty="0" smtClean="0">
                <a:latin typeface="Arial MT"/>
                <a:cs typeface="Arial MT"/>
              </a:rPr>
              <a:t> </a:t>
            </a:r>
            <a:r>
              <a:rPr lang="en-US" sz="1600" spc="-5" dirty="0" smtClean="0">
                <a:latin typeface="Arial MT"/>
                <a:cs typeface="Arial MT"/>
              </a:rPr>
              <a:t>After</a:t>
            </a:r>
            <a:r>
              <a:rPr lang="en-US" sz="1600" dirty="0" smtClean="0">
                <a:latin typeface="Arial MT"/>
                <a:cs typeface="Arial MT"/>
              </a:rPr>
              <a:t> </a:t>
            </a:r>
            <a:r>
              <a:rPr lang="en-US" sz="1600" spc="-5" dirty="0" smtClean="0">
                <a:latin typeface="Arial MT"/>
                <a:cs typeface="Arial MT"/>
              </a:rPr>
              <a:t>importing</a:t>
            </a:r>
            <a:r>
              <a:rPr lang="en-US" sz="1600" dirty="0" smtClean="0">
                <a:latin typeface="Arial MT"/>
                <a:cs typeface="Arial MT"/>
              </a:rPr>
              <a:t> the </a:t>
            </a:r>
            <a:r>
              <a:rPr lang="en-US" sz="1600" spc="-375" dirty="0" smtClean="0">
                <a:latin typeface="Arial MT"/>
                <a:cs typeface="Arial MT"/>
              </a:rPr>
              <a:t> </a:t>
            </a:r>
            <a:r>
              <a:rPr lang="en-US" sz="1600" dirty="0" smtClean="0">
                <a:latin typeface="Arial MT"/>
                <a:cs typeface="Arial MT"/>
              </a:rPr>
              <a:t>product</a:t>
            </a:r>
            <a:r>
              <a:rPr lang="en-US" sz="1600" spc="5" dirty="0" smtClean="0">
                <a:latin typeface="Arial MT"/>
                <a:cs typeface="Arial MT"/>
              </a:rPr>
              <a:t> </a:t>
            </a:r>
            <a:r>
              <a:rPr lang="en-US" sz="1600" spc="-5" dirty="0" smtClean="0">
                <a:latin typeface="Arial MT"/>
                <a:cs typeface="Arial MT"/>
              </a:rPr>
              <a:t>into the</a:t>
            </a:r>
            <a:r>
              <a:rPr lang="en-US" sz="1600" dirty="0" smtClean="0">
                <a:latin typeface="Arial MT"/>
                <a:cs typeface="Arial MT"/>
              </a:rPr>
              <a:t> </a:t>
            </a:r>
            <a:r>
              <a:rPr lang="en-US" sz="1600" spc="-5" dirty="0" smtClean="0">
                <a:latin typeface="Arial MT"/>
                <a:cs typeface="Arial MT"/>
              </a:rPr>
              <a:t>United States. </a:t>
            </a:r>
            <a:r>
              <a:rPr lang="en-US" sz="1600" spc="5" dirty="0" smtClean="0">
                <a:latin typeface="Arial MT"/>
                <a:cs typeface="Arial MT"/>
              </a:rPr>
              <a:t>We </a:t>
            </a:r>
            <a:r>
              <a:rPr lang="en-US" sz="1600" spc="-5" dirty="0" smtClean="0">
                <a:latin typeface="Arial MT"/>
                <a:cs typeface="Arial MT"/>
              </a:rPr>
              <a:t>have</a:t>
            </a:r>
            <a:r>
              <a:rPr lang="en-US" sz="1600" spc="10" dirty="0" smtClean="0">
                <a:latin typeface="Arial MT"/>
                <a:cs typeface="Arial MT"/>
              </a:rPr>
              <a:t> </a:t>
            </a:r>
            <a:r>
              <a:rPr lang="en-US" sz="1600" dirty="0" smtClean="0">
                <a:latin typeface="Arial MT"/>
                <a:cs typeface="Arial MT"/>
              </a:rPr>
              <a:t>hired</a:t>
            </a:r>
            <a:r>
              <a:rPr lang="en-US" sz="1600" spc="-5" dirty="0" smtClean="0">
                <a:latin typeface="Arial MT"/>
                <a:cs typeface="Arial MT"/>
              </a:rPr>
              <a:t> </a:t>
            </a:r>
            <a:r>
              <a:rPr lang="en-US" sz="1600" dirty="0" smtClean="0">
                <a:latin typeface="Arial MT"/>
                <a:cs typeface="Arial MT"/>
              </a:rPr>
              <a:t>a</a:t>
            </a:r>
            <a:r>
              <a:rPr lang="en-US" sz="1600" spc="-10" dirty="0" smtClean="0">
                <a:latin typeface="Arial MT"/>
                <a:cs typeface="Arial MT"/>
              </a:rPr>
              <a:t> </a:t>
            </a:r>
            <a:r>
              <a:rPr lang="en-US" sz="1600" dirty="0" smtClean="0">
                <a:latin typeface="Arial MT"/>
                <a:cs typeface="Arial MT"/>
              </a:rPr>
              <a:t>firm</a:t>
            </a:r>
            <a:r>
              <a:rPr lang="en-US" sz="1600" spc="-10" dirty="0" smtClean="0">
                <a:latin typeface="Arial MT"/>
                <a:cs typeface="Arial MT"/>
              </a:rPr>
              <a:t> </a:t>
            </a:r>
            <a:r>
              <a:rPr lang="en-US" sz="1600" spc="-5" dirty="0" smtClean="0">
                <a:latin typeface="Arial MT"/>
                <a:cs typeface="Arial MT"/>
              </a:rPr>
              <a:t>that</a:t>
            </a:r>
            <a:r>
              <a:rPr lang="en-US" sz="1600" dirty="0" smtClean="0">
                <a:latin typeface="Arial MT"/>
                <a:cs typeface="Arial MT"/>
              </a:rPr>
              <a:t> </a:t>
            </a:r>
            <a:r>
              <a:rPr lang="en-US" sz="1600" spc="-5" dirty="0" smtClean="0">
                <a:latin typeface="Arial MT"/>
                <a:cs typeface="Arial MT"/>
              </a:rPr>
              <a:t>performs</a:t>
            </a:r>
            <a:r>
              <a:rPr lang="en-US" sz="1600" spc="5" dirty="0" smtClean="0">
                <a:latin typeface="Arial MT"/>
                <a:cs typeface="Arial MT"/>
              </a:rPr>
              <a:t> </a:t>
            </a:r>
            <a:r>
              <a:rPr lang="en-US" sz="1600" dirty="0" smtClean="0">
                <a:latin typeface="Arial MT"/>
                <a:cs typeface="Arial MT"/>
              </a:rPr>
              <a:t>a</a:t>
            </a:r>
            <a:r>
              <a:rPr lang="en-US" sz="1600" spc="-5" dirty="0" smtClean="0">
                <a:latin typeface="Arial MT"/>
                <a:cs typeface="Arial MT"/>
              </a:rPr>
              <a:t> quality</a:t>
            </a:r>
            <a:endParaRPr lang="en-US" sz="1600" dirty="0" smtClean="0">
              <a:latin typeface="Arial MT"/>
              <a:cs typeface="Arial MT"/>
            </a:endParaRPr>
          </a:p>
          <a:p>
            <a:pPr marL="12700" marR="470534">
              <a:lnSpc>
                <a:spcPct val="103600"/>
              </a:lnSpc>
              <a:spcBef>
                <a:spcPts val="40"/>
              </a:spcBef>
            </a:pPr>
            <a:r>
              <a:rPr sz="1600" dirty="0" smtClean="0">
                <a:latin typeface="Arial MT"/>
                <a:cs typeface="Arial MT"/>
              </a:rPr>
              <a:t>control </a:t>
            </a:r>
            <a:r>
              <a:rPr sz="1600" spc="-5" dirty="0">
                <a:latin typeface="Arial MT"/>
                <a:cs typeface="Arial MT"/>
              </a:rPr>
              <a:t>check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5" dirty="0">
                <a:latin typeface="Arial MT"/>
                <a:cs typeface="Arial MT"/>
              </a:rPr>
              <a:t> our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products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before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dispatching </a:t>
            </a:r>
            <a:r>
              <a:rPr sz="1600" dirty="0">
                <a:latin typeface="Arial MT"/>
                <a:cs typeface="Arial MT"/>
              </a:rPr>
              <a:t>them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5" dirty="0">
                <a:latin typeface="Arial MT"/>
                <a:cs typeface="Arial MT"/>
              </a:rPr>
              <a:t> 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Amazon </a:t>
            </a:r>
            <a:r>
              <a:rPr sz="1600" spc="-3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warehouse.</a:t>
            </a:r>
            <a:endParaRPr sz="1600" dirty="0">
              <a:latin typeface="Arial MT"/>
              <a:cs typeface="Arial MT"/>
            </a:endParaRPr>
          </a:p>
          <a:p>
            <a:pPr>
              <a:spcBef>
                <a:spcPts val="15"/>
              </a:spcBef>
            </a:pPr>
            <a:endParaRPr sz="1600" dirty="0">
              <a:latin typeface="Arial MT"/>
              <a:cs typeface="Arial MT"/>
            </a:endParaRPr>
          </a:p>
          <a:p>
            <a:pPr marL="12700"/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Packaging</a:t>
            </a:r>
            <a:endParaRPr sz="1600" dirty="0">
              <a:latin typeface="Arial"/>
              <a:cs typeface="Arial"/>
            </a:endParaRPr>
          </a:p>
          <a:p>
            <a:pPr marL="12700" marR="361950">
              <a:lnSpc>
                <a:spcPct val="103200"/>
              </a:lnSpc>
              <a:spcBef>
                <a:spcPts val="745"/>
              </a:spcBef>
            </a:pPr>
            <a:r>
              <a:rPr sz="1600" dirty="0">
                <a:latin typeface="Arial MT"/>
                <a:cs typeface="Arial MT"/>
              </a:rPr>
              <a:t>Our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product will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packaged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plastic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which will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have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our brand </a:t>
            </a:r>
            <a:r>
              <a:rPr sz="1600" spc="-3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name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printed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it.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dirty="0">
                <a:latin typeface="Arial MT"/>
                <a:cs typeface="Arial MT"/>
              </a:rPr>
              <a:t> the bag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included</a:t>
            </a:r>
            <a:r>
              <a:rPr sz="1600" dirty="0">
                <a:latin typeface="Arial MT"/>
                <a:cs typeface="Arial MT"/>
              </a:rPr>
              <a:t> in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total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sourcing </a:t>
            </a:r>
            <a:r>
              <a:rPr sz="1600" dirty="0">
                <a:latin typeface="Arial MT"/>
                <a:cs typeface="Arial MT"/>
              </a:rPr>
              <a:t> price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product.</a:t>
            </a:r>
            <a:endParaRPr sz="1600" dirty="0">
              <a:latin typeface="Arial MT"/>
              <a:cs typeface="Arial MT"/>
            </a:endParaRPr>
          </a:p>
          <a:p>
            <a:pPr>
              <a:spcBef>
                <a:spcPts val="25"/>
              </a:spcBef>
            </a:pPr>
            <a:endParaRPr sz="1600" dirty="0">
              <a:latin typeface="Arial MT"/>
              <a:cs typeface="Arial MT"/>
            </a:endParaRPr>
          </a:p>
          <a:p>
            <a:pPr marL="12700"/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Patent</a:t>
            </a:r>
            <a:endParaRPr sz="1600" dirty="0">
              <a:latin typeface="Arial"/>
              <a:cs typeface="Arial"/>
            </a:endParaRPr>
          </a:p>
          <a:p>
            <a:pPr marL="12700" marR="15240">
              <a:lnSpc>
                <a:spcPct val="103200"/>
              </a:lnSpc>
              <a:spcBef>
                <a:spcPts val="750"/>
              </a:spcBef>
            </a:pPr>
            <a:r>
              <a:rPr sz="1600" spc="5" dirty="0">
                <a:latin typeface="Arial MT"/>
                <a:cs typeface="Arial MT"/>
              </a:rPr>
              <a:t>We </a:t>
            </a:r>
            <a:r>
              <a:rPr sz="1600" spc="-5" dirty="0">
                <a:latin typeface="Arial MT"/>
                <a:cs typeface="Arial MT"/>
              </a:rPr>
              <a:t>have </a:t>
            </a:r>
            <a:r>
              <a:rPr sz="1600" dirty="0">
                <a:latin typeface="Arial MT"/>
                <a:cs typeface="Arial MT"/>
              </a:rPr>
              <a:t>an </a:t>
            </a:r>
            <a:r>
              <a:rPr sz="1600" spc="-5" dirty="0">
                <a:latin typeface="Arial MT"/>
                <a:cs typeface="Arial MT"/>
              </a:rPr>
              <a:t>international </a:t>
            </a:r>
            <a:r>
              <a:rPr sz="1600" dirty="0">
                <a:latin typeface="Arial MT"/>
                <a:cs typeface="Arial MT"/>
              </a:rPr>
              <a:t>patent </a:t>
            </a:r>
            <a:r>
              <a:rPr sz="1600" spc="-5" dirty="0">
                <a:latin typeface="Arial MT"/>
                <a:cs typeface="Arial MT"/>
              </a:rPr>
              <a:t>for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product. </a:t>
            </a:r>
            <a:r>
              <a:rPr sz="1600" spc="5" dirty="0">
                <a:latin typeface="Arial MT"/>
                <a:cs typeface="Arial MT"/>
              </a:rPr>
              <a:t>We </a:t>
            </a:r>
            <a:r>
              <a:rPr sz="1600" spc="-5" dirty="0">
                <a:latin typeface="Arial MT"/>
                <a:cs typeface="Arial MT"/>
              </a:rPr>
              <a:t>will </a:t>
            </a:r>
            <a:r>
              <a:rPr sz="1600" dirty="0">
                <a:latin typeface="Arial MT"/>
                <a:cs typeface="Arial MT"/>
              </a:rPr>
              <a:t>be the </a:t>
            </a:r>
            <a:r>
              <a:rPr sz="1600" spc="-5" dirty="0">
                <a:latin typeface="Arial MT"/>
                <a:cs typeface="Arial MT"/>
              </a:rPr>
              <a:t>first </a:t>
            </a:r>
            <a:r>
              <a:rPr sz="1600" dirty="0">
                <a:latin typeface="Arial MT"/>
                <a:cs typeface="Arial MT"/>
              </a:rPr>
              <a:t>to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launch a baby blanket that </a:t>
            </a:r>
            <a:r>
              <a:rPr sz="1600" spc="-5" dirty="0">
                <a:latin typeface="Arial MT"/>
                <a:cs typeface="Arial MT"/>
              </a:rPr>
              <a:t>glows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the dark. </a:t>
            </a:r>
            <a:r>
              <a:rPr sz="1600" spc="-5" dirty="0">
                <a:latin typeface="Arial MT"/>
                <a:cs typeface="Arial MT"/>
              </a:rPr>
              <a:t>The patent </a:t>
            </a:r>
            <a:r>
              <a:rPr sz="1600" dirty="0">
                <a:latin typeface="Arial MT"/>
                <a:cs typeface="Arial MT"/>
              </a:rPr>
              <a:t>copy is </a:t>
            </a:r>
            <a:r>
              <a:rPr sz="1600" spc="-5" dirty="0">
                <a:latin typeface="Arial MT"/>
                <a:cs typeface="Arial MT"/>
              </a:rPr>
              <a:t>attached in </a:t>
            </a:r>
            <a:r>
              <a:rPr sz="1600" spc="-3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appendix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report.</a:t>
            </a:r>
            <a:endParaRPr sz="1600" dirty="0">
              <a:latin typeface="Arial MT"/>
              <a:cs typeface="Arial MT"/>
            </a:endParaRPr>
          </a:p>
          <a:p>
            <a:pPr>
              <a:spcBef>
                <a:spcPts val="2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spcBef>
                <a:spcPts val="5"/>
              </a:spcBef>
            </a:pPr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Current</a:t>
            </a:r>
            <a:r>
              <a:rPr sz="1600" b="1" spc="-20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Sale</a:t>
            </a:r>
            <a:r>
              <a:rPr sz="1600" b="1" spc="-10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Price</a:t>
            </a:r>
            <a:r>
              <a:rPr sz="1600" b="1" spc="-1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E26C09"/>
                </a:solidFill>
                <a:latin typeface="Arial"/>
                <a:cs typeface="Arial"/>
              </a:rPr>
              <a:t>Strategy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600" dirty="0">
              <a:latin typeface="Arial"/>
              <a:cs typeface="Arial"/>
            </a:endParaRPr>
          </a:p>
          <a:p>
            <a:pPr marL="12700" marR="431165" algn="just">
              <a:lnSpc>
                <a:spcPct val="103600"/>
              </a:lnSpc>
            </a:pPr>
            <a:r>
              <a:rPr sz="1600" spc="-5" dirty="0">
                <a:latin typeface="Arial MT"/>
                <a:cs typeface="Arial MT"/>
              </a:rPr>
              <a:t>Currently, </a:t>
            </a:r>
            <a:r>
              <a:rPr sz="1600" spc="-10" dirty="0">
                <a:latin typeface="Arial MT"/>
                <a:cs typeface="Arial MT"/>
              </a:rPr>
              <a:t>we </a:t>
            </a:r>
            <a:r>
              <a:rPr sz="1600" dirty="0">
                <a:latin typeface="Arial MT"/>
                <a:cs typeface="Arial MT"/>
              </a:rPr>
              <a:t>are charging </a:t>
            </a:r>
            <a:r>
              <a:rPr sz="1600" spc="-5" dirty="0">
                <a:latin typeface="Arial MT"/>
                <a:cs typeface="Arial MT"/>
              </a:rPr>
              <a:t>$150 </a:t>
            </a: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5" dirty="0">
                <a:latin typeface="Arial MT"/>
                <a:cs typeface="Arial MT"/>
              </a:rPr>
              <a:t>our product </a:t>
            </a: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5" dirty="0">
                <a:latin typeface="Arial MT"/>
                <a:cs typeface="Arial MT"/>
              </a:rPr>
              <a:t>advertisement </a:t>
            </a:r>
            <a:r>
              <a:rPr sz="1600" dirty="0">
                <a:latin typeface="Arial MT"/>
                <a:cs typeface="Arial MT"/>
              </a:rPr>
              <a:t>and </a:t>
            </a:r>
            <a:r>
              <a:rPr sz="1600" spc="-3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bleeding purposes. </a:t>
            </a:r>
            <a:r>
              <a:rPr sz="1600" spc="5" dirty="0">
                <a:latin typeface="Arial MT"/>
                <a:cs typeface="Arial MT"/>
              </a:rPr>
              <a:t>We </a:t>
            </a:r>
            <a:r>
              <a:rPr sz="1600" dirty="0">
                <a:latin typeface="Arial MT"/>
                <a:cs typeface="Arial MT"/>
              </a:rPr>
              <a:t>are </a:t>
            </a:r>
            <a:r>
              <a:rPr sz="1600" spc="-5" dirty="0">
                <a:latin typeface="Arial MT"/>
                <a:cs typeface="Arial MT"/>
              </a:rPr>
              <a:t>charging 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-10" dirty="0">
                <a:latin typeface="Arial MT"/>
                <a:cs typeface="Arial MT"/>
              </a:rPr>
              <a:t>lower </a:t>
            </a:r>
            <a:r>
              <a:rPr sz="1600" dirty="0">
                <a:latin typeface="Arial MT"/>
                <a:cs typeface="Arial MT"/>
              </a:rPr>
              <a:t>price </a:t>
            </a:r>
            <a:r>
              <a:rPr sz="1600" spc="-10" dirty="0">
                <a:latin typeface="Arial MT"/>
                <a:cs typeface="Arial MT"/>
              </a:rPr>
              <a:t>as we </a:t>
            </a:r>
            <a:r>
              <a:rPr sz="1600" dirty="0">
                <a:latin typeface="Arial MT"/>
                <a:cs typeface="Arial MT"/>
              </a:rPr>
              <a:t>need </a:t>
            </a:r>
            <a:r>
              <a:rPr sz="1600" spc="-5" dirty="0">
                <a:latin typeface="Arial MT"/>
                <a:cs typeface="Arial MT"/>
              </a:rPr>
              <a:t>product </a:t>
            </a:r>
            <a:r>
              <a:rPr sz="1600" spc="-3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exposer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bring</a:t>
            </a:r>
            <a:r>
              <a:rPr sz="1600" spc="-10" dirty="0">
                <a:latin typeface="Arial MT"/>
                <a:cs typeface="Arial MT"/>
              </a:rPr>
              <a:t> 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product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Amazon’s</a:t>
            </a:r>
            <a:r>
              <a:rPr sz="1600" spc="-5" dirty="0">
                <a:latin typeface="Arial MT"/>
                <a:cs typeface="Arial MT"/>
              </a:rPr>
              <a:t> first page.</a:t>
            </a:r>
            <a:endParaRPr sz="1600" dirty="0">
              <a:latin typeface="Arial MT"/>
              <a:cs typeface="Arial MT"/>
            </a:endParaRPr>
          </a:p>
          <a:p>
            <a:pPr>
              <a:spcBef>
                <a:spcPts val="15"/>
              </a:spcBef>
            </a:pPr>
            <a:endParaRPr sz="1600" dirty="0">
              <a:latin typeface="Arial MT"/>
              <a:cs typeface="Arial MT"/>
            </a:endParaRPr>
          </a:p>
          <a:p>
            <a:pPr marL="12700"/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Future</a:t>
            </a:r>
            <a:r>
              <a:rPr sz="1600" b="1" spc="-1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Sale</a:t>
            </a:r>
            <a:r>
              <a:rPr sz="1600" b="1" spc="-1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Price</a:t>
            </a:r>
            <a:r>
              <a:rPr sz="1600" b="1" spc="-20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E26C09"/>
                </a:solidFill>
                <a:latin typeface="Arial"/>
                <a:cs typeface="Arial"/>
              </a:rPr>
              <a:t>Strategy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03600"/>
              </a:lnSpc>
            </a:pPr>
            <a:r>
              <a:rPr sz="1600" spc="-5" dirty="0">
                <a:latin typeface="Arial MT"/>
                <a:cs typeface="Arial MT"/>
              </a:rPr>
              <a:t>After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product</a:t>
            </a:r>
            <a:r>
              <a:rPr sz="1600" dirty="0">
                <a:latin typeface="Arial MT"/>
                <a:cs typeface="Arial MT"/>
              </a:rPr>
              <a:t> is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ranked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 </a:t>
            </a:r>
            <a:r>
              <a:rPr sz="1600" dirty="0">
                <a:latin typeface="Arial MT"/>
                <a:cs typeface="Arial MT"/>
              </a:rPr>
              <a:t>page 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Amazon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keyword.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We </a:t>
            </a:r>
            <a:r>
              <a:rPr sz="1600" spc="-3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going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increase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sale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price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$200.</a:t>
            </a: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>
              <a:spcBef>
                <a:spcPts val="25"/>
              </a:spcBef>
            </a:pPr>
            <a:endParaRPr sz="205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2000" y="2667000"/>
            <a:ext cx="6356872" cy="2695481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/>
            <a:r>
              <a:rPr lang="en-US" sz="1600" b="1" spc="-5" dirty="0" smtClean="0">
                <a:solidFill>
                  <a:srgbClr val="E26C09"/>
                </a:solidFill>
                <a:latin typeface="Arial"/>
                <a:cs typeface="Arial"/>
              </a:rPr>
              <a:t>Volume</a:t>
            </a:r>
            <a:r>
              <a:rPr lang="en-US" sz="1600" b="1" spc="-70" dirty="0" smtClean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lang="en-US" sz="1600" b="1" spc="-5" dirty="0" smtClean="0">
                <a:solidFill>
                  <a:srgbClr val="E26C09"/>
                </a:solidFill>
                <a:latin typeface="Arial"/>
                <a:cs typeface="Arial"/>
              </a:rPr>
              <a:t>Discounts</a:t>
            </a:r>
            <a:endParaRPr lang="en-US" sz="1600" dirty="0" smtClean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lang="en-US" sz="1600" dirty="0" smtClean="0">
              <a:latin typeface="Arial"/>
              <a:cs typeface="Arial"/>
            </a:endParaRPr>
          </a:p>
          <a:p>
            <a:pPr marL="12700" marR="526415" algn="just">
              <a:lnSpc>
                <a:spcPct val="103600"/>
              </a:lnSpc>
            </a:pPr>
            <a:r>
              <a:rPr lang="en-US" sz="1600" spc="5" dirty="0" smtClean="0">
                <a:latin typeface="Arial MT"/>
                <a:cs typeface="Arial MT"/>
              </a:rPr>
              <a:t>We </a:t>
            </a:r>
            <a:r>
              <a:rPr lang="en-US" sz="1600" dirty="0" smtClean="0">
                <a:latin typeface="Arial MT"/>
                <a:cs typeface="Arial MT"/>
              </a:rPr>
              <a:t>are offering a </a:t>
            </a:r>
            <a:r>
              <a:rPr lang="en-US" sz="1600" spc="-5" dirty="0" smtClean="0">
                <a:latin typeface="Arial MT"/>
                <a:cs typeface="Arial MT"/>
              </a:rPr>
              <a:t>5% discount </a:t>
            </a:r>
            <a:r>
              <a:rPr lang="en-US" sz="1600" dirty="0" smtClean="0">
                <a:latin typeface="Arial MT"/>
                <a:cs typeface="Arial MT"/>
              </a:rPr>
              <a:t>on </a:t>
            </a:r>
            <a:r>
              <a:rPr lang="en-US" sz="1600" spc="-5" dirty="0" smtClean="0">
                <a:latin typeface="Arial MT"/>
                <a:cs typeface="Arial MT"/>
              </a:rPr>
              <a:t>every </a:t>
            </a:r>
            <a:r>
              <a:rPr lang="en-US" sz="1600" dirty="0" smtClean="0">
                <a:latin typeface="Arial MT"/>
                <a:cs typeface="Arial MT"/>
              </a:rPr>
              <a:t>order </a:t>
            </a:r>
            <a:r>
              <a:rPr lang="en-US" sz="1600" spc="-5" dirty="0" smtClean="0">
                <a:latin typeface="Arial MT"/>
                <a:cs typeface="Arial MT"/>
              </a:rPr>
              <a:t>which </a:t>
            </a:r>
            <a:r>
              <a:rPr lang="en-US" sz="1600" dirty="0" smtClean="0">
                <a:latin typeface="Arial MT"/>
                <a:cs typeface="Arial MT"/>
              </a:rPr>
              <a:t>is </a:t>
            </a:r>
            <a:r>
              <a:rPr lang="en-US" sz="1600" spc="-5" dirty="0" smtClean="0">
                <a:latin typeface="Arial MT"/>
                <a:cs typeface="Arial MT"/>
              </a:rPr>
              <a:t>greater </a:t>
            </a:r>
            <a:r>
              <a:rPr lang="en-US" sz="1600" dirty="0" smtClean="0">
                <a:latin typeface="Arial MT"/>
                <a:cs typeface="Arial MT"/>
              </a:rPr>
              <a:t>than 5 </a:t>
            </a:r>
            <a:r>
              <a:rPr lang="en-US" sz="1600" spc="-375" dirty="0" smtClean="0">
                <a:latin typeface="Arial MT"/>
                <a:cs typeface="Arial MT"/>
              </a:rPr>
              <a:t> </a:t>
            </a:r>
            <a:r>
              <a:rPr lang="en-US" sz="1600" dirty="0" smtClean="0">
                <a:latin typeface="Arial MT"/>
                <a:cs typeface="Arial MT"/>
              </a:rPr>
              <a:t>SKUs.</a:t>
            </a:r>
          </a:p>
          <a:p>
            <a:pPr>
              <a:spcBef>
                <a:spcPts val="15"/>
              </a:spcBef>
            </a:pPr>
            <a:endParaRPr lang="en-US" sz="1600" dirty="0" smtClean="0">
              <a:latin typeface="Arial MT"/>
              <a:cs typeface="Arial MT"/>
            </a:endParaRPr>
          </a:p>
          <a:p>
            <a:pPr marL="12700"/>
            <a:r>
              <a:rPr lang="en-US" sz="1600" b="1" spc="-5" dirty="0" smtClean="0">
                <a:solidFill>
                  <a:srgbClr val="E26C09"/>
                </a:solidFill>
                <a:latin typeface="Arial"/>
                <a:cs typeface="Arial"/>
              </a:rPr>
              <a:t>Distribution</a:t>
            </a:r>
            <a:r>
              <a:rPr lang="en-US" sz="1600" b="1" spc="-60" dirty="0" smtClean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lang="en-US" sz="1600" b="1" dirty="0" smtClean="0">
                <a:solidFill>
                  <a:srgbClr val="E26C09"/>
                </a:solidFill>
                <a:latin typeface="Arial"/>
                <a:cs typeface="Arial"/>
              </a:rPr>
              <a:t>Strategy</a:t>
            </a:r>
            <a:endParaRPr lang="en-US" sz="1600" dirty="0" smtClean="0">
              <a:latin typeface="Arial"/>
              <a:cs typeface="Arial"/>
            </a:endParaRPr>
          </a:p>
          <a:p>
            <a:pPr marL="12700">
              <a:spcBef>
                <a:spcPts val="800"/>
              </a:spcBef>
            </a:pPr>
            <a:r>
              <a:rPr lang="en-US" sz="1600" spc="-5" dirty="0" smtClean="0">
                <a:latin typeface="Arial MT"/>
                <a:cs typeface="Arial MT"/>
              </a:rPr>
              <a:t>The</a:t>
            </a:r>
            <a:r>
              <a:rPr lang="en-US" sz="1600" spc="5" dirty="0" smtClean="0">
                <a:latin typeface="Arial MT"/>
                <a:cs typeface="Arial MT"/>
              </a:rPr>
              <a:t> </a:t>
            </a:r>
            <a:r>
              <a:rPr lang="en-US" sz="1600" spc="-5" dirty="0" smtClean="0">
                <a:latin typeface="Arial MT"/>
                <a:cs typeface="Arial MT"/>
              </a:rPr>
              <a:t>distribution throughout</a:t>
            </a:r>
            <a:r>
              <a:rPr lang="en-US" sz="1600" dirty="0" smtClean="0">
                <a:latin typeface="Arial MT"/>
                <a:cs typeface="Arial MT"/>
              </a:rPr>
              <a:t> </a:t>
            </a:r>
            <a:r>
              <a:rPr lang="en-US" sz="1600" spc="-5" dirty="0" smtClean="0">
                <a:latin typeface="Arial MT"/>
                <a:cs typeface="Arial MT"/>
              </a:rPr>
              <a:t>the</a:t>
            </a:r>
            <a:r>
              <a:rPr lang="en-US" sz="1600" dirty="0" smtClean="0">
                <a:latin typeface="Arial MT"/>
                <a:cs typeface="Arial MT"/>
              </a:rPr>
              <a:t> </a:t>
            </a:r>
            <a:r>
              <a:rPr lang="en-US" sz="1600" spc="-5" dirty="0" smtClean="0">
                <a:latin typeface="Arial MT"/>
                <a:cs typeface="Arial MT"/>
              </a:rPr>
              <a:t>country</a:t>
            </a:r>
            <a:r>
              <a:rPr lang="en-US" sz="1600" dirty="0" smtClean="0">
                <a:latin typeface="Arial MT"/>
                <a:cs typeface="Arial MT"/>
              </a:rPr>
              <a:t> </a:t>
            </a:r>
            <a:r>
              <a:rPr lang="en-US" sz="1600" spc="-5" dirty="0" smtClean="0">
                <a:latin typeface="Arial MT"/>
                <a:cs typeface="Arial MT"/>
              </a:rPr>
              <a:t>will</a:t>
            </a:r>
            <a:r>
              <a:rPr lang="en-US" sz="1600" spc="10" dirty="0" smtClean="0">
                <a:latin typeface="Arial MT"/>
                <a:cs typeface="Arial MT"/>
              </a:rPr>
              <a:t> </a:t>
            </a:r>
            <a:r>
              <a:rPr lang="en-US" sz="1600" dirty="0" smtClean="0">
                <a:latin typeface="Arial MT"/>
                <a:cs typeface="Arial MT"/>
              </a:rPr>
              <a:t>be</a:t>
            </a:r>
            <a:r>
              <a:rPr lang="en-US" sz="1600" spc="10" dirty="0" smtClean="0">
                <a:latin typeface="Arial MT"/>
                <a:cs typeface="Arial MT"/>
              </a:rPr>
              <a:t> </a:t>
            </a:r>
            <a:r>
              <a:rPr lang="en-US" sz="1600" dirty="0" smtClean="0">
                <a:latin typeface="Arial MT"/>
                <a:cs typeface="Arial MT"/>
              </a:rPr>
              <a:t>done</a:t>
            </a:r>
            <a:r>
              <a:rPr lang="en-US" sz="1600" spc="10" dirty="0" smtClean="0">
                <a:latin typeface="Arial MT"/>
                <a:cs typeface="Arial MT"/>
              </a:rPr>
              <a:t> </a:t>
            </a:r>
            <a:r>
              <a:rPr lang="en-US" sz="1600" spc="-5" dirty="0" smtClean="0">
                <a:latin typeface="Arial MT"/>
                <a:cs typeface="Arial MT"/>
              </a:rPr>
              <a:t>by</a:t>
            </a:r>
            <a:r>
              <a:rPr lang="en-US" sz="1600" spc="-10" dirty="0" smtClean="0">
                <a:latin typeface="Arial MT"/>
                <a:cs typeface="Arial MT"/>
              </a:rPr>
              <a:t> </a:t>
            </a:r>
            <a:r>
              <a:rPr lang="en-US" sz="1600" dirty="0" smtClean="0">
                <a:latin typeface="Arial MT"/>
                <a:cs typeface="Arial MT"/>
              </a:rPr>
              <a:t>Amazon.</a:t>
            </a:r>
          </a:p>
          <a:p>
            <a:pPr marL="12700">
              <a:spcBef>
                <a:spcPts val="985"/>
              </a:spcBef>
            </a:pPr>
            <a:r>
              <a:rPr sz="1600" b="1" spc="-5" dirty="0" smtClean="0">
                <a:solidFill>
                  <a:srgbClr val="E26C09"/>
                </a:solidFill>
                <a:latin typeface="Arial"/>
                <a:cs typeface="Arial"/>
              </a:rPr>
              <a:t>Return</a:t>
            </a:r>
            <a:r>
              <a:rPr sz="1600" b="1" spc="-85" dirty="0" smtClean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E26C09"/>
                </a:solidFill>
                <a:latin typeface="Arial"/>
                <a:cs typeface="Arial"/>
              </a:rPr>
              <a:t>Policy</a:t>
            </a:r>
            <a:endParaRPr sz="1600" dirty="0">
              <a:latin typeface="Arial"/>
              <a:cs typeface="Arial"/>
            </a:endParaRPr>
          </a:p>
          <a:p>
            <a:pPr marL="12700">
              <a:spcBef>
                <a:spcPts val="790"/>
              </a:spcBef>
            </a:pPr>
            <a:r>
              <a:rPr sz="1600" spc="5" dirty="0">
                <a:latin typeface="Arial MT"/>
                <a:cs typeface="Arial MT"/>
              </a:rPr>
              <a:t>We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will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offer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30</a:t>
            </a:r>
            <a:r>
              <a:rPr sz="1600" spc="-10" dirty="0">
                <a:latin typeface="Arial MT"/>
                <a:cs typeface="Arial MT"/>
              </a:rPr>
              <a:t> days</a:t>
            </a:r>
            <a:r>
              <a:rPr sz="1600" dirty="0">
                <a:latin typeface="Arial MT"/>
                <a:cs typeface="Arial MT"/>
              </a:rPr>
              <a:t> money-back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guaranty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 our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product.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72187" y="2286000"/>
            <a:ext cx="5314950" cy="2766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E26C09"/>
                </a:solidFill>
                <a:latin typeface="Arial"/>
                <a:cs typeface="Arial"/>
              </a:rPr>
              <a:t>Customer</a:t>
            </a:r>
            <a:r>
              <a:rPr b="1" spc="-7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Analysis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>
              <a:latin typeface="Arial"/>
              <a:cs typeface="Arial"/>
            </a:endParaRPr>
          </a:p>
          <a:p>
            <a:pPr marL="12700"/>
            <a:r>
              <a:rPr b="1" spc="-10" dirty="0">
                <a:solidFill>
                  <a:srgbClr val="E26C09"/>
                </a:solidFill>
                <a:latin typeface="Arial"/>
                <a:cs typeface="Arial"/>
              </a:rPr>
              <a:t>Our</a:t>
            </a:r>
            <a:r>
              <a:rPr b="1" spc="-4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Customers?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dirty="0">
              <a:latin typeface="Arial"/>
              <a:cs typeface="Arial"/>
            </a:endParaRPr>
          </a:p>
          <a:p>
            <a:pPr marL="12700" marR="5080">
              <a:lnSpc>
                <a:spcPct val="103600"/>
              </a:lnSpc>
            </a:pPr>
            <a:r>
              <a:rPr spc="5" dirty="0">
                <a:latin typeface="Arial MT"/>
                <a:cs typeface="Arial MT"/>
              </a:rPr>
              <a:t>We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are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targeting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parents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across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united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states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who</a:t>
            </a:r>
            <a:r>
              <a:rPr dirty="0">
                <a:latin typeface="Arial MT"/>
                <a:cs typeface="Arial MT"/>
              </a:rPr>
              <a:t> are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looking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for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 </a:t>
            </a:r>
            <a:r>
              <a:rPr spc="-37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cheerful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blanket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for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their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newborns.</a:t>
            </a:r>
            <a:endParaRPr dirty="0">
              <a:latin typeface="Arial MT"/>
              <a:cs typeface="Arial MT"/>
            </a:endParaRPr>
          </a:p>
          <a:p>
            <a:pPr>
              <a:spcBef>
                <a:spcPts val="10"/>
              </a:spcBef>
            </a:pPr>
            <a:endParaRPr dirty="0">
              <a:latin typeface="Arial MT"/>
              <a:cs typeface="Arial MT"/>
            </a:endParaRPr>
          </a:p>
          <a:p>
            <a:pPr marL="12700"/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Customer</a:t>
            </a:r>
            <a:r>
              <a:rPr b="1" spc="-40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Residence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950" dirty="0">
              <a:latin typeface="Arial"/>
              <a:cs typeface="Arial"/>
            </a:endParaRPr>
          </a:p>
          <a:p>
            <a:pPr marL="12700"/>
            <a:r>
              <a:rPr sz="1400" dirty="0">
                <a:latin typeface="Arial MT"/>
                <a:cs typeface="Arial MT"/>
              </a:rPr>
              <a:t>Our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parents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across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whole</a:t>
            </a:r>
            <a:r>
              <a:rPr sz="1400" dirty="0">
                <a:latin typeface="Arial MT"/>
                <a:cs typeface="Arial MT"/>
              </a:rPr>
              <a:t> United </a:t>
            </a:r>
            <a:r>
              <a:rPr sz="1400" spc="-5" dirty="0">
                <a:latin typeface="Arial MT"/>
                <a:cs typeface="Arial MT"/>
              </a:rPr>
              <a:t>States.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187" y="5181600"/>
            <a:ext cx="6188075" cy="375234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98693" y="1981200"/>
            <a:ext cx="5583555" cy="7015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b="1" spc="-5" dirty="0" smtClean="0">
                <a:solidFill>
                  <a:srgbClr val="E26C09"/>
                </a:solidFill>
                <a:latin typeface="Arial"/>
                <a:cs typeface="Arial"/>
              </a:rPr>
              <a:t>Customer Attainment</a:t>
            </a:r>
            <a:r>
              <a:rPr lang="en-US" b="1" spc="-45" dirty="0" smtClean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rgbClr val="E26C09"/>
                </a:solidFill>
                <a:latin typeface="Arial"/>
                <a:cs typeface="Arial"/>
              </a:rPr>
              <a:t>Strategy</a:t>
            </a:r>
            <a:endParaRPr lang="en-US" dirty="0" smtClean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 marR="5080">
              <a:lnSpc>
                <a:spcPct val="103499"/>
              </a:lnSpc>
            </a:pPr>
            <a:r>
              <a:rPr lang="en-US" spc="5" dirty="0" smtClean="0">
                <a:latin typeface="Arial MT"/>
                <a:cs typeface="Arial MT"/>
              </a:rPr>
              <a:t>We </a:t>
            </a:r>
            <a:r>
              <a:rPr lang="en-US" dirty="0" smtClean="0">
                <a:latin typeface="Arial MT"/>
                <a:cs typeface="Arial MT"/>
              </a:rPr>
              <a:t>are going to </a:t>
            </a:r>
            <a:r>
              <a:rPr lang="en-US" spc="-5" dirty="0" smtClean="0">
                <a:latin typeface="Arial MT"/>
                <a:cs typeface="Arial MT"/>
              </a:rPr>
              <a:t>get </a:t>
            </a:r>
            <a:r>
              <a:rPr lang="en-US" dirty="0" smtClean="0">
                <a:latin typeface="Arial MT"/>
                <a:cs typeface="Arial MT"/>
              </a:rPr>
              <a:t>our </a:t>
            </a:r>
            <a:r>
              <a:rPr lang="en-US" spc="-5" dirty="0" smtClean="0">
                <a:latin typeface="Arial MT"/>
                <a:cs typeface="Arial MT"/>
              </a:rPr>
              <a:t>customers through Amazon. </a:t>
            </a:r>
            <a:r>
              <a:rPr lang="en-US" spc="5" dirty="0" smtClean="0">
                <a:latin typeface="Arial MT"/>
                <a:cs typeface="Arial MT"/>
              </a:rPr>
              <a:t>We </a:t>
            </a:r>
            <a:r>
              <a:rPr lang="en-US" spc="-5" dirty="0" smtClean="0">
                <a:latin typeface="Arial MT"/>
                <a:cs typeface="Arial MT"/>
              </a:rPr>
              <a:t>will also use </a:t>
            </a:r>
            <a:r>
              <a:rPr lang="en-US" spc="-375" dirty="0" smtClean="0">
                <a:latin typeface="Arial MT"/>
                <a:cs typeface="Arial MT"/>
              </a:rPr>
              <a:t> </a:t>
            </a:r>
            <a:r>
              <a:rPr lang="en-US" spc="-5" dirty="0" smtClean="0">
                <a:latin typeface="Arial MT"/>
                <a:cs typeface="Arial MT"/>
              </a:rPr>
              <a:t>social</a:t>
            </a:r>
            <a:r>
              <a:rPr lang="en-US" spc="5" dirty="0" smtClean="0">
                <a:latin typeface="Arial MT"/>
                <a:cs typeface="Arial MT"/>
              </a:rPr>
              <a:t> </a:t>
            </a:r>
            <a:r>
              <a:rPr lang="en-US" spc="-5" dirty="0" smtClean="0">
                <a:latin typeface="Arial MT"/>
                <a:cs typeface="Arial MT"/>
              </a:rPr>
              <a:t>media</a:t>
            </a:r>
            <a:r>
              <a:rPr lang="en-US" spc="5" dirty="0" smtClean="0">
                <a:latin typeface="Arial MT"/>
                <a:cs typeface="Arial MT"/>
              </a:rPr>
              <a:t> </a:t>
            </a:r>
            <a:r>
              <a:rPr lang="en-US" spc="-5" dirty="0" smtClean="0">
                <a:latin typeface="Arial MT"/>
                <a:cs typeface="Arial MT"/>
              </a:rPr>
              <a:t>marketing</a:t>
            </a:r>
            <a:r>
              <a:rPr lang="en-US" spc="-10" dirty="0" smtClean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and PPC</a:t>
            </a:r>
            <a:r>
              <a:rPr lang="en-US" spc="-15" dirty="0" smtClean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for</a:t>
            </a:r>
            <a:r>
              <a:rPr lang="en-US" spc="-10" dirty="0" smtClean="0">
                <a:latin typeface="Arial MT"/>
                <a:cs typeface="Arial MT"/>
              </a:rPr>
              <a:t> </a:t>
            </a:r>
            <a:r>
              <a:rPr lang="en-US" spc="-5" dirty="0" smtClean="0">
                <a:latin typeface="Arial MT"/>
                <a:cs typeface="Arial MT"/>
              </a:rPr>
              <a:t>customer</a:t>
            </a:r>
            <a:r>
              <a:rPr lang="en-US" dirty="0" smtClean="0">
                <a:latin typeface="Arial MT"/>
                <a:cs typeface="Arial MT"/>
              </a:rPr>
              <a:t> </a:t>
            </a:r>
            <a:r>
              <a:rPr lang="en-US" spc="-5" dirty="0" smtClean="0">
                <a:latin typeface="Arial MT"/>
                <a:cs typeface="Arial MT"/>
              </a:rPr>
              <a:t>Attainment.</a:t>
            </a:r>
          </a:p>
          <a:p>
            <a:pPr marL="12700" marR="5080">
              <a:lnSpc>
                <a:spcPct val="103499"/>
              </a:lnSpc>
            </a:pPr>
            <a:endParaRPr lang="en-US" dirty="0" smtClean="0">
              <a:latin typeface="Arial MT"/>
              <a:cs typeface="Arial MT"/>
            </a:endParaRPr>
          </a:p>
          <a:p>
            <a:pPr marL="12700">
              <a:spcBef>
                <a:spcPts val="100"/>
              </a:spcBef>
            </a:pPr>
            <a:r>
              <a:rPr b="1" dirty="0" smtClean="0">
                <a:solidFill>
                  <a:srgbClr val="E26C09"/>
                </a:solidFill>
                <a:latin typeface="Arial"/>
                <a:cs typeface="Arial"/>
              </a:rPr>
              <a:t>Competitor</a:t>
            </a:r>
            <a:r>
              <a:rPr b="1" spc="-95" dirty="0" smtClean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Analysis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>
              <a:latin typeface="Arial"/>
              <a:cs typeface="Arial"/>
            </a:endParaRPr>
          </a:p>
          <a:p>
            <a:pPr marL="12700"/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Direct</a:t>
            </a:r>
            <a:r>
              <a:rPr b="1" spc="-4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competitors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dirty="0">
              <a:latin typeface="Arial"/>
              <a:cs typeface="Arial"/>
            </a:endParaRPr>
          </a:p>
          <a:p>
            <a:pPr marL="12700" marR="219710">
              <a:lnSpc>
                <a:spcPct val="110000"/>
              </a:lnSpc>
            </a:pPr>
            <a:r>
              <a:rPr spc="-5" dirty="0">
                <a:latin typeface="Arial MT"/>
                <a:cs typeface="Arial MT"/>
              </a:rPr>
              <a:t>Include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your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direct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competitors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their</a:t>
            </a:r>
            <a:r>
              <a:rPr spc="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store</a:t>
            </a:r>
            <a:r>
              <a:rPr dirty="0">
                <a:latin typeface="Arial MT"/>
                <a:cs typeface="Arial MT"/>
              </a:rPr>
              <a:t> details.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(their </a:t>
            </a:r>
            <a:r>
              <a:rPr spc="-43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reviews,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daily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sales,</a:t>
            </a:r>
            <a:r>
              <a:rPr spc="-5" dirty="0">
                <a:latin typeface="Arial MT"/>
                <a:cs typeface="Arial MT"/>
              </a:rPr>
              <a:t> etc.)</a:t>
            </a:r>
            <a:endParaRPr dirty="0">
              <a:latin typeface="Arial MT"/>
              <a:cs typeface="Arial MT"/>
            </a:endParaRPr>
          </a:p>
          <a:p>
            <a:pPr>
              <a:spcBef>
                <a:spcPts val="35"/>
              </a:spcBef>
            </a:pPr>
            <a:endParaRPr dirty="0">
              <a:latin typeface="Arial MT"/>
              <a:cs typeface="Arial MT"/>
            </a:endParaRPr>
          </a:p>
          <a:p>
            <a:pPr marL="12700"/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Indirect</a:t>
            </a:r>
            <a:r>
              <a:rPr b="1" spc="-5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competitors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dirty="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</a:pPr>
            <a:r>
              <a:rPr spc="-5" dirty="0">
                <a:latin typeface="Arial MT"/>
                <a:cs typeface="Arial MT"/>
              </a:rPr>
              <a:t>Include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your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</a:t>
            </a:r>
            <a:r>
              <a:rPr dirty="0">
                <a:latin typeface="Arial MT"/>
                <a:cs typeface="Arial MT"/>
              </a:rPr>
              <a:t> direct </a:t>
            </a:r>
            <a:r>
              <a:rPr spc="-5" dirty="0">
                <a:latin typeface="Arial MT"/>
                <a:cs typeface="Arial MT"/>
              </a:rPr>
              <a:t>competitors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their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store</a:t>
            </a:r>
            <a:r>
              <a:rPr spc="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details. </a:t>
            </a:r>
            <a:r>
              <a:rPr spc="-5" dirty="0">
                <a:latin typeface="Arial MT"/>
                <a:cs typeface="Arial MT"/>
              </a:rPr>
              <a:t>(their </a:t>
            </a:r>
            <a:r>
              <a:rPr spc="-43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reviews,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daily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sales,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etc.).</a:t>
            </a:r>
          </a:p>
          <a:p>
            <a:pPr>
              <a:spcBef>
                <a:spcPts val="35"/>
              </a:spcBef>
            </a:pPr>
            <a:endParaRPr dirty="0">
              <a:latin typeface="Arial MT"/>
              <a:cs typeface="Arial MT"/>
            </a:endParaRPr>
          </a:p>
          <a:p>
            <a:pPr marL="12700"/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Competitive</a:t>
            </a:r>
            <a:r>
              <a:rPr b="1" spc="-5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Advantage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815"/>
              </a:spcBef>
            </a:pPr>
            <a:r>
              <a:rPr spc="-5" dirty="0">
                <a:latin typeface="Arial MT"/>
                <a:cs typeface="Arial MT"/>
              </a:rPr>
              <a:t>Following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are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our</a:t>
            </a:r>
            <a:r>
              <a:rPr spc="-5" dirty="0">
                <a:latin typeface="Arial MT"/>
                <a:cs typeface="Arial MT"/>
              </a:rPr>
              <a:t> completive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advantages</a:t>
            </a:r>
            <a:endParaRPr dirty="0">
              <a:latin typeface="Arial MT"/>
              <a:cs typeface="Arial MT"/>
            </a:endParaRPr>
          </a:p>
          <a:p>
            <a:pPr marL="469265" indent="-228600">
              <a:spcBef>
                <a:spcPts val="94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>
                <a:latin typeface="Arial MT"/>
                <a:cs typeface="Arial MT"/>
              </a:rPr>
              <a:t>Low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sourcing price</a:t>
            </a:r>
            <a:endParaRPr dirty="0">
              <a:latin typeface="Arial MT"/>
              <a:cs typeface="Arial MT"/>
            </a:endParaRPr>
          </a:p>
          <a:p>
            <a:pPr marL="469265" indent="-228600"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pc="-5" dirty="0">
                <a:latin typeface="Arial MT"/>
                <a:cs typeface="Arial MT"/>
              </a:rPr>
              <a:t>High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product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quality</a:t>
            </a:r>
            <a:endParaRPr dirty="0">
              <a:latin typeface="Arial MT"/>
              <a:cs typeface="Arial MT"/>
            </a:endParaRPr>
          </a:p>
          <a:p>
            <a:pPr marL="469265" indent="-228600">
              <a:spcBef>
                <a:spcPts val="9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>
                <a:latin typeface="Arial MT"/>
                <a:cs typeface="Arial MT"/>
              </a:rPr>
              <a:t>Unique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product</a:t>
            </a:r>
            <a:endParaRPr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3400" y="2057400"/>
            <a:ext cx="5997073" cy="60959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SWOT ANALYSIS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362541"/>
              </p:ext>
            </p:extLst>
          </p:nvPr>
        </p:nvGraphicFramePr>
        <p:xfrm>
          <a:off x="762000" y="2667000"/>
          <a:ext cx="6377736" cy="689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600200"/>
                <a:gridCol w="1752600"/>
                <a:gridCol w="1577136"/>
              </a:tblGrid>
              <a:tr h="1723628"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STRENGTH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WEAKNESS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OPPERTUNITY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THREAD</a:t>
                      </a:r>
                      <a:endParaRPr lang="en-US" sz="2000" dirty="0"/>
                    </a:p>
                  </a:txBody>
                  <a:tcPr/>
                </a:tc>
              </a:tr>
              <a:tr h="1723628">
                <a:tc>
                  <a:txBody>
                    <a:bodyPr/>
                    <a:lstStyle/>
                    <a:p>
                      <a:r>
                        <a:rPr lang="en-US" dirty="0" smtClean="0"/>
                        <a:t>Winning</a:t>
                      </a:r>
                      <a:r>
                        <a:rPr lang="en-US" baseline="0" dirty="0" smtClean="0"/>
                        <a:t>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Highly Competitive Niche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Boom in E-Commerce</a:t>
                      </a:r>
                      <a:r>
                        <a:rPr lang="en-US" baseline="0" dirty="0" smtClean="0"/>
                        <a:t> after the Pandemic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 Competition</a:t>
                      </a:r>
                      <a:endParaRPr lang="en-US" dirty="0"/>
                    </a:p>
                  </a:txBody>
                  <a:tcPr/>
                </a:tc>
              </a:tr>
              <a:tr h="1723628">
                <a:tc>
                  <a:txBody>
                    <a:bodyPr/>
                    <a:lstStyle/>
                    <a:p>
                      <a:r>
                        <a:rPr lang="en-US" dirty="0" smtClean="0"/>
                        <a:t>Lowest Sourcing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Lacking in Social Media Presence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Media Presence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Delay in shipment due to Pandemic</a:t>
                      </a:r>
                      <a:endParaRPr lang="en-US" dirty="0"/>
                    </a:p>
                  </a:txBody>
                  <a:tcPr/>
                </a:tc>
              </a:tr>
              <a:tr h="1723628">
                <a:tc>
                  <a:txBody>
                    <a:bodyPr/>
                    <a:lstStyle/>
                    <a:p>
                      <a:r>
                        <a:rPr lang="en-US" dirty="0" smtClean="0"/>
                        <a:t>Competent Team Players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Budget is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Brand Updates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8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2057400"/>
            <a:ext cx="5970905" cy="1897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930775" algn="l"/>
              </a:tabLst>
            </a:pP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 b="1" dirty="0">
              <a:latin typeface="Arial MT"/>
              <a:cs typeface="Arial MT"/>
            </a:endParaRPr>
          </a:p>
          <a:p>
            <a:pPr marL="12700">
              <a:spcBef>
                <a:spcPts val="844"/>
              </a:spcBef>
            </a:pPr>
            <a:r>
              <a:rPr b="1" dirty="0">
                <a:solidFill>
                  <a:srgbClr val="E26C09"/>
                </a:solidFill>
                <a:latin typeface="Arial"/>
                <a:cs typeface="Arial"/>
              </a:rPr>
              <a:t>Impact</a:t>
            </a:r>
            <a:r>
              <a:rPr b="1" spc="-10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E26C09"/>
                </a:solidFill>
                <a:latin typeface="Arial"/>
                <a:cs typeface="Arial"/>
              </a:rPr>
              <a:t>of</a:t>
            </a:r>
            <a:r>
              <a:rPr b="1" spc="-1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Covid-19</a:t>
            </a:r>
            <a:r>
              <a:rPr b="1" spc="-1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E26C09"/>
                </a:solidFill>
                <a:latin typeface="Arial"/>
                <a:cs typeface="Arial"/>
              </a:rPr>
              <a:t>on</a:t>
            </a:r>
            <a:r>
              <a:rPr b="1" spc="-20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the</a:t>
            </a:r>
            <a:r>
              <a:rPr b="1" spc="-1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E26C09"/>
                </a:solidFill>
                <a:latin typeface="Arial"/>
                <a:cs typeface="Arial"/>
              </a:rPr>
              <a:t>Business</a:t>
            </a:r>
            <a:endParaRPr b="1" dirty="0">
              <a:latin typeface="Arial"/>
              <a:cs typeface="Arial"/>
            </a:endParaRPr>
          </a:p>
          <a:p>
            <a:pPr marL="12700" marR="97790">
              <a:lnSpc>
                <a:spcPct val="103600"/>
              </a:lnSpc>
              <a:spcBef>
                <a:spcPts val="815"/>
              </a:spcBef>
            </a:pPr>
            <a:r>
              <a:rPr b="1" spc="-5" dirty="0">
                <a:latin typeface="Arial MT"/>
                <a:cs typeface="Arial MT"/>
              </a:rPr>
              <a:t>Explain</a:t>
            </a:r>
            <a:r>
              <a:rPr b="1" dirty="0">
                <a:latin typeface="Arial MT"/>
                <a:cs typeface="Arial MT"/>
              </a:rPr>
              <a:t> how</a:t>
            </a:r>
            <a:r>
              <a:rPr b="1" spc="-15" dirty="0">
                <a:latin typeface="Arial MT"/>
                <a:cs typeface="Arial MT"/>
              </a:rPr>
              <a:t> </a:t>
            </a:r>
            <a:r>
              <a:rPr b="1" dirty="0">
                <a:latin typeface="Arial MT"/>
                <a:cs typeface="Arial MT"/>
              </a:rPr>
              <a:t>Covid-19</a:t>
            </a:r>
            <a:r>
              <a:rPr b="1" spc="5" dirty="0">
                <a:latin typeface="Arial MT"/>
                <a:cs typeface="Arial MT"/>
              </a:rPr>
              <a:t> </a:t>
            </a:r>
            <a:r>
              <a:rPr b="1" spc="-5" dirty="0">
                <a:latin typeface="Arial MT"/>
                <a:cs typeface="Arial MT"/>
              </a:rPr>
              <a:t>can</a:t>
            </a:r>
            <a:r>
              <a:rPr b="1" dirty="0">
                <a:latin typeface="Arial MT"/>
                <a:cs typeface="Arial MT"/>
              </a:rPr>
              <a:t> </a:t>
            </a:r>
            <a:r>
              <a:rPr b="1" spc="-5" dirty="0">
                <a:latin typeface="Arial MT"/>
                <a:cs typeface="Arial MT"/>
              </a:rPr>
              <a:t>impact</a:t>
            </a:r>
            <a:r>
              <a:rPr b="1" spc="10" dirty="0">
                <a:latin typeface="Arial MT"/>
                <a:cs typeface="Arial MT"/>
              </a:rPr>
              <a:t> </a:t>
            </a:r>
            <a:r>
              <a:rPr b="1" spc="-5" dirty="0">
                <a:latin typeface="Arial MT"/>
                <a:cs typeface="Arial MT"/>
              </a:rPr>
              <a:t>your</a:t>
            </a:r>
            <a:r>
              <a:rPr b="1" spc="-10" dirty="0">
                <a:latin typeface="Arial MT"/>
                <a:cs typeface="Arial MT"/>
              </a:rPr>
              <a:t> </a:t>
            </a:r>
            <a:r>
              <a:rPr b="1" spc="-5" dirty="0">
                <a:latin typeface="Arial MT"/>
                <a:cs typeface="Arial MT"/>
              </a:rPr>
              <a:t>business</a:t>
            </a:r>
            <a:r>
              <a:rPr b="1" spc="10" dirty="0">
                <a:latin typeface="Arial MT"/>
                <a:cs typeface="Arial MT"/>
              </a:rPr>
              <a:t> </a:t>
            </a:r>
            <a:r>
              <a:rPr b="1" spc="-5" dirty="0">
                <a:latin typeface="Arial MT"/>
                <a:cs typeface="Arial MT"/>
              </a:rPr>
              <a:t>like</a:t>
            </a:r>
            <a:r>
              <a:rPr b="1" spc="-10" dirty="0">
                <a:latin typeface="Arial MT"/>
                <a:cs typeface="Arial MT"/>
              </a:rPr>
              <a:t> </a:t>
            </a:r>
            <a:r>
              <a:rPr b="1" dirty="0">
                <a:latin typeface="Arial MT"/>
                <a:cs typeface="Arial MT"/>
              </a:rPr>
              <a:t>has </a:t>
            </a:r>
            <a:r>
              <a:rPr b="1" spc="-5" dirty="0">
                <a:latin typeface="Arial MT"/>
                <a:cs typeface="Arial MT"/>
              </a:rPr>
              <a:t>your</a:t>
            </a:r>
            <a:r>
              <a:rPr b="1" dirty="0">
                <a:latin typeface="Arial MT"/>
                <a:cs typeface="Arial MT"/>
              </a:rPr>
              <a:t> </a:t>
            </a:r>
            <a:r>
              <a:rPr b="1" spc="-5" dirty="0">
                <a:latin typeface="Arial MT"/>
                <a:cs typeface="Arial MT"/>
              </a:rPr>
              <a:t>business </a:t>
            </a:r>
            <a:r>
              <a:rPr b="1" dirty="0">
                <a:latin typeface="Arial MT"/>
                <a:cs typeface="Arial MT"/>
              </a:rPr>
              <a:t> been</a:t>
            </a:r>
            <a:r>
              <a:rPr b="1" spc="5" dirty="0">
                <a:latin typeface="Arial MT"/>
                <a:cs typeface="Arial MT"/>
              </a:rPr>
              <a:t> </a:t>
            </a:r>
            <a:r>
              <a:rPr b="1" spc="-5" dirty="0">
                <a:latin typeface="Arial MT"/>
                <a:cs typeface="Arial MT"/>
              </a:rPr>
              <a:t>positively</a:t>
            </a:r>
            <a:r>
              <a:rPr b="1" spc="-10" dirty="0">
                <a:latin typeface="Arial MT"/>
                <a:cs typeface="Arial MT"/>
              </a:rPr>
              <a:t> </a:t>
            </a:r>
            <a:r>
              <a:rPr b="1" spc="-5" dirty="0">
                <a:latin typeface="Arial MT"/>
                <a:cs typeface="Arial MT"/>
              </a:rPr>
              <a:t>affected </a:t>
            </a:r>
            <a:r>
              <a:rPr b="1" dirty="0">
                <a:latin typeface="Arial MT"/>
                <a:cs typeface="Arial MT"/>
              </a:rPr>
              <a:t>by</a:t>
            </a:r>
            <a:r>
              <a:rPr b="1" spc="-5" dirty="0">
                <a:latin typeface="Arial MT"/>
                <a:cs typeface="Arial MT"/>
              </a:rPr>
              <a:t> </a:t>
            </a:r>
            <a:r>
              <a:rPr b="1" dirty="0">
                <a:latin typeface="Arial MT"/>
                <a:cs typeface="Arial MT"/>
              </a:rPr>
              <a:t>covid-19, </a:t>
            </a:r>
            <a:r>
              <a:rPr b="1" spc="-5" dirty="0">
                <a:latin typeface="Arial MT"/>
                <a:cs typeface="Arial MT"/>
              </a:rPr>
              <a:t>effect</a:t>
            </a:r>
            <a:r>
              <a:rPr b="1" dirty="0">
                <a:latin typeface="Arial MT"/>
                <a:cs typeface="Arial MT"/>
              </a:rPr>
              <a:t> of</a:t>
            </a:r>
            <a:r>
              <a:rPr b="1" spc="5" dirty="0">
                <a:latin typeface="Arial MT"/>
                <a:cs typeface="Arial MT"/>
              </a:rPr>
              <a:t> </a:t>
            </a:r>
            <a:r>
              <a:rPr b="1" spc="-5" dirty="0">
                <a:latin typeface="Arial MT"/>
                <a:cs typeface="Arial MT"/>
              </a:rPr>
              <a:t>covid</a:t>
            </a:r>
            <a:r>
              <a:rPr b="1" spc="10" dirty="0">
                <a:latin typeface="Arial MT"/>
                <a:cs typeface="Arial MT"/>
              </a:rPr>
              <a:t> </a:t>
            </a:r>
            <a:r>
              <a:rPr b="1" dirty="0">
                <a:latin typeface="Arial MT"/>
                <a:cs typeface="Arial MT"/>
              </a:rPr>
              <a:t>on</a:t>
            </a:r>
            <a:r>
              <a:rPr b="1" spc="5" dirty="0">
                <a:latin typeface="Arial MT"/>
                <a:cs typeface="Arial MT"/>
              </a:rPr>
              <a:t> </a:t>
            </a:r>
            <a:r>
              <a:rPr b="1" spc="-5" dirty="0">
                <a:latin typeface="Arial MT"/>
                <a:cs typeface="Arial MT"/>
              </a:rPr>
              <a:t>your</a:t>
            </a:r>
            <a:r>
              <a:rPr b="1" spc="10" dirty="0">
                <a:latin typeface="Arial MT"/>
                <a:cs typeface="Arial MT"/>
              </a:rPr>
              <a:t> </a:t>
            </a:r>
            <a:r>
              <a:rPr b="1" spc="-5" dirty="0">
                <a:latin typeface="Arial MT"/>
                <a:cs typeface="Arial MT"/>
              </a:rPr>
              <a:t>shipments</a:t>
            </a:r>
            <a:r>
              <a:rPr b="1" dirty="0">
                <a:latin typeface="Arial MT"/>
                <a:cs typeface="Arial MT"/>
              </a:rPr>
              <a:t> </a:t>
            </a:r>
            <a:r>
              <a:rPr b="1" spc="-5" dirty="0">
                <a:latin typeface="Arial MT"/>
                <a:cs typeface="Arial MT"/>
              </a:rPr>
              <a:t>etc.</a:t>
            </a:r>
            <a:endParaRPr b="1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2209800"/>
            <a:ext cx="5970905" cy="5555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930775" algn="l"/>
              </a:tabLst>
            </a:pPr>
            <a:endParaRPr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dirty="0">
              <a:latin typeface="Arial MT"/>
              <a:cs typeface="Arial MT"/>
            </a:endParaRPr>
          </a:p>
          <a:p>
            <a:pPr marL="12700">
              <a:spcBef>
                <a:spcPts val="844"/>
              </a:spcBef>
            </a:pPr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Sales</a:t>
            </a:r>
            <a:r>
              <a:rPr b="1" spc="-10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E26C09"/>
                </a:solidFill>
                <a:latin typeface="Arial"/>
                <a:cs typeface="Arial"/>
              </a:rPr>
              <a:t>and</a:t>
            </a:r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 Marketing</a:t>
            </a:r>
            <a:r>
              <a:rPr b="1" spc="-1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E26C09"/>
                </a:solidFill>
                <a:latin typeface="Arial"/>
                <a:cs typeface="Arial"/>
              </a:rPr>
              <a:t>Strategy</a:t>
            </a:r>
            <a:endParaRPr dirty="0">
              <a:latin typeface="Arial"/>
              <a:cs typeface="Arial"/>
            </a:endParaRPr>
          </a:p>
          <a:p>
            <a:pPr marL="12700" marR="79375">
              <a:lnSpc>
                <a:spcPct val="103600"/>
              </a:lnSpc>
              <a:spcBef>
                <a:spcPts val="815"/>
              </a:spcBef>
            </a:pPr>
            <a:r>
              <a:rPr spc="5" dirty="0">
                <a:latin typeface="Arial MT"/>
                <a:cs typeface="Arial MT"/>
              </a:rPr>
              <a:t>We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are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going to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use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Amazon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platform </a:t>
            </a:r>
            <a:r>
              <a:rPr dirty="0">
                <a:latin typeface="Arial MT"/>
                <a:cs typeface="Arial MT"/>
              </a:rPr>
              <a:t>to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generate sales.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For</a:t>
            </a:r>
            <a:r>
              <a:rPr spc="3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marketing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we </a:t>
            </a:r>
            <a:r>
              <a:rPr spc="-37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are going to </a:t>
            </a:r>
            <a:r>
              <a:rPr spc="-5" dirty="0">
                <a:latin typeface="Arial MT"/>
                <a:cs typeface="Arial MT"/>
              </a:rPr>
              <a:t>use following strategies. </a:t>
            </a:r>
            <a:r>
              <a:rPr dirty="0">
                <a:latin typeface="Arial MT"/>
                <a:cs typeface="Arial MT"/>
              </a:rPr>
              <a:t>(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This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section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can be future </a:t>
            </a:r>
            <a:r>
              <a:rPr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elaborated)</a:t>
            </a:r>
            <a:endParaRPr dirty="0">
              <a:latin typeface="Arial MT"/>
              <a:cs typeface="Arial MT"/>
            </a:endParaRPr>
          </a:p>
          <a:p>
            <a:pPr>
              <a:spcBef>
                <a:spcPts val="10"/>
              </a:spcBef>
            </a:pPr>
            <a:endParaRPr dirty="0">
              <a:latin typeface="Arial MT"/>
              <a:cs typeface="Arial MT"/>
            </a:endParaRPr>
          </a:p>
          <a:p>
            <a:pPr marL="12700"/>
            <a:r>
              <a:rPr b="1" dirty="0">
                <a:solidFill>
                  <a:srgbClr val="E26C09"/>
                </a:solidFill>
                <a:latin typeface="Arial"/>
                <a:cs typeface="Arial"/>
              </a:rPr>
              <a:t>Reviews</a:t>
            </a:r>
            <a:endParaRPr dirty="0">
              <a:latin typeface="Arial"/>
              <a:cs typeface="Arial"/>
            </a:endParaRPr>
          </a:p>
          <a:p>
            <a:pPr marL="12700" marR="428625">
              <a:lnSpc>
                <a:spcPct val="103600"/>
              </a:lnSpc>
              <a:spcBef>
                <a:spcPts val="740"/>
              </a:spcBef>
            </a:pPr>
            <a:r>
              <a:rPr spc="5" dirty="0">
                <a:latin typeface="Arial MT"/>
                <a:cs typeface="Arial MT"/>
              </a:rPr>
              <a:t>We </a:t>
            </a:r>
            <a:r>
              <a:rPr dirty="0">
                <a:latin typeface="Arial MT"/>
                <a:cs typeface="Arial MT"/>
              </a:rPr>
              <a:t>are going to </a:t>
            </a:r>
            <a:r>
              <a:rPr spc="-5" dirty="0">
                <a:latin typeface="Arial MT"/>
                <a:cs typeface="Arial MT"/>
              </a:rPr>
              <a:t>distribute our products </a:t>
            </a:r>
            <a:r>
              <a:rPr dirty="0">
                <a:latin typeface="Arial MT"/>
                <a:cs typeface="Arial MT"/>
              </a:rPr>
              <a:t>for free to </a:t>
            </a:r>
            <a:r>
              <a:rPr spc="-5" dirty="0">
                <a:latin typeface="Arial MT"/>
                <a:cs typeface="Arial MT"/>
              </a:rPr>
              <a:t>generate reviews </a:t>
            </a:r>
            <a:r>
              <a:rPr dirty="0">
                <a:latin typeface="Arial MT"/>
                <a:cs typeface="Arial MT"/>
              </a:rPr>
              <a:t>on </a:t>
            </a:r>
            <a:r>
              <a:rPr spc="-37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amazon.</a:t>
            </a:r>
          </a:p>
          <a:p>
            <a:pPr>
              <a:spcBef>
                <a:spcPts val="15"/>
              </a:spcBef>
            </a:pPr>
            <a:endParaRPr dirty="0">
              <a:latin typeface="Arial MT"/>
              <a:cs typeface="Arial MT"/>
            </a:endParaRPr>
          </a:p>
          <a:p>
            <a:pPr marL="12700"/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PPC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800"/>
              </a:spcBef>
            </a:pPr>
            <a:r>
              <a:rPr spc="5" dirty="0">
                <a:latin typeface="Arial MT"/>
                <a:cs typeface="Arial MT"/>
              </a:rPr>
              <a:t>We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will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advertise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our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products</a:t>
            </a:r>
            <a:r>
              <a:rPr dirty="0">
                <a:latin typeface="Arial MT"/>
                <a:cs typeface="Arial MT"/>
              </a:rPr>
              <a:t> on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Amazon first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page.</a:t>
            </a:r>
            <a:endParaRPr dirty="0">
              <a:latin typeface="Arial MT"/>
              <a:cs typeface="Arial MT"/>
            </a:endParaRPr>
          </a:p>
          <a:p>
            <a:pPr>
              <a:spcBef>
                <a:spcPts val="15"/>
              </a:spcBef>
            </a:pPr>
            <a:endParaRPr dirty="0">
              <a:latin typeface="Arial MT"/>
              <a:cs typeface="Arial MT"/>
            </a:endParaRPr>
          </a:p>
          <a:p>
            <a:pPr marL="12700"/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Influencer </a:t>
            </a:r>
            <a:r>
              <a:rPr b="1" dirty="0">
                <a:solidFill>
                  <a:srgbClr val="E26C09"/>
                </a:solidFill>
                <a:latin typeface="Arial"/>
                <a:cs typeface="Arial"/>
              </a:rPr>
              <a:t>Marketing </a:t>
            </a:r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and social</a:t>
            </a:r>
            <a:r>
              <a:rPr b="1" spc="1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media</a:t>
            </a:r>
            <a:r>
              <a:rPr b="1" spc="10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marketing</a:t>
            </a:r>
            <a:endParaRPr dirty="0">
              <a:latin typeface="Arial"/>
              <a:cs typeface="Arial"/>
            </a:endParaRPr>
          </a:p>
          <a:p>
            <a:pPr marL="12700" marR="348615">
              <a:lnSpc>
                <a:spcPct val="103600"/>
              </a:lnSpc>
              <a:spcBef>
                <a:spcPts val="740"/>
              </a:spcBef>
            </a:pPr>
            <a:r>
              <a:rPr spc="5" dirty="0">
                <a:latin typeface="Arial MT"/>
                <a:cs typeface="Arial MT"/>
              </a:rPr>
              <a:t>We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are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going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use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influencer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marketing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and</a:t>
            </a:r>
            <a:r>
              <a:rPr spc="-5" dirty="0">
                <a:latin typeface="Arial MT"/>
                <a:cs typeface="Arial MT"/>
              </a:rPr>
              <a:t> social media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platforms</a:t>
            </a:r>
            <a:r>
              <a:rPr dirty="0">
                <a:latin typeface="Arial MT"/>
                <a:cs typeface="Arial MT"/>
              </a:rPr>
              <a:t> to </a:t>
            </a:r>
            <a:r>
              <a:rPr spc="-37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generate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sales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on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our </a:t>
            </a:r>
            <a:r>
              <a:rPr spc="-5" dirty="0">
                <a:latin typeface="Arial MT"/>
                <a:cs typeface="Arial MT"/>
              </a:rPr>
              <a:t>Amazon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store.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18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2286000"/>
            <a:ext cx="48768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E26C09"/>
                </a:solidFill>
                <a:latin typeface="Arial"/>
                <a:cs typeface="Arial"/>
              </a:rPr>
              <a:t>Financial</a:t>
            </a:r>
            <a:r>
              <a:rPr sz="3600" b="1" spc="-10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E26C09"/>
                </a:solidFill>
                <a:latin typeface="Arial"/>
                <a:cs typeface="Arial"/>
              </a:rPr>
              <a:t>Forecast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>
              <a:latin typeface="Arial"/>
              <a:cs typeface="Arial"/>
            </a:endParaRPr>
          </a:p>
          <a:p>
            <a:pPr marL="12700"/>
            <a:r>
              <a:rPr b="1" dirty="0">
                <a:solidFill>
                  <a:srgbClr val="E26C09"/>
                </a:solidFill>
                <a:latin typeface="Arial"/>
                <a:cs typeface="Arial"/>
              </a:rPr>
              <a:t>Monthly</a:t>
            </a:r>
            <a:r>
              <a:rPr b="1" spc="-3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Financial</a:t>
            </a:r>
            <a:r>
              <a:rPr b="1" spc="-2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E26C09"/>
                </a:solidFill>
                <a:latin typeface="Arial"/>
                <a:cs typeface="Arial"/>
              </a:rPr>
              <a:t>Forecast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4531" y="4191000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Profit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Loss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Forecast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58241"/>
              </p:ext>
            </p:extLst>
          </p:nvPr>
        </p:nvGraphicFramePr>
        <p:xfrm>
          <a:off x="304800" y="4724400"/>
          <a:ext cx="7162797" cy="422871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25127"/>
                <a:gridCol w="514752"/>
                <a:gridCol w="513569"/>
                <a:gridCol w="514752"/>
                <a:gridCol w="513569"/>
                <a:gridCol w="514752"/>
                <a:gridCol w="513569"/>
                <a:gridCol w="514752"/>
                <a:gridCol w="513569"/>
                <a:gridCol w="559077"/>
                <a:gridCol w="425513"/>
                <a:gridCol w="425513"/>
                <a:gridCol w="414283"/>
              </a:tblGrid>
              <a:tr h="19811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/>
                        <a:t>Mahram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/>
                        <a:t>USD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</a:tr>
              <a:tr h="332231">
                <a:tc>
                  <a:txBody>
                    <a:bodyPr/>
                    <a:lstStyle/>
                    <a:p>
                      <a:pPr marL="66675">
                        <a:lnSpc>
                          <a:spcPts val="1170"/>
                        </a:lnSpc>
                      </a:pPr>
                      <a:r>
                        <a:rPr sz="1100" spc="-5" dirty="0"/>
                        <a:t>Projected</a:t>
                      </a:r>
                      <a:r>
                        <a:rPr sz="1100" spc="-10" dirty="0"/>
                        <a:t> </a:t>
                      </a:r>
                      <a:r>
                        <a:rPr sz="1100" spc="-5" dirty="0"/>
                        <a:t>Profit</a:t>
                      </a:r>
                      <a:r>
                        <a:rPr sz="1100" spc="-25" dirty="0"/>
                        <a:t> </a:t>
                      </a:r>
                      <a:r>
                        <a:rPr sz="1100" dirty="0"/>
                        <a:t>and</a:t>
                      </a: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/>
                        <a:t>loss</a:t>
                      </a:r>
                      <a:r>
                        <a:rPr sz="1100" spc="-45" dirty="0"/>
                        <a:t> </a:t>
                      </a:r>
                      <a:r>
                        <a:rPr sz="1100" spc="-5" dirty="0"/>
                        <a:t>2021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0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dirty="0"/>
                        <a:t>Jan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5" dirty="0"/>
                        <a:t>Feb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dirty="0"/>
                        <a:t>Mar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5" dirty="0"/>
                        <a:t>Apr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dirty="0"/>
                        <a:t>May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5" dirty="0"/>
                        <a:t>Jun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5" dirty="0"/>
                        <a:t>Jul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5" dirty="0"/>
                        <a:t>Aug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5" dirty="0"/>
                        <a:t>Sep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dirty="0"/>
                        <a:t>Oct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dirty="0"/>
                        <a:t>Nov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dirty="0"/>
                        <a:t>Dec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</a:tr>
              <a:tr h="1905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5" dirty="0"/>
                        <a:t>Sales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202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dirty="0"/>
                        <a:t>Less</a:t>
                      </a:r>
                      <a:r>
                        <a:rPr sz="1100" spc="-15" dirty="0"/>
                        <a:t> </a:t>
                      </a:r>
                      <a:r>
                        <a:rPr sz="1100" spc="-5" dirty="0"/>
                        <a:t>Sales</a:t>
                      </a:r>
                      <a:r>
                        <a:rPr sz="1100" spc="-15" dirty="0"/>
                        <a:t> </a:t>
                      </a:r>
                      <a:r>
                        <a:rPr sz="1100" spc="-5" dirty="0"/>
                        <a:t>Return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dirty="0"/>
                        <a:t>Net</a:t>
                      </a:r>
                      <a:r>
                        <a:rPr sz="1100" spc="-35" dirty="0"/>
                        <a:t> </a:t>
                      </a:r>
                      <a:r>
                        <a:rPr sz="1100" spc="-5" dirty="0"/>
                        <a:t>sales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dirty="0"/>
                        <a:t>Less</a:t>
                      </a:r>
                      <a:r>
                        <a:rPr sz="1100" spc="-25" dirty="0"/>
                        <a:t> </a:t>
                      </a:r>
                      <a:r>
                        <a:rPr sz="1100" spc="-5" dirty="0"/>
                        <a:t>Cost</a:t>
                      </a:r>
                      <a:r>
                        <a:rPr sz="1100" spc="-25" dirty="0"/>
                        <a:t> </a:t>
                      </a:r>
                      <a:r>
                        <a:rPr sz="1100" dirty="0"/>
                        <a:t>of</a:t>
                      </a:r>
                      <a:r>
                        <a:rPr sz="1100" spc="-15" dirty="0"/>
                        <a:t> </a:t>
                      </a:r>
                      <a:r>
                        <a:rPr sz="1100" spc="-5" dirty="0"/>
                        <a:t>sales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dirty="0"/>
                        <a:t>Gross</a:t>
                      </a:r>
                      <a:r>
                        <a:rPr sz="1100" spc="-45" dirty="0"/>
                        <a:t> </a:t>
                      </a:r>
                      <a:r>
                        <a:rPr sz="1100" spc="-5" dirty="0"/>
                        <a:t>Profit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/>
                        <a:t>Add</a:t>
                      </a:r>
                      <a:r>
                        <a:rPr sz="1100" spc="-25" dirty="0"/>
                        <a:t> </a:t>
                      </a:r>
                      <a:r>
                        <a:rPr sz="1100" dirty="0"/>
                        <a:t>other</a:t>
                      </a:r>
                      <a:r>
                        <a:rPr sz="1100" spc="-20" dirty="0"/>
                        <a:t> </a:t>
                      </a:r>
                      <a:r>
                        <a:rPr sz="1100" spc="-5" dirty="0"/>
                        <a:t>Income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dirty="0"/>
                        <a:t>Less</a:t>
                      </a:r>
                      <a:r>
                        <a:rPr sz="1100" spc="-40" dirty="0"/>
                        <a:t> </a:t>
                      </a:r>
                      <a:r>
                        <a:rPr sz="1100" spc="-5" dirty="0"/>
                        <a:t>Expenses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/>
                        <a:t>Selling</a:t>
                      </a:r>
                      <a:r>
                        <a:rPr sz="1100" spc="-30" dirty="0"/>
                        <a:t> </a:t>
                      </a:r>
                      <a:r>
                        <a:rPr sz="1100" spc="-5" dirty="0"/>
                        <a:t>Expense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5" dirty="0"/>
                        <a:t>Operating</a:t>
                      </a:r>
                      <a:r>
                        <a:rPr sz="1100" spc="-30" dirty="0"/>
                        <a:t> </a:t>
                      </a:r>
                      <a:r>
                        <a:rPr sz="1100" spc="-5" dirty="0"/>
                        <a:t>Expense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227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dirty="0"/>
                        <a:t>Admin</a:t>
                      </a:r>
                      <a:r>
                        <a:rPr sz="1100" spc="-40" dirty="0"/>
                        <a:t> </a:t>
                      </a:r>
                      <a:r>
                        <a:rPr sz="1100" spc="-5" dirty="0"/>
                        <a:t>Expense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5" dirty="0"/>
                        <a:t>Other</a:t>
                      </a:r>
                      <a:r>
                        <a:rPr sz="1100" spc="-30" dirty="0"/>
                        <a:t> </a:t>
                      </a:r>
                      <a:r>
                        <a:rPr sz="1100" spc="-5" dirty="0"/>
                        <a:t>Expense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5" dirty="0"/>
                        <a:t>EBITA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dirty="0"/>
                        <a:t>Less</a:t>
                      </a:r>
                      <a:r>
                        <a:rPr sz="1100" spc="-30" dirty="0"/>
                        <a:t> </a:t>
                      </a:r>
                      <a:r>
                        <a:rPr sz="1100" spc="-5" dirty="0"/>
                        <a:t>Tax</a:t>
                      </a:r>
                      <a:r>
                        <a:rPr sz="1100" spc="-30" dirty="0"/>
                        <a:t> </a:t>
                      </a:r>
                      <a:r>
                        <a:rPr sz="1100" spc="-5" dirty="0"/>
                        <a:t>Exp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dirty="0"/>
                        <a:t>Less</a:t>
                      </a:r>
                      <a:r>
                        <a:rPr sz="1100" spc="-15" dirty="0"/>
                        <a:t> </a:t>
                      </a:r>
                      <a:r>
                        <a:rPr sz="1100" spc="-5" dirty="0"/>
                        <a:t>Interest</a:t>
                      </a:r>
                      <a:r>
                        <a:rPr sz="1100" spc="-15" dirty="0"/>
                        <a:t> </a:t>
                      </a:r>
                      <a:r>
                        <a:rPr sz="1100" spc="-10" dirty="0"/>
                        <a:t>Exp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dirty="0"/>
                        <a:t>Net</a:t>
                      </a:r>
                      <a:r>
                        <a:rPr sz="1100" spc="-35" dirty="0"/>
                        <a:t> </a:t>
                      </a:r>
                      <a:r>
                        <a:rPr sz="1100" spc="-5" dirty="0"/>
                        <a:t>Profit/(Loss)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19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2362200"/>
            <a:ext cx="6858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Arial"/>
                <a:cs typeface="Arial"/>
              </a:rPr>
              <a:t>CASH FLOW FORECAST</a:t>
            </a:r>
            <a:endParaRPr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505278"/>
              </p:ext>
            </p:extLst>
          </p:nvPr>
        </p:nvGraphicFramePr>
        <p:xfrm>
          <a:off x="304800" y="4648200"/>
          <a:ext cx="7239003" cy="452093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93674"/>
                <a:gridCol w="514152"/>
                <a:gridCol w="514745"/>
                <a:gridCol w="512968"/>
                <a:gridCol w="514152"/>
                <a:gridCol w="514152"/>
                <a:gridCol w="512968"/>
                <a:gridCol w="514152"/>
                <a:gridCol w="514152"/>
                <a:gridCol w="558577"/>
                <a:gridCol w="424708"/>
                <a:gridCol w="425894"/>
                <a:gridCol w="424709"/>
              </a:tblGrid>
              <a:tr h="18135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/>
                        <a:t>Mahram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/>
                        <a:t>USD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</a:tr>
              <a:tr h="347472">
                <a:tc gridSpan="2">
                  <a:txBody>
                    <a:bodyPr/>
                    <a:lstStyle/>
                    <a:p>
                      <a:pPr marL="66675">
                        <a:lnSpc>
                          <a:spcPts val="1290"/>
                        </a:lnSpc>
                      </a:pPr>
                      <a:r>
                        <a:rPr sz="1100" spc="-5" dirty="0"/>
                        <a:t>Projected Cash Flow</a:t>
                      </a:r>
                      <a:r>
                        <a:rPr sz="1100" spc="-10" dirty="0"/>
                        <a:t> </a:t>
                      </a:r>
                      <a:r>
                        <a:rPr sz="1100" spc="-5" dirty="0"/>
                        <a:t>statement</a:t>
                      </a:r>
                      <a:endParaRPr sz="1100"/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/>
                        <a:t>2021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81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/>
                        <a:t>Jan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/>
                        <a:t>Feb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/>
                        <a:t>Mar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/>
                        <a:t>Apr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/>
                        <a:t>May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/>
                        <a:t>Jun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/>
                        <a:t>Jul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/>
                        <a:t>Aug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/>
                        <a:t>Sep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/>
                        <a:t>Oct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/>
                        <a:t>Nov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/>
                        <a:t>Dec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</a:tr>
              <a:tr h="18135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100" spc="-5" dirty="0"/>
                        <a:t>Opening</a:t>
                      </a:r>
                      <a:r>
                        <a:rPr sz="1100" spc="-35" dirty="0"/>
                        <a:t> </a:t>
                      </a:r>
                      <a:r>
                        <a:rPr sz="1100" dirty="0"/>
                        <a:t>Balance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98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7852">
                <a:tc>
                  <a:txBody>
                    <a:bodyPr/>
                    <a:lstStyle/>
                    <a:p>
                      <a:pPr marL="66675">
                        <a:lnSpc>
                          <a:spcPts val="1290"/>
                        </a:lnSpc>
                      </a:pPr>
                      <a:r>
                        <a:rPr sz="1100" spc="-5" dirty="0"/>
                        <a:t>Cash</a:t>
                      </a:r>
                      <a:r>
                        <a:rPr sz="1100" spc="-20" dirty="0"/>
                        <a:t> </a:t>
                      </a:r>
                      <a:r>
                        <a:rPr sz="1100" spc="-5" dirty="0"/>
                        <a:t>from</a:t>
                      </a:r>
                      <a:r>
                        <a:rPr sz="1100" spc="-15" dirty="0"/>
                        <a:t> </a:t>
                      </a:r>
                      <a:r>
                        <a:rPr sz="1100" spc="-5" dirty="0"/>
                        <a:t>operating</a:t>
                      </a:r>
                      <a:endParaRPr sz="1100"/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/>
                        <a:t>activity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8135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/>
                        <a:t>Net</a:t>
                      </a:r>
                      <a:r>
                        <a:rPr sz="1100" spc="-35" dirty="0"/>
                        <a:t> </a:t>
                      </a:r>
                      <a:r>
                        <a:rPr sz="1100" spc="-5" dirty="0"/>
                        <a:t>Profit/(Loss)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81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9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7472">
                <a:tc>
                  <a:txBody>
                    <a:bodyPr/>
                    <a:lstStyle/>
                    <a:p>
                      <a:pPr marL="66675" marR="161290">
                        <a:lnSpc>
                          <a:spcPts val="1330"/>
                        </a:lnSpc>
                      </a:pPr>
                      <a:r>
                        <a:rPr sz="1100" spc="-5" dirty="0"/>
                        <a:t>Cash from Financing </a:t>
                      </a:r>
                      <a:r>
                        <a:rPr sz="1100" spc="-235" dirty="0"/>
                        <a:t> </a:t>
                      </a:r>
                      <a:r>
                        <a:rPr sz="1100" dirty="0"/>
                        <a:t>Activity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8135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100" dirty="0"/>
                        <a:t>Loan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8135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100" dirty="0"/>
                        <a:t>Drawing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81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98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7471">
                <a:tc>
                  <a:txBody>
                    <a:bodyPr/>
                    <a:lstStyle/>
                    <a:p>
                      <a:pPr marL="66675" marR="189865">
                        <a:lnSpc>
                          <a:spcPts val="1330"/>
                        </a:lnSpc>
                      </a:pPr>
                      <a:r>
                        <a:rPr sz="1100" spc="-5" dirty="0"/>
                        <a:t>Cash from investing </a:t>
                      </a:r>
                      <a:r>
                        <a:rPr sz="1100" spc="-235" dirty="0"/>
                        <a:t> </a:t>
                      </a:r>
                      <a:r>
                        <a:rPr sz="1100" dirty="0"/>
                        <a:t>Activity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8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81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8135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100" spc="-5" dirty="0"/>
                        <a:t>Closing</a:t>
                      </a:r>
                      <a:r>
                        <a:rPr sz="1100" spc="-30" dirty="0"/>
                        <a:t> </a:t>
                      </a:r>
                      <a:r>
                        <a:rPr sz="1100" spc="-5" dirty="0"/>
                        <a:t>balance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78261" y="3002352"/>
            <a:ext cx="5987899" cy="196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Confidentiality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Agreement</a:t>
            </a:r>
            <a:endParaRPr dirty="0">
              <a:latin typeface="Arial"/>
              <a:cs typeface="Arial"/>
            </a:endParaRPr>
          </a:p>
          <a:p>
            <a:pPr marL="12700" marR="5080">
              <a:lnSpc>
                <a:spcPct val="110200"/>
              </a:lnSpc>
              <a:spcBef>
                <a:spcPts val="1200"/>
              </a:spcBef>
            </a:pPr>
            <a:r>
              <a:rPr spc="-5" dirty="0">
                <a:latin typeface="Arial MT"/>
                <a:cs typeface="Arial MT"/>
              </a:rPr>
              <a:t>This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business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plan </a:t>
            </a:r>
            <a:r>
              <a:rPr dirty="0">
                <a:latin typeface="Arial MT"/>
                <a:cs typeface="Arial MT"/>
              </a:rPr>
              <a:t>contains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confidential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information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which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is </a:t>
            </a:r>
            <a:r>
              <a:rPr spc="-5" dirty="0">
                <a:latin typeface="Arial MT"/>
                <a:cs typeface="Arial MT"/>
              </a:rPr>
              <a:t>unique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 </a:t>
            </a:r>
            <a:r>
              <a:rPr dirty="0">
                <a:latin typeface="Arial MT"/>
                <a:cs typeface="Arial MT"/>
              </a:rPr>
              <a:t> confidential.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Therefore,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anyone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reading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this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business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plan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is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not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permitted </a:t>
            </a:r>
            <a:r>
              <a:rPr spc="-37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disclose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information </a:t>
            </a:r>
            <a:r>
              <a:rPr dirty="0">
                <a:latin typeface="Arial MT"/>
                <a:cs typeface="Arial MT"/>
              </a:rPr>
              <a:t>contained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this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plan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without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written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permission </a:t>
            </a:r>
            <a:r>
              <a:rPr dirty="0">
                <a:latin typeface="Arial MT"/>
                <a:cs typeface="Arial MT"/>
              </a:rPr>
              <a:t> </a:t>
            </a:r>
            <a:r>
              <a:rPr dirty="0" smtClean="0">
                <a:latin typeface="Arial MT"/>
                <a:cs typeface="Arial MT"/>
              </a:rPr>
              <a:t>from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15" dirty="0" smtClean="0">
                <a:latin typeface="Arial MT"/>
                <a:cs typeface="Arial MT"/>
              </a:rPr>
              <a:t>Gul Ahmed Textile Mills Limited.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261" y="5418279"/>
            <a:ext cx="5956935" cy="9417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100"/>
              </a:lnSpc>
              <a:spcBef>
                <a:spcPts val="95"/>
              </a:spcBef>
            </a:pPr>
            <a:r>
              <a:rPr sz="1400" dirty="0">
                <a:latin typeface="Arial MT"/>
                <a:cs typeface="Arial MT"/>
              </a:rPr>
              <a:t>Reader </a:t>
            </a:r>
            <a:r>
              <a:rPr sz="1400" spc="-5" dirty="0">
                <a:latin typeface="Arial MT"/>
                <a:cs typeface="Arial MT"/>
              </a:rPr>
              <a:t>of this plan acknowledges that disclosing </a:t>
            </a:r>
            <a:r>
              <a:rPr sz="1400" dirty="0">
                <a:latin typeface="Arial MT"/>
                <a:cs typeface="Arial MT"/>
              </a:rPr>
              <a:t>any </a:t>
            </a:r>
            <a:r>
              <a:rPr sz="1400" spc="-5" dirty="0">
                <a:latin typeface="Arial MT"/>
                <a:cs typeface="Arial MT"/>
              </a:rPr>
              <a:t>information </a:t>
            </a:r>
            <a:r>
              <a:rPr sz="1400" dirty="0">
                <a:latin typeface="Arial MT"/>
                <a:cs typeface="Arial MT"/>
              </a:rPr>
              <a:t>contained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this business plan which </a:t>
            </a:r>
            <a:r>
              <a:rPr sz="1400" spc="-10" dirty="0">
                <a:latin typeface="Arial MT"/>
                <a:cs typeface="Arial MT"/>
              </a:rPr>
              <a:t>is </a:t>
            </a:r>
            <a:r>
              <a:rPr sz="1400" spc="-5" dirty="0">
                <a:latin typeface="Arial MT"/>
                <a:cs typeface="Arial MT"/>
              </a:rPr>
              <a:t>not </a:t>
            </a:r>
            <a:r>
              <a:rPr sz="1400" dirty="0">
                <a:latin typeface="Arial MT"/>
                <a:cs typeface="Arial MT"/>
              </a:rPr>
              <a:t>public </a:t>
            </a:r>
            <a:r>
              <a:rPr sz="1400" spc="-5" dirty="0">
                <a:latin typeface="Arial MT"/>
                <a:cs typeface="Arial MT"/>
              </a:rPr>
              <a:t>domain may cause serious harm </a:t>
            </a:r>
            <a:r>
              <a:rPr sz="1400" dirty="0">
                <a:latin typeface="Arial MT"/>
                <a:cs typeface="Arial MT"/>
              </a:rPr>
              <a:t>or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damage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lang="en-US" sz="1400" b="1" spc="-5" dirty="0" smtClean="0">
                <a:latin typeface="Arial"/>
                <a:cs typeface="Arial"/>
              </a:rPr>
              <a:t>Gul Ahmed Textile Mills Limited </a:t>
            </a:r>
            <a:r>
              <a:rPr sz="1400" dirty="0" smtClean="0">
                <a:latin typeface="Arial MT"/>
                <a:cs typeface="Arial MT"/>
              </a:rPr>
              <a:t>and</a:t>
            </a:r>
            <a:r>
              <a:rPr sz="1400" spc="-10" dirty="0" smtClean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should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 </a:t>
            </a:r>
            <a:r>
              <a:rPr sz="1400" spc="-5" dirty="0">
                <a:latin typeface="Arial MT"/>
                <a:cs typeface="Arial MT"/>
              </a:rPr>
              <a:t>kept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confidential.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641" y="6534387"/>
            <a:ext cx="495681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Upon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request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document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 </a:t>
            </a:r>
            <a:r>
              <a:rPr sz="1400" spc="-5" dirty="0">
                <a:latin typeface="Arial MT"/>
                <a:cs typeface="Arial MT"/>
              </a:rPr>
              <a:t>returned</a:t>
            </a:r>
            <a:r>
              <a:rPr sz="1400" dirty="0">
                <a:latin typeface="Arial MT"/>
                <a:cs typeface="Arial MT"/>
              </a:rPr>
              <a:t> 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lang="en-US" sz="1400" b="1" spc="-5" dirty="0" smtClean="0">
                <a:latin typeface="Arial"/>
                <a:cs typeface="Arial"/>
              </a:rPr>
              <a:t>Gul Ahmed</a:t>
            </a:r>
            <a:r>
              <a:rPr sz="1400" b="1" spc="-10" dirty="0" smtClean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7780104"/>
            <a:ext cx="8375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Signatu</a:t>
            </a:r>
            <a:r>
              <a:rPr sz="1400" spc="-10" dirty="0">
                <a:latin typeface="Arial MT"/>
                <a:cs typeface="Arial MT"/>
              </a:rPr>
              <a:t>r</a:t>
            </a:r>
            <a:r>
              <a:rPr sz="1400" dirty="0">
                <a:latin typeface="Arial MT"/>
                <a:cs typeface="Arial MT"/>
              </a:rPr>
              <a:t>e: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902004" y="8092540"/>
            <a:ext cx="5944870" cy="20320"/>
            <a:chOff x="914400" y="5146675"/>
            <a:chExt cx="5944870" cy="20320"/>
          </a:xfrm>
        </p:grpSpPr>
        <p:sp>
          <p:nvSpPr>
            <p:cNvPr id="9" name="object 9"/>
            <p:cNvSpPr/>
            <p:nvPr/>
          </p:nvSpPr>
          <p:spPr>
            <a:xfrm>
              <a:off x="914400" y="5146674"/>
              <a:ext cx="5943600" cy="19685"/>
            </a:xfrm>
            <a:custGeom>
              <a:avLst/>
              <a:gdLst/>
              <a:ahLst/>
              <a:cxnLst/>
              <a:rect l="l" t="t" r="r" b="b"/>
              <a:pathLst>
                <a:path w="5943600" h="19685">
                  <a:moveTo>
                    <a:pt x="5943600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943600" y="19685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56221" y="5147182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4704" y="5147182"/>
              <a:ext cx="5944870" cy="17145"/>
            </a:xfrm>
            <a:custGeom>
              <a:avLst/>
              <a:gdLst/>
              <a:ahLst/>
              <a:cxnLst/>
              <a:rect l="l" t="t" r="r" b="b"/>
              <a:pathLst>
                <a:path w="5944870" h="17145">
                  <a:moveTo>
                    <a:pt x="3048" y="3060"/>
                  </a:moveTo>
                  <a:lnTo>
                    <a:pt x="0" y="3060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60"/>
                  </a:lnTo>
                  <a:close/>
                </a:path>
                <a:path w="5944870" h="1714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48"/>
                  </a:lnTo>
                  <a:lnTo>
                    <a:pt x="5944552" y="3048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6221" y="5150231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047" y="137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704" y="516394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4704" y="5163959"/>
              <a:ext cx="5944870" cy="3175"/>
            </a:xfrm>
            <a:custGeom>
              <a:avLst/>
              <a:gdLst/>
              <a:ahLst/>
              <a:cxnLst/>
              <a:rect l="l" t="t" r="r" b="b"/>
              <a:pathLst>
                <a:path w="5944870" h="3175">
                  <a:moveTo>
                    <a:pt x="5941428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941428" y="3035"/>
                  </a:lnTo>
                  <a:lnTo>
                    <a:pt x="5941428" y="0"/>
                  </a:lnTo>
                  <a:close/>
                </a:path>
                <a:path w="5944870" h="317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35"/>
                  </a:lnTo>
                  <a:lnTo>
                    <a:pt x="5944552" y="3035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2004" y="8342370"/>
            <a:ext cx="4514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10" dirty="0">
                <a:latin typeface="Arial MT"/>
                <a:cs typeface="Arial MT"/>
              </a:rPr>
              <a:t>D</a:t>
            </a:r>
            <a:r>
              <a:rPr sz="1400" dirty="0">
                <a:latin typeface="Arial MT"/>
                <a:cs typeface="Arial MT"/>
              </a:rPr>
              <a:t>ate: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924339" y="8624778"/>
            <a:ext cx="5944870" cy="20955"/>
            <a:chOff x="914400" y="6104890"/>
            <a:chExt cx="5944870" cy="20955"/>
          </a:xfrm>
        </p:grpSpPr>
        <p:sp>
          <p:nvSpPr>
            <p:cNvPr id="17" name="object 17"/>
            <p:cNvSpPr/>
            <p:nvPr/>
          </p:nvSpPr>
          <p:spPr>
            <a:xfrm>
              <a:off x="914400" y="6104889"/>
              <a:ext cx="5943600" cy="20320"/>
            </a:xfrm>
            <a:custGeom>
              <a:avLst/>
              <a:gdLst/>
              <a:ahLst/>
              <a:cxnLst/>
              <a:rect l="l" t="t" r="r" b="b"/>
              <a:pathLst>
                <a:path w="5943600" h="20320">
                  <a:moveTo>
                    <a:pt x="59436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5943600" y="2032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56221" y="6106032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4704" y="6106032"/>
              <a:ext cx="5944870" cy="17145"/>
            </a:xfrm>
            <a:custGeom>
              <a:avLst/>
              <a:gdLst/>
              <a:ahLst/>
              <a:cxnLst/>
              <a:rect l="l" t="t" r="r" b="b"/>
              <a:pathLst>
                <a:path w="5944870" h="17145">
                  <a:moveTo>
                    <a:pt x="3048" y="3060"/>
                  </a:moveTo>
                  <a:lnTo>
                    <a:pt x="0" y="3060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60"/>
                  </a:lnTo>
                  <a:close/>
                </a:path>
                <a:path w="5944870" h="1714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48"/>
                  </a:lnTo>
                  <a:lnTo>
                    <a:pt x="5944552" y="3048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6221" y="6109081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047" y="137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4704" y="612279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4704" y="6122809"/>
              <a:ext cx="5944870" cy="3175"/>
            </a:xfrm>
            <a:custGeom>
              <a:avLst/>
              <a:gdLst/>
              <a:ahLst/>
              <a:cxnLst/>
              <a:rect l="l" t="t" r="r" b="b"/>
              <a:pathLst>
                <a:path w="5944870" h="3175">
                  <a:moveTo>
                    <a:pt x="5941428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941428" y="3035"/>
                  </a:lnTo>
                  <a:lnTo>
                    <a:pt x="5941428" y="0"/>
                  </a:lnTo>
                  <a:close/>
                </a:path>
                <a:path w="5944870" h="317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35"/>
                  </a:lnTo>
                  <a:lnTo>
                    <a:pt x="5944552" y="3035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02004" y="8894927"/>
            <a:ext cx="54927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10" dirty="0">
                <a:latin typeface="Arial MT"/>
                <a:cs typeface="Arial MT"/>
              </a:rPr>
              <a:t>N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e:</a:t>
            </a:r>
          </a:p>
        </p:txBody>
      </p:sp>
      <p:grpSp>
        <p:nvGrpSpPr>
          <p:cNvPr id="24" name="object 24"/>
          <p:cNvGrpSpPr/>
          <p:nvPr/>
        </p:nvGrpSpPr>
        <p:grpSpPr>
          <a:xfrm>
            <a:off x="914704" y="9220200"/>
            <a:ext cx="5944870" cy="20955"/>
            <a:chOff x="914400" y="7065009"/>
            <a:chExt cx="5944870" cy="20955"/>
          </a:xfrm>
        </p:grpSpPr>
        <p:sp>
          <p:nvSpPr>
            <p:cNvPr id="25" name="object 25"/>
            <p:cNvSpPr/>
            <p:nvPr/>
          </p:nvSpPr>
          <p:spPr>
            <a:xfrm>
              <a:off x="914400" y="7065009"/>
              <a:ext cx="5943600" cy="20320"/>
            </a:xfrm>
            <a:custGeom>
              <a:avLst/>
              <a:gdLst/>
              <a:ahLst/>
              <a:cxnLst/>
              <a:rect l="l" t="t" r="r" b="b"/>
              <a:pathLst>
                <a:path w="5943600" h="20320">
                  <a:moveTo>
                    <a:pt x="59436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5943600" y="2032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56221" y="7066152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4704" y="7066165"/>
              <a:ext cx="5944870" cy="17145"/>
            </a:xfrm>
            <a:custGeom>
              <a:avLst/>
              <a:gdLst/>
              <a:ahLst/>
              <a:cxnLst/>
              <a:rect l="l" t="t" r="r" b="b"/>
              <a:pathLst>
                <a:path w="5944870" h="17145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944870" h="1714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35"/>
                  </a:lnTo>
                  <a:lnTo>
                    <a:pt x="5944552" y="3035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56221" y="7069200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4704" y="7082916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4704" y="7082916"/>
              <a:ext cx="5944870" cy="3175"/>
            </a:xfrm>
            <a:custGeom>
              <a:avLst/>
              <a:gdLst/>
              <a:ahLst/>
              <a:cxnLst/>
              <a:rect l="l" t="t" r="r" b="b"/>
              <a:pathLst>
                <a:path w="5944870" h="3175">
                  <a:moveTo>
                    <a:pt x="5941428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941428" y="3048"/>
                  </a:lnTo>
                  <a:lnTo>
                    <a:pt x="5941428" y="0"/>
                  </a:lnTo>
                  <a:close/>
                </a:path>
                <a:path w="5944870" h="317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48"/>
                  </a:lnTo>
                  <a:lnTo>
                    <a:pt x="5944552" y="3048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20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57200" y="2667000"/>
            <a:ext cx="504159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Balance</a:t>
            </a:r>
            <a:r>
              <a:rPr sz="2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b="1" dirty="0" smtClean="0">
                <a:solidFill>
                  <a:srgbClr val="FF0000"/>
                </a:solidFill>
                <a:latin typeface="Arial"/>
                <a:cs typeface="Arial"/>
              </a:rPr>
              <a:t>heet</a:t>
            </a:r>
            <a:r>
              <a:rPr sz="2800" b="1" spc="-3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Forecast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90774"/>
              </p:ext>
            </p:extLst>
          </p:nvPr>
        </p:nvGraphicFramePr>
        <p:xfrm>
          <a:off x="304800" y="4267200"/>
          <a:ext cx="7162797" cy="431659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78967"/>
                <a:gridCol w="508652"/>
                <a:gridCol w="507480"/>
                <a:gridCol w="508652"/>
                <a:gridCol w="508653"/>
                <a:gridCol w="508653"/>
                <a:gridCol w="508653"/>
                <a:gridCol w="508653"/>
                <a:gridCol w="507480"/>
                <a:gridCol w="554415"/>
                <a:gridCol w="420065"/>
                <a:gridCol w="421237"/>
                <a:gridCol w="421237"/>
              </a:tblGrid>
              <a:tr h="26212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/>
                        <a:t>Mahram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/>
                        <a:t>USD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/>
                </a:tc>
              </a:tr>
              <a:tr h="347472">
                <a:tc>
                  <a:txBody>
                    <a:bodyPr/>
                    <a:lstStyle/>
                    <a:p>
                      <a:pPr marL="66675">
                        <a:lnSpc>
                          <a:spcPts val="1290"/>
                        </a:lnSpc>
                      </a:pPr>
                      <a:r>
                        <a:rPr sz="1100" spc="-5" dirty="0"/>
                        <a:t>Projected</a:t>
                      </a:r>
                      <a:r>
                        <a:rPr sz="1100" spc="-20" dirty="0"/>
                        <a:t> </a:t>
                      </a:r>
                      <a:r>
                        <a:rPr sz="1100" spc="-5" dirty="0"/>
                        <a:t>Balance</a:t>
                      </a:r>
                      <a:endParaRPr sz="1100"/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/>
                        <a:t>Sheet</a:t>
                      </a:r>
                      <a:r>
                        <a:rPr sz="1100" spc="-30" dirty="0"/>
                        <a:t> </a:t>
                      </a:r>
                      <a:r>
                        <a:rPr sz="1100" spc="-5" dirty="0"/>
                        <a:t>2021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2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/>
                        <a:t>Jan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/>
                        <a:t>Feb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/>
                        <a:t>Mar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/>
                        <a:t>Apr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/>
                        <a:t>May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/>
                        <a:t>Jun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/>
                        <a:t>Jul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/>
                        <a:t>Aug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/>
                        <a:t>Sep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/>
                        <a:t>Oct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/>
                        <a:t>Nov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/>
                        <a:t>Dec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/>
                </a:tc>
              </a:tr>
              <a:tr h="26060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dirty="0"/>
                        <a:t>Assets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250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/>
                        <a:t>Current</a:t>
                      </a:r>
                      <a:r>
                        <a:rPr sz="1100" spc="-20" dirty="0"/>
                        <a:t> </a:t>
                      </a:r>
                      <a:r>
                        <a:rPr sz="1100" spc="-5" dirty="0"/>
                        <a:t>Assets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212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/>
                        <a:t>Inventory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060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/>
                        <a:t>Bank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2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2128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/>
                        <a:t>Capital</a:t>
                      </a:r>
                      <a:r>
                        <a:rPr sz="1100" spc="-10" dirty="0"/>
                        <a:t> </a:t>
                      </a:r>
                      <a:r>
                        <a:rPr sz="1100" dirty="0"/>
                        <a:t>and</a:t>
                      </a:r>
                      <a:r>
                        <a:rPr sz="1100" spc="-10" dirty="0"/>
                        <a:t> </a:t>
                      </a:r>
                      <a:r>
                        <a:rPr sz="1100" spc="-5" dirty="0"/>
                        <a:t>Liabilities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060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/>
                        <a:t>Capital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2128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/>
                        <a:t>Add</a:t>
                      </a:r>
                      <a:r>
                        <a:rPr sz="1100" spc="-25" dirty="0"/>
                        <a:t> </a:t>
                      </a:r>
                      <a:r>
                        <a:rPr sz="1100" dirty="0"/>
                        <a:t>Net</a:t>
                      </a:r>
                      <a:r>
                        <a:rPr sz="1100" spc="-20" dirty="0"/>
                        <a:t> </a:t>
                      </a:r>
                      <a:r>
                        <a:rPr sz="1100" spc="-5" dirty="0"/>
                        <a:t>Profit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212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/>
                        <a:t>Less</a:t>
                      </a:r>
                      <a:r>
                        <a:rPr sz="1100" spc="-35" dirty="0"/>
                        <a:t> </a:t>
                      </a:r>
                      <a:r>
                        <a:rPr sz="1100" spc="-5" dirty="0"/>
                        <a:t>Drawings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0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212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/>
                        <a:t>Liabilities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2128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/>
                        <a:t>Current</a:t>
                      </a:r>
                      <a:r>
                        <a:rPr sz="1100" spc="-15" dirty="0"/>
                        <a:t> </a:t>
                      </a:r>
                      <a:r>
                        <a:rPr sz="1100" spc="-5" dirty="0"/>
                        <a:t>Liabilities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929824" y="2374595"/>
            <a:ext cx="5858510" cy="3200400"/>
            <a:chOff x="914400" y="1558925"/>
            <a:chExt cx="5858510" cy="3200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558925"/>
              <a:ext cx="5858509" cy="3200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6756" y="2051176"/>
              <a:ext cx="5407025" cy="2134235"/>
            </a:xfrm>
            <a:custGeom>
              <a:avLst/>
              <a:gdLst/>
              <a:ahLst/>
              <a:cxnLst/>
              <a:rect l="l" t="t" r="r" b="b"/>
              <a:pathLst>
                <a:path w="5407025" h="2134235">
                  <a:moveTo>
                    <a:pt x="0" y="1778635"/>
                  </a:moveTo>
                  <a:lnTo>
                    <a:pt x="5406453" y="1778635"/>
                  </a:lnTo>
                </a:path>
                <a:path w="5407025" h="2134235">
                  <a:moveTo>
                    <a:pt x="0" y="1422019"/>
                  </a:moveTo>
                  <a:lnTo>
                    <a:pt x="5406453" y="1422019"/>
                  </a:lnTo>
                </a:path>
                <a:path w="5407025" h="2134235">
                  <a:moveTo>
                    <a:pt x="0" y="1066927"/>
                  </a:moveTo>
                  <a:lnTo>
                    <a:pt x="5406453" y="1066927"/>
                  </a:lnTo>
                </a:path>
                <a:path w="5407025" h="2134235">
                  <a:moveTo>
                    <a:pt x="0" y="711834"/>
                  </a:moveTo>
                  <a:lnTo>
                    <a:pt x="5406453" y="711834"/>
                  </a:lnTo>
                </a:path>
                <a:path w="5407025" h="2134235">
                  <a:moveTo>
                    <a:pt x="0" y="355219"/>
                  </a:moveTo>
                  <a:lnTo>
                    <a:pt x="5406453" y="355219"/>
                  </a:lnTo>
                </a:path>
                <a:path w="5407025" h="2134235">
                  <a:moveTo>
                    <a:pt x="0" y="0"/>
                  </a:moveTo>
                  <a:lnTo>
                    <a:pt x="5406453" y="0"/>
                  </a:lnTo>
                </a:path>
                <a:path w="5407025" h="2134235">
                  <a:moveTo>
                    <a:pt x="0" y="2134108"/>
                  </a:moveTo>
                  <a:lnTo>
                    <a:pt x="5406453" y="2134108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1412" y="2369878"/>
              <a:ext cx="5071872" cy="1157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51991" y="2406777"/>
              <a:ext cx="4956175" cy="0"/>
            </a:xfrm>
            <a:custGeom>
              <a:avLst/>
              <a:gdLst/>
              <a:ahLst/>
              <a:cxnLst/>
              <a:rect l="l" t="t" r="r" b="b"/>
              <a:pathLst>
                <a:path w="4956175">
                  <a:moveTo>
                    <a:pt x="0" y="0"/>
                  </a:moveTo>
                  <a:lnTo>
                    <a:pt x="0" y="0"/>
                  </a:lnTo>
                  <a:lnTo>
                    <a:pt x="4505325" y="0"/>
                  </a:lnTo>
                  <a:lnTo>
                    <a:pt x="4955921" y="0"/>
                  </a:lnTo>
                </a:path>
              </a:pathLst>
            </a:custGeom>
            <a:ln w="34925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17016" y="2770054"/>
            <a:ext cx="141605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5" dirty="0">
                <a:solidFill>
                  <a:srgbClr val="D9D9D9"/>
                </a:solidFill>
                <a:latin typeface="Cambria"/>
                <a:cs typeface="Cambria"/>
              </a:rPr>
              <a:t>12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5"/>
              </a:spcBef>
            </a:pPr>
            <a:endParaRPr sz="14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sz="900" spc="5" dirty="0">
                <a:solidFill>
                  <a:srgbClr val="D9D9D9"/>
                </a:solidFill>
                <a:latin typeface="Cambria"/>
                <a:cs typeface="Cambria"/>
              </a:rPr>
              <a:t>10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 marL="62865"/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8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 marL="62865"/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6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 marL="62865"/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4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 marL="62865"/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 marL="62865">
              <a:spcBef>
                <a:spcPts val="5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endParaRPr sz="900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4904" y="4239516"/>
            <a:ext cx="1682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Jan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2927" y="4239516"/>
            <a:ext cx="243776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385445" algn="l"/>
                <a:tab pos="868044" algn="l"/>
                <a:tab pos="1325245" algn="l"/>
                <a:tab pos="1783080" algn="l"/>
                <a:tab pos="2236470" algn="l"/>
              </a:tabLst>
            </a:pP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F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eb	</a:t>
            </a: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M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arch	A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p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ril	</a:t>
            </a: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M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ay	J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u</a:t>
            </a: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n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e	July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1296" y="4239516"/>
            <a:ext cx="2038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A</a:t>
            </a: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u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g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9128" y="4239516"/>
            <a:ext cx="1892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Sep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6075" y="4239516"/>
            <a:ext cx="1765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Oct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0417" y="4239516"/>
            <a:ext cx="20891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Nov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18250" y="4239516"/>
            <a:ext cx="19431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D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e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c</a:t>
            </a:r>
            <a:endParaRPr sz="900">
              <a:latin typeface="Cambria"/>
              <a:cs typeface="Cambri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84222" y="1589519"/>
            <a:ext cx="1113281" cy="45340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98040" y="1644854"/>
            <a:ext cx="3359785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Projected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Revenue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1400" dirty="0">
              <a:latin typeface="Arial"/>
              <a:cs typeface="Arial"/>
            </a:endParaRPr>
          </a:p>
          <a:p>
            <a:pPr marR="5080" algn="r"/>
            <a:r>
              <a:rPr sz="1600" b="1" spc="75" dirty="0">
                <a:solidFill>
                  <a:srgbClr val="F1F1F1"/>
                </a:solidFill>
                <a:latin typeface="Cambria"/>
                <a:cs typeface="Cambria"/>
              </a:rPr>
              <a:t>Series</a:t>
            </a:r>
            <a:r>
              <a:rPr sz="1600" b="1" spc="1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F1F1F1"/>
                </a:solidFill>
                <a:latin typeface="Cambria"/>
                <a:cs typeface="Cambria"/>
              </a:rPr>
              <a:t>1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38854" y="4578603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49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09110" y="4488562"/>
            <a:ext cx="39751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Ser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i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e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s 1</a:t>
            </a:r>
            <a:endParaRPr sz="9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79855" y="6367596"/>
            <a:ext cx="5858510" cy="3200400"/>
            <a:chOff x="914400" y="5659831"/>
            <a:chExt cx="5858510" cy="320040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5659831"/>
              <a:ext cx="5858509" cy="32004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26756" y="6152134"/>
              <a:ext cx="5407025" cy="2134235"/>
            </a:xfrm>
            <a:custGeom>
              <a:avLst/>
              <a:gdLst/>
              <a:ahLst/>
              <a:cxnLst/>
              <a:rect l="l" t="t" r="r" b="b"/>
              <a:pathLst>
                <a:path w="5407025" h="2134234">
                  <a:moveTo>
                    <a:pt x="0" y="1778761"/>
                  </a:moveTo>
                  <a:lnTo>
                    <a:pt x="5406453" y="1778761"/>
                  </a:lnTo>
                </a:path>
                <a:path w="5407025" h="2134234">
                  <a:moveTo>
                    <a:pt x="0" y="1422145"/>
                  </a:moveTo>
                  <a:lnTo>
                    <a:pt x="5406453" y="1422145"/>
                  </a:lnTo>
                </a:path>
                <a:path w="5407025" h="2134234">
                  <a:moveTo>
                    <a:pt x="0" y="1067053"/>
                  </a:moveTo>
                  <a:lnTo>
                    <a:pt x="5406453" y="1067053"/>
                  </a:lnTo>
                </a:path>
                <a:path w="5407025" h="2134234">
                  <a:moveTo>
                    <a:pt x="0" y="711961"/>
                  </a:moveTo>
                  <a:lnTo>
                    <a:pt x="5406453" y="711961"/>
                  </a:lnTo>
                </a:path>
                <a:path w="5407025" h="2134234">
                  <a:moveTo>
                    <a:pt x="0" y="355345"/>
                  </a:moveTo>
                  <a:lnTo>
                    <a:pt x="5406453" y="355345"/>
                  </a:lnTo>
                </a:path>
                <a:path w="5407025" h="2134234">
                  <a:moveTo>
                    <a:pt x="0" y="0"/>
                  </a:moveTo>
                  <a:lnTo>
                    <a:pt x="5406453" y="0"/>
                  </a:lnTo>
                </a:path>
                <a:path w="5407025" h="2134234">
                  <a:moveTo>
                    <a:pt x="0" y="2134108"/>
                  </a:moveTo>
                  <a:lnTo>
                    <a:pt x="5406453" y="2134108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1412" y="6470962"/>
              <a:ext cx="5071872" cy="11576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51991" y="6507734"/>
              <a:ext cx="4956175" cy="0"/>
            </a:xfrm>
            <a:custGeom>
              <a:avLst/>
              <a:gdLst/>
              <a:ahLst/>
              <a:cxnLst/>
              <a:rect l="l" t="t" r="r" b="b"/>
              <a:pathLst>
                <a:path w="4956175">
                  <a:moveTo>
                    <a:pt x="0" y="0"/>
                  </a:moveTo>
                  <a:lnTo>
                    <a:pt x="0" y="0"/>
                  </a:lnTo>
                  <a:lnTo>
                    <a:pt x="4505325" y="0"/>
                  </a:lnTo>
                  <a:lnTo>
                    <a:pt x="4955921" y="0"/>
                  </a:lnTo>
                </a:path>
              </a:pathLst>
            </a:custGeom>
            <a:ln w="34925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16316" y="6766442"/>
            <a:ext cx="141605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5" dirty="0">
                <a:solidFill>
                  <a:srgbClr val="D9D9D9"/>
                </a:solidFill>
                <a:latin typeface="Cambria"/>
                <a:cs typeface="Cambria"/>
              </a:rPr>
              <a:t>12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sz="900" spc="5" dirty="0">
                <a:solidFill>
                  <a:srgbClr val="D9D9D9"/>
                </a:solidFill>
                <a:latin typeface="Cambria"/>
                <a:cs typeface="Cambria"/>
              </a:rPr>
              <a:t>10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 marL="62865"/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8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 marL="62865"/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6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 marL="62865">
              <a:spcBef>
                <a:spcPts val="5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4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 marL="62865"/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 marL="62865"/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endParaRPr sz="900" dirty="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74904" y="8340981"/>
            <a:ext cx="1682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Jan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12927" y="8340981"/>
            <a:ext cx="243776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385445" algn="l"/>
                <a:tab pos="868044" algn="l"/>
                <a:tab pos="1325245" algn="l"/>
                <a:tab pos="1783080" algn="l"/>
                <a:tab pos="2236470" algn="l"/>
              </a:tabLst>
            </a:pP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F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eb	</a:t>
            </a: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M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arch	A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p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ril	</a:t>
            </a: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M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ay	J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u</a:t>
            </a: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n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e	July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11296" y="8340981"/>
            <a:ext cx="2038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A</a:t>
            </a: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u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g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69128" y="8340981"/>
            <a:ext cx="1892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Sep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26075" y="8340981"/>
            <a:ext cx="1765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Oct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60417" y="8340981"/>
            <a:ext cx="20891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Nov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18250" y="8340981"/>
            <a:ext cx="19431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D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e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c</a:t>
            </a:r>
            <a:endParaRPr sz="900">
              <a:latin typeface="Cambria"/>
              <a:cs typeface="Cambria"/>
            </a:endParaRPr>
          </a:p>
        </p:txBody>
      </p:sp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84222" y="5690603"/>
            <a:ext cx="1113281" cy="45340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014182" y="5653987"/>
            <a:ext cx="335978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Projected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Net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Profit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400" dirty="0">
              <a:latin typeface="Arial"/>
              <a:cs typeface="Arial"/>
            </a:endParaRPr>
          </a:p>
          <a:p>
            <a:pPr marR="5080" algn="r"/>
            <a:r>
              <a:rPr sz="1600" b="1" spc="75" dirty="0">
                <a:solidFill>
                  <a:srgbClr val="F1F1F1"/>
                </a:solidFill>
                <a:latin typeface="Cambria"/>
                <a:cs typeface="Cambria"/>
              </a:rPr>
              <a:t>Series</a:t>
            </a:r>
            <a:r>
              <a:rPr sz="1600" b="1" spc="1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F1F1F1"/>
                </a:solidFill>
                <a:latin typeface="Cambria"/>
                <a:cs typeface="Cambria"/>
              </a:rPr>
              <a:t>1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38854" y="867956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49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09112" y="8589723"/>
            <a:ext cx="39814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S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eri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e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s 1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22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30281" y="2819400"/>
            <a:ext cx="6637319" cy="1215717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spcBef>
                <a:spcPts val="1000"/>
              </a:spcBef>
            </a:pPr>
            <a:r>
              <a:rPr sz="3200" b="1" spc="-5" dirty="0">
                <a:solidFill>
                  <a:srgbClr val="E26C09"/>
                </a:solidFill>
                <a:latin typeface="Arial"/>
                <a:cs typeface="Arial"/>
              </a:rPr>
              <a:t>Annual</a:t>
            </a:r>
            <a:r>
              <a:rPr sz="3200" b="1" spc="-20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E26C09"/>
                </a:solidFill>
                <a:latin typeface="Arial"/>
                <a:cs typeface="Arial"/>
              </a:rPr>
              <a:t>Financial Forecast</a:t>
            </a:r>
            <a:endParaRPr sz="3200" dirty="0">
              <a:latin typeface="Arial"/>
              <a:cs typeface="Arial"/>
            </a:endParaRPr>
          </a:p>
          <a:p>
            <a:pPr marL="12700">
              <a:spcBef>
                <a:spcPts val="800"/>
              </a:spcBef>
            </a:pPr>
            <a:r>
              <a:rPr sz="3200" b="1" spc="-5" dirty="0">
                <a:latin typeface="Arial"/>
                <a:cs typeface="Arial"/>
              </a:rPr>
              <a:t>Projected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Profit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and</a:t>
            </a:r>
            <a:r>
              <a:rPr sz="3200" b="1" spc="-5" dirty="0">
                <a:latin typeface="Arial"/>
                <a:cs typeface="Arial"/>
              </a:rPr>
              <a:t> loss</a:t>
            </a:r>
            <a:endParaRPr sz="32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51622"/>
              </p:ext>
            </p:extLst>
          </p:nvPr>
        </p:nvGraphicFramePr>
        <p:xfrm>
          <a:off x="685800" y="4343400"/>
          <a:ext cx="6481443" cy="3780147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170430"/>
                <a:gridCol w="862330"/>
                <a:gridCol w="862330"/>
                <a:gridCol w="862329"/>
                <a:gridCol w="862964"/>
                <a:gridCol w="861060"/>
              </a:tblGrid>
              <a:tr h="21640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dirty="0"/>
                        <a:t>Mahram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2211">
                <a:tc>
                  <a:txBody>
                    <a:bodyPr/>
                    <a:lstStyle/>
                    <a:p>
                      <a:pPr marL="68580">
                        <a:lnSpc>
                          <a:spcPts val="1250"/>
                        </a:lnSpc>
                      </a:pPr>
                      <a:r>
                        <a:rPr sz="1100" spc="-5" dirty="0"/>
                        <a:t>Projected Profit</a:t>
                      </a:r>
                      <a:r>
                        <a:rPr sz="1100" spc="-15" dirty="0"/>
                        <a:t> </a:t>
                      </a:r>
                      <a:r>
                        <a:rPr sz="1100" dirty="0"/>
                        <a:t>and</a:t>
                      </a:r>
                      <a:r>
                        <a:rPr sz="1100" spc="-5" dirty="0"/>
                        <a:t> loss</a:t>
                      </a:r>
                      <a:r>
                        <a:rPr sz="1100" dirty="0"/>
                        <a:t> </a:t>
                      </a:r>
                      <a:r>
                        <a:rPr sz="1100" spc="-5" dirty="0"/>
                        <a:t>2021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96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990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5" dirty="0"/>
                        <a:t>2021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5" dirty="0"/>
                        <a:t>2022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50990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5" dirty="0"/>
                        <a:t>2023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5" dirty="0"/>
                        <a:t>2024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5" dirty="0"/>
                        <a:t>2025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</a:tr>
              <a:tr h="19964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5" dirty="0"/>
                        <a:t>Sales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964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dirty="0"/>
                        <a:t>Less</a:t>
                      </a:r>
                      <a:r>
                        <a:rPr sz="1100" spc="-15" dirty="0"/>
                        <a:t> </a:t>
                      </a:r>
                      <a:r>
                        <a:rPr sz="1100" spc="-5" dirty="0"/>
                        <a:t>Sales</a:t>
                      </a:r>
                      <a:r>
                        <a:rPr sz="1100" spc="-15" dirty="0"/>
                        <a:t> </a:t>
                      </a:r>
                      <a:r>
                        <a:rPr sz="1100" spc="-5" dirty="0"/>
                        <a:t>Return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964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dirty="0"/>
                        <a:t>Net</a:t>
                      </a:r>
                      <a:r>
                        <a:rPr sz="1100" spc="-40" dirty="0"/>
                        <a:t> </a:t>
                      </a:r>
                      <a:r>
                        <a:rPr sz="1100" spc="-5" dirty="0"/>
                        <a:t>sales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81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dirty="0"/>
                        <a:t>Less</a:t>
                      </a:r>
                      <a:r>
                        <a:rPr sz="1100" spc="-25" dirty="0"/>
                        <a:t> </a:t>
                      </a:r>
                      <a:r>
                        <a:rPr sz="1100" spc="-5" dirty="0"/>
                        <a:t>Cost</a:t>
                      </a:r>
                      <a:r>
                        <a:rPr sz="1100" spc="-25" dirty="0"/>
                        <a:t> </a:t>
                      </a:r>
                      <a:r>
                        <a:rPr sz="1100" dirty="0"/>
                        <a:t>of</a:t>
                      </a:r>
                      <a:r>
                        <a:rPr sz="1100" spc="-15" dirty="0"/>
                        <a:t> </a:t>
                      </a:r>
                      <a:r>
                        <a:rPr sz="1100" spc="-5" dirty="0"/>
                        <a:t>sales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002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dirty="0"/>
                        <a:t>Gross</a:t>
                      </a:r>
                      <a:r>
                        <a:rPr sz="1100" spc="-45" dirty="0"/>
                        <a:t> </a:t>
                      </a:r>
                      <a:r>
                        <a:rPr sz="1100" spc="-5" dirty="0"/>
                        <a:t>Profit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9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964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5" dirty="0"/>
                        <a:t>Add</a:t>
                      </a:r>
                      <a:r>
                        <a:rPr sz="1100" spc="-25" dirty="0"/>
                        <a:t> </a:t>
                      </a:r>
                      <a:r>
                        <a:rPr sz="1100" dirty="0"/>
                        <a:t>other</a:t>
                      </a:r>
                      <a:r>
                        <a:rPr sz="1100" spc="-20" dirty="0"/>
                        <a:t> </a:t>
                      </a:r>
                      <a:r>
                        <a:rPr sz="1100" spc="-5" dirty="0"/>
                        <a:t>Income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964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dirty="0"/>
                        <a:t>Less</a:t>
                      </a:r>
                      <a:r>
                        <a:rPr sz="1100" spc="-40" dirty="0"/>
                        <a:t> </a:t>
                      </a:r>
                      <a:r>
                        <a:rPr sz="1100" spc="-5" dirty="0"/>
                        <a:t>Expenses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964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5" dirty="0"/>
                        <a:t>Selling</a:t>
                      </a:r>
                      <a:r>
                        <a:rPr sz="1100" spc="-30" dirty="0"/>
                        <a:t> </a:t>
                      </a:r>
                      <a:r>
                        <a:rPr sz="1100" spc="-5" dirty="0"/>
                        <a:t>Expense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81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5" dirty="0"/>
                        <a:t>Operating</a:t>
                      </a:r>
                      <a:r>
                        <a:rPr sz="1100" spc="-30" dirty="0"/>
                        <a:t> </a:t>
                      </a:r>
                      <a:r>
                        <a:rPr sz="1100" spc="-5" dirty="0"/>
                        <a:t>Expense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964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dirty="0"/>
                        <a:t>Admin</a:t>
                      </a:r>
                      <a:r>
                        <a:rPr sz="1100" spc="-35" dirty="0"/>
                        <a:t> </a:t>
                      </a:r>
                      <a:r>
                        <a:rPr sz="1100" spc="-5" dirty="0"/>
                        <a:t>expense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964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5" dirty="0"/>
                        <a:t>Other</a:t>
                      </a:r>
                      <a:r>
                        <a:rPr sz="1100" spc="-30" dirty="0"/>
                        <a:t> </a:t>
                      </a:r>
                      <a:r>
                        <a:rPr sz="1100" spc="-5" dirty="0"/>
                        <a:t>Expense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964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5" dirty="0"/>
                        <a:t>EBITA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964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dirty="0"/>
                        <a:t>Less</a:t>
                      </a:r>
                      <a:r>
                        <a:rPr sz="1100" spc="-30" dirty="0"/>
                        <a:t> </a:t>
                      </a:r>
                      <a:r>
                        <a:rPr sz="1100" spc="-5" dirty="0"/>
                        <a:t>Tax</a:t>
                      </a:r>
                      <a:r>
                        <a:rPr sz="1100" spc="-30" dirty="0"/>
                        <a:t> </a:t>
                      </a:r>
                      <a:r>
                        <a:rPr sz="1100" spc="-5" dirty="0"/>
                        <a:t>Exp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964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dirty="0"/>
                        <a:t>Less</a:t>
                      </a:r>
                      <a:r>
                        <a:rPr sz="1100" spc="-15" dirty="0"/>
                        <a:t> </a:t>
                      </a:r>
                      <a:r>
                        <a:rPr sz="1100" spc="-5" dirty="0"/>
                        <a:t>Interest</a:t>
                      </a:r>
                      <a:r>
                        <a:rPr sz="1100" spc="-15" dirty="0"/>
                        <a:t> </a:t>
                      </a:r>
                      <a:r>
                        <a:rPr sz="1100" spc="-10" dirty="0"/>
                        <a:t>Exp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989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dirty="0"/>
                        <a:t>Net</a:t>
                      </a:r>
                      <a:r>
                        <a:rPr sz="1100" spc="-35" dirty="0"/>
                        <a:t> </a:t>
                      </a:r>
                      <a:r>
                        <a:rPr sz="1100" spc="-5" dirty="0"/>
                        <a:t>Profit/(Loss)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02006" y="1752600"/>
            <a:ext cx="26142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Projected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Cash </a:t>
            </a:r>
            <a:r>
              <a:rPr sz="1400" b="1" spc="-10" dirty="0">
                <a:latin typeface="Arial"/>
                <a:cs typeface="Arial"/>
              </a:rPr>
              <a:t>flow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statement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26319"/>
              </p:ext>
            </p:extLst>
          </p:nvPr>
        </p:nvGraphicFramePr>
        <p:xfrm>
          <a:off x="872189" y="2090556"/>
          <a:ext cx="6258558" cy="362444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97405"/>
                <a:gridCol w="831850"/>
                <a:gridCol w="831849"/>
                <a:gridCol w="831850"/>
                <a:gridCol w="833754"/>
                <a:gridCol w="831850"/>
              </a:tblGrid>
              <a:tr h="20269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dirty="0"/>
                        <a:t>Mahram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1167"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/>
                        <a:t>Projected</a:t>
                      </a:r>
                      <a:r>
                        <a:rPr sz="1100" dirty="0"/>
                        <a:t> </a:t>
                      </a:r>
                      <a:r>
                        <a:rPr sz="1100" spc="-5" dirty="0"/>
                        <a:t>Cash Flow</a:t>
                      </a:r>
                      <a:r>
                        <a:rPr sz="1100" spc="-10" dirty="0"/>
                        <a:t> </a:t>
                      </a:r>
                      <a:r>
                        <a:rPr sz="1100" spc="-5" dirty="0"/>
                        <a:t>statement</a:t>
                      </a:r>
                      <a:r>
                        <a:rPr sz="1100" spc="-10" dirty="0"/>
                        <a:t> </a:t>
                      </a:r>
                      <a:r>
                        <a:rPr sz="1100" spc="-5" dirty="0"/>
                        <a:t>2021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1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/>
                        <a:t>2021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/>
                        <a:t>2022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/>
                        <a:t>2023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/>
                        <a:t>2024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/>
                        <a:t>2025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0116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/>
                        <a:t>Opening</a:t>
                      </a:r>
                      <a:r>
                        <a:rPr sz="1100" spc="-35" dirty="0"/>
                        <a:t> </a:t>
                      </a:r>
                      <a:r>
                        <a:rPr sz="1100" dirty="0"/>
                        <a:t>Balance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1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116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/>
                        <a:t>Cash</a:t>
                      </a:r>
                      <a:r>
                        <a:rPr sz="1100" spc="-10" dirty="0"/>
                        <a:t> </a:t>
                      </a:r>
                      <a:r>
                        <a:rPr sz="1100" spc="-5" dirty="0"/>
                        <a:t>from</a:t>
                      </a:r>
                      <a:r>
                        <a:rPr sz="1100" spc="-10" dirty="0"/>
                        <a:t> </a:t>
                      </a:r>
                      <a:r>
                        <a:rPr sz="1100" spc="-5" dirty="0"/>
                        <a:t>operating</a:t>
                      </a:r>
                      <a:r>
                        <a:rPr sz="1100" spc="-10" dirty="0"/>
                        <a:t> </a:t>
                      </a:r>
                      <a:r>
                        <a:rPr sz="1100" spc="-5" dirty="0"/>
                        <a:t>activity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116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/>
                        <a:t>Net</a:t>
                      </a:r>
                      <a:r>
                        <a:rPr sz="1100" spc="-35" dirty="0"/>
                        <a:t> </a:t>
                      </a:r>
                      <a:r>
                        <a:rPr sz="1100" spc="-5" dirty="0"/>
                        <a:t>Profit/(Loss)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11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1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154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/>
                        <a:t>Cash</a:t>
                      </a:r>
                      <a:r>
                        <a:rPr sz="1100" spc="-15" dirty="0"/>
                        <a:t> </a:t>
                      </a:r>
                      <a:r>
                        <a:rPr sz="1100" spc="-5" dirty="0"/>
                        <a:t>from</a:t>
                      </a:r>
                      <a:r>
                        <a:rPr sz="1100" dirty="0"/>
                        <a:t> </a:t>
                      </a:r>
                      <a:r>
                        <a:rPr sz="1100" spc="-5" dirty="0"/>
                        <a:t>Financing</a:t>
                      </a:r>
                      <a:r>
                        <a:rPr sz="1100" spc="-10" dirty="0"/>
                        <a:t> </a:t>
                      </a:r>
                      <a:r>
                        <a:rPr sz="1100" spc="-5" dirty="0"/>
                        <a:t>Activity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116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/>
                        <a:t>Loan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116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/>
                        <a:t>Drawing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26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1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116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/>
                        <a:t>Cash</a:t>
                      </a:r>
                      <a:r>
                        <a:rPr sz="1100" spc="-10" dirty="0"/>
                        <a:t> </a:t>
                      </a:r>
                      <a:r>
                        <a:rPr sz="1100" spc="-5" dirty="0"/>
                        <a:t>from investing</a:t>
                      </a:r>
                      <a:r>
                        <a:rPr sz="1100" spc="-10" dirty="0"/>
                        <a:t> </a:t>
                      </a:r>
                      <a:r>
                        <a:rPr sz="1100" spc="-5" dirty="0"/>
                        <a:t>Activity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11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1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116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/>
                        <a:t>Closing</a:t>
                      </a:r>
                      <a:r>
                        <a:rPr sz="1100" spc="-30" dirty="0"/>
                        <a:t> </a:t>
                      </a:r>
                      <a:r>
                        <a:rPr sz="1100" spc="-5" dirty="0"/>
                        <a:t>balance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6" y="5715000"/>
            <a:ext cx="20821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Projected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Balance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sheet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776869"/>
              </p:ext>
            </p:extLst>
          </p:nvPr>
        </p:nvGraphicFramePr>
        <p:xfrm>
          <a:off x="892065" y="6019800"/>
          <a:ext cx="6249668" cy="320991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92960"/>
                <a:gridCol w="830580"/>
                <a:gridCol w="832484"/>
                <a:gridCol w="830579"/>
                <a:gridCol w="832485"/>
                <a:gridCol w="830580"/>
              </a:tblGrid>
              <a:tr h="21335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dirty="0"/>
                        <a:t>Mahram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488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5" dirty="0"/>
                        <a:t>Projected</a:t>
                      </a:r>
                      <a:r>
                        <a:rPr sz="1100" spc="-10" dirty="0"/>
                        <a:t> </a:t>
                      </a:r>
                      <a:r>
                        <a:rPr sz="1100" spc="-5" dirty="0"/>
                        <a:t>Balance</a:t>
                      </a:r>
                      <a:r>
                        <a:rPr sz="1100" dirty="0"/>
                        <a:t> </a:t>
                      </a:r>
                      <a:r>
                        <a:rPr sz="1100" spc="-5" dirty="0"/>
                        <a:t>Sheet 2021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/>
                        <a:t>2021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/>
                        <a:t>2022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/>
                        <a:t>2023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/>
                        <a:t>2024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/>
                        <a:t>2025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</a:tr>
              <a:tr h="21488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/>
                        <a:t>Assets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33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/>
                        <a:t>Current</a:t>
                      </a:r>
                      <a:r>
                        <a:rPr sz="1100" spc="-20" dirty="0"/>
                        <a:t> </a:t>
                      </a:r>
                      <a:r>
                        <a:rPr sz="1100" spc="-5" dirty="0"/>
                        <a:t>Assets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488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5" dirty="0"/>
                        <a:t>Inventory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33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/>
                        <a:t>Bank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488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5" dirty="0"/>
                        <a:t>Capital</a:t>
                      </a:r>
                      <a:r>
                        <a:rPr sz="1100" spc="-10" dirty="0"/>
                        <a:t> </a:t>
                      </a:r>
                      <a:r>
                        <a:rPr sz="1100" dirty="0"/>
                        <a:t>and</a:t>
                      </a:r>
                      <a:r>
                        <a:rPr sz="1100" spc="-10" dirty="0"/>
                        <a:t> </a:t>
                      </a:r>
                      <a:r>
                        <a:rPr sz="1100" spc="-5" dirty="0"/>
                        <a:t>Liabilities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374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/>
                        <a:t>Capital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488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5" dirty="0"/>
                        <a:t>Add</a:t>
                      </a:r>
                      <a:r>
                        <a:rPr sz="1100" spc="-25" dirty="0"/>
                        <a:t> </a:t>
                      </a:r>
                      <a:r>
                        <a:rPr sz="1100" dirty="0"/>
                        <a:t>Net</a:t>
                      </a:r>
                      <a:r>
                        <a:rPr sz="1100" spc="-15" dirty="0"/>
                        <a:t> </a:t>
                      </a:r>
                      <a:r>
                        <a:rPr sz="1100" spc="-5" dirty="0"/>
                        <a:t>Profit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335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dirty="0"/>
                        <a:t>Less</a:t>
                      </a:r>
                      <a:r>
                        <a:rPr sz="1100" spc="-35" dirty="0"/>
                        <a:t> </a:t>
                      </a:r>
                      <a:r>
                        <a:rPr sz="1100" spc="-5" dirty="0"/>
                        <a:t>Drawings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488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/>
                        <a:t>Liabilities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335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/>
                        <a:t>Current</a:t>
                      </a:r>
                      <a:r>
                        <a:rPr sz="1100" spc="-15" dirty="0"/>
                        <a:t> </a:t>
                      </a:r>
                      <a:r>
                        <a:rPr sz="1100" spc="-5" dirty="0"/>
                        <a:t>Liabilities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65796" y="1446185"/>
            <a:ext cx="16268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Projected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Revenue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4222" y="2231873"/>
            <a:ext cx="5858510" cy="3200400"/>
            <a:chOff x="914400" y="1421383"/>
            <a:chExt cx="5858510" cy="32004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421383"/>
              <a:ext cx="5858509" cy="32003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26756" y="1913635"/>
              <a:ext cx="5407025" cy="2134235"/>
            </a:xfrm>
            <a:custGeom>
              <a:avLst/>
              <a:gdLst/>
              <a:ahLst/>
              <a:cxnLst/>
              <a:rect l="l" t="t" r="r" b="b"/>
              <a:pathLst>
                <a:path w="5407025" h="2134235">
                  <a:moveTo>
                    <a:pt x="0" y="1779016"/>
                  </a:moveTo>
                  <a:lnTo>
                    <a:pt x="5406453" y="1779016"/>
                  </a:lnTo>
                </a:path>
                <a:path w="5407025" h="2134235">
                  <a:moveTo>
                    <a:pt x="0" y="1422400"/>
                  </a:moveTo>
                  <a:lnTo>
                    <a:pt x="5406453" y="1422400"/>
                  </a:lnTo>
                </a:path>
                <a:path w="5407025" h="2134235">
                  <a:moveTo>
                    <a:pt x="0" y="1067308"/>
                  </a:moveTo>
                  <a:lnTo>
                    <a:pt x="5406453" y="1067308"/>
                  </a:lnTo>
                </a:path>
                <a:path w="5407025" h="2134235">
                  <a:moveTo>
                    <a:pt x="0" y="710692"/>
                  </a:moveTo>
                  <a:lnTo>
                    <a:pt x="5406453" y="710692"/>
                  </a:lnTo>
                </a:path>
                <a:path w="5407025" h="2134235">
                  <a:moveTo>
                    <a:pt x="0" y="355600"/>
                  </a:moveTo>
                  <a:lnTo>
                    <a:pt x="5406453" y="355600"/>
                  </a:lnTo>
                </a:path>
                <a:path w="5407025" h="2134235">
                  <a:moveTo>
                    <a:pt x="0" y="0"/>
                  </a:moveTo>
                  <a:lnTo>
                    <a:pt x="5406453" y="0"/>
                  </a:lnTo>
                </a:path>
                <a:path w="5407025" h="2134235">
                  <a:moveTo>
                    <a:pt x="0" y="2134235"/>
                  </a:moveTo>
                  <a:lnTo>
                    <a:pt x="5406453" y="2134235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880" y="2232718"/>
              <a:ext cx="4440936" cy="1157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67458" y="2269362"/>
              <a:ext cx="4325620" cy="0"/>
            </a:xfrm>
            <a:custGeom>
              <a:avLst/>
              <a:gdLst/>
              <a:ahLst/>
              <a:cxnLst/>
              <a:rect l="l" t="t" r="r" b="b"/>
              <a:pathLst>
                <a:path w="4325620">
                  <a:moveTo>
                    <a:pt x="0" y="0"/>
                  </a:moveTo>
                  <a:lnTo>
                    <a:pt x="1080897" y="0"/>
                  </a:lnTo>
                  <a:lnTo>
                    <a:pt x="2162937" y="0"/>
                  </a:lnTo>
                  <a:lnTo>
                    <a:pt x="3243453" y="0"/>
                  </a:lnTo>
                  <a:lnTo>
                    <a:pt x="4325112" y="0"/>
                  </a:lnTo>
                </a:path>
              </a:pathLst>
            </a:custGeom>
            <a:ln w="34925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95542" y="2644637"/>
            <a:ext cx="141605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5" dirty="0">
                <a:solidFill>
                  <a:srgbClr val="D9D9D9"/>
                </a:solidFill>
                <a:latin typeface="Cambria"/>
                <a:cs typeface="Cambria"/>
              </a:rPr>
              <a:t>12</a:t>
            </a:r>
            <a:endParaRPr sz="90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sz="900" spc="5" dirty="0">
                <a:solidFill>
                  <a:srgbClr val="D9D9D9"/>
                </a:solidFill>
                <a:latin typeface="Cambria"/>
                <a:cs typeface="Cambria"/>
              </a:rPr>
              <a:t>10</a:t>
            </a:r>
            <a:endParaRPr sz="90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>
              <a:latin typeface="Cambria"/>
              <a:cs typeface="Cambria"/>
            </a:endParaRPr>
          </a:p>
          <a:p>
            <a:pPr marL="62865">
              <a:spcBef>
                <a:spcPts val="5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8</a:t>
            </a:r>
            <a:endParaRPr sz="90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>
              <a:latin typeface="Cambria"/>
              <a:cs typeface="Cambria"/>
            </a:endParaRPr>
          </a:p>
          <a:p>
            <a:pPr marL="62865"/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6</a:t>
            </a:r>
            <a:endParaRPr sz="90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>
              <a:latin typeface="Cambria"/>
              <a:cs typeface="Cambria"/>
            </a:endParaRPr>
          </a:p>
          <a:p>
            <a:pPr marL="62865"/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4</a:t>
            </a:r>
            <a:endParaRPr sz="90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>
              <a:latin typeface="Cambria"/>
              <a:cs typeface="Cambria"/>
            </a:endParaRPr>
          </a:p>
          <a:p>
            <a:pPr marL="62865"/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</a:t>
            </a:r>
            <a:endParaRPr sz="90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>
              <a:latin typeface="Cambria"/>
              <a:cs typeface="Cambria"/>
            </a:endParaRPr>
          </a:p>
          <a:p>
            <a:pPr marL="62865"/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1094" y="4102102"/>
            <a:ext cx="2667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21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2498" y="4102102"/>
            <a:ext cx="2667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22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5690" y="4102102"/>
            <a:ext cx="2667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24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7095" y="4102102"/>
            <a:ext cx="2667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25</a:t>
            </a:r>
            <a:endParaRPr sz="900">
              <a:latin typeface="Cambria"/>
              <a:cs typeface="Cambri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84222" y="1452359"/>
            <a:ext cx="1113281" cy="45340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422079" y="1954750"/>
            <a:ext cx="8375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600" b="1" spc="75" dirty="0">
                <a:solidFill>
                  <a:srgbClr val="F1F1F1"/>
                </a:solidFill>
                <a:latin typeface="Cambria"/>
                <a:cs typeface="Cambria"/>
              </a:rPr>
              <a:t>Series</a:t>
            </a:r>
            <a:r>
              <a:rPr sz="1600" b="1" spc="14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F1F1F1"/>
                </a:solidFill>
                <a:latin typeface="Cambria"/>
                <a:cs typeface="Cambria"/>
              </a:rPr>
              <a:t>1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38854" y="444119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49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04158" y="4102102"/>
            <a:ext cx="402590" cy="41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2023</a:t>
            </a:r>
            <a:endParaRPr sz="900">
              <a:latin typeface="Cambria"/>
              <a:cs typeface="Cambria"/>
            </a:endParaRPr>
          </a:p>
          <a:p>
            <a:pPr marL="4445">
              <a:spcBef>
                <a:spcPts val="880"/>
              </a:spcBef>
            </a:pP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Ser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i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e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s 1</a:t>
            </a:r>
            <a:endParaRPr sz="900"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14223" y="6276055"/>
            <a:ext cx="5858510" cy="3200400"/>
            <a:chOff x="914400" y="5152897"/>
            <a:chExt cx="5858510" cy="320040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5152897"/>
              <a:ext cx="5858509" cy="32004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26756" y="5645149"/>
              <a:ext cx="5407025" cy="2134235"/>
            </a:xfrm>
            <a:custGeom>
              <a:avLst/>
              <a:gdLst/>
              <a:ahLst/>
              <a:cxnLst/>
              <a:rect l="l" t="t" r="r" b="b"/>
              <a:pathLst>
                <a:path w="5407025" h="2134234">
                  <a:moveTo>
                    <a:pt x="0" y="1778254"/>
                  </a:moveTo>
                  <a:lnTo>
                    <a:pt x="5406453" y="1778254"/>
                  </a:lnTo>
                </a:path>
                <a:path w="5407025" h="2134234">
                  <a:moveTo>
                    <a:pt x="0" y="1423162"/>
                  </a:moveTo>
                  <a:lnTo>
                    <a:pt x="5406453" y="1423162"/>
                  </a:lnTo>
                </a:path>
                <a:path w="5407025" h="2134234">
                  <a:moveTo>
                    <a:pt x="0" y="1066546"/>
                  </a:moveTo>
                  <a:lnTo>
                    <a:pt x="5406453" y="1066546"/>
                  </a:lnTo>
                </a:path>
                <a:path w="5407025" h="2134234">
                  <a:moveTo>
                    <a:pt x="0" y="711453"/>
                  </a:moveTo>
                  <a:lnTo>
                    <a:pt x="5406453" y="711453"/>
                  </a:lnTo>
                </a:path>
                <a:path w="5407025" h="2134234">
                  <a:moveTo>
                    <a:pt x="0" y="356362"/>
                  </a:moveTo>
                  <a:lnTo>
                    <a:pt x="5406453" y="356362"/>
                  </a:lnTo>
                </a:path>
                <a:path w="5407025" h="2134234">
                  <a:moveTo>
                    <a:pt x="0" y="0"/>
                  </a:moveTo>
                  <a:lnTo>
                    <a:pt x="5406453" y="0"/>
                  </a:lnTo>
                </a:path>
                <a:path w="5407025" h="2134234">
                  <a:moveTo>
                    <a:pt x="0" y="2134108"/>
                  </a:moveTo>
                  <a:lnTo>
                    <a:pt x="5406453" y="2134108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6880" y="5963470"/>
              <a:ext cx="4440936" cy="11576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67458" y="6000749"/>
              <a:ext cx="4325620" cy="0"/>
            </a:xfrm>
            <a:custGeom>
              <a:avLst/>
              <a:gdLst/>
              <a:ahLst/>
              <a:cxnLst/>
              <a:rect l="l" t="t" r="r" b="b"/>
              <a:pathLst>
                <a:path w="4325620">
                  <a:moveTo>
                    <a:pt x="0" y="0"/>
                  </a:moveTo>
                  <a:lnTo>
                    <a:pt x="1080897" y="0"/>
                  </a:lnTo>
                  <a:lnTo>
                    <a:pt x="2162937" y="0"/>
                  </a:lnTo>
                  <a:lnTo>
                    <a:pt x="3243453" y="0"/>
                  </a:lnTo>
                  <a:lnTo>
                    <a:pt x="4325112" y="0"/>
                  </a:lnTo>
                </a:path>
              </a:pathLst>
            </a:custGeom>
            <a:ln w="34925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16648" y="6575447"/>
            <a:ext cx="141605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5" dirty="0">
                <a:solidFill>
                  <a:srgbClr val="D9D9D9"/>
                </a:solidFill>
                <a:latin typeface="Cambria"/>
                <a:cs typeface="Cambria"/>
              </a:rPr>
              <a:t>12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sz="900" spc="5" dirty="0">
                <a:solidFill>
                  <a:srgbClr val="D9D9D9"/>
                </a:solidFill>
                <a:latin typeface="Cambria"/>
                <a:cs typeface="Cambria"/>
              </a:rPr>
              <a:t>10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 marL="62865">
              <a:spcBef>
                <a:spcPts val="5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8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 marL="62865"/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6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 marL="62865"/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4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 marL="62865"/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 marL="62865"/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endParaRPr sz="900" dirty="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41094" y="7834123"/>
            <a:ext cx="2667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21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22498" y="7834123"/>
            <a:ext cx="2667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22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85690" y="7834123"/>
            <a:ext cx="2667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24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67095" y="7834123"/>
            <a:ext cx="2667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25</a:t>
            </a:r>
            <a:endParaRPr sz="900">
              <a:latin typeface="Cambria"/>
              <a:cs typeface="Cambri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84222" y="5183111"/>
            <a:ext cx="1113281" cy="453402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042605" y="5580193"/>
            <a:ext cx="3359785" cy="688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Projected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Net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Profit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400" dirty="0">
              <a:latin typeface="Arial"/>
              <a:cs typeface="Arial"/>
            </a:endParaRPr>
          </a:p>
          <a:p>
            <a:pPr marR="5080" algn="r"/>
            <a:r>
              <a:rPr sz="1600" b="1" spc="75" dirty="0">
                <a:solidFill>
                  <a:srgbClr val="F1F1F1"/>
                </a:solidFill>
                <a:latin typeface="Cambria"/>
                <a:cs typeface="Cambria"/>
              </a:rPr>
              <a:t>Series</a:t>
            </a:r>
            <a:r>
              <a:rPr sz="1600" b="1" spc="1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F1F1F1"/>
                </a:solidFill>
                <a:latin typeface="Cambria"/>
                <a:cs typeface="Cambria"/>
              </a:rPr>
              <a:t>1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38854" y="8172577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49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804158" y="7834121"/>
            <a:ext cx="402590" cy="41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2023</a:t>
            </a:r>
            <a:endParaRPr sz="900">
              <a:latin typeface="Cambria"/>
              <a:cs typeface="Cambria"/>
            </a:endParaRPr>
          </a:p>
          <a:p>
            <a:pPr marL="4445">
              <a:spcBef>
                <a:spcPts val="880"/>
              </a:spcBef>
            </a:pP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Ser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i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e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s 1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2590800"/>
            <a:ext cx="5970905" cy="310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930775" algn="l"/>
              </a:tabLst>
            </a:pP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 MT"/>
              <a:cs typeface="Arial MT"/>
            </a:endParaRPr>
          </a:p>
          <a:p>
            <a:pPr marL="12700">
              <a:spcBef>
                <a:spcPts val="844"/>
              </a:spcBef>
            </a:pPr>
            <a:r>
              <a:rPr sz="4000" b="1" spc="-5" dirty="0">
                <a:solidFill>
                  <a:srgbClr val="E26C09"/>
                </a:solidFill>
                <a:latin typeface="Arial"/>
                <a:cs typeface="Arial"/>
              </a:rPr>
              <a:t>Exit</a:t>
            </a:r>
            <a:r>
              <a:rPr sz="4000" b="1" spc="-6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E26C09"/>
                </a:solidFill>
                <a:latin typeface="Arial"/>
                <a:cs typeface="Arial"/>
              </a:rPr>
              <a:t>Strategy</a:t>
            </a:r>
            <a:endParaRPr sz="4000" dirty="0">
              <a:latin typeface="Arial"/>
              <a:cs typeface="Arial"/>
            </a:endParaRPr>
          </a:p>
          <a:p>
            <a:pPr marL="12700" marR="189865">
              <a:lnSpc>
                <a:spcPct val="103600"/>
              </a:lnSpc>
              <a:spcBef>
                <a:spcPts val="815"/>
              </a:spcBef>
            </a:pPr>
            <a:r>
              <a:rPr sz="2000" dirty="0">
                <a:latin typeface="Arial MT"/>
                <a:cs typeface="Arial MT"/>
              </a:rPr>
              <a:t>If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our</a:t>
            </a:r>
            <a:r>
              <a:rPr sz="2000" spc="-5" dirty="0">
                <a:latin typeface="Arial MT"/>
                <a:cs typeface="Arial MT"/>
              </a:rPr>
              <a:t> products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5" dirty="0">
                <a:latin typeface="Arial MT"/>
                <a:cs typeface="Arial MT"/>
              </a:rPr>
              <a:t> successful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Amazon,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 </a:t>
            </a:r>
            <a:r>
              <a:rPr sz="2000" spc="-5" dirty="0">
                <a:latin typeface="Arial MT"/>
                <a:cs typeface="Arial MT"/>
              </a:rPr>
              <a:t>going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 </a:t>
            </a:r>
            <a:r>
              <a:rPr sz="2000" spc="-5" dirty="0">
                <a:latin typeface="Arial MT"/>
                <a:cs typeface="Arial MT"/>
              </a:rPr>
              <a:t>dump </a:t>
            </a:r>
            <a:r>
              <a:rPr sz="2000" dirty="0">
                <a:latin typeface="Arial MT"/>
                <a:cs typeface="Arial MT"/>
              </a:rPr>
              <a:t>our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inventory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eBay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ETSY.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Amazon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allows</a:t>
            </a:r>
            <a:r>
              <a:rPr sz="2000" dirty="0">
                <a:latin typeface="Arial MT"/>
                <a:cs typeface="Arial MT"/>
              </a:rPr>
              <a:t> to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</a:t>
            </a:r>
            <a:r>
              <a:rPr sz="2000" dirty="0">
                <a:latin typeface="Arial MT"/>
                <a:cs typeface="Arial MT"/>
              </a:rPr>
              <a:t> 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sell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inventory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Amazon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warehouse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5" dirty="0">
                <a:latin typeface="Arial MT"/>
                <a:cs typeface="Arial MT"/>
              </a:rPr>
              <a:t> other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platforms. </a:t>
            </a:r>
            <a:r>
              <a:rPr sz="2000" spc="5" dirty="0">
                <a:latin typeface="Arial MT"/>
                <a:cs typeface="Arial MT"/>
              </a:rPr>
              <a:t>We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will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also </a:t>
            </a:r>
            <a:r>
              <a:rPr sz="2000" dirty="0">
                <a:latin typeface="Arial MT"/>
                <a:cs typeface="Arial MT"/>
              </a:rPr>
              <a:t>use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own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website </a:t>
            </a:r>
            <a:r>
              <a:rPr sz="2000" spc="-3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inventory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recover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much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money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can.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1823" y="4648200"/>
            <a:ext cx="1184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solidFill>
                  <a:srgbClr val="E26C09"/>
                </a:solidFill>
                <a:latin typeface="Arial"/>
                <a:cs typeface="Arial"/>
              </a:rPr>
              <a:t>Appe</a:t>
            </a:r>
            <a:r>
              <a:rPr sz="2000" b="1" spc="-10" dirty="0">
                <a:solidFill>
                  <a:srgbClr val="E26C09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E26C09"/>
                </a:solidFill>
                <a:latin typeface="Arial"/>
                <a:cs typeface="Arial"/>
              </a:rPr>
              <a:t>dix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6" y="5257800"/>
            <a:ext cx="5856605" cy="58131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40"/>
              </a:spcBef>
            </a:pPr>
            <a:r>
              <a:rPr spc="-5" dirty="0">
                <a:latin typeface="Arial MT"/>
                <a:cs typeface="Arial MT"/>
              </a:rPr>
              <a:t>You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can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add</a:t>
            </a:r>
            <a:r>
              <a:rPr spc="-5" dirty="0">
                <a:latin typeface="Arial MT"/>
                <a:cs typeface="Arial MT"/>
              </a:rPr>
              <a:t> company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documents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in</a:t>
            </a:r>
            <a:r>
              <a:rPr spc="-5" dirty="0">
                <a:latin typeface="Arial MT"/>
                <a:cs typeface="Arial MT"/>
              </a:rPr>
              <a:t> this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section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like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company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registration </a:t>
            </a:r>
            <a:r>
              <a:rPr spc="-37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document,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bank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account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details etc.</a:t>
            </a:r>
            <a:endParaRPr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990600"/>
            <a:ext cx="5970905" cy="861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  <a:tabLst>
                <a:tab pos="4918075" algn="l"/>
              </a:tabLst>
            </a:pP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 MT"/>
              <a:cs typeface="Arial MT"/>
            </a:endParaRPr>
          </a:p>
          <a:p>
            <a:pPr marL="12700">
              <a:spcBef>
                <a:spcPts val="894"/>
              </a:spcBef>
            </a:pPr>
            <a:r>
              <a:rPr sz="1600" spc="-5" dirty="0">
                <a:latin typeface="Calibri"/>
                <a:cs typeface="Calibri"/>
              </a:rPr>
              <a:t>Contents</a:t>
            </a:r>
            <a:endParaRPr sz="1600" dirty="0">
              <a:latin typeface="Calibri"/>
              <a:cs typeface="Calibri"/>
            </a:endParaRPr>
          </a:p>
          <a:p>
            <a:pPr marR="10795" algn="r">
              <a:spcBef>
                <a:spcPts val="215"/>
              </a:spcBef>
            </a:pPr>
            <a:r>
              <a:rPr sz="1100" spc="-5" dirty="0">
                <a:latin typeface="Arial MT"/>
                <a:cs typeface="Arial MT"/>
                <a:hlinkClick r:id="rId2" action="ppaction://hlinksldjump"/>
              </a:rPr>
              <a:t>Executive</a:t>
            </a:r>
            <a:r>
              <a:rPr sz="1100" spc="25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2" action="ppaction://hlinksldjump"/>
              </a:rPr>
              <a:t>Summary</a:t>
            </a:r>
            <a:r>
              <a:rPr sz="1100" spc="-114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2" action="ppaction://hlinksldjump"/>
              </a:rPr>
              <a:t>...................................................................................................................</a:t>
            </a:r>
            <a:r>
              <a:rPr sz="1100" spc="25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2" action="ppaction://hlinksldjump"/>
              </a:rPr>
              <a:t>5</a:t>
            </a:r>
            <a:endParaRPr sz="1100" dirty="0">
              <a:latin typeface="Arial MT"/>
              <a:cs typeface="Arial MT"/>
            </a:endParaRPr>
          </a:p>
          <a:p>
            <a:pPr marR="10795" algn="r">
              <a:spcBef>
                <a:spcPts val="635"/>
              </a:spcBef>
            </a:pPr>
            <a:r>
              <a:rPr sz="1100" dirty="0">
                <a:latin typeface="Arial MT"/>
                <a:cs typeface="Arial MT"/>
                <a:hlinkClick r:id="rId2" action="ppaction://hlinksldjump"/>
              </a:rPr>
              <a:t>Company</a:t>
            </a:r>
            <a:r>
              <a:rPr sz="1100" spc="5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2" action="ppaction://hlinksldjump"/>
              </a:rPr>
              <a:t>and</a:t>
            </a:r>
            <a:r>
              <a:rPr sz="1100" spc="15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2" action="ppaction://hlinksldjump"/>
              </a:rPr>
              <a:t>Market</a:t>
            </a:r>
            <a:r>
              <a:rPr sz="1100" spc="30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2" action="ppaction://hlinksldjump"/>
              </a:rPr>
              <a:t>description</a:t>
            </a:r>
            <a:r>
              <a:rPr sz="1100" spc="-100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2" action="ppaction://hlinksldjump"/>
              </a:rPr>
              <a:t>...........................................................................................</a:t>
            </a:r>
            <a:r>
              <a:rPr sz="1100" spc="15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2" action="ppaction://hlinksldjump"/>
              </a:rPr>
              <a:t>5</a:t>
            </a:r>
            <a:endParaRPr sz="1100" dirty="0">
              <a:latin typeface="Arial MT"/>
              <a:cs typeface="Arial MT"/>
            </a:endParaRPr>
          </a:p>
          <a:p>
            <a:pPr marR="10795" algn="r">
              <a:spcBef>
                <a:spcPts val="625"/>
              </a:spcBef>
            </a:pPr>
            <a:r>
              <a:rPr sz="1100" spc="-5" dirty="0">
                <a:latin typeface="Arial MT"/>
                <a:cs typeface="Arial MT"/>
                <a:hlinkClick r:id="rId2" action="ppaction://hlinksldjump"/>
              </a:rPr>
              <a:t>Companies</a:t>
            </a:r>
            <a:r>
              <a:rPr sz="1100" spc="35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2" action="ppaction://hlinksldjump"/>
              </a:rPr>
              <a:t>Vision</a:t>
            </a:r>
            <a:r>
              <a:rPr sz="1100" spc="25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2" action="ppaction://hlinksldjump"/>
              </a:rPr>
              <a:t>..................................................................................................................</a:t>
            </a:r>
            <a:r>
              <a:rPr sz="1100" spc="35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2" action="ppaction://hlinksldjump"/>
              </a:rPr>
              <a:t>5</a:t>
            </a:r>
            <a:endParaRPr sz="1100" dirty="0">
              <a:latin typeface="Arial MT"/>
              <a:cs typeface="Arial MT"/>
            </a:endParaRPr>
          </a:p>
          <a:p>
            <a:pPr marR="10795" algn="r">
              <a:spcBef>
                <a:spcPts val="635"/>
              </a:spcBef>
            </a:pPr>
            <a:r>
              <a:rPr sz="1100" spc="-5" dirty="0">
                <a:latin typeface="Arial MT"/>
                <a:cs typeface="Arial MT"/>
                <a:hlinkClick r:id="rId2" action="ppaction://hlinksldjump"/>
              </a:rPr>
              <a:t>Companies</a:t>
            </a:r>
            <a:r>
              <a:rPr sz="1100" spc="10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2" action="ppaction://hlinksldjump"/>
              </a:rPr>
              <a:t>Objectives............................................................................................................</a:t>
            </a:r>
            <a:r>
              <a:rPr sz="1100" spc="20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2" action="ppaction://hlinksldjump"/>
              </a:rPr>
              <a:t>5</a:t>
            </a:r>
            <a:endParaRPr sz="1100" dirty="0">
              <a:latin typeface="Arial MT"/>
              <a:cs typeface="Arial MT"/>
            </a:endParaRPr>
          </a:p>
          <a:p>
            <a:pPr marR="10795" algn="r">
              <a:spcBef>
                <a:spcPts val="635"/>
              </a:spcBef>
            </a:pPr>
            <a:r>
              <a:rPr sz="1100" dirty="0">
                <a:latin typeface="Arial MT"/>
                <a:cs typeface="Arial MT"/>
                <a:hlinkClick r:id="rId2" action="ppaction://hlinksldjump"/>
              </a:rPr>
              <a:t>Target</a:t>
            </a:r>
            <a:r>
              <a:rPr sz="1100" spc="20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2" action="ppaction://hlinksldjump"/>
              </a:rPr>
              <a:t>Customer</a:t>
            </a:r>
            <a:r>
              <a:rPr sz="1100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2" action="ppaction://hlinksldjump"/>
              </a:rPr>
              <a:t>....................................................................................................................</a:t>
            </a:r>
            <a:r>
              <a:rPr sz="1100" spc="25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2" action="ppaction://hlinksldjump"/>
              </a:rPr>
              <a:t>5</a:t>
            </a:r>
            <a:endParaRPr sz="1100" dirty="0">
              <a:latin typeface="Arial MT"/>
              <a:cs typeface="Arial MT"/>
            </a:endParaRPr>
          </a:p>
          <a:p>
            <a:pPr marR="10795" algn="r">
              <a:spcBef>
                <a:spcPts val="635"/>
              </a:spcBef>
            </a:pPr>
            <a:r>
              <a:rPr sz="1100" dirty="0">
                <a:latin typeface="Arial MT"/>
                <a:cs typeface="Arial MT"/>
                <a:hlinkClick r:id="rId2" action="ppaction://hlinksldjump"/>
              </a:rPr>
              <a:t>Management</a:t>
            </a:r>
            <a:r>
              <a:rPr sz="1100" spc="15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2" action="ppaction://hlinksldjump"/>
              </a:rPr>
              <a:t>Team</a:t>
            </a:r>
            <a:r>
              <a:rPr sz="1100" spc="-50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2" action="ppaction://hlinksldjump"/>
              </a:rPr>
              <a:t>................................................................................................................</a:t>
            </a:r>
            <a:r>
              <a:rPr sz="1100" spc="20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2" action="ppaction://hlinksldjump"/>
              </a:rPr>
              <a:t>5</a:t>
            </a:r>
            <a:endParaRPr sz="1100" dirty="0">
              <a:latin typeface="Arial MT"/>
              <a:cs typeface="Arial MT"/>
            </a:endParaRPr>
          </a:p>
          <a:p>
            <a:pPr marR="10795" algn="r">
              <a:spcBef>
                <a:spcPts val="640"/>
              </a:spcBef>
            </a:pPr>
            <a:r>
              <a:rPr sz="1100" spc="-5" dirty="0">
                <a:latin typeface="Arial MT"/>
                <a:cs typeface="Arial MT"/>
                <a:hlinkClick r:id="rId3" action="ppaction://hlinksldjump"/>
              </a:rPr>
              <a:t>Capital</a:t>
            </a:r>
            <a:r>
              <a:rPr sz="1100" spc="20" dirty="0"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3" action="ppaction://hlinksldjump"/>
              </a:rPr>
              <a:t>Requirement</a:t>
            </a:r>
            <a:r>
              <a:rPr sz="1100" spc="20" dirty="0"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3" action="ppaction://hlinksldjump"/>
              </a:rPr>
              <a:t>and</a:t>
            </a:r>
            <a:r>
              <a:rPr sz="1100" spc="15" dirty="0"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3" action="ppaction://hlinksldjump"/>
              </a:rPr>
              <a:t>equity</a:t>
            </a:r>
            <a:r>
              <a:rPr sz="1100" spc="15" dirty="0"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3" action="ppaction://hlinksldjump"/>
              </a:rPr>
              <a:t>share....................................................................................</a:t>
            </a:r>
            <a:r>
              <a:rPr sz="1100" spc="20" dirty="0"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3" action="ppaction://hlinksldjump"/>
              </a:rPr>
              <a:t>6</a:t>
            </a:r>
            <a:endParaRPr sz="1100" dirty="0">
              <a:latin typeface="Arial MT"/>
              <a:cs typeface="Arial MT"/>
            </a:endParaRPr>
          </a:p>
          <a:p>
            <a:pPr marR="10795" algn="r">
              <a:spcBef>
                <a:spcPts val="635"/>
              </a:spcBef>
            </a:pPr>
            <a:r>
              <a:rPr sz="1100" spc="-5" dirty="0">
                <a:latin typeface="Arial MT"/>
                <a:cs typeface="Arial MT"/>
                <a:hlinkClick r:id="rId3" action="ppaction://hlinksldjump"/>
              </a:rPr>
              <a:t>Financials</a:t>
            </a:r>
            <a:r>
              <a:rPr sz="1100" spc="35" dirty="0"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3" action="ppaction://hlinksldjump"/>
              </a:rPr>
              <a:t>at</a:t>
            </a:r>
            <a:r>
              <a:rPr sz="1100" spc="35" dirty="0"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3" action="ppaction://hlinksldjump"/>
              </a:rPr>
              <a:t>a</a:t>
            </a:r>
            <a:r>
              <a:rPr sz="1100" spc="15" dirty="0"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3" action="ppaction://hlinksldjump"/>
              </a:rPr>
              <a:t>glance.............................................................................................................</a:t>
            </a:r>
            <a:r>
              <a:rPr sz="1100" spc="25" dirty="0"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3" action="ppaction://hlinksldjump"/>
              </a:rPr>
              <a:t>6</a:t>
            </a:r>
            <a:endParaRPr sz="1100" dirty="0">
              <a:latin typeface="Arial MT"/>
              <a:cs typeface="Arial MT"/>
            </a:endParaRPr>
          </a:p>
          <a:p>
            <a:pPr marR="10795" algn="r">
              <a:spcBef>
                <a:spcPts val="640"/>
              </a:spcBef>
            </a:pPr>
            <a:r>
              <a:rPr sz="1100" spc="-5" dirty="0">
                <a:latin typeface="Arial MT"/>
                <a:cs typeface="Arial MT"/>
                <a:hlinkClick r:id="rId4" action="ppaction://hlinksldjump"/>
              </a:rPr>
              <a:t>Significant</a:t>
            </a:r>
            <a:r>
              <a:rPr sz="1100" spc="15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4" action="ppaction://hlinksldjump"/>
              </a:rPr>
              <a:t>Recent</a:t>
            </a:r>
            <a:r>
              <a:rPr sz="1100" spc="15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4" action="ppaction://hlinksldjump"/>
              </a:rPr>
              <a:t>milestones.................................................................................................</a:t>
            </a:r>
            <a:r>
              <a:rPr sz="1100" spc="20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4" action="ppaction://hlinksldjump"/>
              </a:rPr>
              <a:t>7</a:t>
            </a:r>
            <a:endParaRPr sz="1100" dirty="0">
              <a:latin typeface="Arial MT"/>
              <a:cs typeface="Arial MT"/>
            </a:endParaRPr>
          </a:p>
          <a:p>
            <a:pPr marR="10795" algn="r">
              <a:spcBef>
                <a:spcPts val="635"/>
              </a:spcBef>
            </a:pPr>
            <a:r>
              <a:rPr sz="1100" dirty="0">
                <a:latin typeface="Arial MT"/>
                <a:cs typeface="Arial MT"/>
                <a:hlinkClick r:id="rId5" action="ppaction://hlinksldjump"/>
              </a:rPr>
              <a:t>Management</a:t>
            </a:r>
            <a:r>
              <a:rPr sz="1100" spc="-19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5" action="ppaction://hlinksldjump"/>
              </a:rPr>
              <a:t>..............................................................................................................................</a:t>
            </a:r>
            <a:r>
              <a:rPr sz="1100" spc="4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5" action="ppaction://hlinksldjump"/>
              </a:rPr>
              <a:t>8</a:t>
            </a:r>
            <a:endParaRPr sz="1100" dirty="0">
              <a:latin typeface="Arial MT"/>
              <a:cs typeface="Arial MT"/>
            </a:endParaRPr>
          </a:p>
          <a:p>
            <a:pPr marR="10795" algn="r">
              <a:spcBef>
                <a:spcPts val="635"/>
              </a:spcBef>
            </a:pP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CEO-Abdul</a:t>
            </a:r>
            <a:r>
              <a:rPr sz="1100" spc="3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Basit</a:t>
            </a:r>
            <a:r>
              <a:rPr sz="1100" spc="-5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5" action="ppaction://hlinksldjump"/>
              </a:rPr>
              <a:t>....................................................................................................................</a:t>
            </a:r>
            <a:r>
              <a:rPr sz="1100" spc="3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5" action="ppaction://hlinksldjump"/>
              </a:rPr>
              <a:t>8</a:t>
            </a:r>
            <a:endParaRPr sz="1100" dirty="0">
              <a:latin typeface="Arial MT"/>
              <a:cs typeface="Arial MT"/>
            </a:endParaRPr>
          </a:p>
          <a:p>
            <a:pPr marR="10795" algn="r">
              <a:spcBef>
                <a:spcPts val="625"/>
              </a:spcBef>
            </a:pP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Hassan</a:t>
            </a:r>
            <a:r>
              <a:rPr sz="1100" spc="2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Virk-</a:t>
            </a:r>
            <a:r>
              <a:rPr sz="1100" spc="2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Virtual</a:t>
            </a:r>
            <a:r>
              <a:rPr sz="1100" spc="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Assistant</a:t>
            </a:r>
            <a:r>
              <a:rPr sz="1100" spc="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6" action="ppaction://hlinksldjump"/>
              </a:rPr>
              <a:t>................................................................................................</a:t>
            </a:r>
            <a:r>
              <a:rPr sz="1100" spc="3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6" action="ppaction://hlinksldjump"/>
              </a:rPr>
              <a:t>9</a:t>
            </a:r>
            <a:endParaRPr sz="1100" dirty="0">
              <a:latin typeface="Arial MT"/>
              <a:cs typeface="Arial MT"/>
            </a:endParaRPr>
          </a:p>
          <a:p>
            <a:pPr marR="11430" algn="r">
              <a:spcBef>
                <a:spcPts val="635"/>
              </a:spcBef>
            </a:pPr>
            <a:r>
              <a:rPr sz="1100" spc="-5" dirty="0">
                <a:latin typeface="Arial MT"/>
                <a:cs typeface="Arial MT"/>
                <a:hlinkClick r:id="rId7" action="ppaction://hlinksldjump"/>
              </a:rPr>
              <a:t>Board</a:t>
            </a:r>
            <a:r>
              <a:rPr sz="1100" spc="45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100" spc="-10" dirty="0">
                <a:latin typeface="Arial MT"/>
                <a:cs typeface="Arial MT"/>
                <a:hlinkClick r:id="rId7" action="ppaction://hlinksldjump"/>
              </a:rPr>
              <a:t>of</a:t>
            </a:r>
            <a:r>
              <a:rPr sz="1100" spc="60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7" action="ppaction://hlinksldjump"/>
              </a:rPr>
              <a:t>Advisor’s.....................................................................................................................10</a:t>
            </a:r>
            <a:endParaRPr sz="1100" dirty="0">
              <a:latin typeface="Arial MT"/>
              <a:cs typeface="Arial MT"/>
            </a:endParaRPr>
          </a:p>
          <a:p>
            <a:pPr marR="11430" algn="r">
              <a:spcBef>
                <a:spcPts val="635"/>
              </a:spcBef>
            </a:pPr>
            <a:r>
              <a:rPr sz="1100" dirty="0">
                <a:latin typeface="Arial MT"/>
                <a:cs typeface="Arial MT"/>
                <a:hlinkClick r:id="rId7" action="ppaction://hlinksldjump"/>
              </a:rPr>
              <a:t>Sunny</a:t>
            </a:r>
            <a:r>
              <a:rPr sz="1100" spc="5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7" action="ppaction://hlinksldjump"/>
              </a:rPr>
              <a:t>Ali-</a:t>
            </a:r>
            <a:r>
              <a:rPr sz="1100" spc="30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7" action="ppaction://hlinksldjump"/>
              </a:rPr>
              <a:t>CEO</a:t>
            </a:r>
            <a:r>
              <a:rPr sz="1100" spc="25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7" action="ppaction://hlinksldjump"/>
              </a:rPr>
              <a:t>Extreme</a:t>
            </a:r>
            <a:r>
              <a:rPr sz="1100" spc="10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7" action="ppaction://hlinksldjump"/>
              </a:rPr>
              <a:t>Commerce</a:t>
            </a:r>
            <a:r>
              <a:rPr sz="1100" spc="-195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7" action="ppaction://hlinksldjump"/>
              </a:rPr>
              <a:t>.....................................................................................10</a:t>
            </a:r>
            <a:endParaRPr sz="1100" dirty="0">
              <a:latin typeface="Arial MT"/>
              <a:cs typeface="Arial MT"/>
            </a:endParaRPr>
          </a:p>
          <a:p>
            <a:pPr marL="12700" marR="11430" indent="139700" algn="r">
              <a:lnSpc>
                <a:spcPct val="148200"/>
              </a:lnSpc>
            </a:pPr>
            <a:r>
              <a:rPr sz="1100" spc="-5" dirty="0">
                <a:latin typeface="Arial MT"/>
                <a:cs typeface="Arial MT"/>
                <a:hlinkClick r:id="rId8" action="ppaction://hlinksldjump"/>
              </a:rPr>
              <a:t>Razi Razi</a:t>
            </a:r>
            <a:r>
              <a:rPr sz="1100" spc="-5" dirty="0">
                <a:latin typeface="Arial MT"/>
                <a:cs typeface="Arial MT"/>
                <a:hlinkClick r:id="rId8" action="ppaction://hlinksldjump"/>
              </a:rPr>
              <a:t>- Amazon </a:t>
            </a:r>
            <a:r>
              <a:rPr sz="1100" dirty="0">
                <a:latin typeface="Arial MT"/>
                <a:cs typeface="Arial MT"/>
                <a:hlinkClick r:id="rId8" action="ppaction://hlinksldjump"/>
              </a:rPr>
              <a:t>Wholesale </a:t>
            </a:r>
            <a:r>
              <a:rPr sz="1100" spc="-5" dirty="0">
                <a:latin typeface="Arial MT"/>
                <a:cs typeface="Arial MT"/>
                <a:hlinkClick r:id="rId8" action="ppaction://hlinksldjump"/>
              </a:rPr>
              <a:t>Expert </a:t>
            </a:r>
            <a:r>
              <a:rPr sz="1100" spc="5" dirty="0">
                <a:latin typeface="Arial MT"/>
                <a:cs typeface="Arial MT"/>
                <a:hlinkClick r:id="rId8" action="ppaction://hlinksldjump"/>
              </a:rPr>
              <a:t>...................................................................................11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  <a:hlinkClick r:id="rId8" action="ppaction://hlinksldjump"/>
              </a:rPr>
              <a:t>Other</a:t>
            </a:r>
            <a:r>
              <a:rPr sz="1100" spc="45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8" action="ppaction://hlinksldjump"/>
              </a:rPr>
              <a:t>Partners</a:t>
            </a:r>
            <a:r>
              <a:rPr sz="1100" spc="-30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8" action="ppaction://hlinksldjump"/>
              </a:rPr>
              <a:t>..........................................................................................................................11</a:t>
            </a:r>
            <a:endParaRPr sz="1100" dirty="0">
              <a:latin typeface="Arial MT"/>
              <a:cs typeface="Arial MT"/>
            </a:endParaRPr>
          </a:p>
          <a:p>
            <a:pPr marR="11430" algn="r">
              <a:spcBef>
                <a:spcPts val="635"/>
              </a:spcBef>
            </a:pPr>
            <a:r>
              <a:rPr sz="1100" spc="-5" dirty="0">
                <a:latin typeface="Arial MT"/>
                <a:cs typeface="Arial MT"/>
                <a:hlinkClick r:id="rId8" action="ppaction://hlinksldjump"/>
              </a:rPr>
              <a:t>Nasir</a:t>
            </a:r>
            <a:r>
              <a:rPr sz="1100" spc="20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8" action="ppaction://hlinksldjump"/>
              </a:rPr>
              <a:t>Rizwan</a:t>
            </a:r>
            <a:r>
              <a:rPr sz="1100" spc="-5" dirty="0">
                <a:latin typeface="Arial MT"/>
                <a:cs typeface="Arial MT"/>
                <a:hlinkClick r:id="rId8" action="ppaction://hlinksldjump"/>
              </a:rPr>
              <a:t>-</a:t>
            </a:r>
            <a:r>
              <a:rPr sz="1100" spc="30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8" action="ppaction://hlinksldjump"/>
              </a:rPr>
              <a:t>China</a:t>
            </a:r>
            <a:r>
              <a:rPr sz="1100" spc="15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8" action="ppaction://hlinksldjump"/>
              </a:rPr>
              <a:t>Sourcing</a:t>
            </a:r>
            <a:r>
              <a:rPr sz="1100" spc="20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8" action="ppaction://hlinksldjump"/>
              </a:rPr>
              <a:t>agent</a:t>
            </a:r>
            <a:r>
              <a:rPr sz="1100" spc="-130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8" action="ppaction://hlinksldjump"/>
              </a:rPr>
              <a:t>.....................................................................................11</a:t>
            </a:r>
            <a:endParaRPr sz="1100" dirty="0">
              <a:latin typeface="Arial MT"/>
              <a:cs typeface="Arial MT"/>
            </a:endParaRPr>
          </a:p>
          <a:p>
            <a:pPr marR="11430" algn="r">
              <a:spcBef>
                <a:spcPts val="640"/>
              </a:spcBef>
            </a:pPr>
            <a:r>
              <a:rPr sz="1100" spc="-5" dirty="0">
                <a:latin typeface="Arial MT"/>
                <a:cs typeface="Arial MT"/>
                <a:hlinkClick r:id="rId9" action="ppaction://hlinksldjump"/>
              </a:rPr>
              <a:t>Mohsin</a:t>
            </a:r>
            <a:r>
              <a:rPr sz="1100" spc="35" dirty="0"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9" action="ppaction://hlinksldjump"/>
              </a:rPr>
              <a:t>Abdullah-Quality</a:t>
            </a:r>
            <a:r>
              <a:rPr sz="1100" spc="25" dirty="0"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9" action="ppaction://hlinksldjump"/>
              </a:rPr>
              <a:t>Control</a:t>
            </a:r>
            <a:r>
              <a:rPr sz="1100" spc="-20" dirty="0"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9" action="ppaction://hlinksldjump"/>
              </a:rPr>
              <a:t>...........................................................................................12</a:t>
            </a:r>
            <a:endParaRPr sz="1100" dirty="0">
              <a:latin typeface="Arial MT"/>
              <a:cs typeface="Arial MT"/>
            </a:endParaRPr>
          </a:p>
          <a:p>
            <a:pPr marR="11430" algn="r">
              <a:spcBef>
                <a:spcPts val="635"/>
              </a:spcBef>
            </a:pPr>
            <a:r>
              <a:rPr sz="1100" spc="-5" dirty="0">
                <a:latin typeface="Arial MT"/>
                <a:cs typeface="Arial MT"/>
                <a:hlinkClick r:id="rId4" action="ppaction://hlinksldjump"/>
              </a:rPr>
              <a:t>Business</a:t>
            </a:r>
            <a:r>
              <a:rPr sz="1100" spc="55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4" action="ppaction://hlinksldjump"/>
              </a:rPr>
              <a:t>Model.........................................................................................................................13</a:t>
            </a:r>
            <a:endParaRPr sz="1100" dirty="0">
              <a:latin typeface="Arial MT"/>
              <a:cs typeface="Arial MT"/>
            </a:endParaRPr>
          </a:p>
          <a:p>
            <a:pPr marR="11430" algn="r">
              <a:spcBef>
                <a:spcPts val="625"/>
              </a:spcBef>
            </a:pPr>
            <a:r>
              <a:rPr sz="1100" dirty="0">
                <a:latin typeface="Arial MT"/>
                <a:cs typeface="Arial MT"/>
                <a:hlinkClick r:id="rId5" action="ppaction://hlinksldjump"/>
              </a:rPr>
              <a:t>Product</a:t>
            </a:r>
            <a:r>
              <a:rPr sz="1100" spc="-1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5" action="ppaction://hlinksldjump"/>
              </a:rPr>
              <a:t>.....................................................................................................................................14</a:t>
            </a:r>
            <a:endParaRPr sz="1100" dirty="0">
              <a:latin typeface="Arial MT"/>
              <a:cs typeface="Arial MT"/>
            </a:endParaRPr>
          </a:p>
          <a:p>
            <a:pPr marR="11430" algn="r">
              <a:spcBef>
                <a:spcPts val="635"/>
              </a:spcBef>
            </a:pPr>
            <a:r>
              <a:rPr sz="1100" dirty="0">
                <a:latin typeface="Arial MT"/>
                <a:cs typeface="Arial MT"/>
                <a:hlinkClick r:id="rId5" action="ppaction://hlinksldjump"/>
              </a:rPr>
              <a:t>Product</a:t>
            </a:r>
            <a:r>
              <a:rPr sz="1100" spc="3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Overview</a:t>
            </a:r>
            <a:r>
              <a:rPr sz="1100" spc="-11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5" action="ppaction://hlinksldjump"/>
              </a:rPr>
              <a:t>..................................................................................................................14</a:t>
            </a:r>
            <a:endParaRPr sz="1100" dirty="0">
              <a:latin typeface="Arial MT"/>
              <a:cs typeface="Arial MT"/>
            </a:endParaRPr>
          </a:p>
          <a:p>
            <a:pPr marR="11430" algn="r">
              <a:spcBef>
                <a:spcPts val="635"/>
              </a:spcBef>
            </a:pPr>
            <a:r>
              <a:rPr sz="1100" dirty="0">
                <a:latin typeface="Arial MT"/>
                <a:cs typeface="Arial MT"/>
                <a:hlinkClick r:id="rId6" action="ppaction://hlinksldjump"/>
              </a:rPr>
              <a:t>Product</a:t>
            </a:r>
            <a:r>
              <a:rPr sz="1100" spc="3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Details</a:t>
            </a:r>
            <a:r>
              <a:rPr sz="1100" spc="-14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6" action="ppaction://hlinksldjump"/>
              </a:rPr>
              <a:t>......................................................................................................................15</a:t>
            </a:r>
            <a:endParaRPr sz="1100" dirty="0">
              <a:latin typeface="Arial MT"/>
              <a:cs typeface="Arial MT"/>
            </a:endParaRPr>
          </a:p>
          <a:p>
            <a:pPr marR="11430" algn="r">
              <a:spcBef>
                <a:spcPts val="635"/>
              </a:spcBef>
            </a:pPr>
            <a:r>
              <a:rPr sz="1100" dirty="0">
                <a:latin typeface="Arial MT"/>
                <a:cs typeface="Arial MT"/>
                <a:hlinkClick r:id="rId6" action="ppaction://hlinksldjump"/>
              </a:rPr>
              <a:t>Product</a:t>
            </a:r>
            <a:r>
              <a:rPr sz="1100" spc="4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Characteristics</a:t>
            </a:r>
            <a:r>
              <a:rPr sz="1100" spc="2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6" action="ppaction://hlinksldjump"/>
              </a:rPr>
              <a:t>.........................................................................................................15</a:t>
            </a:r>
            <a:endParaRPr sz="1100" dirty="0">
              <a:latin typeface="Arial MT"/>
              <a:cs typeface="Arial MT"/>
            </a:endParaRPr>
          </a:p>
          <a:p>
            <a:pPr marR="11430" algn="r">
              <a:spcBef>
                <a:spcPts val="640"/>
              </a:spcBef>
            </a:pPr>
            <a:r>
              <a:rPr sz="1100" dirty="0">
                <a:latin typeface="Arial MT"/>
                <a:cs typeface="Arial MT"/>
                <a:hlinkClick r:id="rId6" action="ppaction://hlinksldjump"/>
              </a:rPr>
              <a:t>Products</a:t>
            </a:r>
            <a:r>
              <a:rPr sz="1100" spc="2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viability</a:t>
            </a:r>
            <a:r>
              <a:rPr sz="1100" spc="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6" action="ppaction://hlinksldjump"/>
              </a:rPr>
              <a:t>...................................................................................................................15</a:t>
            </a:r>
            <a:endParaRPr sz="1100" dirty="0">
              <a:latin typeface="Arial MT"/>
              <a:cs typeface="Arial MT"/>
            </a:endParaRPr>
          </a:p>
          <a:p>
            <a:pPr marR="11430" algn="r">
              <a:spcBef>
                <a:spcPts val="635"/>
              </a:spcBef>
            </a:pPr>
            <a:r>
              <a:rPr sz="1100" dirty="0">
                <a:latin typeface="Arial MT"/>
                <a:cs typeface="Arial MT"/>
                <a:hlinkClick r:id="rId7" action="ppaction://hlinksldjump"/>
              </a:rPr>
              <a:t>Products</a:t>
            </a:r>
            <a:r>
              <a:rPr sz="1100" spc="25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7" action="ppaction://hlinksldjump"/>
              </a:rPr>
              <a:t>sourcing..................................................................................................................16</a:t>
            </a:r>
            <a:endParaRPr sz="1100" dirty="0">
              <a:latin typeface="Arial MT"/>
              <a:cs typeface="Arial MT"/>
            </a:endParaRPr>
          </a:p>
          <a:p>
            <a:pPr marR="11430" algn="r">
              <a:spcBef>
                <a:spcPts val="635"/>
              </a:spcBef>
            </a:pPr>
            <a:r>
              <a:rPr sz="1100" spc="-5" dirty="0">
                <a:latin typeface="Arial MT"/>
                <a:cs typeface="Arial MT"/>
                <a:hlinkClick r:id="rId7" action="ppaction://hlinksldjump"/>
              </a:rPr>
              <a:t>Sourcing</a:t>
            </a:r>
            <a:r>
              <a:rPr sz="1100" spc="45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7" action="ppaction://hlinksldjump"/>
              </a:rPr>
              <a:t>price</a:t>
            </a:r>
            <a:r>
              <a:rPr sz="1100" spc="-25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7" action="ppaction://hlinksldjump"/>
              </a:rPr>
              <a:t>.......................................................................................................................16</a:t>
            </a:r>
            <a:endParaRPr sz="1100" dirty="0">
              <a:latin typeface="Arial MT"/>
              <a:cs typeface="Arial MT"/>
            </a:endParaRPr>
          </a:p>
          <a:p>
            <a:pPr marR="11430" algn="r">
              <a:spcBef>
                <a:spcPts val="640"/>
              </a:spcBef>
            </a:pPr>
            <a:r>
              <a:rPr sz="1100" spc="-5" dirty="0">
                <a:latin typeface="Arial MT"/>
                <a:cs typeface="Arial MT"/>
                <a:hlinkClick r:id="rId7" action="ppaction://hlinksldjump"/>
              </a:rPr>
              <a:t>Quality</a:t>
            </a:r>
            <a:r>
              <a:rPr sz="1100" spc="15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7" action="ppaction://hlinksldjump"/>
              </a:rPr>
              <a:t>Control.......................................................................................................................16</a:t>
            </a:r>
            <a:endParaRPr sz="1100" dirty="0">
              <a:latin typeface="Arial MT"/>
              <a:cs typeface="Arial MT"/>
            </a:endParaRPr>
          </a:p>
          <a:p>
            <a:pPr marR="11430" algn="r">
              <a:spcBef>
                <a:spcPts val="635"/>
              </a:spcBef>
            </a:pPr>
            <a:r>
              <a:rPr sz="1100" spc="-5" dirty="0">
                <a:latin typeface="Arial MT"/>
                <a:cs typeface="Arial MT"/>
                <a:hlinkClick r:id="rId8" action="ppaction://hlinksldjump"/>
              </a:rPr>
              <a:t>Packaging</a:t>
            </a:r>
            <a:r>
              <a:rPr sz="1100" spc="50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8" action="ppaction://hlinksldjump"/>
              </a:rPr>
              <a:t>.............................................................................................................................17</a:t>
            </a:r>
            <a:endParaRPr sz="1100" dirty="0">
              <a:latin typeface="Arial MT"/>
              <a:cs typeface="Arial MT"/>
            </a:endParaRPr>
          </a:p>
          <a:p>
            <a:pPr marR="11430" algn="r">
              <a:spcBef>
                <a:spcPts val="625"/>
              </a:spcBef>
            </a:pPr>
            <a:r>
              <a:rPr sz="1100" spc="5" dirty="0">
                <a:latin typeface="Arial MT"/>
                <a:cs typeface="Arial MT"/>
                <a:hlinkClick r:id="rId8" action="ppaction://hlinksldjump"/>
              </a:rPr>
              <a:t>Patent....................................................................................................................................17</a:t>
            </a:r>
            <a:endParaRPr sz="1100" dirty="0">
              <a:latin typeface="Arial MT"/>
              <a:cs typeface="Arial MT"/>
            </a:endParaRPr>
          </a:p>
          <a:p>
            <a:pPr marR="11430" algn="r">
              <a:spcBef>
                <a:spcPts val="635"/>
              </a:spcBef>
            </a:pPr>
            <a:r>
              <a:rPr sz="1100" dirty="0">
                <a:latin typeface="Arial MT"/>
                <a:cs typeface="Arial MT"/>
                <a:hlinkClick r:id="rId8" action="ppaction://hlinksldjump"/>
              </a:rPr>
              <a:t>Current</a:t>
            </a:r>
            <a:r>
              <a:rPr sz="1100" spc="10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8" action="ppaction://hlinksldjump"/>
              </a:rPr>
              <a:t>Sale</a:t>
            </a:r>
            <a:r>
              <a:rPr sz="1100" spc="20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8" action="ppaction://hlinksldjump"/>
              </a:rPr>
              <a:t>Price</a:t>
            </a:r>
            <a:r>
              <a:rPr sz="1100" spc="5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8" action="ppaction://hlinksldjump"/>
              </a:rPr>
              <a:t>Strategy</a:t>
            </a:r>
            <a:r>
              <a:rPr sz="1100" spc="-155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8" action="ppaction://hlinksldjump"/>
              </a:rPr>
              <a:t>...................................................................................................17</a:t>
            </a:r>
            <a:endParaRPr sz="1100" dirty="0">
              <a:latin typeface="Arial MT"/>
              <a:cs typeface="Arial MT"/>
            </a:endParaRPr>
          </a:p>
          <a:p>
            <a:pPr marR="11430" algn="r">
              <a:spcBef>
                <a:spcPts val="635"/>
              </a:spcBef>
            </a:pPr>
            <a:r>
              <a:rPr sz="1100" dirty="0">
                <a:latin typeface="Arial MT"/>
                <a:cs typeface="Arial MT"/>
                <a:hlinkClick r:id="rId8" action="ppaction://hlinksldjump"/>
              </a:rPr>
              <a:t>Future</a:t>
            </a:r>
            <a:r>
              <a:rPr sz="1100" spc="-20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8" action="ppaction://hlinksldjump"/>
              </a:rPr>
              <a:t>Sale </a:t>
            </a:r>
            <a:r>
              <a:rPr sz="1100" dirty="0">
                <a:latin typeface="Arial MT"/>
                <a:cs typeface="Arial MT"/>
                <a:hlinkClick r:id="rId8" action="ppaction://hlinksldjump"/>
              </a:rPr>
              <a:t>Price</a:t>
            </a:r>
            <a:r>
              <a:rPr sz="1100" spc="-10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8" action="ppaction://hlinksldjump"/>
              </a:rPr>
              <a:t>Strategy.....................................................................................................17</a:t>
            </a:r>
            <a:endParaRPr sz="1100" dirty="0">
              <a:latin typeface="Arial MT"/>
              <a:cs typeface="Arial MT"/>
            </a:endParaRPr>
          </a:p>
          <a:p>
            <a:pPr marR="11430" algn="r">
              <a:spcBef>
                <a:spcPts val="635"/>
              </a:spcBef>
            </a:pPr>
            <a:r>
              <a:rPr sz="1100" spc="-5" dirty="0">
                <a:latin typeface="Arial MT"/>
                <a:cs typeface="Arial MT"/>
                <a:hlinkClick r:id="rId8" action="ppaction://hlinksldjump"/>
              </a:rPr>
              <a:t>Volume</a:t>
            </a:r>
            <a:r>
              <a:rPr sz="1100" spc="50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8" action="ppaction://hlinksldjump"/>
              </a:rPr>
              <a:t>Discounts</a:t>
            </a:r>
            <a:r>
              <a:rPr sz="1100" spc="35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8" action="ppaction://hlinksldjump"/>
              </a:rPr>
              <a:t>.................................................................................................................17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376498"/>
            <a:ext cx="5970905" cy="6610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  <a:tabLst>
                <a:tab pos="4918075" algn="l"/>
              </a:tabLst>
            </a:pP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 MT"/>
              <a:cs typeface="Arial MT"/>
            </a:endParaRPr>
          </a:p>
          <a:p>
            <a:pPr marR="11430" algn="just">
              <a:spcBef>
                <a:spcPts val="915"/>
              </a:spcBef>
            </a:pPr>
            <a:r>
              <a:rPr sz="1100" spc="-5" dirty="0">
                <a:latin typeface="Arial MT"/>
                <a:cs typeface="Arial MT"/>
                <a:hlinkClick r:id="rId2" action="ppaction://hlinksldjump"/>
              </a:rPr>
              <a:t>Distribution</a:t>
            </a:r>
            <a:r>
              <a:rPr sz="1100" spc="55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2" action="ppaction://hlinksldjump"/>
              </a:rPr>
              <a:t>Strategy</a:t>
            </a:r>
            <a:r>
              <a:rPr sz="1100" spc="-85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2" action="ppaction://hlinksldjump"/>
              </a:rPr>
              <a:t>..............................................................................................................17</a:t>
            </a:r>
            <a:endParaRPr sz="1100" dirty="0">
              <a:latin typeface="Arial MT"/>
              <a:cs typeface="Arial MT"/>
            </a:endParaRPr>
          </a:p>
          <a:p>
            <a:pPr marR="11430" algn="just">
              <a:spcBef>
                <a:spcPts val="640"/>
              </a:spcBef>
            </a:pPr>
            <a:r>
              <a:rPr sz="1100" dirty="0">
                <a:latin typeface="Arial MT"/>
                <a:cs typeface="Arial MT"/>
                <a:hlinkClick r:id="rId3" action="ppaction://hlinksldjump"/>
              </a:rPr>
              <a:t>Return</a:t>
            </a:r>
            <a:r>
              <a:rPr sz="1100" spc="45" dirty="0"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3" action="ppaction://hlinksldjump"/>
              </a:rPr>
              <a:t>Policy</a:t>
            </a:r>
            <a:r>
              <a:rPr sz="1100" spc="-170" dirty="0"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3" action="ppaction://hlinksldjump"/>
              </a:rPr>
              <a:t>.........................................................................................................................18</a:t>
            </a:r>
            <a:endParaRPr sz="1100" dirty="0">
              <a:latin typeface="Arial MT"/>
              <a:cs typeface="Arial MT"/>
            </a:endParaRPr>
          </a:p>
          <a:p>
            <a:pPr marR="11430" algn="just">
              <a:spcBef>
                <a:spcPts val="635"/>
              </a:spcBef>
            </a:pPr>
            <a:r>
              <a:rPr sz="1100" spc="-5" dirty="0">
                <a:latin typeface="Arial MT"/>
                <a:cs typeface="Arial MT"/>
                <a:hlinkClick r:id="rId4" action="ppaction://hlinksldjump"/>
              </a:rPr>
              <a:t>Customer</a:t>
            </a:r>
            <a:r>
              <a:rPr sz="1100" spc="50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4" action="ppaction://hlinksldjump"/>
              </a:rPr>
              <a:t>Analysis</a:t>
            </a:r>
            <a:r>
              <a:rPr sz="1100" spc="-105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4" action="ppaction://hlinksldjump"/>
              </a:rPr>
              <a:t>....................................................................................................................19</a:t>
            </a:r>
            <a:endParaRPr sz="1100" dirty="0">
              <a:latin typeface="Arial MT"/>
              <a:cs typeface="Arial MT"/>
            </a:endParaRPr>
          </a:p>
          <a:p>
            <a:pPr marR="11430" algn="just">
              <a:spcBef>
                <a:spcPts val="635"/>
              </a:spcBef>
            </a:pPr>
            <a:r>
              <a:rPr sz="1100" dirty="0">
                <a:latin typeface="Arial MT"/>
                <a:cs typeface="Arial MT"/>
                <a:hlinkClick r:id="rId4" action="ppaction://hlinksldjump"/>
              </a:rPr>
              <a:t>Our</a:t>
            </a:r>
            <a:r>
              <a:rPr sz="1100" spc="45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4" action="ppaction://hlinksldjump"/>
              </a:rPr>
              <a:t>Customers?</a:t>
            </a:r>
            <a:r>
              <a:rPr sz="1100" spc="-125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4" action="ppaction://hlinksldjump"/>
              </a:rPr>
              <a:t>....................................................................................................................19</a:t>
            </a:r>
            <a:endParaRPr sz="1100" dirty="0">
              <a:latin typeface="Arial MT"/>
              <a:cs typeface="Arial MT"/>
            </a:endParaRPr>
          </a:p>
          <a:p>
            <a:pPr marR="11430" algn="just">
              <a:spcBef>
                <a:spcPts val="635"/>
              </a:spcBef>
            </a:pPr>
            <a:r>
              <a:rPr sz="1100" spc="-5" dirty="0">
                <a:latin typeface="Arial MT"/>
                <a:cs typeface="Arial MT"/>
                <a:hlinkClick r:id="rId4" action="ppaction://hlinksldjump"/>
              </a:rPr>
              <a:t>Customer</a:t>
            </a:r>
            <a:r>
              <a:rPr sz="1100" spc="70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4" action="ppaction://hlinksldjump"/>
              </a:rPr>
              <a:t>Residence</a:t>
            </a:r>
            <a:r>
              <a:rPr sz="1100" spc="-145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4" action="ppaction://hlinksldjump"/>
              </a:rPr>
              <a:t>.............................................................................................................19</a:t>
            </a:r>
            <a:endParaRPr sz="1100" dirty="0">
              <a:latin typeface="Arial MT"/>
              <a:cs typeface="Arial MT"/>
            </a:endParaRPr>
          </a:p>
          <a:p>
            <a:pPr marR="11430" algn="just">
              <a:spcBef>
                <a:spcPts val="625"/>
              </a:spcBef>
            </a:pPr>
            <a:r>
              <a:rPr sz="1100" spc="-5" dirty="0">
                <a:latin typeface="Arial MT"/>
                <a:cs typeface="Arial MT"/>
                <a:hlinkClick r:id="rId4" action="ppaction://hlinksldjump"/>
              </a:rPr>
              <a:t>Customer</a:t>
            </a:r>
            <a:r>
              <a:rPr sz="1100" spc="25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4" action="ppaction://hlinksldjump"/>
              </a:rPr>
              <a:t>Attainment</a:t>
            </a:r>
            <a:r>
              <a:rPr sz="1100" spc="30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4" action="ppaction://hlinksldjump"/>
              </a:rPr>
              <a:t>Strategy...............................................................................................19</a:t>
            </a:r>
            <a:endParaRPr sz="1100" dirty="0">
              <a:latin typeface="Arial MT"/>
              <a:cs typeface="Arial MT"/>
            </a:endParaRPr>
          </a:p>
          <a:p>
            <a:pPr marR="11430" algn="just">
              <a:spcBef>
                <a:spcPts val="635"/>
              </a:spcBef>
            </a:pP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Competitor</a:t>
            </a:r>
            <a:r>
              <a:rPr sz="1100" spc="5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Analysis</a:t>
            </a:r>
            <a:r>
              <a:rPr sz="1100" spc="-9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5" action="ppaction://hlinksldjump"/>
              </a:rPr>
              <a:t>..................................................................................................................20</a:t>
            </a:r>
            <a:endParaRPr sz="1100" dirty="0">
              <a:latin typeface="Arial MT"/>
              <a:cs typeface="Arial MT"/>
            </a:endParaRPr>
          </a:p>
          <a:p>
            <a:pPr marR="11430" algn="just">
              <a:spcBef>
                <a:spcPts val="635"/>
              </a:spcBef>
            </a:pP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Direct</a:t>
            </a:r>
            <a:r>
              <a:rPr sz="1100" spc="4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competitors</a:t>
            </a:r>
            <a:r>
              <a:rPr sz="1100" spc="3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5" action="ppaction://hlinksldjump"/>
              </a:rPr>
              <a:t>.................................................................................................................20</a:t>
            </a:r>
            <a:endParaRPr sz="1100" dirty="0">
              <a:latin typeface="Arial MT"/>
              <a:cs typeface="Arial MT"/>
            </a:endParaRPr>
          </a:p>
          <a:p>
            <a:pPr marL="152400" marR="11430" algn="just">
              <a:lnSpc>
                <a:spcPts val="1960"/>
              </a:lnSpc>
              <a:spcBef>
                <a:spcPts val="170"/>
              </a:spcBef>
            </a:pP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Include</a:t>
            </a:r>
            <a:r>
              <a:rPr sz="1100" spc="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your</a:t>
            </a:r>
            <a:r>
              <a:rPr sz="1100" spc="1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direct</a:t>
            </a:r>
            <a:r>
              <a:rPr sz="1100" dirty="0">
                <a:latin typeface="Arial MT"/>
                <a:cs typeface="Arial MT"/>
                <a:hlinkClick r:id="rId5" action="ppaction://hlinksldjump"/>
              </a:rPr>
              <a:t> competitors and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 their</a:t>
            </a:r>
            <a:r>
              <a:rPr sz="1100" spc="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store</a:t>
            </a:r>
            <a:r>
              <a:rPr sz="1100" spc="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details.</a:t>
            </a:r>
            <a:r>
              <a:rPr sz="1100" spc="2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(their</a:t>
            </a:r>
            <a:r>
              <a:rPr sz="1100" spc="2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reviews,</a:t>
            </a:r>
            <a:r>
              <a:rPr sz="1100" spc="1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daily</a:t>
            </a:r>
            <a:r>
              <a:rPr sz="1100" spc="1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5" action="ppaction://hlinksldjump"/>
              </a:rPr>
              <a:t>sales,</a:t>
            </a:r>
            <a:r>
              <a:rPr sz="1100" spc="1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etc.)</a:t>
            </a:r>
            <a:r>
              <a:rPr sz="1100" spc="-14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5" action="ppaction://hlinksldjump"/>
              </a:rPr>
              <a:t>.........20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Indirect</a:t>
            </a:r>
            <a:r>
              <a:rPr sz="1100" spc="5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competitors</a:t>
            </a:r>
            <a:r>
              <a:rPr sz="1100" spc="-8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5" action="ppaction://hlinksldjump"/>
              </a:rPr>
              <a:t>...............................................................................................................20</a:t>
            </a:r>
            <a:endParaRPr sz="1100" dirty="0">
              <a:latin typeface="Arial MT"/>
              <a:cs typeface="Arial MT"/>
            </a:endParaRPr>
          </a:p>
          <a:p>
            <a:pPr marR="11430" algn="just">
              <a:spcBef>
                <a:spcPts val="464"/>
              </a:spcBef>
            </a:pP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Include</a:t>
            </a:r>
            <a:r>
              <a:rPr sz="1100" spc="1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your</a:t>
            </a:r>
            <a:r>
              <a:rPr sz="1100" spc="1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in</a:t>
            </a:r>
            <a:r>
              <a:rPr sz="1100" spc="1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direct</a:t>
            </a:r>
            <a:r>
              <a:rPr sz="1100" spc="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competitors</a:t>
            </a:r>
            <a:r>
              <a:rPr sz="1100" dirty="0">
                <a:latin typeface="Arial MT"/>
                <a:cs typeface="Arial MT"/>
                <a:hlinkClick r:id="rId5" action="ppaction://hlinksldjump"/>
              </a:rPr>
              <a:t> and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their</a:t>
            </a:r>
            <a:r>
              <a:rPr sz="1100" spc="1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store</a:t>
            </a:r>
            <a:r>
              <a:rPr sz="110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details.</a:t>
            </a:r>
            <a:r>
              <a:rPr sz="1100" spc="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(their</a:t>
            </a:r>
            <a:r>
              <a:rPr sz="1100" spc="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reviews,</a:t>
            </a:r>
            <a:r>
              <a:rPr sz="1100" spc="2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daily</a:t>
            </a:r>
            <a:r>
              <a:rPr sz="1100" dirty="0">
                <a:latin typeface="Arial MT"/>
                <a:cs typeface="Arial MT"/>
                <a:hlinkClick r:id="rId5" action="ppaction://hlinksldjump"/>
              </a:rPr>
              <a:t> sales,</a:t>
            </a:r>
            <a:r>
              <a:rPr sz="1100" spc="1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etc.).</a:t>
            </a:r>
            <a:r>
              <a:rPr sz="1100" spc="-2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5" action="ppaction://hlinksldjump"/>
              </a:rPr>
              <a:t>....20</a:t>
            </a:r>
            <a:endParaRPr sz="1100" dirty="0">
              <a:latin typeface="Arial MT"/>
              <a:cs typeface="Arial MT"/>
            </a:endParaRPr>
          </a:p>
          <a:p>
            <a:pPr marR="11430" algn="just">
              <a:spcBef>
                <a:spcPts val="635"/>
              </a:spcBef>
            </a:pP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Competitive</a:t>
            </a:r>
            <a:r>
              <a:rPr sz="1100" spc="4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Advantage</a:t>
            </a:r>
            <a:r>
              <a:rPr sz="1100" spc="2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5" action="ppaction://hlinksldjump"/>
              </a:rPr>
              <a:t>.........................................................................................................20</a:t>
            </a:r>
            <a:endParaRPr sz="1100" dirty="0">
              <a:latin typeface="Arial MT"/>
              <a:cs typeface="Arial MT"/>
            </a:endParaRPr>
          </a:p>
          <a:p>
            <a:pPr marR="11430" algn="just">
              <a:spcBef>
                <a:spcPts val="635"/>
              </a:spcBef>
            </a:pP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Swot</a:t>
            </a:r>
            <a:r>
              <a:rPr sz="1100" spc="4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analysis</a:t>
            </a:r>
            <a:r>
              <a:rPr sz="1100" spc="-1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6" action="ppaction://hlinksldjump"/>
              </a:rPr>
              <a:t>........................................................................................................................21</a:t>
            </a:r>
            <a:endParaRPr sz="1100" dirty="0">
              <a:latin typeface="Arial MT"/>
              <a:cs typeface="Arial MT"/>
            </a:endParaRPr>
          </a:p>
          <a:p>
            <a:pPr marR="11430" algn="just">
              <a:spcBef>
                <a:spcPts val="635"/>
              </a:spcBef>
            </a:pP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PEST</a:t>
            </a:r>
            <a:r>
              <a:rPr sz="1100" spc="5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analysis</a:t>
            </a:r>
            <a:r>
              <a:rPr sz="1100" spc="-14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6" action="ppaction://hlinksldjump"/>
              </a:rPr>
              <a:t>.......................................................................................................................21</a:t>
            </a:r>
            <a:endParaRPr sz="1100" dirty="0">
              <a:latin typeface="Arial MT"/>
              <a:cs typeface="Arial MT"/>
            </a:endParaRPr>
          </a:p>
          <a:p>
            <a:pPr marR="11430" algn="just">
              <a:spcBef>
                <a:spcPts val="625"/>
              </a:spcBef>
            </a:pPr>
            <a:r>
              <a:rPr sz="1100" spc="-5" dirty="0">
                <a:latin typeface="Arial MT"/>
                <a:cs typeface="Arial MT"/>
                <a:hlinkClick r:id="rId7" action="ppaction://hlinksldjump"/>
              </a:rPr>
              <a:t>Impact</a:t>
            </a:r>
            <a:r>
              <a:rPr sz="1100" spc="30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100" spc="-10" dirty="0">
                <a:latin typeface="Arial MT"/>
                <a:cs typeface="Arial MT"/>
                <a:hlinkClick r:id="rId7" action="ppaction://hlinksldjump"/>
              </a:rPr>
              <a:t>of</a:t>
            </a:r>
            <a:r>
              <a:rPr sz="1100" spc="30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7" action="ppaction://hlinksldjump"/>
              </a:rPr>
              <a:t>Covid-19</a:t>
            </a:r>
            <a:r>
              <a:rPr sz="1100" spc="20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7" action="ppaction://hlinksldjump"/>
              </a:rPr>
              <a:t>on</a:t>
            </a:r>
            <a:r>
              <a:rPr sz="1100" spc="10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7" action="ppaction://hlinksldjump"/>
              </a:rPr>
              <a:t>the</a:t>
            </a:r>
            <a:r>
              <a:rPr sz="1100" spc="20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7" action="ppaction://hlinksldjump"/>
              </a:rPr>
              <a:t>Business..........................................................................................22</a:t>
            </a:r>
            <a:endParaRPr sz="1100" dirty="0">
              <a:latin typeface="Arial MT"/>
              <a:cs typeface="Arial MT"/>
            </a:endParaRPr>
          </a:p>
          <a:p>
            <a:pPr marR="11430" algn="just">
              <a:spcBef>
                <a:spcPts val="635"/>
              </a:spcBef>
            </a:pPr>
            <a:r>
              <a:rPr sz="1100" spc="-5" dirty="0">
                <a:latin typeface="Arial MT"/>
                <a:cs typeface="Arial MT"/>
                <a:hlinkClick r:id="rId8" action="ppaction://hlinksldjump"/>
              </a:rPr>
              <a:t>Sales</a:t>
            </a:r>
            <a:r>
              <a:rPr sz="1100" spc="20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8" action="ppaction://hlinksldjump"/>
              </a:rPr>
              <a:t>and</a:t>
            </a:r>
            <a:r>
              <a:rPr sz="1100" spc="25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8" action="ppaction://hlinksldjump"/>
              </a:rPr>
              <a:t>Marketing</a:t>
            </a:r>
            <a:r>
              <a:rPr sz="1100" spc="20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8" action="ppaction://hlinksldjump"/>
              </a:rPr>
              <a:t>Strategy</a:t>
            </a:r>
            <a:r>
              <a:rPr sz="1100" spc="-75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8" action="ppaction://hlinksldjump"/>
              </a:rPr>
              <a:t>...................................................................................................23</a:t>
            </a:r>
            <a:endParaRPr sz="1100" dirty="0">
              <a:latin typeface="Arial MT"/>
              <a:cs typeface="Arial MT"/>
            </a:endParaRPr>
          </a:p>
          <a:p>
            <a:pPr marR="11430" algn="just">
              <a:spcBef>
                <a:spcPts val="635"/>
              </a:spcBef>
            </a:pPr>
            <a:r>
              <a:rPr sz="1100" spc="5" dirty="0">
                <a:latin typeface="Arial MT"/>
                <a:cs typeface="Arial MT"/>
                <a:hlinkClick r:id="rId8" action="ppaction://hlinksldjump"/>
              </a:rPr>
              <a:t>Reviews.................................................................................................................................23</a:t>
            </a:r>
            <a:endParaRPr sz="1100" dirty="0">
              <a:latin typeface="Arial MT"/>
              <a:cs typeface="Arial MT"/>
            </a:endParaRPr>
          </a:p>
          <a:p>
            <a:pPr marR="11430" algn="just">
              <a:spcBef>
                <a:spcPts val="640"/>
              </a:spcBef>
            </a:pPr>
            <a:r>
              <a:rPr sz="1100" spc="5" dirty="0">
                <a:latin typeface="Arial MT"/>
                <a:cs typeface="Arial MT"/>
                <a:hlinkClick r:id="rId8" action="ppaction://hlinksldjump"/>
              </a:rPr>
              <a:t>PPC.......................................................................................................................................23</a:t>
            </a:r>
            <a:endParaRPr sz="1100" dirty="0">
              <a:latin typeface="Arial MT"/>
              <a:cs typeface="Arial MT"/>
            </a:endParaRPr>
          </a:p>
          <a:p>
            <a:pPr marL="12700" marR="11430" indent="139700" algn="just">
              <a:lnSpc>
                <a:spcPct val="148200"/>
              </a:lnSpc>
            </a:pPr>
            <a:r>
              <a:rPr sz="1100" spc="-5" dirty="0">
                <a:latin typeface="Arial MT"/>
                <a:cs typeface="Arial MT"/>
                <a:hlinkClick r:id="rId8" action="ppaction://hlinksldjump"/>
              </a:rPr>
              <a:t>Influencer Marketing </a:t>
            </a:r>
            <a:r>
              <a:rPr sz="1100" dirty="0">
                <a:latin typeface="Arial MT"/>
                <a:cs typeface="Arial MT"/>
                <a:hlinkClick r:id="rId8" action="ppaction://hlinksldjump"/>
              </a:rPr>
              <a:t>and </a:t>
            </a:r>
            <a:r>
              <a:rPr sz="1100" spc="-5" dirty="0">
                <a:latin typeface="Arial MT"/>
                <a:cs typeface="Arial MT"/>
                <a:hlinkClick r:id="rId8" action="ppaction://hlinksldjump"/>
              </a:rPr>
              <a:t>social media marketing </a:t>
            </a:r>
            <a:r>
              <a:rPr sz="1100" spc="5" dirty="0">
                <a:latin typeface="Arial MT"/>
                <a:cs typeface="Arial MT"/>
                <a:hlinkClick r:id="rId8" action="ppaction://hlinksldjump"/>
              </a:rPr>
              <a:t>..................................................................23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  <a:hlinkClick r:id="rId9" action="ppaction://hlinksldjump"/>
              </a:rPr>
              <a:t>Recent</a:t>
            </a:r>
            <a:r>
              <a:rPr sz="1100" spc="50" dirty="0"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9" action="ppaction://hlinksldjump"/>
              </a:rPr>
              <a:t>Milestones</a:t>
            </a:r>
            <a:r>
              <a:rPr sz="1100" spc="25" dirty="0"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9" action="ppaction://hlinksldjump"/>
              </a:rPr>
              <a:t>....................................................................................................................24</a:t>
            </a:r>
            <a:endParaRPr sz="1100" dirty="0">
              <a:latin typeface="Arial MT"/>
              <a:cs typeface="Arial MT"/>
            </a:endParaRPr>
          </a:p>
          <a:p>
            <a:pPr marR="11430" algn="just">
              <a:spcBef>
                <a:spcPts val="635"/>
              </a:spcBef>
            </a:pPr>
            <a:r>
              <a:rPr sz="1100" spc="-5" dirty="0">
                <a:latin typeface="Arial MT"/>
                <a:cs typeface="Arial MT"/>
                <a:hlinkClick r:id="rId10" action="ppaction://hlinksldjump"/>
              </a:rPr>
              <a:t>Financial</a:t>
            </a:r>
            <a:r>
              <a:rPr sz="1100" spc="55" dirty="0">
                <a:latin typeface="Arial MT"/>
                <a:cs typeface="Arial MT"/>
                <a:hlinkClick r:id="rId10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10" action="ppaction://hlinksldjump"/>
              </a:rPr>
              <a:t>Forecast.....................................................................................................................25</a:t>
            </a:r>
            <a:endParaRPr sz="1100" dirty="0">
              <a:latin typeface="Arial MT"/>
              <a:cs typeface="Arial MT"/>
            </a:endParaRPr>
          </a:p>
          <a:p>
            <a:pPr marR="11430" algn="just">
              <a:spcBef>
                <a:spcPts val="635"/>
              </a:spcBef>
            </a:pPr>
            <a:r>
              <a:rPr sz="1100" spc="-5" dirty="0">
                <a:latin typeface="Arial MT"/>
                <a:cs typeface="Arial MT"/>
                <a:hlinkClick r:id="rId10" action="ppaction://hlinksldjump"/>
              </a:rPr>
              <a:t>Monthly</a:t>
            </a:r>
            <a:r>
              <a:rPr sz="1100" spc="45" dirty="0">
                <a:latin typeface="Arial MT"/>
                <a:cs typeface="Arial MT"/>
                <a:hlinkClick r:id="rId10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10" action="ppaction://hlinksldjump"/>
              </a:rPr>
              <a:t>Financial</a:t>
            </a:r>
            <a:r>
              <a:rPr sz="1100" spc="55" dirty="0">
                <a:latin typeface="Arial MT"/>
                <a:cs typeface="Arial MT"/>
                <a:hlinkClick r:id="rId10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10" action="ppaction://hlinksldjump"/>
              </a:rPr>
              <a:t>Forecast....................................................................................................25</a:t>
            </a:r>
            <a:endParaRPr sz="1100" dirty="0">
              <a:latin typeface="Arial MT"/>
              <a:cs typeface="Arial MT"/>
            </a:endParaRPr>
          </a:p>
          <a:p>
            <a:pPr marR="11430" algn="just">
              <a:spcBef>
                <a:spcPts val="635"/>
              </a:spcBef>
            </a:pPr>
            <a:r>
              <a:rPr sz="1100" spc="-5" dirty="0">
                <a:latin typeface="Arial MT"/>
                <a:cs typeface="Arial MT"/>
                <a:hlinkClick r:id="rId11" action="ppaction://hlinksldjump"/>
              </a:rPr>
              <a:t>Annual</a:t>
            </a:r>
            <a:r>
              <a:rPr sz="1100" spc="30" dirty="0"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11" action="ppaction://hlinksldjump"/>
              </a:rPr>
              <a:t>Financial</a:t>
            </a:r>
            <a:r>
              <a:rPr sz="1100" spc="25" dirty="0"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11" action="ppaction://hlinksldjump"/>
              </a:rPr>
              <a:t>Forecast</a:t>
            </a:r>
            <a:r>
              <a:rPr sz="1100" spc="-100" dirty="0"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11" action="ppaction://hlinksldjump"/>
              </a:rPr>
              <a:t>.....................................................................................................30</a:t>
            </a:r>
            <a:endParaRPr sz="1100" dirty="0">
              <a:latin typeface="Arial MT"/>
              <a:cs typeface="Arial MT"/>
            </a:endParaRPr>
          </a:p>
          <a:p>
            <a:pPr marR="11430" algn="just">
              <a:spcBef>
                <a:spcPts val="625"/>
              </a:spcBef>
            </a:pPr>
            <a:r>
              <a:rPr sz="1100" spc="-10" dirty="0">
                <a:latin typeface="Arial MT"/>
                <a:cs typeface="Arial MT"/>
                <a:hlinkClick r:id="rId12" action="ppaction://hlinksldjump"/>
              </a:rPr>
              <a:t>Exit</a:t>
            </a:r>
            <a:r>
              <a:rPr sz="1100" spc="40" dirty="0">
                <a:latin typeface="Arial MT"/>
                <a:cs typeface="Arial MT"/>
                <a:hlinkClick r:id="rId12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12" action="ppaction://hlinksldjump"/>
              </a:rPr>
              <a:t>Strategy</a:t>
            </a:r>
            <a:r>
              <a:rPr sz="1100" spc="5" dirty="0">
                <a:latin typeface="Arial MT"/>
                <a:cs typeface="Arial MT"/>
                <a:hlinkClick r:id="rId12" action="ppaction://hlinksldjump"/>
              </a:rPr>
              <a:t> .............................................................................................................................34</a:t>
            </a:r>
            <a:endParaRPr sz="1100" dirty="0">
              <a:latin typeface="Arial MT"/>
              <a:cs typeface="Arial MT"/>
            </a:endParaRPr>
          </a:p>
          <a:p>
            <a:pPr marR="11430" algn="just">
              <a:spcBef>
                <a:spcPts val="635"/>
              </a:spcBef>
            </a:pPr>
            <a:r>
              <a:rPr sz="1100" spc="5" dirty="0">
                <a:latin typeface="Arial MT"/>
                <a:cs typeface="Arial MT"/>
                <a:hlinkClick r:id="rId13" action="ppaction://hlinksldjump"/>
              </a:rPr>
              <a:t>Appendix...................................................................................................................................35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2000" y="1828800"/>
            <a:ext cx="6400800" cy="78608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Executive</a:t>
            </a:r>
            <a:r>
              <a:rPr sz="1600" b="1" spc="-50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E26C09"/>
                </a:solidFill>
                <a:latin typeface="Arial"/>
                <a:cs typeface="Arial"/>
              </a:rPr>
              <a:t>Summary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 marL="12700"/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Company</a:t>
            </a:r>
            <a:r>
              <a:rPr sz="1600" b="1" spc="-1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and</a:t>
            </a:r>
            <a:r>
              <a:rPr sz="1600" b="1" spc="10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Market</a:t>
            </a:r>
            <a:r>
              <a:rPr sz="1600" b="1" spc="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description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03299"/>
              </a:lnSpc>
              <a:spcBef>
                <a:spcPts val="755"/>
              </a:spcBef>
            </a:pPr>
            <a:r>
              <a:rPr sz="1600" dirty="0">
                <a:latin typeface="Arial MT"/>
                <a:cs typeface="Arial MT"/>
              </a:rPr>
              <a:t>Mahram LLC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United States-based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LLC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(Limited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Liability Company)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 </a:t>
            </a:r>
            <a:r>
              <a:rPr sz="1600" spc="-3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going </a:t>
            </a:r>
            <a:r>
              <a:rPr sz="1600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sell blankets </a:t>
            </a:r>
            <a:r>
              <a:rPr sz="1600" dirty="0">
                <a:latin typeface="Arial MT"/>
                <a:cs typeface="Arial MT"/>
              </a:rPr>
              <a:t>in Amazon </a:t>
            </a:r>
            <a:r>
              <a:rPr sz="1600" spc="-5" dirty="0">
                <a:latin typeface="Arial MT"/>
                <a:cs typeface="Arial MT"/>
              </a:rPr>
              <a:t>USA. </a:t>
            </a:r>
            <a:r>
              <a:rPr sz="1600" dirty="0">
                <a:latin typeface="Arial MT"/>
                <a:cs typeface="Arial MT"/>
              </a:rPr>
              <a:t>Amazon </a:t>
            </a:r>
            <a:r>
              <a:rPr sz="1600" spc="-10" dirty="0">
                <a:latin typeface="Arial MT"/>
                <a:cs typeface="Arial MT"/>
              </a:rPr>
              <a:t>is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leading retail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eCommerce store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" dirty="0">
                <a:latin typeface="Arial MT"/>
                <a:cs typeface="Arial MT"/>
              </a:rPr>
              <a:t> United States.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Amazon </a:t>
            </a:r>
            <a:r>
              <a:rPr sz="1600" dirty="0">
                <a:latin typeface="Arial MT"/>
                <a:cs typeface="Arial MT"/>
              </a:rPr>
              <a:t>had</a:t>
            </a:r>
            <a:r>
              <a:rPr sz="1600" spc="-5" dirty="0">
                <a:latin typeface="Arial MT"/>
                <a:cs typeface="Arial MT"/>
              </a:rPr>
              <a:t> annual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revenue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</a:t>
            </a:r>
            <a:r>
              <a:rPr sz="1600" dirty="0">
                <a:latin typeface="Arial MT"/>
                <a:cs typeface="Arial MT"/>
              </a:rPr>
              <a:t> about</a:t>
            </a:r>
            <a:r>
              <a:rPr sz="1600" spc="-5" dirty="0">
                <a:latin typeface="Arial MT"/>
                <a:cs typeface="Arial MT"/>
              </a:rPr>
              <a:t> $386.06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Billion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(statista).</a:t>
            </a:r>
            <a:endParaRPr sz="1600" dirty="0">
              <a:latin typeface="Arial MT"/>
              <a:cs typeface="Arial MT"/>
            </a:endParaRPr>
          </a:p>
          <a:p>
            <a:pPr>
              <a:spcBef>
                <a:spcPts val="15"/>
              </a:spcBef>
            </a:pPr>
            <a:endParaRPr sz="1600" dirty="0">
              <a:latin typeface="Arial MT"/>
              <a:cs typeface="Arial MT"/>
            </a:endParaRPr>
          </a:p>
          <a:p>
            <a:pPr marL="12700"/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Companies</a:t>
            </a:r>
            <a:r>
              <a:rPr sz="1600" b="1" spc="-60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Vision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60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Creating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flip-able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asset.</a:t>
            </a:r>
            <a:endParaRPr sz="1600" dirty="0">
              <a:latin typeface="Arial MT"/>
              <a:cs typeface="Arial MT"/>
            </a:endParaRPr>
          </a:p>
          <a:p>
            <a:pPr>
              <a:spcBef>
                <a:spcPts val="10"/>
              </a:spcBef>
            </a:pPr>
            <a:endParaRPr sz="1600" dirty="0">
              <a:latin typeface="Arial MT"/>
              <a:cs typeface="Arial MT"/>
            </a:endParaRPr>
          </a:p>
          <a:p>
            <a:pPr marL="12700"/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Companies</a:t>
            </a:r>
            <a:r>
              <a:rPr sz="1600" b="1" spc="-50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Objectives</a:t>
            </a:r>
            <a:endParaRPr sz="1600" dirty="0">
              <a:latin typeface="Arial"/>
              <a:cs typeface="Arial"/>
            </a:endParaRPr>
          </a:p>
          <a:p>
            <a:pPr marL="12700">
              <a:spcBef>
                <a:spcPts val="800"/>
              </a:spcBef>
            </a:pPr>
            <a:r>
              <a:rPr sz="1600" spc="-5" dirty="0">
                <a:latin typeface="Arial MT"/>
                <a:cs typeface="Arial MT"/>
              </a:rPr>
              <a:t>Following are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some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company’s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objectives</a:t>
            </a:r>
            <a:endParaRPr sz="1600" dirty="0">
              <a:latin typeface="Arial MT"/>
              <a:cs typeface="Arial MT"/>
            </a:endParaRPr>
          </a:p>
          <a:p>
            <a:pPr marL="469265" indent="-228600"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600" dirty="0">
                <a:latin typeface="Arial MT"/>
                <a:cs typeface="Arial MT"/>
              </a:rPr>
              <a:t>Finding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good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sourcing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price</a:t>
            </a:r>
            <a:r>
              <a:rPr sz="1600" dirty="0">
                <a:latin typeface="Arial MT"/>
                <a:cs typeface="Arial MT"/>
              </a:rPr>
              <a:t> for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our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product.</a:t>
            </a:r>
            <a:endParaRPr sz="1600" dirty="0">
              <a:latin typeface="Arial MT"/>
              <a:cs typeface="Arial MT"/>
            </a:endParaRPr>
          </a:p>
          <a:p>
            <a:pPr marL="469265" indent="-228600">
              <a:spcBef>
                <a:spcPts val="9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MT"/>
                <a:cs typeface="Arial MT"/>
              </a:rPr>
              <a:t>Registering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patent.</a:t>
            </a:r>
            <a:endParaRPr sz="1600" dirty="0">
              <a:latin typeface="Arial MT"/>
              <a:cs typeface="Arial MT"/>
            </a:endParaRPr>
          </a:p>
          <a:p>
            <a:pPr marL="469265" indent="-228600"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MT"/>
                <a:cs typeface="Arial MT"/>
              </a:rPr>
              <a:t>Advertising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our </a:t>
            </a:r>
            <a:r>
              <a:rPr sz="1600" spc="-5" dirty="0">
                <a:latin typeface="Arial MT"/>
                <a:cs typeface="Arial MT"/>
              </a:rPr>
              <a:t>product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through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PPC.</a:t>
            </a:r>
            <a:endParaRPr sz="1600" dirty="0">
              <a:latin typeface="Arial MT"/>
              <a:cs typeface="Arial MT"/>
            </a:endParaRPr>
          </a:p>
          <a:p>
            <a:pPr marL="469265" indent="-228600">
              <a:spcBef>
                <a:spcPts val="94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600" dirty="0">
                <a:latin typeface="Arial MT"/>
                <a:cs typeface="Arial MT"/>
              </a:rPr>
              <a:t>Getting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organic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sales.</a:t>
            </a:r>
          </a:p>
          <a:p>
            <a:pPr>
              <a:spcBef>
                <a:spcPts val="25"/>
              </a:spcBef>
            </a:pPr>
            <a:endParaRPr sz="1600" dirty="0">
              <a:latin typeface="Arial MT"/>
              <a:cs typeface="Arial MT"/>
            </a:endParaRPr>
          </a:p>
          <a:p>
            <a:pPr marL="12700"/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Target</a:t>
            </a:r>
            <a:r>
              <a:rPr sz="1600" b="1" spc="-5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Customer</a:t>
            </a:r>
            <a:endParaRPr sz="1600" dirty="0">
              <a:latin typeface="Arial"/>
              <a:cs typeface="Arial"/>
            </a:endParaRPr>
          </a:p>
          <a:p>
            <a:pPr marL="12700" marR="34290">
              <a:lnSpc>
                <a:spcPct val="103600"/>
              </a:lnSpc>
              <a:spcBef>
                <a:spcPts val="725"/>
              </a:spcBef>
            </a:pPr>
            <a:r>
              <a:rPr sz="1600" dirty="0">
                <a:latin typeface="Arial MT"/>
                <a:cs typeface="Arial MT"/>
              </a:rPr>
              <a:t>Our</a:t>
            </a:r>
            <a:r>
              <a:rPr sz="1600" spc="-5" dirty="0">
                <a:latin typeface="Arial MT"/>
                <a:cs typeface="Arial MT"/>
              </a:rPr>
              <a:t> target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customers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parents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across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United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5" dirty="0">
                <a:latin typeface="Arial MT"/>
                <a:cs typeface="Arial MT"/>
              </a:rPr>
              <a:t> looking </a:t>
            </a:r>
            <a:r>
              <a:rPr sz="1600" spc="-3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blankets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their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newborns.</a:t>
            </a:r>
            <a:endParaRPr sz="1600" dirty="0">
              <a:latin typeface="Arial MT"/>
              <a:cs typeface="Arial MT"/>
            </a:endParaRPr>
          </a:p>
          <a:p>
            <a:pPr>
              <a:spcBef>
                <a:spcPts val="25"/>
              </a:spcBef>
            </a:pPr>
            <a:endParaRPr sz="1600" dirty="0">
              <a:latin typeface="Arial MT"/>
              <a:cs typeface="Arial MT"/>
            </a:endParaRPr>
          </a:p>
          <a:p>
            <a:pPr marL="12700"/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Management</a:t>
            </a:r>
            <a:r>
              <a:rPr sz="1600" b="1" spc="-5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Team</a:t>
            </a:r>
            <a:endParaRPr sz="1600" dirty="0">
              <a:latin typeface="Arial"/>
              <a:cs typeface="Arial"/>
            </a:endParaRPr>
          </a:p>
          <a:p>
            <a:pPr marL="12700" marR="40640">
              <a:lnSpc>
                <a:spcPct val="103699"/>
              </a:lnSpc>
              <a:spcBef>
                <a:spcPts val="725"/>
              </a:spcBef>
            </a:pPr>
            <a:r>
              <a:rPr sz="1600" dirty="0">
                <a:latin typeface="Arial MT"/>
                <a:cs typeface="Arial MT"/>
              </a:rPr>
              <a:t>Abdul </a:t>
            </a:r>
            <a:r>
              <a:rPr sz="1600" spc="-5" dirty="0">
                <a:latin typeface="Arial MT"/>
                <a:cs typeface="Arial MT"/>
              </a:rPr>
              <a:t>Basit started </a:t>
            </a:r>
            <a:r>
              <a:rPr sz="1600" dirty="0">
                <a:latin typeface="Arial MT"/>
                <a:cs typeface="Arial MT"/>
              </a:rPr>
              <a:t>the company and is the one </a:t>
            </a:r>
            <a:r>
              <a:rPr sz="1600" spc="-5" dirty="0">
                <a:latin typeface="Arial MT"/>
                <a:cs typeface="Arial MT"/>
              </a:rPr>
              <a:t>who will </a:t>
            </a:r>
            <a:r>
              <a:rPr sz="1600" dirty="0">
                <a:latin typeface="Arial MT"/>
                <a:cs typeface="Arial MT"/>
              </a:rPr>
              <a:t>run and manage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business.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3-year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experience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launching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-5" dirty="0">
                <a:latin typeface="Arial MT"/>
                <a:cs typeface="Arial MT"/>
              </a:rPr>
              <a:t>Private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Label Brand </a:t>
            </a:r>
            <a:r>
              <a:rPr sz="1600" spc="-3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Amazon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United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States.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055" y="990600"/>
            <a:ext cx="5970905" cy="1597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930775" algn="l"/>
              </a:tabLst>
            </a:pP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 b="1" dirty="0">
              <a:latin typeface="Arial MT"/>
              <a:cs typeface="Arial MT"/>
            </a:endParaRPr>
          </a:p>
          <a:p>
            <a:pPr marL="12700">
              <a:spcBef>
                <a:spcPts val="885"/>
              </a:spcBef>
            </a:pPr>
            <a:r>
              <a:rPr sz="1600" b="1" u="sng" spc="-5" dirty="0">
                <a:solidFill>
                  <a:srgbClr val="E26C09"/>
                </a:solidFill>
                <a:latin typeface="Arial"/>
                <a:cs typeface="Arial"/>
              </a:rPr>
              <a:t>Capital</a:t>
            </a:r>
            <a:r>
              <a:rPr sz="1600" b="1" u="sng" spc="-10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b="1" u="sng" spc="-5" dirty="0">
                <a:solidFill>
                  <a:srgbClr val="E26C09"/>
                </a:solidFill>
                <a:latin typeface="Arial"/>
                <a:cs typeface="Arial"/>
              </a:rPr>
              <a:t>Requirement</a:t>
            </a:r>
            <a:r>
              <a:rPr sz="1600" b="1" u="sng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b="1" u="sng" spc="-5" dirty="0">
                <a:solidFill>
                  <a:srgbClr val="E26C09"/>
                </a:solidFill>
                <a:latin typeface="Arial"/>
                <a:cs typeface="Arial"/>
              </a:rPr>
              <a:t>and </a:t>
            </a:r>
            <a:r>
              <a:rPr sz="1600" b="1" u="sng" dirty="0">
                <a:solidFill>
                  <a:srgbClr val="E26C09"/>
                </a:solidFill>
                <a:latin typeface="Arial"/>
                <a:cs typeface="Arial"/>
              </a:rPr>
              <a:t>equity</a:t>
            </a:r>
            <a:r>
              <a:rPr sz="1600" b="1" u="sng" spc="-20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b="1" u="sng" spc="-5" dirty="0">
                <a:solidFill>
                  <a:srgbClr val="E26C09"/>
                </a:solidFill>
                <a:latin typeface="Arial"/>
                <a:cs typeface="Arial"/>
              </a:rPr>
              <a:t>share</a:t>
            </a:r>
            <a:endParaRPr sz="1600" b="1" u="sng" dirty="0">
              <a:latin typeface="Arial"/>
              <a:cs typeface="Arial"/>
            </a:endParaRPr>
          </a:p>
          <a:p>
            <a:pPr marL="12700" marR="385445">
              <a:lnSpc>
                <a:spcPct val="103600"/>
              </a:lnSpc>
              <a:spcBef>
                <a:spcPts val="725"/>
              </a:spcBef>
            </a:pPr>
            <a:r>
              <a:rPr sz="1400" b="1" spc="-5" dirty="0">
                <a:latin typeface="Arial MT"/>
                <a:cs typeface="Arial MT"/>
              </a:rPr>
              <a:t>The</a:t>
            </a:r>
            <a:r>
              <a:rPr sz="1400" b="1" spc="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business</a:t>
            </a:r>
            <a:r>
              <a:rPr sz="1400" b="1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will</a:t>
            </a:r>
            <a:r>
              <a:rPr sz="1400" b="1" spc="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require</a:t>
            </a:r>
            <a:r>
              <a:rPr sz="1400" b="1" spc="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a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total</a:t>
            </a:r>
            <a:r>
              <a:rPr sz="1400" b="1" spc="-5" dirty="0">
                <a:latin typeface="Arial MT"/>
                <a:cs typeface="Arial MT"/>
              </a:rPr>
              <a:t> investment</a:t>
            </a:r>
            <a:r>
              <a:rPr sz="1400" b="1" spc="10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 MT"/>
                <a:cs typeface="Arial MT"/>
              </a:rPr>
              <a:t>of</a:t>
            </a:r>
            <a:r>
              <a:rPr sz="1400" b="1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25,000</a:t>
            </a:r>
            <a:r>
              <a:rPr sz="1400" b="1" spc="5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 MT"/>
                <a:cs typeface="Arial MT"/>
              </a:rPr>
              <a:t>USD.</a:t>
            </a:r>
            <a:r>
              <a:rPr sz="1400" b="1" spc="10" dirty="0">
                <a:latin typeface="Arial MT"/>
                <a:cs typeface="Arial MT"/>
              </a:rPr>
              <a:t> </a:t>
            </a:r>
            <a:r>
              <a:rPr lang="en-US" sz="1400" b="1" spc="10" dirty="0" smtClean="0">
                <a:latin typeface="Arial MT"/>
                <a:cs typeface="Arial MT"/>
              </a:rPr>
              <a:t>100</a:t>
            </a:r>
            <a:r>
              <a:rPr sz="1400" b="1" dirty="0" smtClean="0">
                <a:latin typeface="Arial MT"/>
                <a:cs typeface="Arial MT"/>
              </a:rPr>
              <a:t>%</a:t>
            </a:r>
            <a:r>
              <a:rPr sz="1400" b="1" spc="-5" dirty="0" smtClean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 MT"/>
                <a:cs typeface="Arial MT"/>
              </a:rPr>
              <a:t>of</a:t>
            </a:r>
            <a:r>
              <a:rPr sz="1400" b="1" dirty="0">
                <a:latin typeface="Arial MT"/>
                <a:cs typeface="Arial MT"/>
              </a:rPr>
              <a:t> the </a:t>
            </a:r>
            <a:r>
              <a:rPr sz="1400" b="1" spc="-370" dirty="0">
                <a:latin typeface="Arial MT"/>
                <a:cs typeface="Arial MT"/>
              </a:rPr>
              <a:t> </a:t>
            </a:r>
            <a:r>
              <a:rPr sz="1400" b="1" spc="-5" dirty="0" smtClean="0">
                <a:latin typeface="Arial MT"/>
                <a:cs typeface="Arial MT"/>
              </a:rPr>
              <a:t>capital</a:t>
            </a:r>
            <a:r>
              <a:rPr sz="1400" b="1" spc="5" dirty="0" smtClean="0">
                <a:latin typeface="Arial MT"/>
                <a:cs typeface="Arial MT"/>
              </a:rPr>
              <a:t> </a:t>
            </a:r>
            <a:r>
              <a:rPr sz="1400" b="1" spc="-5" dirty="0" smtClean="0">
                <a:latin typeface="Arial MT"/>
                <a:cs typeface="Arial MT"/>
              </a:rPr>
              <a:t>will</a:t>
            </a:r>
            <a:r>
              <a:rPr sz="1400" b="1" spc="5" dirty="0" smtClean="0">
                <a:latin typeface="Arial MT"/>
                <a:cs typeface="Arial MT"/>
              </a:rPr>
              <a:t> </a:t>
            </a:r>
            <a:r>
              <a:rPr sz="1400" b="1" dirty="0" smtClean="0">
                <a:latin typeface="Arial MT"/>
                <a:cs typeface="Arial MT"/>
              </a:rPr>
              <a:t>be</a:t>
            </a:r>
            <a:r>
              <a:rPr sz="1400" b="1" spc="-5" dirty="0" smtClean="0">
                <a:latin typeface="Arial MT"/>
                <a:cs typeface="Arial MT"/>
              </a:rPr>
              <a:t> invested</a:t>
            </a:r>
            <a:r>
              <a:rPr sz="1400" b="1" spc="-15" dirty="0" smtClean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from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investors.</a:t>
            </a:r>
            <a:endParaRPr sz="1400" b="1" dirty="0">
              <a:latin typeface="Arial MT"/>
              <a:cs typeface="Arial MT"/>
            </a:endParaRPr>
          </a:p>
          <a:p>
            <a:pPr marL="12700">
              <a:spcBef>
                <a:spcPts val="855"/>
              </a:spcBef>
            </a:pPr>
            <a:r>
              <a:rPr sz="1400" b="1" spc="-5" dirty="0">
                <a:latin typeface="Arial MT"/>
                <a:cs typeface="Arial MT"/>
              </a:rPr>
              <a:t>The</a:t>
            </a:r>
            <a:r>
              <a:rPr sz="1400" b="1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capital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will</a:t>
            </a:r>
            <a:r>
              <a:rPr sz="1400" b="1" spc="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be</a:t>
            </a:r>
            <a:r>
              <a:rPr sz="1400" b="1" spc="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invested</a:t>
            </a:r>
            <a:r>
              <a:rPr sz="1400" b="1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 MT"/>
                <a:cs typeface="Arial MT"/>
              </a:rPr>
              <a:t>as</a:t>
            </a:r>
            <a:r>
              <a:rPr sz="1400" b="1" spc="-5" dirty="0">
                <a:latin typeface="Arial MT"/>
                <a:cs typeface="Arial MT"/>
              </a:rPr>
              <a:t> follows.</a:t>
            </a:r>
            <a:endParaRPr sz="1400" b="1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29218"/>
              </p:ext>
            </p:extLst>
          </p:nvPr>
        </p:nvGraphicFramePr>
        <p:xfrm>
          <a:off x="997001" y="2587702"/>
          <a:ext cx="5875909" cy="303917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720173"/>
                <a:gridCol w="1155736"/>
              </a:tblGrid>
              <a:tr h="579903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endParaRPr lang="en-US" dirty="0" smtClean="0"/>
                    </a:p>
                    <a:p>
                      <a:pPr marL="68580">
                        <a:lnSpc>
                          <a:spcPts val="1290"/>
                        </a:lnSpc>
                      </a:pPr>
                      <a:r>
                        <a:rPr lang="en-US" dirty="0" smtClean="0"/>
                        <a:t>Virtual</a:t>
                      </a:r>
                      <a:r>
                        <a:rPr lang="en-US" baseline="0" dirty="0" smtClean="0"/>
                        <a:t> Assistant</a:t>
                      </a:r>
                      <a:endParaRPr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290"/>
                        </a:lnSpc>
                      </a:pPr>
                      <a:endParaRPr lang="en-US" dirty="0" smtClean="0"/>
                    </a:p>
                    <a:p>
                      <a:pPr marR="61594" algn="r">
                        <a:lnSpc>
                          <a:spcPts val="1290"/>
                        </a:lnSpc>
                      </a:pPr>
                      <a:r>
                        <a:rPr dirty="0" smtClean="0"/>
                        <a:t>$</a:t>
                      </a:r>
                      <a:r>
                        <a:rPr lang="en-US" dirty="0" smtClean="0"/>
                        <a:t>1000</a:t>
                      </a:r>
                    </a:p>
                  </a:txBody>
                  <a:tcPr marL="0" marR="0" marT="0" marB="0"/>
                </a:tc>
              </a:tr>
              <a:tr h="351808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/>
                        <a:t>Patent Registration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290"/>
                        </a:lnSpc>
                      </a:pPr>
                      <a:r>
                        <a:rPr dirty="0"/>
                        <a:t>$1,000</a:t>
                      </a:r>
                    </a:p>
                  </a:txBody>
                  <a:tcPr marL="0" marR="0" marT="0" marB="0"/>
                </a:tc>
              </a:tr>
              <a:tr h="351808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/>
                        <a:t>Sourcing Agent Charges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290"/>
                        </a:lnSpc>
                      </a:pPr>
                      <a:r>
                        <a:rPr dirty="0"/>
                        <a:t>$500</a:t>
                      </a:r>
                    </a:p>
                  </a:txBody>
                  <a:tcPr marL="0" marR="0" marT="0" marB="0"/>
                </a:tc>
              </a:tr>
              <a:tr h="350357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/>
                        <a:t>Inventory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290"/>
                        </a:lnSpc>
                      </a:pPr>
                      <a:r>
                        <a:rPr dirty="0"/>
                        <a:t>$10,000</a:t>
                      </a:r>
                    </a:p>
                  </a:txBody>
                  <a:tcPr marL="0" marR="0" marT="0" marB="0"/>
                </a:tc>
              </a:tr>
              <a:tr h="351807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/>
                        <a:t>Advertisement-Bleeding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290"/>
                        </a:lnSpc>
                      </a:pPr>
                      <a:r>
                        <a:rPr dirty="0"/>
                        <a:t>$10,000</a:t>
                      </a:r>
                    </a:p>
                  </a:txBody>
                  <a:tcPr marL="0" marR="0" marT="0" marB="0"/>
                </a:tc>
              </a:tr>
              <a:tr h="351808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/>
                        <a:t>Salaries Expense-VA charges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290"/>
                        </a:lnSpc>
                      </a:pPr>
                      <a:r>
                        <a:rPr dirty="0"/>
                        <a:t>$1,500</a:t>
                      </a:r>
                    </a:p>
                  </a:txBody>
                  <a:tcPr marL="0" marR="0" marT="0" marB="0"/>
                </a:tc>
              </a:tr>
              <a:tr h="349874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/>
                        <a:t>Financial Buffer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290"/>
                        </a:lnSpc>
                      </a:pPr>
                      <a:r>
                        <a:rPr dirty="0"/>
                        <a:t>$1,000</a:t>
                      </a:r>
                      <a:endParaRPr/>
                    </a:p>
                  </a:txBody>
                  <a:tcPr marL="0" marR="0" marT="0" marB="0"/>
                </a:tc>
              </a:tr>
              <a:tr h="351808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/>
                        <a:t>Total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290"/>
                        </a:lnSpc>
                      </a:pPr>
                      <a:r>
                        <a:rPr dirty="0"/>
                        <a:t>$25,000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014401" y="6394197"/>
            <a:ext cx="5858510" cy="3200400"/>
            <a:chOff x="914400" y="5313171"/>
            <a:chExt cx="5858510" cy="3200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5313171"/>
              <a:ext cx="5858509" cy="3200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pic>
        <p:sp>
          <p:nvSpPr>
            <p:cNvPr id="6" name="object 6"/>
            <p:cNvSpPr/>
            <p:nvPr/>
          </p:nvSpPr>
          <p:spPr>
            <a:xfrm>
              <a:off x="1226756" y="5805423"/>
              <a:ext cx="5407025" cy="2134235"/>
            </a:xfrm>
            <a:custGeom>
              <a:avLst/>
              <a:gdLst/>
              <a:ahLst/>
              <a:cxnLst/>
              <a:rect l="l" t="t" r="r" b="b"/>
              <a:pathLst>
                <a:path w="5407025" h="2134234">
                  <a:moveTo>
                    <a:pt x="0" y="1778000"/>
                  </a:moveTo>
                  <a:lnTo>
                    <a:pt x="5406453" y="1778000"/>
                  </a:lnTo>
                </a:path>
                <a:path w="5407025" h="2134234">
                  <a:moveTo>
                    <a:pt x="0" y="1422908"/>
                  </a:moveTo>
                  <a:lnTo>
                    <a:pt x="5406453" y="1422908"/>
                  </a:lnTo>
                </a:path>
                <a:path w="5407025" h="2134234">
                  <a:moveTo>
                    <a:pt x="0" y="1067815"/>
                  </a:moveTo>
                  <a:lnTo>
                    <a:pt x="5406453" y="1067815"/>
                  </a:lnTo>
                </a:path>
                <a:path w="5407025" h="2134234">
                  <a:moveTo>
                    <a:pt x="0" y="711200"/>
                  </a:moveTo>
                  <a:lnTo>
                    <a:pt x="5406453" y="711200"/>
                  </a:lnTo>
                </a:path>
                <a:path w="5407025" h="2134234">
                  <a:moveTo>
                    <a:pt x="0" y="356108"/>
                  </a:moveTo>
                  <a:lnTo>
                    <a:pt x="5406453" y="356108"/>
                  </a:lnTo>
                </a:path>
                <a:path w="5407025" h="2134234">
                  <a:moveTo>
                    <a:pt x="0" y="0"/>
                  </a:moveTo>
                  <a:lnTo>
                    <a:pt x="5406453" y="0"/>
                  </a:lnTo>
                </a:path>
                <a:path w="5407025" h="2134234">
                  <a:moveTo>
                    <a:pt x="0" y="2134108"/>
                  </a:moveTo>
                  <a:lnTo>
                    <a:pt x="5406453" y="2134108"/>
                  </a:lnTo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880" y="6123490"/>
              <a:ext cx="4440936" cy="1157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pic>
        <p:sp>
          <p:nvSpPr>
            <p:cNvPr id="8" name="object 8"/>
            <p:cNvSpPr/>
            <p:nvPr/>
          </p:nvSpPr>
          <p:spPr>
            <a:xfrm>
              <a:off x="1767458" y="6161150"/>
              <a:ext cx="4325620" cy="0"/>
            </a:xfrm>
            <a:custGeom>
              <a:avLst/>
              <a:gdLst/>
              <a:ahLst/>
              <a:cxnLst/>
              <a:rect l="l" t="t" r="r" b="b"/>
              <a:pathLst>
                <a:path w="4325620">
                  <a:moveTo>
                    <a:pt x="0" y="0"/>
                  </a:moveTo>
                  <a:lnTo>
                    <a:pt x="1080897" y="0"/>
                  </a:lnTo>
                  <a:lnTo>
                    <a:pt x="2162937" y="0"/>
                  </a:lnTo>
                  <a:lnTo>
                    <a:pt x="3243453" y="0"/>
                  </a:lnTo>
                  <a:lnTo>
                    <a:pt x="4325112" y="0"/>
                  </a:lnTo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40343" y="6792992"/>
            <a:ext cx="141605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5" dirty="0">
                <a:solidFill>
                  <a:srgbClr val="D9D9D9"/>
                </a:solidFill>
                <a:latin typeface="Cambria"/>
                <a:cs typeface="Cambria"/>
              </a:rPr>
              <a:t>12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sz="900" spc="5" dirty="0">
                <a:solidFill>
                  <a:srgbClr val="D9D9D9"/>
                </a:solidFill>
                <a:latin typeface="Cambria"/>
                <a:cs typeface="Cambria"/>
              </a:rPr>
              <a:t>10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 marL="62865">
              <a:spcBef>
                <a:spcPts val="5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8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 marL="62865"/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6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 marL="62865"/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4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 marL="62865"/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</a:t>
            </a:r>
            <a:endParaRPr sz="9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450" dirty="0">
              <a:latin typeface="Cambria"/>
              <a:cs typeface="Cambria"/>
            </a:endParaRPr>
          </a:p>
          <a:p>
            <a:pPr marL="62865"/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endParaRPr sz="900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1094" y="7994397"/>
            <a:ext cx="2667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21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2498" y="7994397"/>
            <a:ext cx="2667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22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04158" y="7994397"/>
            <a:ext cx="2667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23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5690" y="7994397"/>
            <a:ext cx="2667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24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7095" y="7994397"/>
            <a:ext cx="2667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25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4401" y="5681162"/>
            <a:ext cx="3359785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u="sng" spc="-5" dirty="0">
                <a:solidFill>
                  <a:srgbClr val="E26C09"/>
                </a:solidFill>
                <a:latin typeface="Arial"/>
                <a:cs typeface="Arial"/>
              </a:rPr>
              <a:t>Financials</a:t>
            </a:r>
            <a:r>
              <a:rPr sz="1600" u="sng" spc="-20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u="sng" dirty="0">
                <a:solidFill>
                  <a:srgbClr val="E26C09"/>
                </a:solidFill>
                <a:latin typeface="Arial"/>
                <a:cs typeface="Arial"/>
              </a:rPr>
              <a:t>at</a:t>
            </a:r>
            <a:r>
              <a:rPr sz="1600" u="sng" spc="-1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u="sng" spc="-5" dirty="0">
                <a:solidFill>
                  <a:srgbClr val="E26C09"/>
                </a:solidFill>
                <a:latin typeface="Arial"/>
                <a:cs typeface="Arial"/>
              </a:rPr>
              <a:t>a</a:t>
            </a:r>
            <a:r>
              <a:rPr sz="1600" u="sng" spc="-10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u="sng" spc="-5" dirty="0">
                <a:solidFill>
                  <a:srgbClr val="E26C09"/>
                </a:solidFill>
                <a:latin typeface="Arial"/>
                <a:cs typeface="Arial"/>
              </a:rPr>
              <a:t>glance</a:t>
            </a:r>
            <a:endParaRPr sz="1600" u="sng" dirty="0">
              <a:latin typeface="Arial"/>
              <a:cs typeface="Arial"/>
            </a:endParaRPr>
          </a:p>
          <a:p>
            <a:pPr marR="5080" algn="r">
              <a:spcBef>
                <a:spcPts val="1560"/>
              </a:spcBef>
            </a:pPr>
            <a:r>
              <a:rPr sz="1600" b="1" spc="75" dirty="0">
                <a:solidFill>
                  <a:srgbClr val="F1F1F1"/>
                </a:solidFill>
                <a:latin typeface="Cambria"/>
                <a:cs typeface="Cambria"/>
              </a:rPr>
              <a:t>Series</a:t>
            </a:r>
            <a:r>
              <a:rPr sz="1600" b="1" spc="1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F1F1F1"/>
                </a:solidFill>
                <a:latin typeface="Cambria"/>
                <a:cs typeface="Cambria"/>
              </a:rPr>
              <a:t>1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38854" y="833297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49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09110" y="8243444"/>
            <a:ext cx="39751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Cambria"/>
                <a:cs typeface="Cambria"/>
              </a:rPr>
              <a:t>Ser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i</a:t>
            </a:r>
            <a:r>
              <a:rPr sz="900" spc="-10" dirty="0">
                <a:solidFill>
                  <a:srgbClr val="D9D9D9"/>
                </a:solidFill>
                <a:latin typeface="Cambria"/>
                <a:cs typeface="Cambria"/>
              </a:rPr>
              <a:t>e</a:t>
            </a:r>
            <a:r>
              <a:rPr sz="900" dirty="0">
                <a:solidFill>
                  <a:srgbClr val="D9D9D9"/>
                </a:solidFill>
                <a:latin typeface="Cambria"/>
                <a:cs typeface="Cambria"/>
              </a:rPr>
              <a:t>s 1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object 73"/>
          <p:cNvGrpSpPr/>
          <p:nvPr/>
        </p:nvGrpSpPr>
        <p:grpSpPr>
          <a:xfrm>
            <a:off x="1494028" y="8572645"/>
            <a:ext cx="4085590" cy="723265"/>
            <a:chOff x="1608836" y="6066282"/>
            <a:chExt cx="4085590" cy="723265"/>
          </a:xfrm>
        </p:grpSpPr>
        <p:sp>
          <p:nvSpPr>
            <p:cNvPr id="74" name="object 74"/>
            <p:cNvSpPr/>
            <p:nvPr/>
          </p:nvSpPr>
          <p:spPr>
            <a:xfrm>
              <a:off x="1621536" y="6078982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5">
                  <a:moveTo>
                    <a:pt x="389000" y="0"/>
                  </a:moveTo>
                  <a:lnTo>
                    <a:pt x="0" y="0"/>
                  </a:lnTo>
                  <a:lnTo>
                    <a:pt x="492632" y="348868"/>
                  </a:lnTo>
                  <a:lnTo>
                    <a:pt x="0" y="697610"/>
                  </a:lnTo>
                  <a:lnTo>
                    <a:pt x="389000" y="697610"/>
                  </a:lnTo>
                  <a:lnTo>
                    <a:pt x="881633" y="348868"/>
                  </a:lnTo>
                  <a:lnTo>
                    <a:pt x="389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621536" y="6078982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5">
                  <a:moveTo>
                    <a:pt x="0" y="0"/>
                  </a:moveTo>
                  <a:lnTo>
                    <a:pt x="389000" y="0"/>
                  </a:lnTo>
                  <a:lnTo>
                    <a:pt x="881633" y="348868"/>
                  </a:lnTo>
                  <a:lnTo>
                    <a:pt x="389000" y="697610"/>
                  </a:lnTo>
                  <a:lnTo>
                    <a:pt x="0" y="697610"/>
                  </a:lnTo>
                  <a:lnTo>
                    <a:pt x="492632" y="34886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151126" y="6078982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5">
                  <a:moveTo>
                    <a:pt x="388874" y="0"/>
                  </a:moveTo>
                  <a:lnTo>
                    <a:pt x="0" y="0"/>
                  </a:lnTo>
                  <a:lnTo>
                    <a:pt x="492632" y="348868"/>
                  </a:lnTo>
                  <a:lnTo>
                    <a:pt x="0" y="697610"/>
                  </a:lnTo>
                  <a:lnTo>
                    <a:pt x="388874" y="697610"/>
                  </a:lnTo>
                  <a:lnTo>
                    <a:pt x="881507" y="348868"/>
                  </a:lnTo>
                  <a:lnTo>
                    <a:pt x="38887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151126" y="6078982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5">
                  <a:moveTo>
                    <a:pt x="0" y="0"/>
                  </a:moveTo>
                  <a:lnTo>
                    <a:pt x="388874" y="0"/>
                  </a:lnTo>
                  <a:lnTo>
                    <a:pt x="881507" y="348868"/>
                  </a:lnTo>
                  <a:lnTo>
                    <a:pt x="388874" y="697610"/>
                  </a:lnTo>
                  <a:lnTo>
                    <a:pt x="0" y="697610"/>
                  </a:lnTo>
                  <a:lnTo>
                    <a:pt x="492632" y="34886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681097" y="6078982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5">
                  <a:moveTo>
                    <a:pt x="388873" y="0"/>
                  </a:moveTo>
                  <a:lnTo>
                    <a:pt x="0" y="0"/>
                  </a:lnTo>
                  <a:lnTo>
                    <a:pt x="492632" y="348868"/>
                  </a:lnTo>
                  <a:lnTo>
                    <a:pt x="0" y="697610"/>
                  </a:lnTo>
                  <a:lnTo>
                    <a:pt x="388873" y="697610"/>
                  </a:lnTo>
                  <a:lnTo>
                    <a:pt x="881506" y="348868"/>
                  </a:lnTo>
                  <a:lnTo>
                    <a:pt x="38887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681097" y="6078982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5">
                  <a:moveTo>
                    <a:pt x="0" y="0"/>
                  </a:moveTo>
                  <a:lnTo>
                    <a:pt x="388873" y="0"/>
                  </a:lnTo>
                  <a:lnTo>
                    <a:pt x="881506" y="348868"/>
                  </a:lnTo>
                  <a:lnTo>
                    <a:pt x="388873" y="697610"/>
                  </a:lnTo>
                  <a:lnTo>
                    <a:pt x="0" y="697610"/>
                  </a:lnTo>
                  <a:lnTo>
                    <a:pt x="492632" y="34886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210560" y="6078982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5">
                  <a:moveTo>
                    <a:pt x="389000" y="0"/>
                  </a:moveTo>
                  <a:lnTo>
                    <a:pt x="0" y="0"/>
                  </a:lnTo>
                  <a:lnTo>
                    <a:pt x="492632" y="348868"/>
                  </a:lnTo>
                  <a:lnTo>
                    <a:pt x="0" y="697610"/>
                  </a:lnTo>
                  <a:lnTo>
                    <a:pt x="389000" y="697610"/>
                  </a:lnTo>
                  <a:lnTo>
                    <a:pt x="881634" y="348868"/>
                  </a:lnTo>
                  <a:lnTo>
                    <a:pt x="389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210560" y="6078982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5">
                  <a:moveTo>
                    <a:pt x="0" y="0"/>
                  </a:moveTo>
                  <a:lnTo>
                    <a:pt x="389000" y="0"/>
                  </a:lnTo>
                  <a:lnTo>
                    <a:pt x="881634" y="348868"/>
                  </a:lnTo>
                  <a:lnTo>
                    <a:pt x="389000" y="697610"/>
                  </a:lnTo>
                  <a:lnTo>
                    <a:pt x="0" y="697610"/>
                  </a:lnTo>
                  <a:lnTo>
                    <a:pt x="492632" y="34886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740531" y="6078982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5">
                  <a:moveTo>
                    <a:pt x="388874" y="0"/>
                  </a:moveTo>
                  <a:lnTo>
                    <a:pt x="0" y="0"/>
                  </a:lnTo>
                  <a:lnTo>
                    <a:pt x="492633" y="348868"/>
                  </a:lnTo>
                  <a:lnTo>
                    <a:pt x="0" y="697610"/>
                  </a:lnTo>
                  <a:lnTo>
                    <a:pt x="388874" y="697610"/>
                  </a:lnTo>
                  <a:lnTo>
                    <a:pt x="881507" y="348868"/>
                  </a:lnTo>
                  <a:lnTo>
                    <a:pt x="38887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740531" y="6078982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5">
                  <a:moveTo>
                    <a:pt x="0" y="0"/>
                  </a:moveTo>
                  <a:lnTo>
                    <a:pt x="388874" y="0"/>
                  </a:lnTo>
                  <a:lnTo>
                    <a:pt x="881507" y="348868"/>
                  </a:lnTo>
                  <a:lnTo>
                    <a:pt x="388874" y="697610"/>
                  </a:lnTo>
                  <a:lnTo>
                    <a:pt x="0" y="697610"/>
                  </a:lnTo>
                  <a:lnTo>
                    <a:pt x="492633" y="34886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269993" y="6078982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5">
                  <a:moveTo>
                    <a:pt x="389000" y="0"/>
                  </a:moveTo>
                  <a:lnTo>
                    <a:pt x="0" y="0"/>
                  </a:lnTo>
                  <a:lnTo>
                    <a:pt x="492632" y="348868"/>
                  </a:lnTo>
                  <a:lnTo>
                    <a:pt x="0" y="697610"/>
                  </a:lnTo>
                  <a:lnTo>
                    <a:pt x="389000" y="697610"/>
                  </a:lnTo>
                  <a:lnTo>
                    <a:pt x="881633" y="348868"/>
                  </a:lnTo>
                  <a:lnTo>
                    <a:pt x="389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269993" y="6078982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5">
                  <a:moveTo>
                    <a:pt x="0" y="0"/>
                  </a:moveTo>
                  <a:lnTo>
                    <a:pt x="389000" y="0"/>
                  </a:lnTo>
                  <a:lnTo>
                    <a:pt x="881633" y="348868"/>
                  </a:lnTo>
                  <a:lnTo>
                    <a:pt x="389000" y="697610"/>
                  </a:lnTo>
                  <a:lnTo>
                    <a:pt x="0" y="697610"/>
                  </a:lnTo>
                  <a:lnTo>
                    <a:pt x="492632" y="34886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799965" y="6078982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5">
                  <a:moveTo>
                    <a:pt x="389000" y="0"/>
                  </a:moveTo>
                  <a:lnTo>
                    <a:pt x="0" y="0"/>
                  </a:lnTo>
                  <a:lnTo>
                    <a:pt x="492633" y="348868"/>
                  </a:lnTo>
                  <a:lnTo>
                    <a:pt x="0" y="697610"/>
                  </a:lnTo>
                  <a:lnTo>
                    <a:pt x="389000" y="697610"/>
                  </a:lnTo>
                  <a:lnTo>
                    <a:pt x="881634" y="348868"/>
                  </a:lnTo>
                  <a:lnTo>
                    <a:pt x="389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799965" y="6078982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5">
                  <a:moveTo>
                    <a:pt x="0" y="0"/>
                  </a:moveTo>
                  <a:lnTo>
                    <a:pt x="389000" y="0"/>
                  </a:lnTo>
                  <a:lnTo>
                    <a:pt x="881634" y="348868"/>
                  </a:lnTo>
                  <a:lnTo>
                    <a:pt x="389000" y="697610"/>
                  </a:lnTo>
                  <a:lnTo>
                    <a:pt x="0" y="697610"/>
                  </a:lnTo>
                  <a:lnTo>
                    <a:pt x="492633" y="34886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809719" y="2793359"/>
            <a:ext cx="1959610" cy="73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solidFill>
                  <a:srgbClr val="E26C09"/>
                </a:solidFill>
                <a:latin typeface="Arial"/>
                <a:cs typeface="Arial"/>
              </a:rPr>
              <a:t>Business</a:t>
            </a:r>
            <a:r>
              <a:rPr sz="2000" b="1" spc="-4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E26C09"/>
                </a:solidFill>
                <a:latin typeface="Arial"/>
                <a:cs typeface="Arial"/>
              </a:rPr>
              <a:t>Model</a:t>
            </a:r>
            <a:endParaRPr sz="2000" dirty="0">
              <a:latin typeface="Arial"/>
              <a:cs typeface="Arial"/>
            </a:endParaRPr>
          </a:p>
          <a:p>
            <a:pPr marL="800100">
              <a:spcBef>
                <a:spcPts val="1235"/>
              </a:spcBef>
            </a:pPr>
            <a:r>
              <a:rPr sz="1600" spc="-10" dirty="0">
                <a:latin typeface="Cambria"/>
                <a:cs typeface="Cambria"/>
              </a:rPr>
              <a:t>Step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1</a:t>
            </a:r>
            <a:endParaRPr sz="1600" dirty="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67708" y="3743273"/>
            <a:ext cx="4058285" cy="718820"/>
            <a:chOff x="1628648" y="1655952"/>
            <a:chExt cx="4058285" cy="718820"/>
          </a:xfrm>
        </p:grpSpPr>
        <p:sp>
          <p:nvSpPr>
            <p:cNvPr id="6" name="object 6"/>
            <p:cNvSpPr/>
            <p:nvPr/>
          </p:nvSpPr>
          <p:spPr>
            <a:xfrm>
              <a:off x="1641348" y="1668652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19">
                  <a:moveTo>
                    <a:pt x="386333" y="0"/>
                  </a:moveTo>
                  <a:lnTo>
                    <a:pt x="0" y="0"/>
                  </a:lnTo>
                  <a:lnTo>
                    <a:pt x="489331" y="346455"/>
                  </a:lnTo>
                  <a:lnTo>
                    <a:pt x="0" y="692912"/>
                  </a:lnTo>
                  <a:lnTo>
                    <a:pt x="386333" y="692912"/>
                  </a:lnTo>
                  <a:lnTo>
                    <a:pt x="875538" y="346455"/>
                  </a:lnTo>
                  <a:lnTo>
                    <a:pt x="38633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1348" y="1668652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19">
                  <a:moveTo>
                    <a:pt x="0" y="0"/>
                  </a:moveTo>
                  <a:lnTo>
                    <a:pt x="386333" y="0"/>
                  </a:lnTo>
                  <a:lnTo>
                    <a:pt x="875538" y="346455"/>
                  </a:lnTo>
                  <a:lnTo>
                    <a:pt x="386333" y="692912"/>
                  </a:lnTo>
                  <a:lnTo>
                    <a:pt x="0" y="692912"/>
                  </a:lnTo>
                  <a:lnTo>
                    <a:pt x="489331" y="34645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7255" y="1668652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19">
                  <a:moveTo>
                    <a:pt x="386333" y="0"/>
                  </a:moveTo>
                  <a:lnTo>
                    <a:pt x="0" y="0"/>
                  </a:lnTo>
                  <a:lnTo>
                    <a:pt x="489331" y="346455"/>
                  </a:lnTo>
                  <a:lnTo>
                    <a:pt x="0" y="692912"/>
                  </a:lnTo>
                  <a:lnTo>
                    <a:pt x="386333" y="692912"/>
                  </a:lnTo>
                  <a:lnTo>
                    <a:pt x="875664" y="346455"/>
                  </a:lnTo>
                  <a:lnTo>
                    <a:pt x="38633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7255" y="1668652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19">
                  <a:moveTo>
                    <a:pt x="0" y="0"/>
                  </a:moveTo>
                  <a:lnTo>
                    <a:pt x="386333" y="0"/>
                  </a:lnTo>
                  <a:lnTo>
                    <a:pt x="875664" y="346455"/>
                  </a:lnTo>
                  <a:lnTo>
                    <a:pt x="386333" y="692912"/>
                  </a:lnTo>
                  <a:lnTo>
                    <a:pt x="0" y="692912"/>
                  </a:lnTo>
                  <a:lnTo>
                    <a:pt x="489331" y="34645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93670" y="1668652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19">
                  <a:moveTo>
                    <a:pt x="386334" y="0"/>
                  </a:moveTo>
                  <a:lnTo>
                    <a:pt x="0" y="0"/>
                  </a:lnTo>
                  <a:lnTo>
                    <a:pt x="489204" y="346455"/>
                  </a:lnTo>
                  <a:lnTo>
                    <a:pt x="0" y="692912"/>
                  </a:lnTo>
                  <a:lnTo>
                    <a:pt x="386334" y="692912"/>
                  </a:lnTo>
                  <a:lnTo>
                    <a:pt x="875538" y="346455"/>
                  </a:lnTo>
                  <a:lnTo>
                    <a:pt x="38633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93670" y="1668652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19">
                  <a:moveTo>
                    <a:pt x="0" y="0"/>
                  </a:moveTo>
                  <a:lnTo>
                    <a:pt x="386334" y="0"/>
                  </a:lnTo>
                  <a:lnTo>
                    <a:pt x="875538" y="346455"/>
                  </a:lnTo>
                  <a:lnTo>
                    <a:pt x="386334" y="692912"/>
                  </a:lnTo>
                  <a:lnTo>
                    <a:pt x="0" y="692912"/>
                  </a:lnTo>
                  <a:lnTo>
                    <a:pt x="489204" y="34645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19577" y="1668652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19">
                  <a:moveTo>
                    <a:pt x="386334" y="0"/>
                  </a:moveTo>
                  <a:lnTo>
                    <a:pt x="0" y="0"/>
                  </a:lnTo>
                  <a:lnTo>
                    <a:pt x="489331" y="346455"/>
                  </a:lnTo>
                  <a:lnTo>
                    <a:pt x="0" y="692912"/>
                  </a:lnTo>
                  <a:lnTo>
                    <a:pt x="386334" y="692912"/>
                  </a:lnTo>
                  <a:lnTo>
                    <a:pt x="875664" y="346455"/>
                  </a:lnTo>
                  <a:lnTo>
                    <a:pt x="38633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19577" y="1668652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19">
                  <a:moveTo>
                    <a:pt x="0" y="0"/>
                  </a:moveTo>
                  <a:lnTo>
                    <a:pt x="386334" y="0"/>
                  </a:lnTo>
                  <a:lnTo>
                    <a:pt x="875664" y="346455"/>
                  </a:lnTo>
                  <a:lnTo>
                    <a:pt x="386334" y="692912"/>
                  </a:lnTo>
                  <a:lnTo>
                    <a:pt x="0" y="692912"/>
                  </a:lnTo>
                  <a:lnTo>
                    <a:pt x="489331" y="34645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5992" y="1668652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19">
                  <a:moveTo>
                    <a:pt x="386334" y="0"/>
                  </a:moveTo>
                  <a:lnTo>
                    <a:pt x="0" y="0"/>
                  </a:lnTo>
                  <a:lnTo>
                    <a:pt x="489204" y="346455"/>
                  </a:lnTo>
                  <a:lnTo>
                    <a:pt x="0" y="692912"/>
                  </a:lnTo>
                  <a:lnTo>
                    <a:pt x="386334" y="692912"/>
                  </a:lnTo>
                  <a:lnTo>
                    <a:pt x="875538" y="346455"/>
                  </a:lnTo>
                  <a:lnTo>
                    <a:pt x="38633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5992" y="1668652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19">
                  <a:moveTo>
                    <a:pt x="0" y="0"/>
                  </a:moveTo>
                  <a:lnTo>
                    <a:pt x="386334" y="0"/>
                  </a:lnTo>
                  <a:lnTo>
                    <a:pt x="875538" y="346455"/>
                  </a:lnTo>
                  <a:lnTo>
                    <a:pt x="386334" y="692912"/>
                  </a:lnTo>
                  <a:lnTo>
                    <a:pt x="0" y="692912"/>
                  </a:lnTo>
                  <a:lnTo>
                    <a:pt x="489204" y="34645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71899" y="1668652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19">
                  <a:moveTo>
                    <a:pt x="386334" y="0"/>
                  </a:moveTo>
                  <a:lnTo>
                    <a:pt x="0" y="0"/>
                  </a:lnTo>
                  <a:lnTo>
                    <a:pt x="489330" y="346455"/>
                  </a:lnTo>
                  <a:lnTo>
                    <a:pt x="0" y="692912"/>
                  </a:lnTo>
                  <a:lnTo>
                    <a:pt x="386334" y="692912"/>
                  </a:lnTo>
                  <a:lnTo>
                    <a:pt x="875538" y="346455"/>
                  </a:lnTo>
                  <a:lnTo>
                    <a:pt x="38633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71899" y="1668652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19">
                  <a:moveTo>
                    <a:pt x="0" y="0"/>
                  </a:moveTo>
                  <a:lnTo>
                    <a:pt x="386334" y="0"/>
                  </a:lnTo>
                  <a:lnTo>
                    <a:pt x="875538" y="346455"/>
                  </a:lnTo>
                  <a:lnTo>
                    <a:pt x="386334" y="692912"/>
                  </a:lnTo>
                  <a:lnTo>
                    <a:pt x="0" y="692912"/>
                  </a:lnTo>
                  <a:lnTo>
                    <a:pt x="489330" y="34645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98314" y="1668652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19">
                  <a:moveTo>
                    <a:pt x="386207" y="0"/>
                  </a:moveTo>
                  <a:lnTo>
                    <a:pt x="0" y="0"/>
                  </a:lnTo>
                  <a:lnTo>
                    <a:pt x="489203" y="346455"/>
                  </a:lnTo>
                  <a:lnTo>
                    <a:pt x="0" y="692912"/>
                  </a:lnTo>
                  <a:lnTo>
                    <a:pt x="386207" y="692912"/>
                  </a:lnTo>
                  <a:lnTo>
                    <a:pt x="875538" y="346455"/>
                  </a:lnTo>
                  <a:lnTo>
                    <a:pt x="38620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98314" y="1668652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19">
                  <a:moveTo>
                    <a:pt x="0" y="0"/>
                  </a:moveTo>
                  <a:lnTo>
                    <a:pt x="386207" y="0"/>
                  </a:lnTo>
                  <a:lnTo>
                    <a:pt x="875538" y="346455"/>
                  </a:lnTo>
                  <a:lnTo>
                    <a:pt x="386207" y="692912"/>
                  </a:lnTo>
                  <a:lnTo>
                    <a:pt x="0" y="692912"/>
                  </a:lnTo>
                  <a:lnTo>
                    <a:pt x="489203" y="34645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519745" y="3925807"/>
            <a:ext cx="3790950" cy="383438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C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40640">
              <a:spcBef>
                <a:spcPts val="1070"/>
              </a:spcBef>
            </a:pPr>
            <a:r>
              <a:rPr sz="1600" spc="-10" dirty="0" smtClean="0">
                <a:solidFill>
                  <a:schemeClr val="bg1"/>
                </a:solidFill>
                <a:latin typeface="Cambria"/>
                <a:cs typeface="Cambria"/>
              </a:rPr>
              <a:t>Product</a:t>
            </a:r>
            <a:r>
              <a:rPr sz="1600" spc="-5" dirty="0" smtClean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mbria"/>
                <a:cs typeface="Cambria"/>
              </a:rPr>
              <a:t>Hunting</a:t>
            </a:r>
            <a:r>
              <a:rPr sz="1600" spc="2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12190" y="4633491"/>
            <a:ext cx="5632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" dirty="0">
                <a:latin typeface="Cambria"/>
                <a:cs typeface="Cambria"/>
              </a:rPr>
              <a:t>Step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2</a:t>
            </a:r>
            <a:endParaRPr sz="1600" dirty="0">
              <a:latin typeface="Cambria"/>
              <a:cs typeface="Cambr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64152" y="5040605"/>
            <a:ext cx="4058285" cy="718820"/>
            <a:chOff x="1628648" y="2737611"/>
            <a:chExt cx="4058285" cy="718820"/>
          </a:xfrm>
        </p:grpSpPr>
        <p:sp>
          <p:nvSpPr>
            <p:cNvPr id="23" name="object 23"/>
            <p:cNvSpPr/>
            <p:nvPr/>
          </p:nvSpPr>
          <p:spPr>
            <a:xfrm>
              <a:off x="1641348" y="275031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386333" y="0"/>
                  </a:moveTo>
                  <a:lnTo>
                    <a:pt x="0" y="0"/>
                  </a:lnTo>
                  <a:lnTo>
                    <a:pt x="489331" y="346456"/>
                  </a:lnTo>
                  <a:lnTo>
                    <a:pt x="0" y="692912"/>
                  </a:lnTo>
                  <a:lnTo>
                    <a:pt x="386333" y="692912"/>
                  </a:lnTo>
                  <a:lnTo>
                    <a:pt x="875538" y="346456"/>
                  </a:lnTo>
                  <a:lnTo>
                    <a:pt x="38633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41348" y="275031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0" y="0"/>
                  </a:moveTo>
                  <a:lnTo>
                    <a:pt x="386333" y="0"/>
                  </a:lnTo>
                  <a:lnTo>
                    <a:pt x="875538" y="346456"/>
                  </a:lnTo>
                  <a:lnTo>
                    <a:pt x="386333" y="692912"/>
                  </a:lnTo>
                  <a:lnTo>
                    <a:pt x="0" y="692912"/>
                  </a:lnTo>
                  <a:lnTo>
                    <a:pt x="489331" y="34645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67255" y="275031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386333" y="0"/>
                  </a:moveTo>
                  <a:lnTo>
                    <a:pt x="0" y="0"/>
                  </a:lnTo>
                  <a:lnTo>
                    <a:pt x="489331" y="346456"/>
                  </a:lnTo>
                  <a:lnTo>
                    <a:pt x="0" y="692912"/>
                  </a:lnTo>
                  <a:lnTo>
                    <a:pt x="386333" y="692912"/>
                  </a:lnTo>
                  <a:lnTo>
                    <a:pt x="875664" y="346456"/>
                  </a:lnTo>
                  <a:lnTo>
                    <a:pt x="38633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67255" y="275031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0" y="0"/>
                  </a:moveTo>
                  <a:lnTo>
                    <a:pt x="386333" y="0"/>
                  </a:lnTo>
                  <a:lnTo>
                    <a:pt x="875664" y="346456"/>
                  </a:lnTo>
                  <a:lnTo>
                    <a:pt x="386333" y="692912"/>
                  </a:lnTo>
                  <a:lnTo>
                    <a:pt x="0" y="692912"/>
                  </a:lnTo>
                  <a:lnTo>
                    <a:pt x="489331" y="34645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93670" y="275031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386334" y="0"/>
                  </a:moveTo>
                  <a:lnTo>
                    <a:pt x="0" y="0"/>
                  </a:lnTo>
                  <a:lnTo>
                    <a:pt x="489204" y="346456"/>
                  </a:lnTo>
                  <a:lnTo>
                    <a:pt x="0" y="692912"/>
                  </a:lnTo>
                  <a:lnTo>
                    <a:pt x="386334" y="692912"/>
                  </a:lnTo>
                  <a:lnTo>
                    <a:pt x="875538" y="346456"/>
                  </a:lnTo>
                  <a:lnTo>
                    <a:pt x="38633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93670" y="275031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0" y="0"/>
                  </a:moveTo>
                  <a:lnTo>
                    <a:pt x="386334" y="0"/>
                  </a:lnTo>
                  <a:lnTo>
                    <a:pt x="875538" y="346456"/>
                  </a:lnTo>
                  <a:lnTo>
                    <a:pt x="386334" y="692912"/>
                  </a:lnTo>
                  <a:lnTo>
                    <a:pt x="0" y="692912"/>
                  </a:lnTo>
                  <a:lnTo>
                    <a:pt x="489204" y="34645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19577" y="275031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386334" y="0"/>
                  </a:moveTo>
                  <a:lnTo>
                    <a:pt x="0" y="0"/>
                  </a:lnTo>
                  <a:lnTo>
                    <a:pt x="489331" y="346456"/>
                  </a:lnTo>
                  <a:lnTo>
                    <a:pt x="0" y="692912"/>
                  </a:lnTo>
                  <a:lnTo>
                    <a:pt x="386334" y="692912"/>
                  </a:lnTo>
                  <a:lnTo>
                    <a:pt x="875664" y="346456"/>
                  </a:lnTo>
                  <a:lnTo>
                    <a:pt x="38633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19577" y="275031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0" y="0"/>
                  </a:moveTo>
                  <a:lnTo>
                    <a:pt x="386334" y="0"/>
                  </a:lnTo>
                  <a:lnTo>
                    <a:pt x="875664" y="346456"/>
                  </a:lnTo>
                  <a:lnTo>
                    <a:pt x="386334" y="692912"/>
                  </a:lnTo>
                  <a:lnTo>
                    <a:pt x="0" y="692912"/>
                  </a:lnTo>
                  <a:lnTo>
                    <a:pt x="489331" y="34645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45992" y="275031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386334" y="0"/>
                  </a:moveTo>
                  <a:lnTo>
                    <a:pt x="0" y="0"/>
                  </a:lnTo>
                  <a:lnTo>
                    <a:pt x="489204" y="346456"/>
                  </a:lnTo>
                  <a:lnTo>
                    <a:pt x="0" y="692912"/>
                  </a:lnTo>
                  <a:lnTo>
                    <a:pt x="386334" y="692912"/>
                  </a:lnTo>
                  <a:lnTo>
                    <a:pt x="875538" y="346456"/>
                  </a:lnTo>
                  <a:lnTo>
                    <a:pt x="38633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45992" y="275031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0" y="0"/>
                  </a:moveTo>
                  <a:lnTo>
                    <a:pt x="386334" y="0"/>
                  </a:lnTo>
                  <a:lnTo>
                    <a:pt x="875538" y="346456"/>
                  </a:lnTo>
                  <a:lnTo>
                    <a:pt x="386334" y="692912"/>
                  </a:lnTo>
                  <a:lnTo>
                    <a:pt x="0" y="692912"/>
                  </a:lnTo>
                  <a:lnTo>
                    <a:pt x="489204" y="34645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71899" y="275031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386334" y="0"/>
                  </a:moveTo>
                  <a:lnTo>
                    <a:pt x="0" y="0"/>
                  </a:lnTo>
                  <a:lnTo>
                    <a:pt x="489330" y="346456"/>
                  </a:lnTo>
                  <a:lnTo>
                    <a:pt x="0" y="692912"/>
                  </a:lnTo>
                  <a:lnTo>
                    <a:pt x="386334" y="692912"/>
                  </a:lnTo>
                  <a:lnTo>
                    <a:pt x="875538" y="346456"/>
                  </a:lnTo>
                  <a:lnTo>
                    <a:pt x="38633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71899" y="275031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0" y="0"/>
                  </a:moveTo>
                  <a:lnTo>
                    <a:pt x="386334" y="0"/>
                  </a:lnTo>
                  <a:lnTo>
                    <a:pt x="875538" y="346456"/>
                  </a:lnTo>
                  <a:lnTo>
                    <a:pt x="386334" y="692912"/>
                  </a:lnTo>
                  <a:lnTo>
                    <a:pt x="0" y="692912"/>
                  </a:lnTo>
                  <a:lnTo>
                    <a:pt x="489330" y="34645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98314" y="275031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386207" y="0"/>
                  </a:moveTo>
                  <a:lnTo>
                    <a:pt x="0" y="0"/>
                  </a:lnTo>
                  <a:lnTo>
                    <a:pt x="489203" y="346456"/>
                  </a:lnTo>
                  <a:lnTo>
                    <a:pt x="0" y="692912"/>
                  </a:lnTo>
                  <a:lnTo>
                    <a:pt x="386207" y="692912"/>
                  </a:lnTo>
                  <a:lnTo>
                    <a:pt x="875538" y="346456"/>
                  </a:lnTo>
                  <a:lnTo>
                    <a:pt x="38620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98314" y="275031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0" y="0"/>
                  </a:moveTo>
                  <a:lnTo>
                    <a:pt x="386207" y="0"/>
                  </a:lnTo>
                  <a:lnTo>
                    <a:pt x="875538" y="346456"/>
                  </a:lnTo>
                  <a:lnTo>
                    <a:pt x="386207" y="692912"/>
                  </a:lnTo>
                  <a:lnTo>
                    <a:pt x="0" y="692912"/>
                  </a:lnTo>
                  <a:lnTo>
                    <a:pt x="489203" y="34645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538768" y="5146653"/>
            <a:ext cx="3790950" cy="49693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C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40640" marR="151765">
              <a:lnSpc>
                <a:spcPts val="1689"/>
              </a:lnSpc>
              <a:spcBef>
                <a:spcPts val="475"/>
              </a:spcBef>
            </a:pPr>
            <a:r>
              <a:rPr lang="en-US" sz="1600" spc="-10" dirty="0">
                <a:latin typeface="Cambria"/>
                <a:cs typeface="Cambria"/>
              </a:rPr>
              <a:t> </a:t>
            </a:r>
            <a:r>
              <a:rPr sz="1600" spc="-5" dirty="0" smtClean="0">
                <a:solidFill>
                  <a:schemeClr val="bg1"/>
                </a:solidFill>
                <a:latin typeface="Cambria"/>
                <a:cs typeface="Cambria"/>
              </a:rPr>
              <a:t>shipped</a:t>
            </a:r>
            <a:r>
              <a:rPr sz="1600" spc="20" dirty="0" smtClean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mbria"/>
                <a:cs typeface="Cambria"/>
              </a:rPr>
              <a:t>to</a:t>
            </a:r>
            <a:r>
              <a:rPr sz="1600" spc="-5" dirty="0">
                <a:solidFill>
                  <a:schemeClr val="bg1"/>
                </a:solidFill>
                <a:latin typeface="Cambria"/>
                <a:cs typeface="Cambria"/>
              </a:rPr>
              <a:t> Amazon</a:t>
            </a:r>
            <a:r>
              <a:rPr sz="1600" spc="2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mbria"/>
                <a:cs typeface="Cambria"/>
              </a:rPr>
              <a:t>United</a:t>
            </a:r>
            <a:r>
              <a:rPr sz="1600" spc="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mbria"/>
                <a:cs typeface="Cambria"/>
              </a:rPr>
              <a:t>State</a:t>
            </a:r>
            <a:r>
              <a:rPr sz="1600" spc="-10" dirty="0">
                <a:latin typeface="Cambria"/>
                <a:cs typeface="Cambria"/>
              </a:rPr>
              <a:t>s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wharehouse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19745" y="5895101"/>
            <a:ext cx="5632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" dirty="0">
                <a:latin typeface="Cambria"/>
                <a:cs typeface="Cambria"/>
              </a:rPr>
              <a:t>Step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3</a:t>
            </a:r>
            <a:endParaRPr sz="1600" dirty="0"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451452" y="6222817"/>
            <a:ext cx="4058285" cy="718820"/>
            <a:chOff x="1628648" y="3819271"/>
            <a:chExt cx="4058285" cy="718820"/>
          </a:xfrm>
        </p:grpSpPr>
        <p:sp>
          <p:nvSpPr>
            <p:cNvPr id="40" name="object 40"/>
            <p:cNvSpPr/>
            <p:nvPr/>
          </p:nvSpPr>
          <p:spPr>
            <a:xfrm>
              <a:off x="1641348" y="383197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386333" y="0"/>
                  </a:moveTo>
                  <a:lnTo>
                    <a:pt x="0" y="0"/>
                  </a:lnTo>
                  <a:lnTo>
                    <a:pt x="489331" y="346455"/>
                  </a:lnTo>
                  <a:lnTo>
                    <a:pt x="0" y="692912"/>
                  </a:lnTo>
                  <a:lnTo>
                    <a:pt x="386333" y="692912"/>
                  </a:lnTo>
                  <a:lnTo>
                    <a:pt x="875538" y="346455"/>
                  </a:lnTo>
                  <a:lnTo>
                    <a:pt x="38633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41348" y="383197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0" y="0"/>
                  </a:moveTo>
                  <a:lnTo>
                    <a:pt x="386333" y="0"/>
                  </a:lnTo>
                  <a:lnTo>
                    <a:pt x="875538" y="346455"/>
                  </a:lnTo>
                  <a:lnTo>
                    <a:pt x="386333" y="692912"/>
                  </a:lnTo>
                  <a:lnTo>
                    <a:pt x="0" y="692912"/>
                  </a:lnTo>
                  <a:lnTo>
                    <a:pt x="489331" y="34645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67255" y="383197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386333" y="0"/>
                  </a:moveTo>
                  <a:lnTo>
                    <a:pt x="0" y="0"/>
                  </a:lnTo>
                  <a:lnTo>
                    <a:pt x="489331" y="346455"/>
                  </a:lnTo>
                  <a:lnTo>
                    <a:pt x="0" y="692912"/>
                  </a:lnTo>
                  <a:lnTo>
                    <a:pt x="386333" y="692912"/>
                  </a:lnTo>
                  <a:lnTo>
                    <a:pt x="875664" y="346455"/>
                  </a:lnTo>
                  <a:lnTo>
                    <a:pt x="38633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67255" y="383197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0" y="0"/>
                  </a:moveTo>
                  <a:lnTo>
                    <a:pt x="386333" y="0"/>
                  </a:lnTo>
                  <a:lnTo>
                    <a:pt x="875664" y="346455"/>
                  </a:lnTo>
                  <a:lnTo>
                    <a:pt x="386333" y="692912"/>
                  </a:lnTo>
                  <a:lnTo>
                    <a:pt x="0" y="692912"/>
                  </a:lnTo>
                  <a:lnTo>
                    <a:pt x="489331" y="34645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93670" y="383197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386334" y="0"/>
                  </a:moveTo>
                  <a:lnTo>
                    <a:pt x="0" y="0"/>
                  </a:lnTo>
                  <a:lnTo>
                    <a:pt x="489204" y="346455"/>
                  </a:lnTo>
                  <a:lnTo>
                    <a:pt x="0" y="692912"/>
                  </a:lnTo>
                  <a:lnTo>
                    <a:pt x="386334" y="692912"/>
                  </a:lnTo>
                  <a:lnTo>
                    <a:pt x="875538" y="346455"/>
                  </a:lnTo>
                  <a:lnTo>
                    <a:pt x="38633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93670" y="383197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0" y="0"/>
                  </a:moveTo>
                  <a:lnTo>
                    <a:pt x="386334" y="0"/>
                  </a:lnTo>
                  <a:lnTo>
                    <a:pt x="875538" y="346455"/>
                  </a:lnTo>
                  <a:lnTo>
                    <a:pt x="386334" y="692912"/>
                  </a:lnTo>
                  <a:lnTo>
                    <a:pt x="0" y="692912"/>
                  </a:lnTo>
                  <a:lnTo>
                    <a:pt x="489204" y="34645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19577" y="383197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386334" y="0"/>
                  </a:moveTo>
                  <a:lnTo>
                    <a:pt x="0" y="0"/>
                  </a:lnTo>
                  <a:lnTo>
                    <a:pt x="489331" y="346455"/>
                  </a:lnTo>
                  <a:lnTo>
                    <a:pt x="0" y="692912"/>
                  </a:lnTo>
                  <a:lnTo>
                    <a:pt x="386334" y="692912"/>
                  </a:lnTo>
                  <a:lnTo>
                    <a:pt x="875664" y="346455"/>
                  </a:lnTo>
                  <a:lnTo>
                    <a:pt x="38633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19577" y="383197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0" y="0"/>
                  </a:moveTo>
                  <a:lnTo>
                    <a:pt x="386334" y="0"/>
                  </a:lnTo>
                  <a:lnTo>
                    <a:pt x="875664" y="346455"/>
                  </a:lnTo>
                  <a:lnTo>
                    <a:pt x="386334" y="692912"/>
                  </a:lnTo>
                  <a:lnTo>
                    <a:pt x="0" y="692912"/>
                  </a:lnTo>
                  <a:lnTo>
                    <a:pt x="489331" y="34645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45992" y="383197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386334" y="0"/>
                  </a:moveTo>
                  <a:lnTo>
                    <a:pt x="0" y="0"/>
                  </a:lnTo>
                  <a:lnTo>
                    <a:pt x="489204" y="346455"/>
                  </a:lnTo>
                  <a:lnTo>
                    <a:pt x="0" y="692912"/>
                  </a:lnTo>
                  <a:lnTo>
                    <a:pt x="386334" y="692912"/>
                  </a:lnTo>
                  <a:lnTo>
                    <a:pt x="875538" y="346455"/>
                  </a:lnTo>
                  <a:lnTo>
                    <a:pt x="38633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45992" y="383197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0" y="0"/>
                  </a:moveTo>
                  <a:lnTo>
                    <a:pt x="386334" y="0"/>
                  </a:lnTo>
                  <a:lnTo>
                    <a:pt x="875538" y="346455"/>
                  </a:lnTo>
                  <a:lnTo>
                    <a:pt x="386334" y="692912"/>
                  </a:lnTo>
                  <a:lnTo>
                    <a:pt x="0" y="692912"/>
                  </a:lnTo>
                  <a:lnTo>
                    <a:pt x="489204" y="34645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71899" y="383197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386334" y="0"/>
                  </a:moveTo>
                  <a:lnTo>
                    <a:pt x="0" y="0"/>
                  </a:lnTo>
                  <a:lnTo>
                    <a:pt x="489330" y="346455"/>
                  </a:lnTo>
                  <a:lnTo>
                    <a:pt x="0" y="692912"/>
                  </a:lnTo>
                  <a:lnTo>
                    <a:pt x="386334" y="692912"/>
                  </a:lnTo>
                  <a:lnTo>
                    <a:pt x="875538" y="346455"/>
                  </a:lnTo>
                  <a:lnTo>
                    <a:pt x="38633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71899" y="383197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0" y="0"/>
                  </a:moveTo>
                  <a:lnTo>
                    <a:pt x="386334" y="0"/>
                  </a:lnTo>
                  <a:lnTo>
                    <a:pt x="875538" y="346455"/>
                  </a:lnTo>
                  <a:lnTo>
                    <a:pt x="386334" y="692912"/>
                  </a:lnTo>
                  <a:lnTo>
                    <a:pt x="0" y="692912"/>
                  </a:lnTo>
                  <a:lnTo>
                    <a:pt x="489330" y="34645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798314" y="383197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386207" y="0"/>
                  </a:moveTo>
                  <a:lnTo>
                    <a:pt x="0" y="0"/>
                  </a:lnTo>
                  <a:lnTo>
                    <a:pt x="489203" y="346455"/>
                  </a:lnTo>
                  <a:lnTo>
                    <a:pt x="0" y="692912"/>
                  </a:lnTo>
                  <a:lnTo>
                    <a:pt x="386207" y="692912"/>
                  </a:lnTo>
                  <a:lnTo>
                    <a:pt x="875538" y="346455"/>
                  </a:lnTo>
                  <a:lnTo>
                    <a:pt x="38620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98314" y="3831971"/>
              <a:ext cx="875665" cy="693420"/>
            </a:xfrm>
            <a:custGeom>
              <a:avLst/>
              <a:gdLst/>
              <a:ahLst/>
              <a:cxnLst/>
              <a:rect l="l" t="t" r="r" b="b"/>
              <a:pathLst>
                <a:path w="875664" h="693420">
                  <a:moveTo>
                    <a:pt x="0" y="0"/>
                  </a:moveTo>
                  <a:lnTo>
                    <a:pt x="386207" y="0"/>
                  </a:lnTo>
                  <a:lnTo>
                    <a:pt x="875538" y="346455"/>
                  </a:lnTo>
                  <a:lnTo>
                    <a:pt x="386207" y="692912"/>
                  </a:lnTo>
                  <a:lnTo>
                    <a:pt x="0" y="692912"/>
                  </a:lnTo>
                  <a:lnTo>
                    <a:pt x="489203" y="34645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563129" y="6390187"/>
            <a:ext cx="3790950" cy="38408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C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40640">
              <a:spcBef>
                <a:spcPts val="1075"/>
              </a:spcBef>
            </a:pPr>
            <a:r>
              <a:rPr lang="en-US" sz="1600" spc="-10" dirty="0" smtClean="0">
                <a:solidFill>
                  <a:schemeClr val="bg1"/>
                </a:solidFill>
                <a:latin typeface="Cambria"/>
                <a:cs typeface="Cambria"/>
              </a:rPr>
              <a:t>PHOTOGRAPGY</a:t>
            </a:r>
            <a:r>
              <a:rPr sz="1600" spc="-10" dirty="0" smtClean="0">
                <a:latin typeface="Cambria"/>
                <a:cs typeface="Cambria"/>
              </a:rPr>
              <a:t>.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553022" y="7090347"/>
            <a:ext cx="5632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" dirty="0">
                <a:latin typeface="Cambria"/>
                <a:cs typeface="Cambria"/>
              </a:rPr>
              <a:t>Step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4</a:t>
            </a:r>
            <a:endParaRPr sz="1600" dirty="0">
              <a:latin typeface="Cambria"/>
              <a:cs typeface="Cambri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493964" y="7379694"/>
            <a:ext cx="4085590" cy="723265"/>
            <a:chOff x="1608836" y="4993766"/>
            <a:chExt cx="4085590" cy="723265"/>
          </a:xfrm>
        </p:grpSpPr>
        <p:sp>
          <p:nvSpPr>
            <p:cNvPr id="57" name="object 57"/>
            <p:cNvSpPr/>
            <p:nvPr/>
          </p:nvSpPr>
          <p:spPr>
            <a:xfrm>
              <a:off x="1621536" y="5006466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4">
                  <a:moveTo>
                    <a:pt x="389000" y="0"/>
                  </a:moveTo>
                  <a:lnTo>
                    <a:pt x="0" y="0"/>
                  </a:lnTo>
                  <a:lnTo>
                    <a:pt x="492632" y="348869"/>
                  </a:lnTo>
                  <a:lnTo>
                    <a:pt x="0" y="697738"/>
                  </a:lnTo>
                  <a:lnTo>
                    <a:pt x="389000" y="697738"/>
                  </a:lnTo>
                  <a:lnTo>
                    <a:pt x="881633" y="348869"/>
                  </a:lnTo>
                  <a:lnTo>
                    <a:pt x="389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21536" y="5006466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4">
                  <a:moveTo>
                    <a:pt x="0" y="0"/>
                  </a:moveTo>
                  <a:lnTo>
                    <a:pt x="389000" y="0"/>
                  </a:lnTo>
                  <a:lnTo>
                    <a:pt x="881633" y="348869"/>
                  </a:lnTo>
                  <a:lnTo>
                    <a:pt x="389000" y="697738"/>
                  </a:lnTo>
                  <a:lnTo>
                    <a:pt x="0" y="697738"/>
                  </a:lnTo>
                  <a:lnTo>
                    <a:pt x="492632" y="34886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51126" y="5006466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4">
                  <a:moveTo>
                    <a:pt x="388874" y="0"/>
                  </a:moveTo>
                  <a:lnTo>
                    <a:pt x="0" y="0"/>
                  </a:lnTo>
                  <a:lnTo>
                    <a:pt x="492632" y="348869"/>
                  </a:lnTo>
                  <a:lnTo>
                    <a:pt x="0" y="697738"/>
                  </a:lnTo>
                  <a:lnTo>
                    <a:pt x="388874" y="697738"/>
                  </a:lnTo>
                  <a:lnTo>
                    <a:pt x="881507" y="348869"/>
                  </a:lnTo>
                  <a:lnTo>
                    <a:pt x="38887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51126" y="5006466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4">
                  <a:moveTo>
                    <a:pt x="0" y="0"/>
                  </a:moveTo>
                  <a:lnTo>
                    <a:pt x="388874" y="0"/>
                  </a:lnTo>
                  <a:lnTo>
                    <a:pt x="881507" y="348869"/>
                  </a:lnTo>
                  <a:lnTo>
                    <a:pt x="388874" y="697738"/>
                  </a:lnTo>
                  <a:lnTo>
                    <a:pt x="0" y="697738"/>
                  </a:lnTo>
                  <a:lnTo>
                    <a:pt x="492632" y="34886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681097" y="5006466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4">
                  <a:moveTo>
                    <a:pt x="388873" y="0"/>
                  </a:moveTo>
                  <a:lnTo>
                    <a:pt x="0" y="0"/>
                  </a:lnTo>
                  <a:lnTo>
                    <a:pt x="492632" y="348869"/>
                  </a:lnTo>
                  <a:lnTo>
                    <a:pt x="0" y="697738"/>
                  </a:lnTo>
                  <a:lnTo>
                    <a:pt x="388873" y="697738"/>
                  </a:lnTo>
                  <a:lnTo>
                    <a:pt x="881506" y="348869"/>
                  </a:lnTo>
                  <a:lnTo>
                    <a:pt x="38887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681097" y="5006466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4">
                  <a:moveTo>
                    <a:pt x="0" y="0"/>
                  </a:moveTo>
                  <a:lnTo>
                    <a:pt x="388873" y="0"/>
                  </a:lnTo>
                  <a:lnTo>
                    <a:pt x="881506" y="348869"/>
                  </a:lnTo>
                  <a:lnTo>
                    <a:pt x="388873" y="697738"/>
                  </a:lnTo>
                  <a:lnTo>
                    <a:pt x="0" y="697738"/>
                  </a:lnTo>
                  <a:lnTo>
                    <a:pt x="492632" y="34886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10560" y="5006466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4">
                  <a:moveTo>
                    <a:pt x="389000" y="0"/>
                  </a:moveTo>
                  <a:lnTo>
                    <a:pt x="0" y="0"/>
                  </a:lnTo>
                  <a:lnTo>
                    <a:pt x="492632" y="348869"/>
                  </a:lnTo>
                  <a:lnTo>
                    <a:pt x="0" y="697738"/>
                  </a:lnTo>
                  <a:lnTo>
                    <a:pt x="389000" y="697738"/>
                  </a:lnTo>
                  <a:lnTo>
                    <a:pt x="881634" y="348869"/>
                  </a:lnTo>
                  <a:lnTo>
                    <a:pt x="389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10560" y="5006466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4">
                  <a:moveTo>
                    <a:pt x="0" y="0"/>
                  </a:moveTo>
                  <a:lnTo>
                    <a:pt x="389000" y="0"/>
                  </a:lnTo>
                  <a:lnTo>
                    <a:pt x="881634" y="348869"/>
                  </a:lnTo>
                  <a:lnTo>
                    <a:pt x="389000" y="697738"/>
                  </a:lnTo>
                  <a:lnTo>
                    <a:pt x="0" y="697738"/>
                  </a:lnTo>
                  <a:lnTo>
                    <a:pt x="492632" y="34886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740531" y="5006466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4">
                  <a:moveTo>
                    <a:pt x="388874" y="0"/>
                  </a:moveTo>
                  <a:lnTo>
                    <a:pt x="0" y="0"/>
                  </a:lnTo>
                  <a:lnTo>
                    <a:pt x="492633" y="348869"/>
                  </a:lnTo>
                  <a:lnTo>
                    <a:pt x="0" y="697738"/>
                  </a:lnTo>
                  <a:lnTo>
                    <a:pt x="388874" y="697738"/>
                  </a:lnTo>
                  <a:lnTo>
                    <a:pt x="881507" y="348869"/>
                  </a:lnTo>
                  <a:lnTo>
                    <a:pt x="38887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740531" y="5006466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4">
                  <a:moveTo>
                    <a:pt x="0" y="0"/>
                  </a:moveTo>
                  <a:lnTo>
                    <a:pt x="388874" y="0"/>
                  </a:lnTo>
                  <a:lnTo>
                    <a:pt x="881507" y="348869"/>
                  </a:lnTo>
                  <a:lnTo>
                    <a:pt x="388874" y="697738"/>
                  </a:lnTo>
                  <a:lnTo>
                    <a:pt x="0" y="697738"/>
                  </a:lnTo>
                  <a:lnTo>
                    <a:pt x="492633" y="34886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69993" y="5006466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4">
                  <a:moveTo>
                    <a:pt x="389000" y="0"/>
                  </a:moveTo>
                  <a:lnTo>
                    <a:pt x="0" y="0"/>
                  </a:lnTo>
                  <a:lnTo>
                    <a:pt x="492632" y="348869"/>
                  </a:lnTo>
                  <a:lnTo>
                    <a:pt x="0" y="697738"/>
                  </a:lnTo>
                  <a:lnTo>
                    <a:pt x="389000" y="697738"/>
                  </a:lnTo>
                  <a:lnTo>
                    <a:pt x="881633" y="348869"/>
                  </a:lnTo>
                  <a:lnTo>
                    <a:pt x="389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69993" y="5006466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4">
                  <a:moveTo>
                    <a:pt x="0" y="0"/>
                  </a:moveTo>
                  <a:lnTo>
                    <a:pt x="389000" y="0"/>
                  </a:lnTo>
                  <a:lnTo>
                    <a:pt x="881633" y="348869"/>
                  </a:lnTo>
                  <a:lnTo>
                    <a:pt x="389000" y="697738"/>
                  </a:lnTo>
                  <a:lnTo>
                    <a:pt x="0" y="697738"/>
                  </a:lnTo>
                  <a:lnTo>
                    <a:pt x="492632" y="34886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99965" y="5006466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4">
                  <a:moveTo>
                    <a:pt x="389000" y="0"/>
                  </a:moveTo>
                  <a:lnTo>
                    <a:pt x="0" y="0"/>
                  </a:lnTo>
                  <a:lnTo>
                    <a:pt x="492633" y="348869"/>
                  </a:lnTo>
                  <a:lnTo>
                    <a:pt x="0" y="697738"/>
                  </a:lnTo>
                  <a:lnTo>
                    <a:pt x="389000" y="697738"/>
                  </a:lnTo>
                  <a:lnTo>
                    <a:pt x="881634" y="348869"/>
                  </a:lnTo>
                  <a:lnTo>
                    <a:pt x="389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799965" y="5006466"/>
              <a:ext cx="882015" cy="697865"/>
            </a:xfrm>
            <a:custGeom>
              <a:avLst/>
              <a:gdLst/>
              <a:ahLst/>
              <a:cxnLst/>
              <a:rect l="l" t="t" r="r" b="b"/>
              <a:pathLst>
                <a:path w="882014" h="697864">
                  <a:moveTo>
                    <a:pt x="0" y="0"/>
                  </a:moveTo>
                  <a:lnTo>
                    <a:pt x="389000" y="0"/>
                  </a:lnTo>
                  <a:lnTo>
                    <a:pt x="881634" y="348869"/>
                  </a:lnTo>
                  <a:lnTo>
                    <a:pt x="389000" y="697738"/>
                  </a:lnTo>
                  <a:lnTo>
                    <a:pt x="0" y="697738"/>
                  </a:lnTo>
                  <a:lnTo>
                    <a:pt x="492633" y="34886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572420" y="8741275"/>
            <a:ext cx="3816350" cy="38600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C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40640">
              <a:spcBef>
                <a:spcPts val="1090"/>
              </a:spcBef>
            </a:pPr>
            <a:r>
              <a:rPr sz="1600" spc="-10" dirty="0">
                <a:solidFill>
                  <a:schemeClr val="bg1"/>
                </a:solidFill>
                <a:latin typeface="Cambria"/>
                <a:cs typeface="Cambria"/>
              </a:rPr>
              <a:t>Bleeding</a:t>
            </a:r>
            <a:r>
              <a:rPr sz="1600" spc="-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Cambria"/>
                <a:cs typeface="Cambria"/>
              </a:rPr>
              <a:t>by</a:t>
            </a:r>
            <a:r>
              <a:rPr sz="160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Cambria"/>
                <a:cs typeface="Cambria"/>
              </a:rPr>
              <a:t>PPC</a:t>
            </a:r>
            <a:r>
              <a:rPr sz="1600" spc="-10" dirty="0">
                <a:solidFill>
                  <a:schemeClr val="bg1"/>
                </a:solidFill>
                <a:latin typeface="Cambria"/>
                <a:cs typeface="Cambria"/>
              </a:rPr>
              <a:t> and</a:t>
            </a:r>
            <a:r>
              <a:rPr sz="1600" spc="-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Cambria"/>
                <a:cs typeface="Cambria"/>
              </a:rPr>
              <a:t>VVROs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507902" y="8238969"/>
            <a:ext cx="5632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" dirty="0">
                <a:latin typeface="Cambria"/>
                <a:cs typeface="Cambria"/>
              </a:rPr>
              <a:t>Step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5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572420" y="7563512"/>
            <a:ext cx="3816350" cy="281487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C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40640" marR="105410">
              <a:lnSpc>
                <a:spcPts val="1689"/>
              </a:lnSpc>
              <a:spcBef>
                <a:spcPts val="495"/>
              </a:spcBef>
            </a:pPr>
            <a:r>
              <a:rPr lang="en-US" sz="1600" spc="-10" dirty="0" smtClean="0">
                <a:solidFill>
                  <a:schemeClr val="bg1"/>
                </a:solidFill>
                <a:latin typeface="Cambria"/>
                <a:cs typeface="Cambria"/>
              </a:rPr>
              <a:t>LISTING </a:t>
            </a:r>
            <a:r>
              <a:rPr lang="en-US" sz="1600" spc="-10" dirty="0" err="1" smtClean="0">
                <a:solidFill>
                  <a:schemeClr val="bg1"/>
                </a:solidFill>
                <a:latin typeface="Cambria"/>
                <a:cs typeface="Cambria"/>
              </a:rPr>
              <a:t>CREATION</a:t>
            </a:r>
            <a:r>
              <a:rPr sz="1600" spc="-10" dirty="0" err="1" smtClean="0">
                <a:latin typeface="Cambria"/>
                <a:cs typeface="Cambria"/>
              </a:rPr>
              <a:t>months</a:t>
            </a:r>
            <a:r>
              <a:rPr sz="1600" spc="15" dirty="0" smtClean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profit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22298" y="2514600"/>
            <a:ext cx="6245859" cy="22724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800" b="1" dirty="0">
                <a:solidFill>
                  <a:srgbClr val="E26C09"/>
                </a:solidFill>
                <a:latin typeface="Arial"/>
                <a:cs typeface="Arial"/>
              </a:rPr>
              <a:t>Product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>
              <a:latin typeface="Arial"/>
              <a:cs typeface="Arial"/>
            </a:endParaRPr>
          </a:p>
          <a:p>
            <a:pPr marL="12700"/>
            <a:r>
              <a:rPr sz="2000" b="1" spc="-5" dirty="0">
                <a:solidFill>
                  <a:srgbClr val="E26C09"/>
                </a:solidFill>
                <a:latin typeface="Arial"/>
                <a:cs typeface="Arial"/>
              </a:rPr>
              <a:t>Product</a:t>
            </a:r>
            <a:r>
              <a:rPr sz="2000" b="1" spc="-7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E26C09"/>
                </a:solidFill>
                <a:latin typeface="Arial"/>
                <a:cs typeface="Arial"/>
              </a:rPr>
              <a:t>Overview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3299"/>
              </a:lnSpc>
              <a:spcBef>
                <a:spcPts val="755"/>
              </a:spcBef>
            </a:pPr>
            <a:r>
              <a:rPr spc="5" dirty="0" smtClean="0">
                <a:latin typeface="Arial MT"/>
                <a:cs typeface="Arial MT"/>
              </a:rPr>
              <a:t>We </a:t>
            </a:r>
            <a:r>
              <a:rPr dirty="0" smtClean="0">
                <a:latin typeface="Arial MT"/>
                <a:cs typeface="Arial MT"/>
              </a:rPr>
              <a:t>are going to </a:t>
            </a:r>
            <a:r>
              <a:rPr spc="-5" dirty="0" smtClean="0">
                <a:latin typeface="Arial MT"/>
                <a:cs typeface="Arial MT"/>
              </a:rPr>
              <a:t>sell high-quality kids Glow </a:t>
            </a:r>
            <a:r>
              <a:rPr dirty="0" smtClean="0">
                <a:latin typeface="Arial MT"/>
                <a:cs typeface="Arial MT"/>
              </a:rPr>
              <a:t>in the </a:t>
            </a:r>
            <a:r>
              <a:rPr spc="-5" dirty="0" smtClean="0">
                <a:latin typeface="Arial MT"/>
                <a:cs typeface="Arial MT"/>
              </a:rPr>
              <a:t>dark blankets </a:t>
            </a:r>
            <a:r>
              <a:rPr dirty="0" smtClean="0">
                <a:latin typeface="Arial MT"/>
                <a:cs typeface="Arial MT"/>
              </a:rPr>
              <a:t>in the </a:t>
            </a:r>
            <a:r>
              <a:rPr spc="5" dirty="0" smtClean="0">
                <a:latin typeface="Arial MT"/>
                <a:cs typeface="Arial MT"/>
              </a:rPr>
              <a:t> </a:t>
            </a:r>
            <a:r>
              <a:rPr dirty="0" smtClean="0">
                <a:latin typeface="Arial MT"/>
                <a:cs typeface="Arial MT"/>
              </a:rPr>
              <a:t>Amazon United </a:t>
            </a:r>
            <a:r>
              <a:rPr spc="-5" dirty="0" smtClean="0">
                <a:latin typeface="Arial MT"/>
                <a:cs typeface="Arial MT"/>
              </a:rPr>
              <a:t>States. </a:t>
            </a:r>
            <a:r>
              <a:rPr dirty="0" smtClean="0">
                <a:latin typeface="Arial MT"/>
                <a:cs typeface="Arial MT"/>
              </a:rPr>
              <a:t>Our </a:t>
            </a:r>
            <a:r>
              <a:rPr spc="-5" dirty="0" smtClean="0">
                <a:latin typeface="Arial MT"/>
                <a:cs typeface="Arial MT"/>
              </a:rPr>
              <a:t>product will </a:t>
            </a:r>
            <a:r>
              <a:rPr dirty="0" smtClean="0">
                <a:latin typeface="Arial MT"/>
                <a:cs typeface="Arial MT"/>
              </a:rPr>
              <a:t>be</a:t>
            </a:r>
            <a:r>
              <a:rPr lang="en-US" dirty="0" smtClean="0">
                <a:latin typeface="Arial MT"/>
                <a:cs typeface="Arial MT"/>
              </a:rPr>
              <a:t> </a:t>
            </a:r>
            <a:r>
              <a:rPr dirty="0" smtClean="0">
                <a:latin typeface="Arial MT"/>
                <a:cs typeface="Arial MT"/>
              </a:rPr>
              <a:t>shipped </a:t>
            </a:r>
            <a:r>
              <a:rPr spc="-375" dirty="0" smtClean="0">
                <a:latin typeface="Arial MT"/>
                <a:cs typeface="Arial MT"/>
              </a:rPr>
              <a:t> </a:t>
            </a:r>
            <a:r>
              <a:rPr dirty="0" smtClean="0">
                <a:latin typeface="Arial MT"/>
                <a:cs typeface="Arial MT"/>
              </a:rPr>
              <a:t>to</a:t>
            </a:r>
            <a:r>
              <a:rPr spc="5" dirty="0" smtClean="0">
                <a:latin typeface="Arial MT"/>
                <a:cs typeface="Arial MT"/>
              </a:rPr>
              <a:t> </a:t>
            </a:r>
            <a:r>
              <a:rPr spc="-5" dirty="0" smtClean="0">
                <a:latin typeface="Arial MT"/>
                <a:cs typeface="Arial MT"/>
              </a:rPr>
              <a:t>Amazon</a:t>
            </a:r>
            <a:r>
              <a:rPr spc="-10" dirty="0" smtClean="0">
                <a:latin typeface="Arial MT"/>
                <a:cs typeface="Arial MT"/>
              </a:rPr>
              <a:t> </a:t>
            </a:r>
            <a:r>
              <a:rPr spc="-5" dirty="0" smtClean="0">
                <a:latin typeface="Arial MT"/>
                <a:cs typeface="Arial MT"/>
              </a:rPr>
              <a:t>United </a:t>
            </a:r>
            <a:r>
              <a:rPr dirty="0" smtClean="0">
                <a:latin typeface="Arial MT"/>
                <a:cs typeface="Arial MT"/>
              </a:rPr>
              <a:t>States</a:t>
            </a:r>
            <a:r>
              <a:rPr spc="-15" dirty="0" smtClean="0">
                <a:latin typeface="Arial MT"/>
                <a:cs typeface="Arial MT"/>
              </a:rPr>
              <a:t> </a:t>
            </a:r>
            <a:r>
              <a:rPr spc="-5" dirty="0" smtClean="0">
                <a:latin typeface="Arial MT"/>
                <a:cs typeface="Arial MT"/>
              </a:rPr>
              <a:t>Warehouse.</a:t>
            </a:r>
            <a:r>
              <a:rPr dirty="0" smtClean="0">
                <a:latin typeface="Arial MT"/>
                <a:cs typeface="Arial MT"/>
              </a:rPr>
              <a:t> </a:t>
            </a:r>
            <a:r>
              <a:rPr spc="-5" dirty="0" smtClean="0">
                <a:latin typeface="Arial MT"/>
                <a:cs typeface="Arial MT"/>
              </a:rPr>
              <a:t>The</a:t>
            </a:r>
            <a:r>
              <a:rPr dirty="0" smtClean="0">
                <a:latin typeface="Arial MT"/>
                <a:cs typeface="Arial MT"/>
              </a:rPr>
              <a:t> </a:t>
            </a:r>
            <a:r>
              <a:rPr spc="-5" dirty="0" smtClean="0">
                <a:latin typeface="Arial MT"/>
                <a:cs typeface="Arial MT"/>
              </a:rPr>
              <a:t>Pick,</a:t>
            </a:r>
            <a:r>
              <a:rPr dirty="0" smtClean="0">
                <a:latin typeface="Arial MT"/>
                <a:cs typeface="Arial MT"/>
              </a:rPr>
              <a:t> </a:t>
            </a:r>
            <a:r>
              <a:rPr spc="-5" dirty="0" smtClean="0">
                <a:latin typeface="Arial MT"/>
                <a:cs typeface="Arial MT"/>
              </a:rPr>
              <a:t>pack, and</a:t>
            </a:r>
            <a:r>
              <a:rPr spc="5" dirty="0" smtClean="0">
                <a:latin typeface="Arial MT"/>
                <a:cs typeface="Arial MT"/>
              </a:rPr>
              <a:t> </a:t>
            </a:r>
            <a:r>
              <a:rPr spc="-5" dirty="0" smtClean="0">
                <a:latin typeface="Arial MT"/>
                <a:cs typeface="Arial MT"/>
              </a:rPr>
              <a:t>ship</a:t>
            </a:r>
            <a:r>
              <a:rPr spc="10" dirty="0" smtClean="0">
                <a:latin typeface="Arial MT"/>
                <a:cs typeface="Arial MT"/>
              </a:rPr>
              <a:t> </a:t>
            </a:r>
            <a:r>
              <a:rPr spc="-5" dirty="0" smtClean="0">
                <a:latin typeface="Arial MT"/>
                <a:cs typeface="Arial MT"/>
              </a:rPr>
              <a:t>will</a:t>
            </a:r>
            <a:r>
              <a:rPr spc="5" dirty="0" smtClean="0">
                <a:latin typeface="Arial MT"/>
                <a:cs typeface="Arial MT"/>
              </a:rPr>
              <a:t> </a:t>
            </a:r>
            <a:r>
              <a:rPr dirty="0" smtClean="0">
                <a:latin typeface="Arial MT"/>
                <a:cs typeface="Arial MT"/>
              </a:rPr>
              <a:t>be </a:t>
            </a:r>
            <a:r>
              <a:rPr spc="5" dirty="0" smtClean="0">
                <a:latin typeface="Arial MT"/>
                <a:cs typeface="Arial MT"/>
              </a:rPr>
              <a:t> </a:t>
            </a:r>
            <a:r>
              <a:rPr dirty="0" smtClean="0">
                <a:latin typeface="Arial MT"/>
                <a:cs typeface="Arial MT"/>
              </a:rPr>
              <a:t>done</a:t>
            </a:r>
            <a:r>
              <a:rPr spc="-5" dirty="0" smtClean="0">
                <a:latin typeface="Arial MT"/>
                <a:cs typeface="Arial MT"/>
              </a:rPr>
              <a:t> </a:t>
            </a:r>
            <a:r>
              <a:rPr dirty="0" smtClean="0">
                <a:latin typeface="Arial MT"/>
                <a:cs typeface="Arial MT"/>
              </a:rPr>
              <a:t>by</a:t>
            </a:r>
            <a:r>
              <a:rPr spc="-10" dirty="0" smtClean="0">
                <a:latin typeface="Arial MT"/>
                <a:cs typeface="Arial MT"/>
              </a:rPr>
              <a:t> </a:t>
            </a:r>
            <a:r>
              <a:rPr spc="-5" dirty="0" smtClean="0">
                <a:latin typeface="Arial MT"/>
                <a:cs typeface="Arial MT"/>
              </a:rPr>
              <a:t>Amazon</a:t>
            </a:r>
            <a:r>
              <a:rPr sz="1400" spc="-5" dirty="0" smtClean="0">
                <a:latin typeface="Arial MT"/>
                <a:cs typeface="Arial MT"/>
              </a:rPr>
              <a:t>.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299" y="4800600"/>
            <a:ext cx="6245859" cy="46782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1390767" y="1193307"/>
            <a:ext cx="922259" cy="3663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8100"/>
            <a:fld id="{81D60167-4931-47E6-BA6A-407CBD079E47}" type="slidenum">
              <a:rPr dirty="0"/>
              <a:pPr marL="38100"/>
              <a:t>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1943" y="2130598"/>
            <a:ext cx="3089275" cy="6991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spcBef>
                <a:spcPts val="1000"/>
              </a:spcBef>
            </a:pPr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Product</a:t>
            </a:r>
            <a:r>
              <a:rPr sz="1600" b="1" spc="-6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Details</a:t>
            </a:r>
            <a:endParaRPr sz="1600" dirty="0">
              <a:latin typeface="Arial"/>
              <a:cs typeface="Arial"/>
            </a:endParaRPr>
          </a:p>
          <a:p>
            <a:pPr marL="12700">
              <a:spcBef>
                <a:spcPts val="800"/>
              </a:spcBef>
            </a:pPr>
            <a:r>
              <a:rPr sz="1400" spc="-5" dirty="0">
                <a:latin typeface="Arial MT"/>
                <a:cs typeface="Arial MT"/>
              </a:rPr>
              <a:t>Following </a:t>
            </a:r>
            <a:r>
              <a:rPr sz="1400" dirty="0">
                <a:latin typeface="Arial MT"/>
                <a:cs typeface="Arial MT"/>
              </a:rPr>
              <a:t>are the</a:t>
            </a:r>
            <a:r>
              <a:rPr sz="1400" spc="-5" dirty="0">
                <a:latin typeface="Arial MT"/>
                <a:cs typeface="Arial MT"/>
              </a:rPr>
              <a:t> details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 </a:t>
            </a:r>
            <a:r>
              <a:rPr sz="1400" dirty="0">
                <a:latin typeface="Arial MT"/>
                <a:cs typeface="Arial MT"/>
              </a:rPr>
              <a:t>our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product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558" y="3014432"/>
            <a:ext cx="758190" cy="991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11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Size: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at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ri</a:t>
            </a:r>
            <a:r>
              <a:rPr sz="1400" b="1" spc="-1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l:  </a:t>
            </a:r>
            <a:r>
              <a:rPr sz="1400" b="1" spc="-5" dirty="0">
                <a:latin typeface="Arial"/>
                <a:cs typeface="Arial"/>
              </a:rPr>
              <a:t>Color: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3200" y="2971800"/>
            <a:ext cx="3790950" cy="991869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43180">
              <a:spcBef>
                <a:spcPts val="950"/>
              </a:spcBef>
            </a:pPr>
            <a:r>
              <a:rPr sz="1400" spc="-5" dirty="0">
                <a:latin typeface="Arial MT"/>
                <a:cs typeface="Arial MT"/>
              </a:rPr>
              <a:t>50x60.</a:t>
            </a:r>
            <a:endParaRPr sz="1400" dirty="0">
              <a:latin typeface="Arial MT"/>
              <a:cs typeface="Arial MT"/>
            </a:endParaRPr>
          </a:p>
          <a:p>
            <a:pPr marL="12700">
              <a:spcBef>
                <a:spcPts val="850"/>
              </a:spcBef>
            </a:pPr>
            <a:r>
              <a:rPr sz="1400" dirty="0">
                <a:latin typeface="Arial MT"/>
                <a:cs typeface="Arial MT"/>
              </a:rPr>
              <a:t>100%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Polyester.</a:t>
            </a:r>
            <a:endParaRPr sz="1400" dirty="0">
              <a:latin typeface="Arial MT"/>
              <a:cs typeface="Arial MT"/>
            </a:endParaRPr>
          </a:p>
          <a:p>
            <a:pPr marL="52069">
              <a:spcBef>
                <a:spcPts val="865"/>
              </a:spcBef>
            </a:pPr>
            <a:r>
              <a:rPr sz="1400" dirty="0">
                <a:latin typeface="Arial MT"/>
                <a:cs typeface="Arial MT"/>
              </a:rPr>
              <a:t>Grey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blue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white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glow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dark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stars.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4191000"/>
            <a:ext cx="5804535" cy="5248681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spcBef>
                <a:spcPts val="1015"/>
              </a:spcBef>
            </a:pPr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Product</a:t>
            </a:r>
            <a:r>
              <a:rPr sz="1600" b="1" spc="-3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Characteristics</a:t>
            </a:r>
            <a:endParaRPr sz="1600" dirty="0">
              <a:latin typeface="Arial"/>
              <a:cs typeface="Arial"/>
            </a:endParaRPr>
          </a:p>
          <a:p>
            <a:pPr marL="12700">
              <a:spcBef>
                <a:spcPts val="815"/>
              </a:spcBef>
            </a:pP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dirty="0">
                <a:latin typeface="Arial MT"/>
                <a:cs typeface="Arial MT"/>
              </a:rPr>
              <a:t> are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characteristics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dirty="0">
                <a:latin typeface="Arial MT"/>
                <a:cs typeface="Arial MT"/>
              </a:rPr>
              <a:t> our</a:t>
            </a:r>
            <a:r>
              <a:rPr sz="1400" spc="-5" dirty="0">
                <a:latin typeface="Arial MT"/>
                <a:cs typeface="Arial MT"/>
              </a:rPr>
              <a:t> products</a:t>
            </a:r>
            <a:endParaRPr sz="1400" dirty="0">
              <a:latin typeface="Arial MT"/>
              <a:cs typeface="Arial MT"/>
            </a:endParaRPr>
          </a:p>
          <a:p>
            <a:pPr marL="469265" indent="-228600">
              <a:spcBef>
                <a:spcPts val="855"/>
              </a:spcBef>
              <a:buFont typeface="Wingdings"/>
              <a:buChar char=""/>
              <a:tabLst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High-Quality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Material: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Made</a:t>
            </a:r>
            <a:r>
              <a:rPr sz="1400" spc="-10" dirty="0">
                <a:latin typeface="Arial MT"/>
                <a:cs typeface="Arial MT"/>
              </a:rPr>
              <a:t> of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100%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polyester</a:t>
            </a:r>
          </a:p>
          <a:p>
            <a:pPr marL="469265" indent="-228600">
              <a:spcBef>
                <a:spcPts val="865"/>
              </a:spcBef>
              <a:buFont typeface="Wingdings"/>
              <a:buChar char=""/>
              <a:tabLst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Cute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Fluffy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Blanket</a:t>
            </a:r>
            <a:endParaRPr sz="1400" dirty="0">
              <a:latin typeface="Arial MT"/>
              <a:cs typeface="Arial MT"/>
            </a:endParaRPr>
          </a:p>
          <a:p>
            <a:pPr marL="469265" indent="-228600">
              <a:spcBef>
                <a:spcPts val="850"/>
              </a:spcBef>
              <a:buFont typeface="Wingdings"/>
              <a:buChar char=""/>
              <a:tabLst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Soft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touch</a:t>
            </a:r>
            <a:endParaRPr sz="1400" dirty="0">
              <a:latin typeface="Arial MT"/>
              <a:cs typeface="Arial MT"/>
            </a:endParaRPr>
          </a:p>
          <a:p>
            <a:pPr marL="469265" indent="-228600">
              <a:spcBef>
                <a:spcPts val="850"/>
              </a:spcBef>
              <a:buFont typeface="Wingdings"/>
              <a:buChar char=""/>
              <a:tabLst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Perfect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Gift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Multifunction</a:t>
            </a:r>
            <a:endParaRPr sz="1400" dirty="0">
              <a:latin typeface="Arial MT"/>
              <a:cs typeface="Arial MT"/>
            </a:endParaRPr>
          </a:p>
          <a:p>
            <a:pPr marL="469265" indent="-228600">
              <a:spcBef>
                <a:spcPts val="865"/>
              </a:spcBef>
              <a:buFont typeface="Wingdings"/>
              <a:buChar char=""/>
              <a:tabLst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Easy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Care</a:t>
            </a:r>
            <a:endParaRPr sz="1400" dirty="0">
              <a:latin typeface="Arial MT"/>
              <a:cs typeface="Arial MT"/>
            </a:endParaRPr>
          </a:p>
          <a:p>
            <a:pPr marL="469265" indent="-228600">
              <a:spcBef>
                <a:spcPts val="855"/>
              </a:spcBef>
              <a:buFont typeface="Wingdings"/>
              <a:buChar char=""/>
              <a:tabLst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Washable</a:t>
            </a:r>
          </a:p>
          <a:p>
            <a:pPr marL="469265" indent="-228600">
              <a:spcBef>
                <a:spcPts val="865"/>
              </a:spcBef>
              <a:buFont typeface="Wingdings"/>
              <a:buChar char=""/>
              <a:tabLst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Glow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dark</a:t>
            </a:r>
            <a:endParaRPr sz="1400" dirty="0">
              <a:latin typeface="Arial MT"/>
              <a:cs typeface="Arial MT"/>
            </a:endParaRPr>
          </a:p>
          <a:p>
            <a:pPr>
              <a:spcBef>
                <a:spcPts val="10"/>
              </a:spcBef>
            </a:pPr>
            <a:endParaRPr sz="1600" dirty="0">
              <a:latin typeface="Arial MT"/>
              <a:cs typeface="Arial MT"/>
            </a:endParaRPr>
          </a:p>
          <a:p>
            <a:pPr marL="12700"/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Products</a:t>
            </a:r>
            <a:r>
              <a:rPr sz="1600" b="1" spc="-35" dirty="0">
                <a:solidFill>
                  <a:srgbClr val="E26C0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26C09"/>
                </a:solidFill>
                <a:latin typeface="Arial"/>
                <a:cs typeface="Arial"/>
              </a:rPr>
              <a:t>viability</a:t>
            </a:r>
            <a:endParaRPr sz="1600" dirty="0">
              <a:latin typeface="Arial"/>
              <a:cs typeface="Arial"/>
            </a:endParaRPr>
          </a:p>
          <a:p>
            <a:pPr marL="12700" marR="31750">
              <a:lnSpc>
                <a:spcPct val="103299"/>
              </a:lnSpc>
              <a:spcBef>
                <a:spcPts val="745"/>
              </a:spcBef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product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perfectly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viable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5" dirty="0">
                <a:latin typeface="Arial MT"/>
                <a:cs typeface="Arial MT"/>
              </a:rPr>
              <a:t> the business.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We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dirty="0">
                <a:latin typeface="Arial MT"/>
                <a:cs typeface="Arial MT"/>
              </a:rPr>
              <a:t> run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variety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tests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using different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software’s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like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Helium-10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etc.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We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got a</a:t>
            </a:r>
            <a:r>
              <a:rPr sz="1400" spc="-5" dirty="0">
                <a:latin typeface="Arial MT"/>
                <a:cs typeface="Arial MT"/>
              </a:rPr>
              <a:t> positive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result </a:t>
            </a:r>
            <a:r>
              <a:rPr sz="1400" dirty="0">
                <a:latin typeface="Arial MT"/>
                <a:cs typeface="Arial MT"/>
              </a:rPr>
              <a:t>from </a:t>
            </a:r>
            <a:r>
              <a:rPr sz="1400" spc="-5" dirty="0">
                <a:latin typeface="Arial MT"/>
                <a:cs typeface="Arial MT"/>
              </a:rPr>
              <a:t>all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software’s which suggest that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product </a:t>
            </a:r>
            <a:r>
              <a:rPr sz="1400" spc="-10" dirty="0">
                <a:latin typeface="Arial MT"/>
                <a:cs typeface="Arial MT"/>
              </a:rPr>
              <a:t>is </a:t>
            </a:r>
            <a:r>
              <a:rPr sz="1400" spc="-5" dirty="0">
                <a:latin typeface="Arial MT"/>
                <a:cs typeface="Arial MT"/>
              </a:rPr>
              <a:t>perfectly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viable</a:t>
            </a:r>
            <a:r>
              <a:rPr sz="1400" dirty="0">
                <a:latin typeface="Arial MT"/>
                <a:cs typeface="Arial MT"/>
              </a:rPr>
              <a:t> (can </a:t>
            </a:r>
            <a:r>
              <a:rPr sz="1400" spc="-5" dirty="0">
                <a:latin typeface="Arial MT"/>
                <a:cs typeface="Arial MT"/>
              </a:rPr>
              <a:t>also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report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here).</a:t>
            </a:r>
            <a:endParaRPr sz="1400" dirty="0">
              <a:latin typeface="Arial MT"/>
              <a:cs typeface="Arial MT"/>
            </a:endParaRPr>
          </a:p>
          <a:p>
            <a:pPr marL="12700" marR="5080">
              <a:lnSpc>
                <a:spcPct val="103299"/>
              </a:lnSpc>
              <a:spcBef>
                <a:spcPts val="810"/>
              </a:spcBef>
            </a:pPr>
            <a:r>
              <a:rPr sz="1400" dirty="0">
                <a:latin typeface="Arial MT"/>
                <a:cs typeface="Arial MT"/>
              </a:rPr>
              <a:t>Further </a:t>
            </a:r>
            <a:r>
              <a:rPr sz="1400" spc="5" dirty="0">
                <a:latin typeface="Arial MT"/>
                <a:cs typeface="Arial MT"/>
              </a:rPr>
              <a:t>We </a:t>
            </a:r>
            <a:r>
              <a:rPr sz="1400" spc="-5" dirty="0">
                <a:latin typeface="Arial MT"/>
                <a:cs typeface="Arial MT"/>
              </a:rPr>
              <a:t>have performed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survey </a:t>
            </a:r>
            <a:r>
              <a:rPr sz="1400" spc="5" dirty="0">
                <a:latin typeface="Arial MT"/>
                <a:cs typeface="Arial MT"/>
              </a:rPr>
              <a:t>in </a:t>
            </a:r>
            <a:r>
              <a:rPr sz="1400" dirty="0">
                <a:latin typeface="Arial MT"/>
                <a:cs typeface="Arial MT"/>
              </a:rPr>
              <a:t>United </a:t>
            </a:r>
            <a:r>
              <a:rPr sz="1400" spc="-5" dirty="0">
                <a:latin typeface="Arial MT"/>
                <a:cs typeface="Arial MT"/>
              </a:rPr>
              <a:t>States for </a:t>
            </a:r>
            <a:r>
              <a:rPr sz="1400" dirty="0">
                <a:latin typeface="Arial MT"/>
                <a:cs typeface="Arial MT"/>
              </a:rPr>
              <a:t>parents </a:t>
            </a:r>
            <a:r>
              <a:rPr sz="1400" spc="-5" dirty="0">
                <a:latin typeface="Arial MT"/>
                <a:cs typeface="Arial MT"/>
              </a:rPr>
              <a:t>who will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 </a:t>
            </a:r>
            <a:r>
              <a:rPr sz="1400" spc="-5" dirty="0">
                <a:latin typeface="Arial MT"/>
                <a:cs typeface="Arial MT"/>
              </a:rPr>
              <a:t>interested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" dirty="0">
                <a:latin typeface="Arial MT"/>
                <a:cs typeface="Arial MT"/>
              </a:rPr>
              <a:t> purchasing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glow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dark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blanket.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survey was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completed</a:t>
            </a:r>
            <a:r>
              <a:rPr sz="1400" dirty="0">
                <a:latin typeface="Arial MT"/>
                <a:cs typeface="Arial MT"/>
              </a:rPr>
              <a:t> by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100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people</a:t>
            </a:r>
            <a:r>
              <a:rPr sz="1400" dirty="0">
                <a:latin typeface="Arial MT"/>
                <a:cs typeface="Arial MT"/>
              </a:rPr>
              <a:t> 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dirty="0">
                <a:latin typeface="Arial MT"/>
                <a:cs typeface="Arial MT"/>
              </a:rPr>
              <a:t> are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results.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204</TotalTime>
  <Words>1994</Words>
  <Application>Microsoft Office PowerPoint</Application>
  <PresentationFormat>Custom</PresentationFormat>
  <Paragraphs>556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MT</vt:lpstr>
      <vt:lpstr>Calibri</vt:lpstr>
      <vt:lpstr>Cambria</vt:lpstr>
      <vt:lpstr>Century Gothic</vt:lpstr>
      <vt:lpstr>Symbol</vt:lpstr>
      <vt:lpstr>Times New Roman</vt:lpstr>
      <vt:lpstr>Wingdings</vt:lpstr>
      <vt:lpstr>Wingdings 3</vt:lpstr>
      <vt:lpstr>Ion</vt:lpstr>
      <vt:lpstr>Market &amp; Product Research (Amazon U.S.A)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SWOT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zeeshan</dc:creator>
  <cp:lastModifiedBy>IRFAN</cp:lastModifiedBy>
  <cp:revision>14</cp:revision>
  <dcterms:created xsi:type="dcterms:W3CDTF">2022-07-29T12:52:34Z</dcterms:created>
  <dcterms:modified xsi:type="dcterms:W3CDTF">2022-07-29T16:17:32Z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2021-06-19T00:00:00Z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2022-07-29T00:00:00Z</vt:filetime>
  </property>
</Properties>
</file>