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 Bold" panose="020B0604020202020204" charset="0"/>
      <p:regular r:id="rId17"/>
    </p:embeddedFont>
    <p:embeddedFont>
      <p:font typeface="Canva Sans" panose="020B0604020202020204" charset="0"/>
      <p:regular r:id="rId18"/>
    </p:embeddedFont>
    <p:embeddedFont>
      <p:font typeface="Algerian" panose="04020705040A02060702" pitchFamily="8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71442-0AAD-4CC7-99FE-0F60C13AFA8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3A20E-A9D9-4815-BC0C-FEA337907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0" y="647700"/>
            <a:ext cx="7619999" cy="851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Crop Recommendation System </a:t>
            </a: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43400" y="4914900"/>
            <a:ext cx="14288046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Supervisor :</a:t>
            </a:r>
          </a:p>
          <a:p>
            <a:pPr algn="l">
              <a:lnSpc>
                <a:spcPct val="15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                 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Mr. Ali Samad</a:t>
            </a:r>
          </a:p>
          <a:p>
            <a:pPr algn="l">
              <a:lnSpc>
                <a:spcPct val="15000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76200" y="6508968"/>
            <a:ext cx="18288000" cy="3785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				         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Presented by: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		 				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  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Muhammad Hamad             F20BDATS1M02052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           	  	                                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 Muhammad Irfan                 F20BDATS1M02073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							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Department of Data Science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0000"/>
                </a:solidFill>
                <a:latin typeface="Algerian" panose="04020705040A02060702" pitchFamily="82" charset="0"/>
                <a:ea typeface="Canva Sans Bold"/>
                <a:cs typeface="Times New Roman" panose="02020603050405020304" pitchFamily="18" charset="0"/>
                <a:sym typeface="Canva Sans Bold"/>
              </a:rPr>
              <a:t>The Islamia University of Bahawalpur Pakistan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DA216-0DA5-ECC4-8471-EE410723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33" y="1704689"/>
            <a:ext cx="3189531" cy="27797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" y="962024"/>
            <a:ext cx="113538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Results  of accuracy of the model:</a:t>
            </a:r>
            <a:endParaRPr lang="en-US" sz="3399" b="1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marL="367029" lvl="1">
              <a:lnSpc>
                <a:spcPts val="4759"/>
              </a:lnSpc>
              <a:spcBef>
                <a:spcPct val="0"/>
              </a:spcBef>
            </a:pPr>
            <a:r>
              <a:rPr lang="en-US" sz="3399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DT:89.54%</a:t>
            </a:r>
          </a:p>
          <a:p>
            <a:pPr marL="367029" lvl="1">
              <a:lnSpc>
                <a:spcPts val="4759"/>
              </a:lnSpc>
              <a:spcBef>
                <a:spcPct val="0"/>
              </a:spcBef>
            </a:pPr>
            <a:r>
              <a:rPr lang="en-US" sz="3399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SVM:98</a:t>
            </a:r>
          </a:p>
          <a:p>
            <a:pPr marL="367029" lvl="1">
              <a:lnSpc>
                <a:spcPts val="4759"/>
              </a:lnSpc>
              <a:spcBef>
                <a:spcPct val="0"/>
              </a:spcBef>
            </a:pPr>
            <a:r>
              <a:rPr lang="en-US" sz="3399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RF|:99%</a:t>
            </a:r>
          </a:p>
          <a:p>
            <a:pPr marL="367029" lvl="1">
              <a:lnSpc>
                <a:spcPts val="4759"/>
              </a:lnSpc>
              <a:spcBef>
                <a:spcPct val="0"/>
              </a:spcBef>
            </a:pPr>
            <a:r>
              <a:rPr lang="en-US" sz="3399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LR:</a:t>
            </a:r>
            <a:r>
              <a:rPr lang="en-US" sz="3399" dirty="0" smtClean="0">
                <a:solidFill>
                  <a:srgbClr val="000000"/>
                </a:solidFill>
                <a:latin typeface="Canva Sans"/>
                <a:ea typeface="Canva Sans"/>
                <a:cs typeface="Times New Roman" panose="02020603050405020304" pitchFamily="18" charset="0"/>
                <a:sym typeface="Canva Sans"/>
              </a:rPr>
              <a:t>94%</a:t>
            </a: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50080"/>
            <a:ext cx="11430000" cy="4757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0600" y="419100"/>
            <a:ext cx="17297400" cy="647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Table content</a:t>
            </a:r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marL="1068067" lvl="1" indent="-571500" algn="l">
              <a:lnSpc>
                <a:spcPts val="6439"/>
              </a:lnSpc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Introduction</a:t>
            </a:r>
          </a:p>
          <a:p>
            <a:pPr marL="1068067" lvl="1" indent="-571500" algn="l">
              <a:lnSpc>
                <a:spcPts val="6439"/>
              </a:lnSpc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motivation 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marL="1068067" lvl="1" indent="-571500" algn="l">
              <a:lnSpc>
                <a:spcPts val="6439"/>
              </a:lnSpc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Diagram 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marL="1068067" lvl="1" indent="-571500" algn="l">
              <a:lnSpc>
                <a:spcPts val="6439"/>
              </a:lnSpc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Methodology  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marL="1068067" lvl="1" indent="-571500" algn="l">
              <a:lnSpc>
                <a:spcPts val="6439"/>
              </a:lnSpc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Algorithms </a:t>
            </a:r>
          </a:p>
          <a:p>
            <a:pPr marL="1068067" lvl="1" indent="-571500" algn="l">
              <a:lnSpc>
                <a:spcPts val="6439"/>
              </a:lnSpc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Results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marL="571500" indent="-571500" algn="l">
              <a:lnSpc>
                <a:spcPts val="6439"/>
              </a:lnSpc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" y="743770"/>
            <a:ext cx="16992600" cy="9258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 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Introduction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</a:t>
            </a:r>
            <a:endParaRPr lang="en-US" sz="3600" b="1" dirty="0" smtClean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algn="l">
              <a:lnSpc>
                <a:spcPts val="4899"/>
              </a:lnSpc>
            </a:pPr>
            <a:endParaRPr lang="en-US" sz="3499" b="1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marL="457200" indent="-457200">
              <a:lnSpc>
                <a:spcPts val="4759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basic source of food supply for all countries, whether underdeveloped, developing, or developed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ts val="4759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Unpredictable weather conditions make it difficult to ensure food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</a:p>
          <a:p>
            <a:pPr marL="457200" indent="-457200">
              <a:lnSpc>
                <a:spcPts val="4759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Crop Recommendation System can address this challenge by helping farmers make informed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  <a:p>
            <a:pPr marL="457200" indent="-457200">
              <a:lnSpc>
                <a:spcPts val="4759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takes N-P-K (Nitrogen, Phosphorous, and Potassium) and pH values, along with temperature and humidity, as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457200" indent="-457200">
              <a:lnSpc>
                <a:spcPts val="4759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these models is compared, and the best-performing model is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</a:p>
          <a:p>
            <a:pPr marL="457200" indent="-457200">
              <a:lnSpc>
                <a:spcPts val="4759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model is stored using the pickle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lnSpc>
                <a:spcPts val="4759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model is deployed using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labrery</a:t>
            </a:r>
          </a:p>
          <a:p>
            <a:pPr marL="457200" indent="-457200">
              <a:lnSpc>
                <a:spcPts val="4759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can input parameters like Nitrogen, Phosphorous, Potassium, pH value,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user-friendly interface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1104900"/>
            <a:ext cx="16230600" cy="9233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 </a:t>
            </a:r>
            <a:r>
              <a:rPr lang="en-US" sz="3399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Motivation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marL="457200" indent="-4572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Understanding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the critical role of soil metrics in assessing soil health.</a:t>
            </a:r>
          </a:p>
          <a:p>
            <a:pPr marL="457200" indent="-4572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address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challenges faced by farmers in optimizing crop selection.</a:t>
            </a:r>
          </a:p>
          <a:p>
            <a:pPr marL="457200" indent="-4572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Importance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of measuring nitrogen, phosphorous, potassium levels, pH value, temperature, humidity, and rainfall.</a:t>
            </a:r>
          </a:p>
          <a:p>
            <a:pPr marL="457200" indent="-4572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Process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often prioritized based on budget constraints due to its costly and time-consuming nature.</a:t>
            </a:r>
          </a:p>
          <a:p>
            <a:pPr marL="457200" indent="-4572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Creates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a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Recommended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model utilizing historical soil data to assist farmers in crop selection.</a:t>
            </a:r>
          </a:p>
          <a:p>
            <a:pPr marL="457200" indent="-4572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Trains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the model to establish relationships between soil conditions and crop choices.</a:t>
            </a:r>
          </a:p>
          <a:p>
            <a:pPr marL="457200" indent="-4572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Optimizes crop selection, empowering farmers to achieve optimal growth and maximum yields based on their specific soil conditions.</a:t>
            </a:r>
            <a:endParaRPr lang="en-US" sz="3200" dirty="0" smtClean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algn="just">
              <a:lnSpc>
                <a:spcPts val="4759"/>
              </a:lnSpc>
              <a:spcBef>
                <a:spcPct val="0"/>
              </a:spcBef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93421"/>
            <a:ext cx="15163800" cy="8561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647700"/>
            <a:ext cx="5505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759"/>
              </a:lnSpc>
            </a:pPr>
            <a:r>
              <a:rPr lang="en-US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Methodology  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Workflow</a:t>
            </a:r>
          </a:p>
        </p:txBody>
      </p:sp>
      <p:pic>
        <p:nvPicPr>
          <p:cNvPr id="3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2095500"/>
            <a:ext cx="9067800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9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-66675"/>
            <a:ext cx="39624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 </a:t>
            </a:r>
          </a:p>
          <a:p>
            <a:pPr algn="l">
              <a:lnSpc>
                <a:spcPts val="4759"/>
              </a:lnSpc>
            </a:pPr>
            <a:endParaRPr lang="en-US" sz="3399" b="1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User Interface</a:t>
            </a: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71700"/>
            <a:ext cx="5683542" cy="7673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1943100"/>
            <a:ext cx="6172200" cy="76733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792388" y="5970270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92388" y="5456604"/>
            <a:ext cx="2713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nva Sans"/>
              </a:rPr>
              <a:t>Recommendatio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nva Sans"/>
              </a:rPr>
              <a:t>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0600" y="962025"/>
            <a:ext cx="157734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 </a:t>
            </a:r>
            <a:r>
              <a:rPr lang="en-US" sz="3399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Role of the </a:t>
            </a: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Model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Trained </a:t>
            </a:r>
            <a:r>
              <a:rPr lang="en-US" sz="3399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on crop dataset:</a:t>
            </a:r>
            <a:r>
              <a:rPr lang="en-US" sz="3399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Learns from data to generate reliable </a:t>
            </a:r>
            <a:r>
              <a:rPr lang="en-US" sz="3399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recommendation responses.</a:t>
            </a: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RF,SVM,DT,KNN:</a:t>
            </a:r>
            <a:r>
              <a:rPr lang="en-US" sz="3399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</a:t>
            </a:r>
            <a:r>
              <a:rPr lang="en-US" sz="3399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All of these model provide good accuracy model  during </a:t>
            </a:r>
          </a:p>
          <a:p>
            <a:pPr marL="367029" lvl="1" algn="just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  model building.</a:t>
            </a: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Fine-tuned on our dataset:</a:t>
            </a: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Optimized for maximum accuracy and </a:t>
            </a:r>
            <a:r>
              <a:rPr lang="en-US" sz="3399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relevance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marL="457200" indent="-457200" algn="ctr">
              <a:lnSpc>
                <a:spcPts val="47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Selected suitable kinter library for UI:</a:t>
            </a: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User can predict their recommendation </a:t>
            </a:r>
            <a:r>
              <a:rPr lang="en-US" sz="3399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for suitable result.</a:t>
            </a: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smtClean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</a:t>
            </a: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0600" y="669058"/>
            <a:ext cx="16230600" cy="8565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  <a:spcBef>
                <a:spcPct val="0"/>
              </a:spcBef>
            </a:pP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  Algorithms Used</a:t>
            </a: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marL="0" lvl="0" indent="0" algn="l">
              <a:lnSpc>
                <a:spcPts val="4759"/>
              </a:lnSpc>
              <a:spcBef>
                <a:spcPct val="0"/>
              </a:spcBef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FAISS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: 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For creating and storing vector embeddings and performing fast  searches.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Transformer Models (from Hugging Face):</a:t>
            </a: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For generating vector embeddings and for the language model (`llama-2-7b-chat.ggmlv3.q8_0.bin`).</a:t>
            </a:r>
          </a:p>
          <a:p>
            <a:pPr algn="just">
              <a:lnSpc>
                <a:spcPts val="4759"/>
              </a:lnSpc>
            </a:pPr>
            <a:endParaRPr lang="en-US" sz="3399" b="1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Retrieval-Based Question Answering (</a:t>
            </a:r>
            <a:r>
              <a:rPr lang="en-US" sz="3399" b="1" dirty="0" err="1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RetrievalQA</a:t>
            </a: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):</a:t>
            </a: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Combines document retrieval with a language model to answer questions based on retrieved context.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 dirty="0" err="1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difflib</a:t>
            </a: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: 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For evaluating the similarity between the true answers and the generated answers to measure accuracy.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454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Canva Sans Bold</vt:lpstr>
      <vt:lpstr>Canva Sans</vt:lpstr>
      <vt:lpstr>Wingdings</vt:lpstr>
      <vt:lpstr>Arial</vt:lpstr>
      <vt:lpstr>Times New Roman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Introduction ► Proposed System ► Block Diagram ► Machine Learning Workflow ► Algorithms ► Results ► Conclusion and future scope ►</dc:title>
  <dc:creator>Rizwan computers</dc:creator>
  <cp:lastModifiedBy>Al Hafiz Enterprises</cp:lastModifiedBy>
  <cp:revision>15</cp:revision>
  <dcterms:created xsi:type="dcterms:W3CDTF">2006-08-16T00:00:00Z</dcterms:created>
  <dcterms:modified xsi:type="dcterms:W3CDTF">2024-08-07T05:55:11Z</dcterms:modified>
  <dc:identifier>DAGKQn2zhDA</dc:identifier>
</cp:coreProperties>
</file>