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7" r:id="rId10"/>
    <p:sldId id="266" r:id="rId11"/>
    <p:sldId id="265" r:id="rId12"/>
    <p:sldId id="264" r:id="rId13"/>
    <p:sldId id="270" r:id="rId14"/>
    <p:sldId id="269" r:id="rId15"/>
    <p:sldId id="268"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9" r:id="rId30"/>
    <p:sldId id="288" r:id="rId31"/>
    <p:sldId id="287" r:id="rId32"/>
    <p:sldId id="286" r:id="rId33"/>
    <p:sldId id="284" r:id="rId34"/>
    <p:sldId id="285"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5/14/2023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5/14/2023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5/14/2023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5/14/2023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ecomputernotes.com/compiler-design/lexical-analysis" TargetMode="External"/><Relationship Id="rId2" Type="http://schemas.openxmlformats.org/officeDocument/2006/relationships/hyperlink" Target="https://www.javatpoint.com/the-phases-of-a-compiler-lexical-analysis" TargetMode="External"/><Relationship Id="rId1" Type="http://schemas.openxmlformats.org/officeDocument/2006/relationships/slideLayout" Target="../slideLayouts/slideLayout2.xml"/><Relationship Id="rId5" Type="http://schemas.openxmlformats.org/officeDocument/2006/relationships/hyperlink" Target="https://www.tutorialspoint.com/compiler_design/compiler_design_intermediate_code_generations.htm" TargetMode="External"/><Relationship Id="rId4" Type="http://schemas.openxmlformats.org/officeDocument/2006/relationships/hyperlink" Target="https://www.geeksforgeeks.org/intermediate-code-generation-in-compiler-desig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85801"/>
            <a:ext cx="8825658" cy="2804746"/>
          </a:xfrm>
        </p:spPr>
        <p:txBody>
          <a:bodyPr/>
          <a:lstStyle/>
          <a:p>
            <a:r>
              <a:rPr lang="en-US" dirty="0" smtClean="0"/>
              <a:t>COMPLEX COMPILER </a:t>
            </a:r>
            <a:endParaRPr lang="en-IN" dirty="0"/>
          </a:p>
        </p:txBody>
      </p:sp>
      <p:sp>
        <p:nvSpPr>
          <p:cNvPr id="3" name="Subtitle 2"/>
          <p:cNvSpPr>
            <a:spLocks noGrp="1"/>
          </p:cNvSpPr>
          <p:nvPr>
            <p:ph type="subTitle" idx="1"/>
          </p:nvPr>
        </p:nvSpPr>
        <p:spPr>
          <a:xfrm>
            <a:off x="1154955" y="3798277"/>
            <a:ext cx="8825658" cy="1840523"/>
          </a:xfrm>
        </p:spPr>
        <p:txBody>
          <a:bodyPr/>
          <a:lstStyle/>
          <a:p>
            <a:r>
              <a:rPr lang="en-US" dirty="0" smtClean="0"/>
              <a:t>                                            RA2011026010080 – SHAIK IRFAN</a:t>
            </a:r>
          </a:p>
          <a:p>
            <a:r>
              <a:rPr lang="en-US" dirty="0"/>
              <a:t> </a:t>
            </a:r>
            <a:r>
              <a:rPr lang="en-US" dirty="0" smtClean="0"/>
              <a:t>                                           RA2011026010079 – HARSHITH B</a:t>
            </a:r>
          </a:p>
          <a:p>
            <a:r>
              <a:rPr lang="en-US" dirty="0"/>
              <a:t> </a:t>
            </a:r>
            <a:r>
              <a:rPr lang="en-US" dirty="0" smtClean="0"/>
              <a:t>                                                  </a:t>
            </a:r>
            <a:endParaRPr lang="en-IN" dirty="0"/>
          </a:p>
        </p:txBody>
      </p:sp>
    </p:spTree>
    <p:extLst>
      <p:ext uri="{BB962C8B-B14F-4D97-AF65-F5344CB8AC3E}">
        <p14:creationId xmlns:p14="http://schemas.microsoft.com/office/powerpoint/2010/main" val="36238444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46111" y="593087"/>
            <a:ext cx="8946541" cy="5390618"/>
          </a:xfrm>
        </p:spPr>
        <p:txBody>
          <a:bodyPr>
            <a:normAutofit/>
          </a:bodyPr>
          <a:lstStyle/>
          <a:p>
            <a:r>
              <a:rPr lang="en-US" dirty="0"/>
              <a:t>Intermediate code generation is a crucial phase in the process of compiling a programming language. Its purpose is to translate the source code into an intermediate language representation that is closer to machine code and can be easily optimized and translated into executable code.</a:t>
            </a:r>
            <a:endParaRPr lang="en-IN" dirty="0"/>
          </a:p>
          <a:p>
            <a:r>
              <a:rPr lang="en-US" dirty="0"/>
              <a:t>During intermediate code generation, the compiler analyses the source code and creates a simplified version of it, typically in the form of a set of instructions or statements in a lower- level language. This intermediate code serves as a bridge between the high-level source code and the low-level machine code.</a:t>
            </a:r>
            <a:endParaRPr lang="en-IN" dirty="0"/>
          </a:p>
          <a:p>
            <a:r>
              <a:rPr lang="en-US" dirty="0"/>
              <a:t>The intermediate code is usually designed to be independent of the hardware and operating system on which the code will eventually run, making it easier to port the code to different platforms. It also allows the compiler to perform optimizations that can improve the performance of the generated code, such as dead code elimination and constant folding.</a:t>
            </a:r>
            <a:endParaRPr lang="en-IN" dirty="0"/>
          </a:p>
          <a:p>
            <a:endParaRPr lang="en-IN" dirty="0"/>
          </a:p>
        </p:txBody>
      </p:sp>
    </p:spTree>
    <p:extLst>
      <p:ext uri="{BB962C8B-B14F-4D97-AF65-F5344CB8AC3E}">
        <p14:creationId xmlns:p14="http://schemas.microsoft.com/office/powerpoint/2010/main" val="10660441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ADDRESS CODE</a:t>
            </a:r>
            <a:r>
              <a:rPr lang="en-IN" dirty="0"/>
              <a:t/>
            </a:r>
            <a:br>
              <a:rPr lang="en-IN" dirty="0"/>
            </a:br>
            <a:endParaRPr lang="en-IN" dirty="0"/>
          </a:p>
        </p:txBody>
      </p:sp>
      <p:sp>
        <p:nvSpPr>
          <p:cNvPr id="3" name="Content Placeholder 2"/>
          <p:cNvSpPr>
            <a:spLocks noGrp="1"/>
          </p:cNvSpPr>
          <p:nvPr>
            <p:ph idx="1"/>
          </p:nvPr>
        </p:nvSpPr>
        <p:spPr/>
        <p:txBody>
          <a:bodyPr/>
          <a:lstStyle/>
          <a:p>
            <a:pPr marL="0" indent="0">
              <a:buNone/>
            </a:pPr>
            <a:r>
              <a:rPr lang="en-US" dirty="0"/>
              <a:t> Three address code is a type of intermediate code which is easy to generate and can be easily converted to machine code. It makes use of at most three addresses and one operator to represent an expression and the value computed at each instruction is stored in temporary variable generated by compiler. The compiler decides the order of operation given by three address code. </a:t>
            </a:r>
            <a:r>
              <a:rPr lang="en-US" dirty="0" smtClean="0"/>
              <a:t>  </a:t>
            </a:r>
          </a:p>
          <a:p>
            <a:pPr marL="0" indent="0">
              <a:buNone/>
            </a:pPr>
            <a:endParaRPr lang="en-US" dirty="0"/>
          </a:p>
          <a:p>
            <a:pPr marL="0" indent="0">
              <a:buNone/>
            </a:pPr>
            <a:r>
              <a:rPr lang="en-US" dirty="0" smtClean="0"/>
              <a:t>  </a:t>
            </a:r>
            <a:r>
              <a:rPr lang="en-US" dirty="0"/>
              <a:t>Three address code is used in compiler applications:</a:t>
            </a:r>
            <a:endParaRPr lang="en-IN" dirty="0"/>
          </a:p>
        </p:txBody>
      </p:sp>
    </p:spTree>
    <p:extLst>
      <p:ext uri="{BB962C8B-B14F-4D97-AF65-F5344CB8AC3E}">
        <p14:creationId xmlns:p14="http://schemas.microsoft.com/office/powerpoint/2010/main" val="4049276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46111" y="256202"/>
            <a:ext cx="10278563" cy="6016261"/>
          </a:xfrm>
        </p:spPr>
        <p:txBody>
          <a:bodyPr/>
          <a:lstStyle/>
          <a:p>
            <a:r>
              <a:rPr lang="en-US" dirty="0"/>
              <a:t> </a:t>
            </a:r>
            <a:r>
              <a:rPr lang="en-US" b="1" dirty="0"/>
              <a:t>Optimization:</a:t>
            </a:r>
            <a:r>
              <a:rPr lang="en-US" dirty="0"/>
              <a:t> Three address code is often used as an intermediate representation of code during optimization phases of the compilation process. The three address code allows the compiler to analyze the code and perform optimizations that can improve the performance of the generated code.</a:t>
            </a:r>
            <a:endParaRPr lang="en-IN" b="1" dirty="0"/>
          </a:p>
          <a:p>
            <a:r>
              <a:rPr lang="en-US" dirty="0"/>
              <a:t>         </a:t>
            </a:r>
            <a:r>
              <a:rPr lang="en-US" b="1" dirty="0"/>
              <a:t>Code generation:</a:t>
            </a:r>
            <a:r>
              <a:rPr lang="en-US" dirty="0"/>
              <a:t> Three address code can also be used as an intermediate representation of code during the code generation phase of the compilation process. The three address code allows the compiler to generate code that is specific to the target platform, while also ensuring that the generated code is correct and efficient.</a:t>
            </a:r>
            <a:endParaRPr lang="en-IN" b="1" dirty="0"/>
          </a:p>
          <a:p>
            <a:r>
              <a:rPr lang="en-US" dirty="0"/>
              <a:t>         </a:t>
            </a:r>
            <a:r>
              <a:rPr lang="en-US" b="1" dirty="0"/>
              <a:t>Debugging:</a:t>
            </a:r>
            <a:r>
              <a:rPr lang="en-US" dirty="0"/>
              <a:t> Three address code can be helpful in debugging the code generated by the compiler. Since three address code is a low-level language, it is often easier to read and understand than the final generated code. Developers can use the three address code to trace the execution of the program and identify errors or issues that may be present.</a:t>
            </a:r>
            <a:endParaRPr lang="en-IN" b="1" dirty="0"/>
          </a:p>
          <a:p>
            <a:r>
              <a:rPr lang="en-US" dirty="0"/>
              <a:t>            </a:t>
            </a:r>
            <a:r>
              <a:rPr lang="en-US" b="1" dirty="0"/>
              <a:t>Language translation:</a:t>
            </a:r>
            <a:r>
              <a:rPr lang="en-US" dirty="0"/>
              <a:t> Three address code can also be used to translate code from one programming language to another. By translating code to a common intermediate representation, it becomes easier to translate the code to multiple target languages.</a:t>
            </a:r>
            <a:endParaRPr lang="en-IN" dirty="0"/>
          </a:p>
        </p:txBody>
      </p:sp>
    </p:spTree>
    <p:extLst>
      <p:ext uri="{BB962C8B-B14F-4D97-AF65-F5344CB8AC3E}">
        <p14:creationId xmlns:p14="http://schemas.microsoft.com/office/powerpoint/2010/main" val="37599156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DIAGRAM</a:t>
            </a:r>
            <a:r>
              <a:rPr lang="en-IN" dirty="0"/>
              <a:t/>
            </a:r>
            <a:br>
              <a:rPr lang="en-IN" dirty="0"/>
            </a:br>
            <a:endParaRPr lang="en-IN" dirty="0"/>
          </a:p>
        </p:txBody>
      </p:sp>
      <p:pic>
        <p:nvPicPr>
          <p:cNvPr id="4" name="image6.jpeg" descr="cd-project-overall-diagram.png"/>
          <p:cNvPicPr>
            <a:picLocks noGrp="1"/>
          </p:cNvPicPr>
          <p:nvPr>
            <p:ph idx="1"/>
          </p:nvPr>
        </p:nvPicPr>
        <p:blipFill>
          <a:blip r:embed="rId2" cstate="print"/>
          <a:stretch>
            <a:fillRect/>
          </a:stretch>
        </p:blipFill>
        <p:spPr>
          <a:xfrm>
            <a:off x="646112" y="1853248"/>
            <a:ext cx="9224114" cy="4395152"/>
          </a:xfrm>
          <a:prstGeom prst="rect">
            <a:avLst/>
          </a:prstGeom>
        </p:spPr>
      </p:pic>
    </p:spTree>
    <p:extLst>
      <p:ext uri="{BB962C8B-B14F-4D97-AF65-F5344CB8AC3E}">
        <p14:creationId xmlns:p14="http://schemas.microsoft.com/office/powerpoint/2010/main" val="12910959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46111" y="452718"/>
            <a:ext cx="10631489" cy="5819745"/>
          </a:xfrm>
        </p:spPr>
        <p:txBody>
          <a:bodyPr/>
          <a:lstStyle/>
          <a:p>
            <a:pPr marL="0" indent="0">
              <a:buNone/>
            </a:pPr>
            <a:r>
              <a:rPr lang="en-US" dirty="0" smtClean="0"/>
              <a:t>           </a:t>
            </a:r>
            <a:r>
              <a:rPr lang="en-US" dirty="0"/>
              <a:t>The project consists of several components that work together to achieve its goal. The Front-end UI is responsible for presenting the user interface to the end-user, and it is built using </a:t>
            </a:r>
            <a:r>
              <a:rPr lang="en-US" dirty="0" err="1"/>
              <a:t>NodeJS</a:t>
            </a:r>
            <a:r>
              <a:rPr lang="en-US" dirty="0"/>
              <a:t>, which is a popular JavaScript library for building user interfaces. The FLASK serves as the communication interface between the front-end UI and the back-end logic. On the other hand, the back-end logic consists of several components, including the Lexical Analyzer and the Intermediate Code Generator (ICG). The Lexical Analyzer is responsible for </a:t>
            </a:r>
            <a:r>
              <a:rPr lang="en-US" dirty="0" err="1"/>
              <a:t>analysing</a:t>
            </a:r>
            <a:r>
              <a:rPr lang="en-US" dirty="0"/>
              <a:t> the input source code and generating a stream of tokens, while the ICG is responsible for generating an intermediate code representation of the input source code.  Three Address code data structures are used to represent the intermediate code generated by the ICG, and they are also implemented as a part of the back- end logic. Overall, the project architecture involves the front-end UI, the FLASK, and the back-end logic components, including the Lexical Analyzer, ICG, and data structures. Each component has a specific role and works together to achieve the project's objective.</a:t>
            </a:r>
            <a:endParaRPr lang="en-IN" dirty="0"/>
          </a:p>
          <a:p>
            <a:pPr marL="0" indent="0">
              <a:buNone/>
            </a:pPr>
            <a:endParaRPr lang="en-IN" dirty="0"/>
          </a:p>
        </p:txBody>
      </p:sp>
    </p:spTree>
    <p:extLst>
      <p:ext uri="{BB962C8B-B14F-4D97-AF65-F5344CB8AC3E}">
        <p14:creationId xmlns:p14="http://schemas.microsoft.com/office/powerpoint/2010/main" val="992604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DIAGRAMS</a:t>
            </a:r>
            <a:r>
              <a:rPr lang="en-IN" dirty="0"/>
              <a:t/>
            </a:r>
            <a:br>
              <a:rPr lang="en-IN" dirty="0"/>
            </a:br>
            <a:r>
              <a:rPr lang="en-IN" dirty="0" smtClean="0"/>
              <a:t>  Lexical Analysis</a:t>
            </a:r>
            <a:endParaRPr lang="en-IN" dirty="0"/>
          </a:p>
        </p:txBody>
      </p:sp>
      <p:pic>
        <p:nvPicPr>
          <p:cNvPr id="4" name="image7.jpeg"/>
          <p:cNvPicPr>
            <a:picLocks noGrp="1"/>
          </p:cNvPicPr>
          <p:nvPr>
            <p:ph idx="1"/>
          </p:nvPr>
        </p:nvPicPr>
        <p:blipFill>
          <a:blip r:embed="rId2" cstate="print"/>
          <a:stretch>
            <a:fillRect/>
          </a:stretch>
        </p:blipFill>
        <p:spPr>
          <a:xfrm>
            <a:off x="1219200" y="2052638"/>
            <a:ext cx="7571874" cy="4195762"/>
          </a:xfrm>
          <a:prstGeom prst="rect">
            <a:avLst/>
          </a:prstGeom>
        </p:spPr>
      </p:pic>
    </p:spTree>
    <p:extLst>
      <p:ext uri="{BB962C8B-B14F-4D97-AF65-F5344CB8AC3E}">
        <p14:creationId xmlns:p14="http://schemas.microsoft.com/office/powerpoint/2010/main" val="36068830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46111" y="272244"/>
            <a:ext cx="10743784" cy="6385230"/>
          </a:xfrm>
        </p:spPr>
        <p:txBody>
          <a:bodyPr/>
          <a:lstStyle/>
          <a:p>
            <a:r>
              <a:rPr lang="en-US" dirty="0"/>
              <a:t>Here are the key components of a lexical compiler:</a:t>
            </a:r>
            <a:endParaRPr lang="en-IN" dirty="0"/>
          </a:p>
          <a:p>
            <a:pPr lvl="0"/>
            <a:r>
              <a:rPr lang="en-US" dirty="0"/>
              <a:t>Input source code: The input to the </a:t>
            </a:r>
            <a:r>
              <a:rPr lang="en-US" dirty="0" err="1"/>
              <a:t>lexer</a:t>
            </a:r>
            <a:r>
              <a:rPr lang="en-US" dirty="0"/>
              <a:t> is the source code of the program that needs to be compiled. It is usually a text file written in a high-level programming language.</a:t>
            </a:r>
            <a:endParaRPr lang="en-IN" dirty="0"/>
          </a:p>
          <a:p>
            <a:pPr lvl="0"/>
            <a:r>
              <a:rPr lang="en-US" dirty="0"/>
              <a:t>Regular expressions: The </a:t>
            </a:r>
            <a:r>
              <a:rPr lang="en-US" dirty="0" err="1"/>
              <a:t>lexer</a:t>
            </a:r>
            <a:r>
              <a:rPr lang="en-US" dirty="0"/>
              <a:t> uses regular expressions to define the patterns of the language's syntax. Each regular expression corresponds to a specific token type.</a:t>
            </a:r>
            <a:endParaRPr lang="en-IN" dirty="0"/>
          </a:p>
          <a:p>
            <a:pPr lvl="0"/>
            <a:r>
              <a:rPr lang="en-US" dirty="0"/>
              <a:t>Tokenizer: The tokenizer is the core component of the </a:t>
            </a:r>
            <a:r>
              <a:rPr lang="en-US" dirty="0" err="1"/>
              <a:t>lexer</a:t>
            </a:r>
            <a:r>
              <a:rPr lang="en-US" dirty="0"/>
              <a:t>. It reads the input source code and identifies the tokens by matching the regular expressions against the input. It then creates a stream of tokens, which is passed on to the next stage of the compiler.</a:t>
            </a:r>
            <a:endParaRPr lang="en-IN" dirty="0"/>
          </a:p>
          <a:p>
            <a:pPr lvl="0"/>
            <a:r>
              <a:rPr lang="en-US" dirty="0"/>
              <a:t>Token types: Each token has a type associated with it. Examples of token types include keywords, identifiers, operators, literals, and punctuation.</a:t>
            </a:r>
            <a:endParaRPr lang="en-IN" dirty="0"/>
          </a:p>
          <a:p>
            <a:pPr lvl="0"/>
            <a:r>
              <a:rPr lang="en-US" dirty="0"/>
              <a:t>Symbol table: The symbol table is a data structure that keeps track of the identifiers used in the program. It stores information such as the identifier's name, type, and location in memory.</a:t>
            </a:r>
            <a:endParaRPr lang="en-IN" dirty="0"/>
          </a:p>
          <a:p>
            <a:pPr lvl="0"/>
            <a:r>
              <a:rPr lang="en-US" dirty="0"/>
              <a:t>Error handling: The </a:t>
            </a:r>
            <a:r>
              <a:rPr lang="en-US" dirty="0" err="1"/>
              <a:t>lexer</a:t>
            </a:r>
            <a:r>
              <a:rPr lang="en-US" dirty="0"/>
              <a:t> also performs error handling by identifying and reporting lexical errors. For example, if the input contains an unrecognized character, the </a:t>
            </a:r>
            <a:r>
              <a:rPr lang="en-US" dirty="0" err="1"/>
              <a:t>lexer</a:t>
            </a:r>
            <a:r>
              <a:rPr lang="en-US" dirty="0"/>
              <a:t> will report an error.</a:t>
            </a:r>
            <a:endParaRPr lang="en-IN" dirty="0"/>
          </a:p>
          <a:p>
            <a:pPr marL="0" indent="0">
              <a:buNone/>
            </a:pPr>
            <a:endParaRPr lang="en-IN" dirty="0"/>
          </a:p>
        </p:txBody>
      </p:sp>
    </p:spTree>
    <p:extLst>
      <p:ext uri="{BB962C8B-B14F-4D97-AF65-F5344CB8AC3E}">
        <p14:creationId xmlns:p14="http://schemas.microsoft.com/office/powerpoint/2010/main" val="28900681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INTERMEDIATE CODE GENERATION</a:t>
            </a:r>
            <a:r>
              <a:rPr lang="en-IN" dirty="0"/>
              <a:t/>
            </a:r>
            <a:br>
              <a:rPr lang="en-IN" dirty="0"/>
            </a:br>
            <a:endParaRPr lang="en-IN" dirty="0"/>
          </a:p>
        </p:txBody>
      </p:sp>
      <p:pic>
        <p:nvPicPr>
          <p:cNvPr id="4" name="image8.jpeg" descr="Compiler - Intermediate Code Generation"/>
          <p:cNvPicPr>
            <a:picLocks noGrp="1"/>
          </p:cNvPicPr>
          <p:nvPr>
            <p:ph idx="1"/>
          </p:nvPr>
        </p:nvPicPr>
        <p:blipFill>
          <a:blip r:embed="rId2" cstate="print"/>
          <a:stretch>
            <a:fillRect/>
          </a:stretch>
        </p:blipFill>
        <p:spPr>
          <a:xfrm>
            <a:off x="1169503" y="1491917"/>
            <a:ext cx="8357937" cy="4138862"/>
          </a:xfrm>
          <a:prstGeom prst="rect">
            <a:avLst/>
          </a:prstGeom>
        </p:spPr>
      </p:pic>
    </p:spTree>
    <p:extLst>
      <p:ext uri="{BB962C8B-B14F-4D97-AF65-F5344CB8AC3E}">
        <p14:creationId xmlns:p14="http://schemas.microsoft.com/office/powerpoint/2010/main" val="8978891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46111" y="452718"/>
            <a:ext cx="10711700" cy="5611198"/>
          </a:xfrm>
        </p:spPr>
        <p:txBody>
          <a:bodyPr/>
          <a:lstStyle/>
          <a:p>
            <a:r>
              <a:rPr lang="en-US" dirty="0"/>
              <a:t>A component diagram is a type of UML diagram that depicts the system's components and their relationships. In the context of intermediate code generation in a compiler, a component diagram can be used to illustrate the flow of information between the different components of the system, namely the source code, intermediate code, and target code.</a:t>
            </a:r>
            <a:endParaRPr lang="en-IN" dirty="0"/>
          </a:p>
          <a:p>
            <a:r>
              <a:rPr lang="en-US" dirty="0"/>
              <a:t>In the component diagram, the source code component would be depicted as the input to the system, with an arrow pointing towards the intermediate code component. The intermediate code component would be the central component of the system, as it represents the intermediate representation of the program that is generated during the compilation process. It would have arrows pointing towards both the source code component and the target code component. This indicates that the intermediate code is generated from the source code and is used to generate the target code.</a:t>
            </a:r>
            <a:endParaRPr lang="en-IN" dirty="0"/>
          </a:p>
          <a:p>
            <a:pPr marL="0" indent="0">
              <a:buNone/>
            </a:pPr>
            <a:endParaRPr lang="en-IN" dirty="0"/>
          </a:p>
        </p:txBody>
      </p:sp>
    </p:spTree>
    <p:extLst>
      <p:ext uri="{BB962C8B-B14F-4D97-AF65-F5344CB8AC3E}">
        <p14:creationId xmlns:p14="http://schemas.microsoft.com/office/powerpoint/2010/main" val="42623921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QUADRUPLE</a:t>
            </a:r>
            <a:r>
              <a:rPr lang="en-IN" dirty="0"/>
              <a:t/>
            </a:r>
            <a:br>
              <a:rPr lang="en-IN" dirty="0"/>
            </a:br>
            <a:endParaRPr lang="en-IN" dirty="0"/>
          </a:p>
        </p:txBody>
      </p:sp>
      <p:pic>
        <p:nvPicPr>
          <p:cNvPr id="4" name="image9.png"/>
          <p:cNvPicPr>
            <a:picLocks noGrp="1"/>
          </p:cNvPicPr>
          <p:nvPr>
            <p:ph idx="1"/>
          </p:nvPr>
        </p:nvPicPr>
        <p:blipFill>
          <a:blip r:embed="rId2" cstate="print"/>
          <a:stretch>
            <a:fillRect/>
          </a:stretch>
        </p:blipFill>
        <p:spPr>
          <a:xfrm>
            <a:off x="770021" y="1732548"/>
            <a:ext cx="9801726" cy="4090736"/>
          </a:xfrm>
          <a:prstGeom prst="rect">
            <a:avLst/>
          </a:prstGeom>
        </p:spPr>
      </p:pic>
    </p:spTree>
    <p:extLst>
      <p:ext uri="{BB962C8B-B14F-4D97-AF65-F5344CB8AC3E}">
        <p14:creationId xmlns:p14="http://schemas.microsoft.com/office/powerpoint/2010/main" val="2987963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a:xfrm>
            <a:off x="875201" y="1455041"/>
            <a:ext cx="8946541" cy="4690782"/>
          </a:xfrm>
        </p:spPr>
        <p:txBody>
          <a:bodyPr>
            <a:noAutofit/>
          </a:bodyPr>
          <a:lstStyle/>
          <a:p>
            <a:r>
              <a:rPr lang="en-US" sz="1900" dirty="0"/>
              <a:t>The development of a website that allows developers to input their code and see the output of what the compiler would produce is an excellent tool for developers. As software development becomes increasingly complex, the ability to test code and identify potential errors before deploying it is critical. This tool provides developers with a convenient way to quickly and efficiently test their code without the need to install and configure a complete development environment.  </a:t>
            </a:r>
            <a:endParaRPr lang="en-IN" sz="1900" dirty="0"/>
          </a:p>
          <a:p>
            <a:pPr marL="0" indent="0">
              <a:buNone/>
            </a:pPr>
            <a:endParaRPr lang="en-IN" sz="1900" dirty="0"/>
          </a:p>
          <a:p>
            <a:r>
              <a:rPr lang="en-US" sz="1900" dirty="0"/>
              <a:t>Consider a scenario where a developer is working on a new feature for an application. The feature requires the use of a complex algorithm that the developer has not worked with before. The developer writes the code and attempts to run it, but immediately receives an error message from the compiler. Without the ability to test the code in isolation, the developer must spend significant time trying to isolate the error and determine how to fix it. </a:t>
            </a:r>
            <a:endParaRPr lang="en-IN" sz="1900" dirty="0"/>
          </a:p>
          <a:p>
            <a:endParaRPr lang="en-IN" sz="1900" dirty="0"/>
          </a:p>
        </p:txBody>
      </p:sp>
    </p:spTree>
    <p:extLst>
      <p:ext uri="{BB962C8B-B14F-4D97-AF65-F5344CB8AC3E}">
        <p14:creationId xmlns:p14="http://schemas.microsoft.com/office/powerpoint/2010/main" val="16377642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75201" y="946013"/>
            <a:ext cx="9712588" cy="5101861"/>
          </a:xfrm>
        </p:spPr>
        <p:txBody>
          <a:bodyPr>
            <a:normAutofit fontScale="92500" lnSpcReduction="10000"/>
          </a:bodyPr>
          <a:lstStyle/>
          <a:p>
            <a:r>
              <a:rPr lang="en-US" dirty="0"/>
              <a:t>Three-address code would be shown as the system's input on the component diagram, with arrows pointing in the direction of the postfix/prefix expression component and the quadruple component. The three-address code's arithmetic and logical expressions would be translated into postfix/prefix notation by the postfix/prefix expression component. The postfix/prefix expressions would be used to create the quadruples by the quadruple component.</a:t>
            </a:r>
            <a:endParaRPr lang="en-IN" dirty="0"/>
          </a:p>
          <a:p>
            <a:pPr marL="0" indent="0">
              <a:buNone/>
            </a:pPr>
            <a:endParaRPr lang="en-IN" dirty="0"/>
          </a:p>
          <a:p>
            <a:r>
              <a:rPr lang="en-US" dirty="0"/>
              <a:t>Each sub-component of the quadruple production process, such as parsing the postfix/prefix expressions, constructing the quadruples, and </a:t>
            </a:r>
            <a:r>
              <a:rPr lang="en-US" dirty="0" err="1"/>
              <a:t>optimising</a:t>
            </a:r>
            <a:r>
              <a:rPr lang="en-US" dirty="0"/>
              <a:t> the quadruples, is in charge of a specific step in the quadruple generation process.</a:t>
            </a:r>
            <a:endParaRPr lang="en-IN" dirty="0"/>
          </a:p>
          <a:p>
            <a:pPr marL="0" indent="0">
              <a:buNone/>
            </a:pPr>
            <a:endParaRPr lang="en-IN" dirty="0"/>
          </a:p>
          <a:p>
            <a:r>
              <a:rPr lang="en-US" dirty="0"/>
              <a:t>The output of the system would be shown as the quadruple component, with an arrow pointing in the direction of the three-address code component. This illustrates how the quadruples are produced.</a:t>
            </a:r>
            <a:endParaRPr lang="en-IN" dirty="0"/>
          </a:p>
          <a:p>
            <a:pPr marL="0" indent="0">
              <a:buNone/>
            </a:pPr>
            <a:endParaRPr lang="en-IN" dirty="0"/>
          </a:p>
        </p:txBody>
      </p:sp>
    </p:spTree>
    <p:extLst>
      <p:ext uri="{BB962C8B-B14F-4D97-AF65-F5344CB8AC3E}">
        <p14:creationId xmlns:p14="http://schemas.microsoft.com/office/powerpoint/2010/main" val="6449973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TRIPLE</a:t>
            </a:r>
            <a:r>
              <a:rPr lang="en-IN" dirty="0"/>
              <a:t/>
            </a:r>
            <a:br>
              <a:rPr lang="en-IN" dirty="0"/>
            </a:br>
            <a:endParaRPr lang="en-IN" dirty="0"/>
          </a:p>
        </p:txBody>
      </p:sp>
      <p:pic>
        <p:nvPicPr>
          <p:cNvPr id="4" name="image10.jpeg"/>
          <p:cNvPicPr>
            <a:picLocks noGrp="1"/>
          </p:cNvPicPr>
          <p:nvPr>
            <p:ph idx="1"/>
          </p:nvPr>
        </p:nvPicPr>
        <p:blipFill>
          <a:blip r:embed="rId2" cstate="print"/>
          <a:stretch>
            <a:fillRect/>
          </a:stretch>
        </p:blipFill>
        <p:spPr>
          <a:xfrm>
            <a:off x="1106907" y="1853248"/>
            <a:ext cx="8114548" cy="3938346"/>
          </a:xfrm>
          <a:prstGeom prst="rect">
            <a:avLst/>
          </a:prstGeom>
        </p:spPr>
      </p:pic>
    </p:spTree>
    <p:extLst>
      <p:ext uri="{BB962C8B-B14F-4D97-AF65-F5344CB8AC3E}">
        <p14:creationId xmlns:p14="http://schemas.microsoft.com/office/powerpoint/2010/main" val="18351484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46111" y="833718"/>
            <a:ext cx="10583363" cy="5342493"/>
          </a:xfrm>
        </p:spPr>
        <p:txBody>
          <a:bodyPr/>
          <a:lstStyle/>
          <a:p>
            <a:pPr marL="0" indent="0">
              <a:buNone/>
            </a:pPr>
            <a:endParaRPr lang="en-IN" dirty="0"/>
          </a:p>
          <a:p>
            <a:r>
              <a:rPr lang="en-US" dirty="0"/>
              <a:t>The operation code, the source operand, and the destination operand would each be shown as a separate component in a component diagram for a triple, joined by lines that show their relationships. A line linking the operation code component to the source operand component, for instance, would show that the operation code defines the kind of operation to be carried out on the source operand.</a:t>
            </a:r>
            <a:endParaRPr lang="en-IN" dirty="0"/>
          </a:p>
          <a:p>
            <a:pPr marL="0" indent="0">
              <a:buNone/>
            </a:pPr>
            <a:endParaRPr lang="en-IN" dirty="0"/>
          </a:p>
          <a:p>
            <a:r>
              <a:rPr lang="en-US" dirty="0"/>
              <a:t>A component diagram for a triple might additionally include additional elements that are </a:t>
            </a:r>
            <a:r>
              <a:rPr lang="en-US" dirty="0" err="1"/>
              <a:t>utilised</a:t>
            </a:r>
            <a:r>
              <a:rPr lang="en-US" dirty="0"/>
              <a:t> across the entire </a:t>
            </a:r>
            <a:r>
              <a:rPr lang="en-US" dirty="0" err="1"/>
              <a:t>programme</a:t>
            </a:r>
            <a:r>
              <a:rPr lang="en-US" dirty="0"/>
              <a:t>, such as variables, constants, and control flow structures, in addition to the three components of the triple. Lines connecting these elements would also show how they </a:t>
            </a:r>
            <a:r>
              <a:rPr lang="en-US" dirty="0" smtClean="0"/>
              <a:t>relate </a:t>
            </a:r>
            <a:r>
              <a:rPr lang="en-US" dirty="0"/>
              <a:t>to one another</a:t>
            </a:r>
            <a:endParaRPr lang="en-IN" dirty="0"/>
          </a:p>
        </p:txBody>
      </p:sp>
    </p:spTree>
    <p:extLst>
      <p:ext uri="{BB962C8B-B14F-4D97-AF65-F5344CB8AC3E}">
        <p14:creationId xmlns:p14="http://schemas.microsoft.com/office/powerpoint/2010/main" val="4331851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and Testing – </a:t>
            </a:r>
            <a:br>
              <a:rPr lang="en-US" dirty="0" smtClean="0"/>
            </a:br>
            <a:r>
              <a:rPr lang="en-US" dirty="0"/>
              <a:t> </a:t>
            </a:r>
            <a:r>
              <a:rPr lang="en-US" dirty="0" smtClean="0"/>
              <a:t> Lexical Analysis</a:t>
            </a:r>
            <a:endParaRPr lang="en-IN" dirty="0"/>
          </a:p>
        </p:txBody>
      </p:sp>
      <p:pic>
        <p:nvPicPr>
          <p:cNvPr id="1027" name="Picture 3" descr="IMG-20230510-WA00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847" y="1993984"/>
            <a:ext cx="8971250" cy="4562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43141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Users\irfan\AppData\Local\Microsoft\Windows\INetCache\Content.Word\IMG-20230510-WA0007.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46111" y="609600"/>
            <a:ext cx="10464067" cy="5583238"/>
          </a:xfrm>
          <a:prstGeom prst="rect">
            <a:avLst/>
          </a:prstGeom>
          <a:noFill/>
          <a:ln>
            <a:noFill/>
          </a:ln>
        </p:spPr>
      </p:pic>
    </p:spTree>
    <p:extLst>
      <p:ext uri="{BB962C8B-B14F-4D97-AF65-F5344CB8AC3E}">
        <p14:creationId xmlns:p14="http://schemas.microsoft.com/office/powerpoint/2010/main" val="5647658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2050" name="Picture 2" descr="IMG-20230510-WA0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3" y="452718"/>
            <a:ext cx="10684328" cy="5627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04027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descr="IMG-20230510-WA00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10" y="596733"/>
            <a:ext cx="10326689" cy="545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79643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INTERMEDIATE CODE GENERATION</a:t>
            </a:r>
            <a:r>
              <a:rPr lang="en-IN" dirty="0"/>
              <a:t/>
            </a:r>
            <a:br>
              <a:rPr lang="en-IN" dirty="0"/>
            </a:br>
            <a:endParaRPr lang="en-IN" dirty="0"/>
          </a:p>
        </p:txBody>
      </p:sp>
      <p:pic>
        <p:nvPicPr>
          <p:cNvPr id="4098" name="Picture 2" descr="IMG-20230510-WA00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8551" y="1559259"/>
            <a:ext cx="9026943" cy="4661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85367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descr="IMG-20230510-WA00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11" y="452718"/>
            <a:ext cx="10807616" cy="6060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17986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6" name="Picture 2" descr="IMG-20230510-WA00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11" y="452718"/>
            <a:ext cx="10246142" cy="5758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52784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a:xfrm>
            <a:off x="646111" y="1402287"/>
            <a:ext cx="8946541" cy="4195481"/>
          </a:xfrm>
        </p:spPr>
        <p:txBody>
          <a:bodyPr>
            <a:normAutofit fontScale="92500" lnSpcReduction="20000"/>
          </a:bodyPr>
          <a:lstStyle/>
          <a:p>
            <a:r>
              <a:rPr lang="en-US" dirty="0"/>
              <a:t>As a software developer, we might have encountered situations where you want to test your code against different compilers, or we might have to compile your code on different platforms. But it can be time-consuming and challenging to set up different compilers and platforms to compile your code manually. This is where the tool you have developed comes in handy. The tool allows developers to input their code and see the output of what the compiler would produce without worrying about installing and configuring different compilers and platforms. With your tool, developers can quickly test their code against different compilers and platforms without leaving their development environment. This tool can also be beneficial for developers who are just starting with programming, as they can see how their code is being compiled and understand the different stages of the compilation process, such as lexical analysis and intermediate code generation. Moreover, the tool can help developers to identify and fix errors in their code during the development phase, making it easier for them to deliver bug-free code. </a:t>
            </a:r>
            <a:endParaRPr lang="en-IN" dirty="0"/>
          </a:p>
        </p:txBody>
      </p:sp>
    </p:spTree>
    <p:extLst>
      <p:ext uri="{BB962C8B-B14F-4D97-AF65-F5344CB8AC3E}">
        <p14:creationId xmlns:p14="http://schemas.microsoft.com/office/powerpoint/2010/main" val="5616404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descr="IMG-20230510-WA00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542" y="757152"/>
            <a:ext cx="9572374" cy="536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87838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194" name="Picture 2" descr="IMG-20230510-WA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815" y="291933"/>
            <a:ext cx="11000121" cy="6198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60356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9218" name="Picture 2" descr="IMG-20230510-WA00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741" y="452718"/>
            <a:ext cx="10470733" cy="5858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78413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RESULT</a:t>
            </a:r>
            <a:endParaRPr lang="en-IN" dirty="0"/>
          </a:p>
        </p:txBody>
      </p:sp>
      <p:sp>
        <p:nvSpPr>
          <p:cNvPr id="3" name="Content Placeholder 2"/>
          <p:cNvSpPr>
            <a:spLocks noGrp="1"/>
          </p:cNvSpPr>
          <p:nvPr>
            <p:ph idx="1"/>
          </p:nvPr>
        </p:nvSpPr>
        <p:spPr>
          <a:xfrm>
            <a:off x="875201" y="1491444"/>
            <a:ext cx="8946541" cy="4195481"/>
          </a:xfrm>
        </p:spPr>
        <p:txBody>
          <a:bodyPr>
            <a:normAutofit fontScale="92500"/>
          </a:bodyPr>
          <a:lstStyle/>
          <a:p>
            <a:pPr marL="0" indent="0">
              <a:buNone/>
            </a:pPr>
            <a:r>
              <a:rPr lang="en-US" dirty="0" smtClean="0"/>
              <a:t>             The </a:t>
            </a:r>
            <a:r>
              <a:rPr lang="en-US" dirty="0"/>
              <a:t>implementation of the phases of a compiler, including the lexical </a:t>
            </a:r>
            <a:r>
              <a:rPr lang="en-US" dirty="0" err="1"/>
              <a:t>analyser</a:t>
            </a:r>
            <a:r>
              <a:rPr lang="en-US" dirty="0"/>
              <a:t>, intermediate code generation, has been successful in our project. The integration of modern web technologies, such as Node JS and FLASK, has made the compiler more accessible to a wider range of users. Our compiler can effectively translate source code into executable code, making it a useful tool for developers and programmers. Through the development process, we encountered various challenges, such as ensuring the accuracy of the intermediate code generation process, but we were able to overcome these challenges through careful planning and testing. Overall, our project demonstrates our proficiency in compiler development and our ability to apply the concepts and tools learned in class to real-world applications. We believe that our compiler has the potential to be a valuable resource for the programming community and we are excited to see how it will be used in the future.</a:t>
            </a:r>
            <a:endParaRPr lang="en-IN" dirty="0"/>
          </a:p>
          <a:p>
            <a:endParaRPr lang="en-IN" dirty="0"/>
          </a:p>
        </p:txBody>
      </p:sp>
    </p:spTree>
    <p:extLst>
      <p:ext uri="{BB962C8B-B14F-4D97-AF65-F5344CB8AC3E}">
        <p14:creationId xmlns:p14="http://schemas.microsoft.com/office/powerpoint/2010/main" val="3502838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a:xfrm>
            <a:off x="646111" y="1523529"/>
            <a:ext cx="8946541" cy="4524345"/>
          </a:xfrm>
        </p:spPr>
        <p:txBody>
          <a:bodyPr/>
          <a:lstStyle/>
          <a:p>
            <a:pPr marL="0" indent="0">
              <a:buNone/>
            </a:pPr>
            <a:r>
              <a:rPr lang="en-US" dirty="0" smtClean="0"/>
              <a:t>           In </a:t>
            </a:r>
            <a:r>
              <a:rPr lang="en-US" dirty="0"/>
              <a:t>conclusion, the development of a compiler that implements the various phases of the compilation process has been a challenging and rewarding experience .We now have a better knowledge of how compilers operate on a fundamental level and the significance of each step in the compilation process thanks to the implementation of the lexical </a:t>
            </a:r>
            <a:r>
              <a:rPr lang="en-US" dirty="0" err="1"/>
              <a:t>analyser</a:t>
            </a:r>
            <a:r>
              <a:rPr lang="en-US" dirty="0"/>
              <a:t> and intermediate code generation. The compiler is now more accessible to a larger range of users and more user-friendly thanks to the inclusion of contemporary web technologies. We are excited to see how our compiler is </a:t>
            </a:r>
            <a:r>
              <a:rPr lang="en-US" dirty="0" err="1"/>
              <a:t>utilised</a:t>
            </a:r>
            <a:r>
              <a:rPr lang="en-US" dirty="0"/>
              <a:t> in the future because we think it has the potential to be a useful tool for programmers and developers.</a:t>
            </a:r>
            <a:endParaRPr lang="en-IN" dirty="0"/>
          </a:p>
          <a:p>
            <a:pPr marL="0" indent="0">
              <a:buNone/>
            </a:pPr>
            <a:endParaRPr lang="en-IN" dirty="0"/>
          </a:p>
        </p:txBody>
      </p:sp>
    </p:spTree>
    <p:extLst>
      <p:ext uri="{BB962C8B-B14F-4D97-AF65-F5344CB8AC3E}">
        <p14:creationId xmlns:p14="http://schemas.microsoft.com/office/powerpoint/2010/main" val="34640056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p:txBody>
          <a:bodyPr/>
          <a:lstStyle/>
          <a:p>
            <a:r>
              <a:rPr lang="en-IN" dirty="0">
                <a:hlinkClick r:id="rId2"/>
              </a:rPr>
              <a:t>https://</a:t>
            </a:r>
            <a:r>
              <a:rPr lang="en-IN" dirty="0" smtClean="0">
                <a:hlinkClick r:id="rId2"/>
              </a:rPr>
              <a:t>www.javatpoint.com/the-phases-of-a-compiler-lexical-analysis</a:t>
            </a:r>
            <a:endParaRPr lang="en-IN" dirty="0" smtClean="0"/>
          </a:p>
          <a:p>
            <a:r>
              <a:rPr lang="en-IN" dirty="0">
                <a:hlinkClick r:id="rId3"/>
              </a:rPr>
              <a:t>https://</a:t>
            </a:r>
            <a:r>
              <a:rPr lang="en-IN" dirty="0" smtClean="0">
                <a:hlinkClick r:id="rId3"/>
              </a:rPr>
              <a:t>ecomputernotes.com/compiler-design/lexical-analysis</a:t>
            </a:r>
            <a:endParaRPr lang="en-IN" dirty="0" smtClean="0"/>
          </a:p>
          <a:p>
            <a:r>
              <a:rPr lang="en-IN" dirty="0">
                <a:hlinkClick r:id="rId4"/>
              </a:rPr>
              <a:t>https://www.geeksforgeeks.org/intermediate-code-generation-in-compiler-design</a:t>
            </a:r>
            <a:r>
              <a:rPr lang="en-IN" dirty="0" smtClean="0">
                <a:hlinkClick r:id="rId4"/>
              </a:rPr>
              <a:t>/</a:t>
            </a:r>
            <a:endParaRPr lang="en-IN" dirty="0" smtClean="0"/>
          </a:p>
          <a:p>
            <a:r>
              <a:rPr lang="en-IN" dirty="0">
                <a:hlinkClick r:id="rId5"/>
              </a:rPr>
              <a:t>https://</a:t>
            </a:r>
            <a:r>
              <a:rPr lang="en-IN" dirty="0" smtClean="0">
                <a:hlinkClick r:id="rId5"/>
              </a:rPr>
              <a:t>www.tutorialspoint.com/compiler_design/compiler_design_intermediate_code_generations.htm</a:t>
            </a:r>
            <a:endParaRPr lang="en-IN" dirty="0" smtClean="0"/>
          </a:p>
          <a:p>
            <a:pPr marL="0" indent="0">
              <a:buNone/>
            </a:pPr>
            <a:endParaRPr lang="en-IN" dirty="0"/>
          </a:p>
        </p:txBody>
      </p:sp>
    </p:spTree>
    <p:extLst>
      <p:ext uri="{BB962C8B-B14F-4D97-AF65-F5344CB8AC3E}">
        <p14:creationId xmlns:p14="http://schemas.microsoft.com/office/powerpoint/2010/main" val="1033102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IN" dirty="0"/>
          </a:p>
        </p:txBody>
      </p:sp>
      <p:sp>
        <p:nvSpPr>
          <p:cNvPr id="3" name="Content Placeholder 2"/>
          <p:cNvSpPr>
            <a:spLocks noGrp="1"/>
          </p:cNvSpPr>
          <p:nvPr>
            <p:ph idx="1"/>
          </p:nvPr>
        </p:nvSpPr>
        <p:spPr/>
        <p:txBody>
          <a:bodyPr/>
          <a:lstStyle/>
          <a:p>
            <a:r>
              <a:rPr lang="en-US" dirty="0"/>
              <a:t>Developed a website that allows developers to input their code and see the output of what the compiler would produce.</a:t>
            </a:r>
            <a:endParaRPr lang="en-IN" dirty="0"/>
          </a:p>
          <a:p>
            <a:r>
              <a:rPr lang="en-US" dirty="0"/>
              <a:t>Implemented a lexical analyzer, intermediate code generation (Three address code).</a:t>
            </a:r>
            <a:endParaRPr lang="en-IN" dirty="0"/>
          </a:p>
          <a:p>
            <a:r>
              <a:rPr lang="en-US" dirty="0"/>
              <a:t>Used HTML,CSS as frontend and </a:t>
            </a:r>
            <a:r>
              <a:rPr lang="en-US" dirty="0" err="1"/>
              <a:t>NodeJS</a:t>
            </a:r>
            <a:r>
              <a:rPr lang="en-US" dirty="0"/>
              <a:t> with as backend, python as source </a:t>
            </a:r>
            <a:r>
              <a:rPr lang="en-US" dirty="0" smtClean="0"/>
              <a:t>code</a:t>
            </a:r>
          </a:p>
          <a:p>
            <a:r>
              <a:rPr lang="en-US" dirty="0"/>
              <a:t> </a:t>
            </a:r>
            <a:r>
              <a:rPr lang="en-US" dirty="0" smtClean="0"/>
              <a:t>Used </a:t>
            </a:r>
            <a:r>
              <a:rPr lang="en-US" dirty="0"/>
              <a:t>FLASK to connect source code with the frontend.</a:t>
            </a:r>
            <a:endParaRPr lang="en-IN" sz="1400" dirty="0"/>
          </a:p>
          <a:p>
            <a:endParaRPr lang="en-IN" dirty="0"/>
          </a:p>
        </p:txBody>
      </p:sp>
    </p:spTree>
    <p:extLst>
      <p:ext uri="{BB962C8B-B14F-4D97-AF65-F5344CB8AC3E}">
        <p14:creationId xmlns:p14="http://schemas.microsoft.com/office/powerpoint/2010/main" val="34978962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4200" kern="1200" dirty="0">
                <a:latin typeface="+mj-lt"/>
                <a:ea typeface="+mj-ea"/>
                <a:cs typeface="+mj-cs"/>
              </a:rPr>
              <a:t>HARDWARE </a:t>
            </a:r>
            <a:r>
              <a:rPr lang="en-US" sz="4200" kern="1200" dirty="0" smtClean="0">
                <a:latin typeface="+mj-lt"/>
                <a:ea typeface="+mj-ea"/>
                <a:cs typeface="+mj-cs"/>
              </a:rPr>
              <a:t>REQUIREMENTS</a:t>
            </a:r>
            <a:endParaRPr lang="en-IN" sz="4200" kern="1200" dirty="0">
              <a:latin typeface="+mj-lt"/>
              <a:ea typeface="+mj-ea"/>
              <a:cs typeface="+mj-cs"/>
            </a:endParaRPr>
          </a:p>
        </p:txBody>
      </p:sp>
      <p:sp>
        <p:nvSpPr>
          <p:cNvPr id="3" name="Content Placeholder 2"/>
          <p:cNvSpPr>
            <a:spLocks noGrp="1"/>
          </p:cNvSpPr>
          <p:nvPr>
            <p:ph idx="1"/>
          </p:nvPr>
        </p:nvSpPr>
        <p:spPr/>
        <p:txBody>
          <a:bodyPr/>
          <a:lstStyle/>
          <a:p>
            <a:pPr lvl="0"/>
            <a:r>
              <a:rPr lang="en-US" dirty="0"/>
              <a:t>A server or cloud infrastructure to host the website and the backend logic.</a:t>
            </a:r>
            <a:endParaRPr lang="en-IN" dirty="0"/>
          </a:p>
          <a:p>
            <a:pPr lvl="0"/>
            <a:r>
              <a:rPr lang="en-US" dirty="0"/>
              <a:t>Sufficient RAM and CPU power to handle multiple user requests simultaneously.</a:t>
            </a:r>
            <a:endParaRPr lang="en-IN" dirty="0"/>
          </a:p>
          <a:p>
            <a:pPr lvl="0"/>
            <a:r>
              <a:rPr lang="en-US" dirty="0"/>
              <a:t>Sufficient disk space to store the code files and other resources.</a:t>
            </a:r>
            <a:endParaRPr lang="en-IN" dirty="0"/>
          </a:p>
          <a:p>
            <a:pPr marL="0" indent="0">
              <a:buNone/>
            </a:pPr>
            <a:endParaRPr lang="en-IN" dirty="0"/>
          </a:p>
        </p:txBody>
      </p:sp>
    </p:spTree>
    <p:extLst>
      <p:ext uri="{BB962C8B-B14F-4D97-AF65-F5344CB8AC3E}">
        <p14:creationId xmlns:p14="http://schemas.microsoft.com/office/powerpoint/2010/main" val="38716437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IN" dirty="0"/>
          </a:p>
        </p:txBody>
      </p:sp>
      <p:sp>
        <p:nvSpPr>
          <p:cNvPr id="3" name="Content Placeholder 2"/>
          <p:cNvSpPr>
            <a:spLocks noGrp="1"/>
          </p:cNvSpPr>
          <p:nvPr>
            <p:ph idx="1"/>
          </p:nvPr>
        </p:nvSpPr>
        <p:spPr/>
        <p:txBody>
          <a:bodyPr/>
          <a:lstStyle/>
          <a:p>
            <a:pPr lvl="0"/>
            <a:r>
              <a:rPr lang="en-US" dirty="0"/>
              <a:t>Operating system: Linux or compatible OS.</a:t>
            </a:r>
            <a:endParaRPr lang="en-IN" dirty="0"/>
          </a:p>
          <a:p>
            <a:pPr lvl="0"/>
            <a:r>
              <a:rPr lang="en-US" dirty="0"/>
              <a:t>Python interpreter installed on the server.</a:t>
            </a:r>
            <a:endParaRPr lang="en-IN" dirty="0"/>
          </a:p>
          <a:p>
            <a:pPr lvl="0"/>
            <a:r>
              <a:rPr lang="en-US" dirty="0" err="1"/>
              <a:t>NodeJS</a:t>
            </a:r>
            <a:r>
              <a:rPr lang="en-US" dirty="0"/>
              <a:t> , FLASK installed for the backend.</a:t>
            </a:r>
            <a:endParaRPr lang="en-IN" dirty="0"/>
          </a:p>
          <a:p>
            <a:pPr lvl="0"/>
            <a:r>
              <a:rPr lang="en-US" dirty="0"/>
              <a:t>A web browser to access the website.</a:t>
            </a:r>
            <a:endParaRPr lang="en-IN" dirty="0"/>
          </a:p>
          <a:p>
            <a:pPr marL="0" indent="0">
              <a:buNone/>
            </a:pPr>
            <a:endParaRPr lang="en-IN" dirty="0"/>
          </a:p>
        </p:txBody>
      </p:sp>
    </p:spTree>
    <p:extLst>
      <p:ext uri="{BB962C8B-B14F-4D97-AF65-F5344CB8AC3E}">
        <p14:creationId xmlns:p14="http://schemas.microsoft.com/office/powerpoint/2010/main" val="36456112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ANATOMY OF A </a:t>
            </a:r>
            <a:r>
              <a:rPr lang="en-US" b="1" dirty="0" smtClean="0"/>
              <a:t>COMPILER</a:t>
            </a:r>
            <a:br>
              <a:rPr lang="en-US" b="1" dirty="0" smtClean="0"/>
            </a:br>
            <a:r>
              <a:rPr lang="en-US" b="1" dirty="0" smtClean="0"/>
              <a:t> </a:t>
            </a:r>
            <a:r>
              <a:rPr lang="en-US" dirty="0" smtClean="0"/>
              <a:t>Lexical Analysis</a:t>
            </a:r>
            <a:r>
              <a:rPr lang="en-IN" b="1" dirty="0"/>
              <a:t/>
            </a:r>
            <a:br>
              <a:rPr lang="en-IN" b="1" dirty="0"/>
            </a:br>
            <a:endParaRPr lang="en-IN" dirty="0"/>
          </a:p>
        </p:txBody>
      </p:sp>
      <p:pic>
        <p:nvPicPr>
          <p:cNvPr id="4" name="Content Placeholder 3" descr="F:\token_passing.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7209" y="2229851"/>
            <a:ext cx="8582526" cy="3368843"/>
          </a:xfrm>
          <a:prstGeom prst="rect">
            <a:avLst/>
          </a:prstGeom>
          <a:noFill/>
          <a:ln>
            <a:noFill/>
          </a:ln>
        </p:spPr>
      </p:pic>
    </p:spTree>
    <p:extLst>
      <p:ext uri="{BB962C8B-B14F-4D97-AF65-F5344CB8AC3E}">
        <p14:creationId xmlns:p14="http://schemas.microsoft.com/office/powerpoint/2010/main" val="10974145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75201" y="1152983"/>
            <a:ext cx="8946541" cy="4195481"/>
          </a:xfrm>
        </p:spPr>
        <p:txBody>
          <a:bodyPr/>
          <a:lstStyle/>
          <a:p>
            <a:pPr marL="0" indent="0">
              <a:buNone/>
            </a:pPr>
            <a:r>
              <a:rPr lang="en-US" dirty="0" smtClean="0"/>
              <a:t>     Lexical </a:t>
            </a:r>
            <a:r>
              <a:rPr lang="en-US" dirty="0"/>
              <a:t>analysis is the first phase of the compilation process in which the input source code is scanned and </a:t>
            </a:r>
            <a:r>
              <a:rPr lang="en-US" dirty="0" err="1"/>
              <a:t>analysed</a:t>
            </a:r>
            <a:r>
              <a:rPr lang="en-US" dirty="0"/>
              <a:t> to generate a stream of tokens that are subsequently used by the compiler in the later stages of the compilation process.</a:t>
            </a:r>
            <a:endParaRPr lang="en-IN" dirty="0"/>
          </a:p>
          <a:p>
            <a:pPr marL="0" indent="0">
              <a:buNone/>
            </a:pPr>
            <a:r>
              <a:rPr lang="en-US" dirty="0" smtClean="0"/>
              <a:t>   The </a:t>
            </a:r>
            <a:r>
              <a:rPr lang="en-US" dirty="0"/>
              <a:t>process of lexical analysis is also known as scanning, and the component of the compiler that performs this task is called a </a:t>
            </a:r>
            <a:r>
              <a:rPr lang="en-US" dirty="0" err="1"/>
              <a:t>lexer</a:t>
            </a:r>
            <a:r>
              <a:rPr lang="en-US" dirty="0"/>
              <a:t> or a tokenizer. The primary goal of lexical analysis is to identify the individual lexical units (tokens) of the source code, such as keywords, identifiers, literals, operators, and punctuation marks, and produce a stream of tokens that can be processed by the compiler's parser.</a:t>
            </a:r>
            <a:endParaRPr lang="en-IN" dirty="0"/>
          </a:p>
          <a:p>
            <a:pPr marL="0" indent="0">
              <a:buNone/>
            </a:pPr>
            <a:endParaRPr lang="en-IN" dirty="0"/>
          </a:p>
        </p:txBody>
      </p:sp>
    </p:spTree>
    <p:extLst>
      <p:ext uri="{BB962C8B-B14F-4D97-AF65-F5344CB8AC3E}">
        <p14:creationId xmlns:p14="http://schemas.microsoft.com/office/powerpoint/2010/main" val="2788111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INTERMEDIATE CODE GENERATION</a:t>
            </a:r>
            <a:r>
              <a:rPr lang="en-IN" dirty="0"/>
              <a:t/>
            </a:r>
            <a:br>
              <a:rPr lang="en-IN" dirty="0"/>
            </a:br>
            <a:endParaRPr lang="en-IN" dirty="0"/>
          </a:p>
        </p:txBody>
      </p:sp>
      <p:pic>
        <p:nvPicPr>
          <p:cNvPr id="4" name="image3.jpeg"/>
          <p:cNvPicPr>
            <a:picLocks noGrp="1"/>
          </p:cNvPicPr>
          <p:nvPr>
            <p:ph idx="1"/>
          </p:nvPr>
        </p:nvPicPr>
        <p:blipFill>
          <a:blip r:embed="rId2" cstate="print"/>
          <a:stretch>
            <a:fillRect/>
          </a:stretch>
        </p:blipFill>
        <p:spPr>
          <a:xfrm>
            <a:off x="796297" y="1379621"/>
            <a:ext cx="9104350" cy="4698708"/>
          </a:xfrm>
          <a:prstGeom prst="rect">
            <a:avLst/>
          </a:prstGeom>
        </p:spPr>
      </p:pic>
    </p:spTree>
    <p:extLst>
      <p:ext uri="{BB962C8B-B14F-4D97-AF65-F5344CB8AC3E}">
        <p14:creationId xmlns:p14="http://schemas.microsoft.com/office/powerpoint/2010/main" val="35938994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TotalTime>
  <Words>2259</Words>
  <Application>Microsoft Office PowerPoint</Application>
  <PresentationFormat>Widescreen</PresentationFormat>
  <Paragraphs>74</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Century Gothic</vt:lpstr>
      <vt:lpstr>Wingdings 3</vt:lpstr>
      <vt:lpstr>Ion</vt:lpstr>
      <vt:lpstr>COMPLEX COMPILER </vt:lpstr>
      <vt:lpstr>Introduction</vt:lpstr>
      <vt:lpstr>Problem Statement</vt:lpstr>
      <vt:lpstr>Objectives</vt:lpstr>
      <vt:lpstr>HARDWARE REQUIREMENTS</vt:lpstr>
      <vt:lpstr>Software Requirements</vt:lpstr>
      <vt:lpstr>ANATOMY OF A COMPILER  Lexical Analysis </vt:lpstr>
      <vt:lpstr>PowerPoint Presentation</vt:lpstr>
      <vt:lpstr>INTERMEDIATE CODE GENERATION </vt:lpstr>
      <vt:lpstr>PowerPoint Presentation</vt:lpstr>
      <vt:lpstr>THREE ADDRESS CODE </vt:lpstr>
      <vt:lpstr>PowerPoint Presentation</vt:lpstr>
      <vt:lpstr>ARCHITECTURE DIAGRAM </vt:lpstr>
      <vt:lpstr>PowerPoint Presentation</vt:lpstr>
      <vt:lpstr>COMPONENTS DIAGRAMS   Lexical Analysis</vt:lpstr>
      <vt:lpstr>PowerPoint Presentation</vt:lpstr>
      <vt:lpstr>INTERMEDIATE CODE GENERATION </vt:lpstr>
      <vt:lpstr>PowerPoint Presentation</vt:lpstr>
      <vt:lpstr>QUADRUPLE </vt:lpstr>
      <vt:lpstr>PowerPoint Presentation</vt:lpstr>
      <vt:lpstr>TRIPLE </vt:lpstr>
      <vt:lpstr>PowerPoint Presentation</vt:lpstr>
      <vt:lpstr>Coding and Testing –    Lexical Analysis</vt:lpstr>
      <vt:lpstr>PowerPoint Presentation</vt:lpstr>
      <vt:lpstr>PowerPoint Presentation</vt:lpstr>
      <vt:lpstr>PowerPoint Presentation</vt:lpstr>
      <vt:lpstr>INTERMEDIATE CODE GENERATION </vt:lpstr>
      <vt:lpstr>PowerPoint Presentation</vt:lpstr>
      <vt:lpstr>PowerPoint Presentation</vt:lpstr>
      <vt:lpstr>PowerPoint Presentation</vt:lpstr>
      <vt:lpstr>PowerPoint Presentation</vt:lpstr>
      <vt:lpstr>PowerPoint Presentation</vt:lpstr>
      <vt:lpstr> RESULT</vt:lpstr>
      <vt:lpstr>CONCLUSION</vt:lpstr>
      <vt:lpstr>References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COMPLEX COMPILER</dc:title>
  <dc:creator>shaik irfan</dc:creator>
  <cp:lastModifiedBy>shaik irfan</cp:lastModifiedBy>
  <cp:revision>3</cp:revision>
  <dcterms:created xsi:type="dcterms:W3CDTF">2023-05-14T09:38:40Z</dcterms:created>
  <dcterms:modified xsi:type="dcterms:W3CDTF">2023-05-14T09:59:44Z</dcterms:modified>
</cp:coreProperties>
</file>