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1" r:id="rId6"/>
    <p:sldId id="267" r:id="rId7"/>
    <p:sldId id="268" r:id="rId8"/>
    <p:sldId id="269" r:id="rId9"/>
    <p:sldId id="270" r:id="rId10"/>
    <p:sldId id="271" r:id="rId11"/>
    <p:sldId id="272" r:id="rId12"/>
    <p:sldId id="273" r:id="rId13"/>
    <p:sldId id="274" r:id="rId14"/>
    <p:sldId id="27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D674-D8EC-4C29-BDA2-92ED3DE60250}" v="3" dt="2023-10-10T12:23:50.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81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69D8C-4EA1-4F6C-9090-C51117AA2E3B}" type="datetimeFigureOut">
              <a:rPr lang="en-US" smtClean="0"/>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28407-CC9B-48EE-89CE-865098613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EC328407-CC9B-48EE-89CE-865098613B78}"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328407-CC9B-48EE-89CE-865098613B78}" type="slidenum">
              <a:rPr lang="en-US" smtClean="0"/>
              <a:t>13</a:t>
            </a:fld>
            <a:endParaRPr lang="en-US"/>
          </a:p>
        </p:txBody>
      </p:sp>
    </p:spTree>
    <p:extLst>
      <p:ext uri="{BB962C8B-B14F-4D97-AF65-F5344CB8AC3E}">
        <p14:creationId xmlns:p14="http://schemas.microsoft.com/office/powerpoint/2010/main" val="324002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078A75-1412-4521-A53C-63BFE9777CE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78A75-1412-4521-A53C-63BFE9777CE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078A75-1412-4521-A53C-63BFE9777CE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078A75-1412-4521-A53C-63BFE9777CE6}"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78A75-1412-4521-A53C-63BFE9777CE6}"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8A75-1412-4521-A53C-63BFE9777CE6}"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8A75-1412-4521-A53C-63BFE9777CE6}" type="datetimeFigureOut">
              <a:rPr lang="en-US" smtClean="0"/>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3CFE8-4454-4E3E-8D55-50444DCBA2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619250"/>
          </a:xfrm>
        </p:spPr>
        <p:txBody>
          <a:bodyPr>
            <a:normAutofit/>
          </a:bodyPr>
          <a:lstStyle/>
          <a:p>
            <a:r>
              <a:rPr lang="en-US" sz="2800" b="1" dirty="0"/>
              <a:t>DEPARTMENT OF ELECTRONICS AND COMMUNICATION ENGINEERING</a:t>
            </a:r>
          </a:p>
        </p:txBody>
      </p:sp>
      <p:sp>
        <p:nvSpPr>
          <p:cNvPr id="3" name="Subtitle 2"/>
          <p:cNvSpPr>
            <a:spLocks noGrp="1"/>
          </p:cNvSpPr>
          <p:nvPr>
            <p:ph type="subTitle" idx="1"/>
          </p:nvPr>
        </p:nvSpPr>
        <p:spPr>
          <a:xfrm>
            <a:off x="1371600" y="2514600"/>
            <a:ext cx="6400800" cy="4038600"/>
          </a:xfrm>
        </p:spPr>
        <p:txBody>
          <a:bodyPr>
            <a:normAutofit/>
          </a:bodyPr>
          <a:lstStyle/>
          <a:p>
            <a:r>
              <a:rPr lang="en-US" b="1" dirty="0"/>
              <a:t>PREDICTING HOUSE PRICES USING MACHINE LEARNING</a:t>
            </a:r>
          </a:p>
          <a:p>
            <a:endParaRPr lang="en-US" dirty="0"/>
          </a:p>
          <a:p>
            <a:r>
              <a:rPr lang="en-US" sz="2000" dirty="0">
                <a:solidFill>
                  <a:schemeClr val="tx1"/>
                </a:solidFill>
              </a:rPr>
              <a:t>                           </a:t>
            </a:r>
            <a:r>
              <a:rPr lang="en-US" sz="2000" b="1" dirty="0">
                <a:solidFill>
                  <a:schemeClr val="tx1"/>
                </a:solidFill>
              </a:rPr>
              <a:t>TEAM MEMBERS :</a:t>
            </a:r>
          </a:p>
          <a:p>
            <a:r>
              <a:rPr lang="en-US" sz="2000" dirty="0">
                <a:solidFill>
                  <a:schemeClr val="tx1"/>
                </a:solidFill>
              </a:rPr>
              <a:t>                                                     KEERTHIKA .M(113321106042)</a:t>
            </a:r>
          </a:p>
          <a:p>
            <a:r>
              <a:rPr lang="en-US" sz="2000" dirty="0">
                <a:solidFill>
                  <a:schemeClr val="tx1"/>
                </a:solidFill>
              </a:rPr>
              <a:t>                                            DEVIKA.S(113321106018)</a:t>
            </a:r>
          </a:p>
          <a:p>
            <a:r>
              <a:rPr lang="en-US" sz="2000" dirty="0">
                <a:solidFill>
                  <a:schemeClr val="tx1"/>
                </a:solidFill>
              </a:rPr>
              <a:t>                                           FARZANA BEGUM.A(113321106025)</a:t>
            </a:r>
          </a:p>
          <a:p>
            <a:r>
              <a:rPr lang="en-US" sz="2000" dirty="0">
                <a:solidFill>
                  <a:schemeClr val="tx1"/>
                </a:solidFill>
              </a:rPr>
              <a:t>                                            JASMIN IRFANA.Z(113321106036)</a:t>
            </a:r>
          </a:p>
          <a:p>
            <a:r>
              <a:rPr lang="en-US" sz="2000" dirty="0">
                <a:solidFill>
                  <a:schemeClr val="tx1"/>
                </a:solidFill>
              </a:rPr>
              <a:t>                                             GAJALAKSHMI.A(113321106027)</a:t>
            </a:r>
          </a:p>
          <a:p>
            <a:endParaRPr lang="en-US" sz="2000" dirty="0">
              <a:solidFill>
                <a:schemeClr val="tx1"/>
              </a:solidFill>
            </a:endParaRPr>
          </a:p>
          <a:p>
            <a:endParaRPr lang="en-US" sz="2000" dirty="0">
              <a:solidFill>
                <a:schemeClr val="tx1"/>
              </a:solidFill>
            </a:endParaRPr>
          </a:p>
        </p:txBody>
      </p:sp>
      <p:pic>
        <p:nvPicPr>
          <p:cNvPr id="4" name="Picture 3">
            <a:extLst>
              <a:ext uri="{FF2B5EF4-FFF2-40B4-BE49-F238E27FC236}">
                <a16:creationId xmlns:a16="http://schemas.microsoft.com/office/drawing/2014/main" id="{2D32B6B2-FD51-82D6-DE57-D1BA611D4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
            <a:ext cx="9014927" cy="771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7F8B87-CB3C-4D52-BA4E-9C6674D2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14140"/>
            <a:ext cx="9143999" cy="6858000"/>
          </a:xfrm>
          <a:prstGeom prst="rect">
            <a:avLst/>
          </a:prstGeom>
        </p:spPr>
      </p:pic>
      <p:sp>
        <p:nvSpPr>
          <p:cNvPr id="6" name="TextBox 5">
            <a:extLst>
              <a:ext uri="{FF2B5EF4-FFF2-40B4-BE49-F238E27FC236}">
                <a16:creationId xmlns:a16="http://schemas.microsoft.com/office/drawing/2014/main" id="{B8AA4C60-E516-4201-88FB-08710381D297}"/>
              </a:ext>
            </a:extLst>
          </p:cNvPr>
          <p:cNvSpPr txBox="1"/>
          <p:nvPr/>
        </p:nvSpPr>
        <p:spPr>
          <a:xfrm>
            <a:off x="711518" y="244972"/>
            <a:ext cx="8839200" cy="461665"/>
          </a:xfrm>
          <a:prstGeom prst="rect">
            <a:avLst/>
          </a:prstGeom>
          <a:noFill/>
        </p:spPr>
        <p:txBody>
          <a:bodyPr wrap="square" rtlCol="0">
            <a:spAutoFit/>
          </a:bodyPr>
          <a:lstStyle/>
          <a:p>
            <a:r>
              <a:rPr lang="en-US" sz="2400" b="1" dirty="0"/>
              <a:t>     CODE</a:t>
            </a:r>
          </a:p>
        </p:txBody>
      </p:sp>
      <p:graphicFrame>
        <p:nvGraphicFramePr>
          <p:cNvPr id="9" name="Table 8">
            <a:extLst>
              <a:ext uri="{FF2B5EF4-FFF2-40B4-BE49-F238E27FC236}">
                <a16:creationId xmlns:a16="http://schemas.microsoft.com/office/drawing/2014/main" id="{69A6A83C-C7B9-45D2-BDD0-D711DACFBA1A}"/>
              </a:ext>
            </a:extLst>
          </p:cNvPr>
          <p:cNvGraphicFramePr>
            <a:graphicFrameLocks noGrp="1"/>
          </p:cNvGraphicFramePr>
          <p:nvPr>
            <p:extLst>
              <p:ext uri="{D42A27DB-BD31-4B8C-83A1-F6EECF244321}">
                <p14:modId xmlns:p14="http://schemas.microsoft.com/office/powerpoint/2010/main" val="2019779355"/>
              </p:ext>
            </p:extLst>
          </p:nvPr>
        </p:nvGraphicFramePr>
        <p:xfrm>
          <a:off x="228600" y="838200"/>
          <a:ext cx="6629400" cy="2595562"/>
        </p:xfrm>
        <a:graphic>
          <a:graphicData uri="http://schemas.openxmlformats.org/drawingml/2006/table">
            <a:tbl>
              <a:tblPr/>
              <a:tblGrid>
                <a:gridCol w="6629400">
                  <a:extLst>
                    <a:ext uri="{9D8B030D-6E8A-4147-A177-3AD203B41FA5}">
                      <a16:colId xmlns:a16="http://schemas.microsoft.com/office/drawing/2014/main" val="1773277212"/>
                    </a:ext>
                  </a:extLst>
                </a:gridCol>
              </a:tblGrid>
              <a:tr h="2595562">
                <a:tc>
                  <a:txBody>
                    <a:bodyPr/>
                    <a:lstStyle/>
                    <a:p>
                      <a:pPr algn="l" fontAlgn="base"/>
                      <a:r>
                        <a:rPr lang="en-US" b="0" i="0" dirty="0">
                          <a:effectLst/>
                          <a:latin typeface="Consolas" panose="020B0609020204030204" pitchFamily="49" charset="0"/>
                        </a:rPr>
                        <a:t>import pandas as pd </a:t>
                      </a:r>
                    </a:p>
                    <a:p>
                      <a:pPr algn="l" fontAlgn="base"/>
                      <a:r>
                        <a:rPr lang="en-US" b="0" i="0" dirty="0">
                          <a:effectLst/>
                          <a:latin typeface="Consolas" panose="020B0609020204030204" pitchFamily="49" charset="0"/>
                        </a:rPr>
                        <a:t>import </a:t>
                      </a:r>
                      <a:r>
                        <a:rPr lang="en-US" b="0" i="0" dirty="0" err="1">
                          <a:effectLst/>
                          <a:latin typeface="Consolas" panose="020B0609020204030204" pitchFamily="49" charset="0"/>
                        </a:rPr>
                        <a:t>matplotlib.pyplot</a:t>
                      </a:r>
                      <a:r>
                        <a:rPr lang="en-US" b="0" i="0" dirty="0">
                          <a:effectLst/>
                          <a:latin typeface="Consolas" panose="020B0609020204030204" pitchFamily="49" charset="0"/>
                        </a:rPr>
                        <a:t> as </a:t>
                      </a:r>
                      <a:r>
                        <a:rPr lang="en-US" b="0" i="0" dirty="0" err="1">
                          <a:effectLst/>
                          <a:latin typeface="Consolas" panose="020B0609020204030204" pitchFamily="49" charset="0"/>
                        </a:rPr>
                        <a:t>plt</a:t>
                      </a:r>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import seaborn as </a:t>
                      </a:r>
                      <a:r>
                        <a:rPr lang="en-US" b="0" i="0" dirty="0" err="1">
                          <a:effectLst/>
                          <a:latin typeface="Consolas" panose="020B0609020204030204" pitchFamily="49" charset="0"/>
                        </a:rPr>
                        <a:t>sns</a:t>
                      </a:r>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dataset = </a:t>
                      </a:r>
                      <a:r>
                        <a:rPr lang="en-US" b="0" i="0" dirty="0" err="1">
                          <a:effectLst/>
                          <a:latin typeface="Consolas" panose="020B0609020204030204" pitchFamily="49" charset="0"/>
                        </a:rPr>
                        <a:t>pd.read_excel</a:t>
                      </a:r>
                      <a:r>
                        <a:rPr lang="en-US" b="0" i="0" dirty="0">
                          <a:effectLst/>
                          <a:latin typeface="Consolas" panose="020B0609020204030204" pitchFamily="49" charset="0"/>
                        </a:rPr>
                        <a:t>("HousePricePrediction.xlsx") </a:t>
                      </a:r>
                    </a:p>
                    <a:p>
                      <a:pPr algn="l" fontAlgn="base"/>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 Printing first 5 records of the dataset</a:t>
                      </a:r>
                    </a:p>
                    <a:p>
                      <a:pPr algn="l" fontAlgn="base"/>
                      <a:r>
                        <a:rPr lang="en-US" b="0" i="0" dirty="0">
                          <a:effectLst/>
                          <a:latin typeface="Consolas" panose="020B0609020204030204" pitchFamily="49" charset="0"/>
                        </a:rPr>
                        <a:t>print(</a:t>
                      </a:r>
                      <a:r>
                        <a:rPr lang="en-US" b="0" i="0" dirty="0" err="1">
                          <a:effectLst/>
                          <a:latin typeface="Consolas" panose="020B0609020204030204" pitchFamily="49" charset="0"/>
                        </a:rPr>
                        <a:t>dataset.head</a:t>
                      </a:r>
                      <a:r>
                        <a:rPr lang="en-US" b="0" i="0" dirty="0">
                          <a:effectLst/>
                          <a:latin typeface="Consolas" panose="020B0609020204030204" pitchFamily="49" charset="0"/>
                        </a:rPr>
                        <a:t>(5)) </a:t>
                      </a:r>
                    </a:p>
                  </a:txBody>
                  <a:tcPr marL="0" marR="0" marT="0" marB="0" anchor="ctr">
                    <a:lnL>
                      <a:noFill/>
                    </a:lnL>
                    <a:lnR>
                      <a:noFill/>
                    </a:lnR>
                    <a:lnT>
                      <a:noFill/>
                    </a:lnT>
                    <a:lnB>
                      <a:noFill/>
                    </a:lnB>
                  </a:tcPr>
                </a:tc>
                <a:extLst>
                  <a:ext uri="{0D108BD9-81ED-4DB2-BD59-A6C34878D82A}">
                    <a16:rowId xmlns:a16="http://schemas.microsoft.com/office/drawing/2014/main" val="2926447791"/>
                  </a:ext>
                </a:extLst>
              </a:tr>
            </a:tbl>
          </a:graphicData>
        </a:graphic>
      </p:graphicFrame>
      <p:sp>
        <p:nvSpPr>
          <p:cNvPr id="10" name="TextBox 9">
            <a:extLst>
              <a:ext uri="{FF2B5EF4-FFF2-40B4-BE49-F238E27FC236}">
                <a16:creationId xmlns:a16="http://schemas.microsoft.com/office/drawing/2014/main" id="{53F9BB3D-6F64-4CBB-8A17-524EDDB03ECE}"/>
              </a:ext>
            </a:extLst>
          </p:cNvPr>
          <p:cNvSpPr txBox="1"/>
          <p:nvPr/>
        </p:nvSpPr>
        <p:spPr>
          <a:xfrm>
            <a:off x="3698559" y="3429000"/>
            <a:ext cx="2865119" cy="461665"/>
          </a:xfrm>
          <a:prstGeom prst="rect">
            <a:avLst/>
          </a:prstGeom>
          <a:noFill/>
        </p:spPr>
        <p:txBody>
          <a:bodyPr wrap="square" rtlCol="0">
            <a:spAutoFit/>
          </a:bodyPr>
          <a:lstStyle/>
          <a:p>
            <a:r>
              <a:rPr lang="en-US" sz="2400" b="1" dirty="0"/>
              <a:t>OUTPUT</a:t>
            </a:r>
          </a:p>
        </p:txBody>
      </p:sp>
      <p:pic>
        <p:nvPicPr>
          <p:cNvPr id="12" name="Picture 11">
            <a:extLst>
              <a:ext uri="{FF2B5EF4-FFF2-40B4-BE49-F238E27FC236}">
                <a16:creationId xmlns:a16="http://schemas.microsoft.com/office/drawing/2014/main" id="{5EF774B3-56F0-4F9A-A51E-DA308E8AA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76760"/>
            <a:ext cx="5734050" cy="2257425"/>
          </a:xfrm>
          <a:prstGeom prst="rect">
            <a:avLst/>
          </a:prstGeom>
        </p:spPr>
      </p:pic>
    </p:spTree>
    <p:extLst>
      <p:ext uri="{BB962C8B-B14F-4D97-AF65-F5344CB8AC3E}">
        <p14:creationId xmlns:p14="http://schemas.microsoft.com/office/powerpoint/2010/main" val="60216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52132-D8B7-4E42-BBE2-788293E92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C0B55E03-5085-48CA-B984-32EE6DF1BBB4}"/>
              </a:ext>
            </a:extLst>
          </p:cNvPr>
          <p:cNvSpPr txBox="1"/>
          <p:nvPr/>
        </p:nvSpPr>
        <p:spPr>
          <a:xfrm>
            <a:off x="609600" y="609600"/>
            <a:ext cx="7924800" cy="5170646"/>
          </a:xfrm>
          <a:prstGeom prst="rect">
            <a:avLst/>
          </a:prstGeom>
          <a:noFill/>
        </p:spPr>
        <p:txBody>
          <a:bodyPr wrap="square" rtlCol="0">
            <a:spAutoFit/>
          </a:bodyPr>
          <a:lstStyle/>
          <a:p>
            <a:r>
              <a:rPr lang="en-US" sz="2400" b="1" dirty="0"/>
              <a:t>                                           ANALYSIS</a:t>
            </a:r>
            <a:endParaRPr lang="en-US" dirty="0"/>
          </a:p>
          <a:p>
            <a:pPr marL="342900" indent="-342900">
              <a:buAutoNum type="arabicPeriod"/>
            </a:pPr>
            <a:r>
              <a:rPr lang="en-US" b="1" dirty="0"/>
              <a:t>Data Collection</a:t>
            </a:r>
            <a:r>
              <a:rPr lang="en-US" dirty="0"/>
              <a:t>:   - Gather a dataset that includes information about houses and their sale prices. Common features include square footage, number of bedrooms, location, year built, etc.</a:t>
            </a:r>
          </a:p>
          <a:p>
            <a:pPr marL="342900" indent="-342900">
              <a:buAutoNum type="arabicPeriod"/>
            </a:pPr>
            <a:r>
              <a:rPr lang="en-US" b="1" dirty="0"/>
              <a:t>Data Preprocessing</a:t>
            </a:r>
            <a:r>
              <a:rPr lang="en-US" dirty="0"/>
              <a:t>:   - Handle missing data and outliers.   - Convert categorical variables (like location) into numerical format using techniques like one-hot encoding.   - Normalize or scale numerical features to bring them to a      similar range.</a:t>
            </a:r>
          </a:p>
          <a:p>
            <a:pPr marL="342900" indent="-342900">
              <a:buAutoNum type="arabicPeriod"/>
            </a:pPr>
            <a:r>
              <a:rPr lang="en-US" b="1" dirty="0"/>
              <a:t>Data Split</a:t>
            </a:r>
            <a:r>
              <a:rPr lang="en-US" dirty="0"/>
              <a:t>:   - Split your dataset into a training set and a testing set. This helps in evaluating the model's performance.</a:t>
            </a:r>
          </a:p>
          <a:p>
            <a:pPr marL="342900" indent="-342900">
              <a:buAutoNum type="arabicPeriod"/>
            </a:pPr>
            <a:r>
              <a:rPr lang="en-US" b="1" dirty="0"/>
              <a:t>Model Selection</a:t>
            </a:r>
            <a:r>
              <a:rPr lang="en-US" dirty="0"/>
              <a:t>:   - Choose a regression algorithm. Common choices include Linear Regression, Decision Trees, Random Forests, Support Vector Machines, or Neural Networks.</a:t>
            </a:r>
          </a:p>
          <a:p>
            <a:pPr marL="342900" indent="-342900">
              <a:buAutoNum type="arabicPeriod"/>
            </a:pPr>
            <a:r>
              <a:rPr lang="en-US" b="1" dirty="0"/>
              <a:t>Feature Selection/Engineering</a:t>
            </a:r>
            <a:r>
              <a:rPr lang="en-US" dirty="0"/>
              <a:t>:   - Identify the most relevant features for predicting house prices.   - Create new features if they might be more informative (e.g., a 'price per square foot' feature).</a:t>
            </a:r>
          </a:p>
          <a:p>
            <a:pPr marL="342900" indent="-342900">
              <a:buAutoNum type="arabicPeriod"/>
            </a:pPr>
            <a:r>
              <a:rPr lang="en-US" b="1" dirty="0"/>
              <a:t>Model Training</a:t>
            </a:r>
            <a:r>
              <a:rPr lang="en-US" dirty="0"/>
              <a:t>:   - Train the selected model on the training data. The model learns to map the features to house prices.</a:t>
            </a:r>
          </a:p>
        </p:txBody>
      </p:sp>
    </p:spTree>
    <p:extLst>
      <p:ext uri="{BB962C8B-B14F-4D97-AF65-F5344CB8AC3E}">
        <p14:creationId xmlns:p14="http://schemas.microsoft.com/office/powerpoint/2010/main" val="256706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B318A5-9AE7-4CFF-A286-00B109E77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C22D72BC-B2E7-4FF8-8FD2-CEC29C9A5BB2}"/>
              </a:ext>
            </a:extLst>
          </p:cNvPr>
          <p:cNvSpPr txBox="1"/>
          <p:nvPr/>
        </p:nvSpPr>
        <p:spPr>
          <a:xfrm>
            <a:off x="609600" y="716281"/>
            <a:ext cx="7696200" cy="5355312"/>
          </a:xfrm>
          <a:prstGeom prst="rect">
            <a:avLst/>
          </a:prstGeom>
          <a:noFill/>
        </p:spPr>
        <p:txBody>
          <a:bodyPr wrap="square" rtlCol="0">
            <a:spAutoFit/>
          </a:bodyPr>
          <a:lstStyle/>
          <a:p>
            <a:r>
              <a:rPr lang="en-US" dirty="0"/>
              <a:t>7.  </a:t>
            </a:r>
            <a:r>
              <a:rPr lang="en-US" b="1" dirty="0"/>
              <a:t>Model Evaluation</a:t>
            </a:r>
            <a:r>
              <a:rPr lang="en-US" dirty="0"/>
              <a:t>:   - Use evaluation metrics like Mean Absolute Error (MAE), Mean Squared Error (MSE), or Root Mean Squared Error (RMSE) to assess the model's performance on the test data.</a:t>
            </a:r>
          </a:p>
          <a:p>
            <a:r>
              <a:rPr lang="en-US" dirty="0"/>
              <a:t>8.  </a:t>
            </a:r>
            <a:r>
              <a:rPr lang="en-US" b="1" dirty="0"/>
              <a:t>Hyperparameter Tuning</a:t>
            </a:r>
            <a:r>
              <a:rPr lang="en-US" dirty="0"/>
              <a:t>:   - Fine-tune the model's hyperparameters to improve its performance.</a:t>
            </a:r>
          </a:p>
          <a:p>
            <a:r>
              <a:rPr lang="en-US" dirty="0"/>
              <a:t>9.  </a:t>
            </a:r>
            <a:r>
              <a:rPr lang="en-US" b="1" dirty="0"/>
              <a:t>Cross-Validation </a:t>
            </a:r>
            <a:r>
              <a:rPr lang="en-US" dirty="0"/>
              <a:t>(Optional):   - Implement cross-validation to get a more robust estimate of the model's performance.</a:t>
            </a:r>
          </a:p>
          <a:p>
            <a:r>
              <a:rPr lang="en-US" dirty="0"/>
              <a:t>10. </a:t>
            </a:r>
            <a:r>
              <a:rPr lang="en-US" b="1" dirty="0"/>
              <a:t>Deployment</a:t>
            </a:r>
            <a:r>
              <a:rPr lang="en-US" dirty="0"/>
              <a:t>:    - Once satisfied with the model's performance, deploy it in a real-world setting to predict house prices.</a:t>
            </a:r>
          </a:p>
          <a:p>
            <a:r>
              <a:rPr lang="en-US" dirty="0"/>
              <a:t>11. </a:t>
            </a:r>
            <a:r>
              <a:rPr lang="en-US" b="1" dirty="0"/>
              <a:t>Monitoring and Maintenance</a:t>
            </a:r>
            <a:r>
              <a:rPr lang="en-US" dirty="0"/>
              <a:t>:    - Continuously monitor the model's performance and retrain it periodically with new data to ensure its accuracy over time.</a:t>
            </a:r>
          </a:p>
          <a:p>
            <a:r>
              <a:rPr lang="en-US" dirty="0"/>
              <a:t>12. </a:t>
            </a:r>
            <a:r>
              <a:rPr lang="en-US" b="1" dirty="0"/>
              <a:t>Interpretability</a:t>
            </a:r>
            <a:r>
              <a:rPr lang="en-US" dirty="0"/>
              <a:t>:    - Depending on the model used, you may want to interpret its predictions. Techniques like feature importance can help understand which features most influence house prices.</a:t>
            </a:r>
          </a:p>
          <a:p>
            <a:r>
              <a:rPr lang="en-US" dirty="0"/>
              <a:t>Remember, the choice of features, the model, and the evaluation metrics can vary based on your specific dataset and problem. Regular updates and maintenance of the model are essential to keep it accurate as real estate markets change over time.</a:t>
            </a:r>
          </a:p>
        </p:txBody>
      </p:sp>
    </p:spTree>
    <p:extLst>
      <p:ext uri="{BB962C8B-B14F-4D97-AF65-F5344CB8AC3E}">
        <p14:creationId xmlns:p14="http://schemas.microsoft.com/office/powerpoint/2010/main" val="287673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379D69-FAAD-4FB2-35E2-B7AC780D4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86"/>
            <a:ext cx="9144000" cy="6858000"/>
          </a:xfrm>
          <a:prstGeom prst="rect">
            <a:avLst/>
          </a:prstGeom>
        </p:spPr>
      </p:pic>
      <p:sp>
        <p:nvSpPr>
          <p:cNvPr id="4" name="TextBox 3">
            <a:extLst>
              <a:ext uri="{FF2B5EF4-FFF2-40B4-BE49-F238E27FC236}">
                <a16:creationId xmlns:a16="http://schemas.microsoft.com/office/drawing/2014/main" id="{97D31C54-FCC4-F41D-AAEF-09AC2610EC69}"/>
              </a:ext>
            </a:extLst>
          </p:cNvPr>
          <p:cNvSpPr txBox="1"/>
          <p:nvPr/>
        </p:nvSpPr>
        <p:spPr>
          <a:xfrm>
            <a:off x="3429000" y="76200"/>
            <a:ext cx="1831335" cy="738664"/>
          </a:xfrm>
          <a:prstGeom prst="rect">
            <a:avLst/>
          </a:prstGeom>
          <a:noFill/>
        </p:spPr>
        <p:txBody>
          <a:bodyPr wrap="none" rtlCol="0">
            <a:spAutoFit/>
          </a:bodyPr>
          <a:lstStyle/>
          <a:p>
            <a:r>
              <a:rPr lang="en-IN" sz="2400" b="1" dirty="0"/>
              <a:t>ALGORITHM</a:t>
            </a:r>
            <a:r>
              <a:rPr lang="en-IN" sz="1800" dirty="0"/>
              <a:t>:</a:t>
            </a:r>
          </a:p>
          <a:p>
            <a:endParaRPr lang="en-IN" dirty="0"/>
          </a:p>
        </p:txBody>
      </p:sp>
      <p:sp>
        <p:nvSpPr>
          <p:cNvPr id="5" name="TextBox 4">
            <a:extLst>
              <a:ext uri="{FF2B5EF4-FFF2-40B4-BE49-F238E27FC236}">
                <a16:creationId xmlns:a16="http://schemas.microsoft.com/office/drawing/2014/main" id="{92708D20-0C99-1521-5B7C-EAC02366A6A9}"/>
              </a:ext>
            </a:extLst>
          </p:cNvPr>
          <p:cNvSpPr txBox="1"/>
          <p:nvPr/>
        </p:nvSpPr>
        <p:spPr>
          <a:xfrm>
            <a:off x="32657" y="635168"/>
            <a:ext cx="8839200" cy="6463308"/>
          </a:xfrm>
          <a:prstGeom prst="rect">
            <a:avLst/>
          </a:prstGeom>
          <a:noFill/>
        </p:spPr>
        <p:txBody>
          <a:bodyPr wrap="square" rtlCol="0">
            <a:spAutoFit/>
          </a:bodyPr>
          <a:lstStyle/>
          <a:p>
            <a:r>
              <a:rPr lang="en-IN" dirty="0"/>
              <a:t>1.</a:t>
            </a:r>
            <a:r>
              <a:rPr lang="en-US" dirty="0"/>
              <a:t>Import the python libraries that are required for house price prediction using linear regression.</a:t>
            </a:r>
          </a:p>
          <a:p>
            <a:r>
              <a:rPr lang="en-US" dirty="0"/>
              <a:t>Example: </a:t>
            </a:r>
            <a:r>
              <a:rPr lang="en-US" dirty="0" err="1"/>
              <a:t>numpy</a:t>
            </a:r>
            <a:r>
              <a:rPr lang="en-US" dirty="0"/>
              <a:t> is used for convention of data to 2d or 3d array format which is required for </a:t>
            </a:r>
            <a:r>
              <a:rPr lang="en-US" dirty="0" err="1"/>
              <a:t>linearregression</a:t>
            </a:r>
            <a:r>
              <a:rPr lang="en-US" dirty="0"/>
              <a:t> model matplotlib for plotting the graph. pandas for </a:t>
            </a:r>
            <a:r>
              <a:rPr lang="en-US" dirty="0" err="1"/>
              <a:t>readingthe</a:t>
            </a:r>
            <a:r>
              <a:rPr lang="en-US" dirty="0"/>
              <a:t> data from source and manipulation that data, etc.</a:t>
            </a:r>
          </a:p>
          <a:p>
            <a:endParaRPr lang="en-US" dirty="0"/>
          </a:p>
          <a:p>
            <a:r>
              <a:rPr lang="en-US" dirty="0"/>
              <a:t>2. First Get the value from source and give it to a data frame and </a:t>
            </a:r>
            <a:r>
              <a:rPr lang="en-US" dirty="0" err="1"/>
              <a:t>thenmanipulate</a:t>
            </a:r>
            <a:r>
              <a:rPr lang="en-US" dirty="0"/>
              <a:t> this data to required form using head(), indexing, drop().</a:t>
            </a:r>
          </a:p>
          <a:p>
            <a:endParaRPr lang="en-US" dirty="0"/>
          </a:p>
          <a:p>
            <a:r>
              <a:rPr lang="en-US" dirty="0"/>
              <a:t>3. Next we have to train a model, its always best to spilt the data </a:t>
            </a:r>
            <a:r>
              <a:rPr lang="en-US" dirty="0" err="1"/>
              <a:t>intotraining</a:t>
            </a:r>
            <a:r>
              <a:rPr lang="en-US" dirty="0"/>
              <a:t> data and test data for modelling.</a:t>
            </a:r>
          </a:p>
          <a:p>
            <a:endParaRPr lang="en-US" dirty="0"/>
          </a:p>
          <a:p>
            <a:r>
              <a:rPr lang="en-US" dirty="0"/>
              <a:t>4. Its always good to use shape() to avoid mill spaces which will cause error during modelling process.</a:t>
            </a:r>
          </a:p>
          <a:p>
            <a:endParaRPr lang="en-US" dirty="0"/>
          </a:p>
          <a:p>
            <a:r>
              <a:rPr lang="en-US" dirty="0"/>
              <a:t>5. Its good to normalize the value since the values are in very large quantity for house prices, for this we may use </a:t>
            </a:r>
            <a:r>
              <a:rPr lang="en-US" dirty="0" err="1"/>
              <a:t>minmaxscaler</a:t>
            </a:r>
            <a:r>
              <a:rPr lang="en-US" dirty="0"/>
              <a:t> to reduce the gap between prices so that its easy and less time consuming for comparing and values range usually specified is between 0 to 1 using </a:t>
            </a:r>
            <a:r>
              <a:rPr lang="en-US" dirty="0" err="1"/>
              <a:t>fittransform</a:t>
            </a:r>
            <a:r>
              <a:rPr lang="en-US" dirty="0"/>
              <a:t>.</a:t>
            </a:r>
          </a:p>
          <a:p>
            <a:r>
              <a:rPr lang="en-US" dirty="0"/>
              <a:t>6. Then we have to make few imports from </a:t>
            </a:r>
            <a:r>
              <a:rPr lang="en-US" dirty="0" err="1"/>
              <a:t>keras</a:t>
            </a:r>
            <a:r>
              <a:rPr lang="en-US" dirty="0"/>
              <a:t>: like sequential for initializing the network </a:t>
            </a:r>
            <a:r>
              <a:rPr lang="en-US" dirty="0" err="1"/>
              <a:t>Istm</a:t>
            </a:r>
            <a:r>
              <a:rPr lang="en-US" dirty="0"/>
              <a:t> to add </a:t>
            </a:r>
            <a:r>
              <a:rPr lang="en-US" dirty="0" err="1"/>
              <a:t>Istm</a:t>
            </a:r>
            <a:r>
              <a:rPr lang="en-US" dirty="0"/>
              <a:t> layer, dropout to prevent overfitting of </a:t>
            </a:r>
            <a:r>
              <a:rPr lang="en-US" dirty="0" err="1"/>
              <a:t>Istm</a:t>
            </a:r>
            <a:r>
              <a:rPr lang="en-US" dirty="0"/>
              <a:t> layers, dense to add a densely connected </a:t>
            </a:r>
            <a:r>
              <a:rPr lang="en-US" dirty="0" err="1"/>
              <a:t>networklayer</a:t>
            </a:r>
            <a:r>
              <a:rPr lang="en-US" dirty="0"/>
              <a:t> for output unit</a:t>
            </a:r>
            <a:endParaRPr lang="en-IN" sz="1800" dirty="0"/>
          </a:p>
          <a:p>
            <a:endParaRPr lang="en-IN" dirty="0"/>
          </a:p>
        </p:txBody>
      </p:sp>
    </p:spTree>
    <p:extLst>
      <p:ext uri="{BB962C8B-B14F-4D97-AF65-F5344CB8AC3E}">
        <p14:creationId xmlns:p14="http://schemas.microsoft.com/office/powerpoint/2010/main" val="310945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E02A8-FF94-9B8E-7C30-827E60378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91600" cy="6857999"/>
          </a:xfrm>
          <a:prstGeom prst="rect">
            <a:avLst/>
          </a:prstGeom>
        </p:spPr>
      </p:pic>
      <p:sp>
        <p:nvSpPr>
          <p:cNvPr id="4" name="TextBox 3">
            <a:extLst>
              <a:ext uri="{FF2B5EF4-FFF2-40B4-BE49-F238E27FC236}">
                <a16:creationId xmlns:a16="http://schemas.microsoft.com/office/drawing/2014/main" id="{DEF8B5AA-022E-7C76-FCAA-2D14CA2437C9}"/>
              </a:ext>
            </a:extLst>
          </p:cNvPr>
          <p:cNvSpPr txBox="1"/>
          <p:nvPr/>
        </p:nvSpPr>
        <p:spPr>
          <a:xfrm>
            <a:off x="152400" y="685800"/>
            <a:ext cx="8839200" cy="5909310"/>
          </a:xfrm>
          <a:prstGeom prst="rect">
            <a:avLst/>
          </a:prstGeom>
          <a:noFill/>
        </p:spPr>
        <p:txBody>
          <a:bodyPr wrap="square" rtlCol="0">
            <a:spAutoFit/>
          </a:bodyPr>
          <a:lstStyle/>
          <a:p>
            <a:r>
              <a:rPr lang="en-US" dirty="0"/>
              <a:t>7. In 1stm layer declaration its best to declare the unit, </a:t>
            </a:r>
            <a:r>
              <a:rPr lang="en-US" dirty="0" err="1"/>
              <a:t>activiation</a:t>
            </a:r>
            <a:r>
              <a:rPr lang="en-US" dirty="0"/>
              <a:t> </a:t>
            </a:r>
            <a:r>
              <a:rPr lang="en-US" dirty="0" err="1"/>
              <a:t>returnsequence</a:t>
            </a:r>
            <a:r>
              <a:rPr lang="en-US" dirty="0"/>
              <a:t>.</a:t>
            </a:r>
            <a:endParaRPr lang="en-IN" dirty="0"/>
          </a:p>
          <a:p>
            <a:endParaRPr lang="en-IN" dirty="0"/>
          </a:p>
          <a:p>
            <a:r>
              <a:rPr lang="en-US" dirty="0"/>
              <a:t>8. To compile this model its always best to use </a:t>
            </a:r>
            <a:r>
              <a:rPr lang="en-US" dirty="0" err="1"/>
              <a:t>adam</a:t>
            </a:r>
            <a:r>
              <a:rPr lang="en-US" dirty="0"/>
              <a:t> optimizer and set the loss as required for the specific data.</a:t>
            </a:r>
          </a:p>
          <a:p>
            <a:endParaRPr lang="en-US" dirty="0"/>
          </a:p>
          <a:p>
            <a:r>
              <a:rPr lang="en-US" dirty="0"/>
              <a:t>9. We can fit the model to run for a number of epochs. Epochs are the number of times the learning algorithm will work through the entire training set.</a:t>
            </a:r>
          </a:p>
          <a:p>
            <a:endParaRPr lang="en-US" dirty="0"/>
          </a:p>
          <a:p>
            <a:r>
              <a:rPr lang="en-US" dirty="0"/>
              <a:t>10. Then we convert the values back to normal form by using inverse minimal scale by scale factor.</a:t>
            </a:r>
          </a:p>
          <a:p>
            <a:endParaRPr lang="en-US" dirty="0"/>
          </a:p>
          <a:p>
            <a:endParaRPr lang="en-US" dirty="0"/>
          </a:p>
          <a:p>
            <a:r>
              <a:rPr lang="en-US" dirty="0"/>
              <a:t>11. Then we give a test data(present data)to the trained model to get the predicted value(future data).</a:t>
            </a:r>
          </a:p>
          <a:p>
            <a:endParaRPr lang="en-US" dirty="0"/>
          </a:p>
          <a:p>
            <a:endParaRPr lang="en-US" dirty="0"/>
          </a:p>
          <a:p>
            <a:r>
              <a:rPr lang="en-US" dirty="0"/>
              <a:t>12. Then we can use matplotlib to plot a graph comparing the test </a:t>
            </a:r>
            <a:r>
              <a:rPr lang="en-US" dirty="0" err="1"/>
              <a:t>andpredicted</a:t>
            </a:r>
            <a:r>
              <a:rPr lang="en-US" dirty="0"/>
              <a:t> value to see the increase/decrease rate of values in each time of the year in a particular place. Based on this people will know when its best time to sell or buy a place in a given location.</a:t>
            </a:r>
            <a:endParaRPr lang="en-IN" dirty="0"/>
          </a:p>
          <a:p>
            <a:endParaRPr lang="en-IN" dirty="0"/>
          </a:p>
          <a:p>
            <a:endParaRPr lang="en-IN" dirty="0"/>
          </a:p>
        </p:txBody>
      </p:sp>
    </p:spTree>
    <p:extLst>
      <p:ext uri="{BB962C8B-B14F-4D97-AF65-F5344CB8AC3E}">
        <p14:creationId xmlns:p14="http://schemas.microsoft.com/office/powerpoint/2010/main" val="420088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533400" y="304800"/>
            <a:ext cx="8229600" cy="1096962"/>
          </a:xfrm>
        </p:spPr>
        <p:txBody>
          <a:bodyPr>
            <a:normAutofit/>
          </a:bodyPr>
          <a:lstStyle/>
          <a:p>
            <a:br>
              <a:rPr lang="en-US" sz="2800" dirty="0"/>
            </a:br>
            <a:endParaRPr lang="en-US" sz="2800" dirty="0"/>
          </a:p>
        </p:txBody>
      </p:sp>
      <p:sp>
        <p:nvSpPr>
          <p:cNvPr id="8" name="TextBox 7"/>
          <p:cNvSpPr txBox="1"/>
          <p:nvPr/>
        </p:nvSpPr>
        <p:spPr>
          <a:xfrm>
            <a:off x="1143000" y="2133600"/>
            <a:ext cx="4876800" cy="1107996"/>
          </a:xfrm>
          <a:prstGeom prst="rect">
            <a:avLst/>
          </a:prstGeom>
          <a:noFill/>
        </p:spPr>
        <p:txBody>
          <a:bodyPr wrap="square" rtlCol="0">
            <a:spAutoFit/>
          </a:bodyPr>
          <a:lstStyle/>
          <a:p>
            <a:r>
              <a:rPr lang="en-US" sz="6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3.jpg"/>
          <p:cNvPicPr>
            <a:picLocks noChangeAspect="1"/>
          </p:cNvPicPr>
          <p:nvPr/>
        </p:nvPicPr>
        <p:blipFill>
          <a:blip r:embed="rId2"/>
          <a:stretch>
            <a:fillRect/>
          </a:stretch>
        </p:blipFill>
        <p:spPr>
          <a:xfrm>
            <a:off x="0" y="0"/>
            <a:ext cx="9143999" cy="6857999"/>
          </a:xfrm>
          <a:prstGeom prst="rect">
            <a:avLst/>
          </a:prstGeom>
        </p:spPr>
      </p:pic>
      <p:sp>
        <p:nvSpPr>
          <p:cNvPr id="4" name="Title 3"/>
          <p:cNvSpPr>
            <a:spLocks noGrp="1"/>
          </p:cNvSpPr>
          <p:nvPr>
            <p:ph type="title"/>
          </p:nvPr>
        </p:nvSpPr>
        <p:spPr/>
        <p:txBody>
          <a:bodyPr>
            <a:normAutofit/>
          </a:bodyPr>
          <a:lstStyle/>
          <a:p>
            <a:r>
              <a:rPr lang="en-US" sz="2400" b="1" dirty="0"/>
              <a:t>PROBLEM STATEMENT :PREDICTING HOUSE PRICES USING MACHINE LEARNING</a:t>
            </a:r>
          </a:p>
        </p:txBody>
      </p:sp>
      <p:sp>
        <p:nvSpPr>
          <p:cNvPr id="5" name="Content Placeholder 4"/>
          <p:cNvSpPr>
            <a:spLocks noGrp="1"/>
          </p:cNvSpPr>
          <p:nvPr>
            <p:ph idx="1"/>
          </p:nvPr>
        </p:nvSpPr>
        <p:spPr/>
        <p:txBody>
          <a:bodyPr>
            <a:normAutofit/>
          </a:bodyPr>
          <a:lstStyle/>
          <a:p>
            <a:pPr>
              <a:buNone/>
            </a:pPr>
            <a:r>
              <a:rPr lang="en-US" sz="2400" b="1" dirty="0"/>
              <a:t>PROBELEM DEFINITION :</a:t>
            </a:r>
          </a:p>
          <a:p>
            <a:pPr>
              <a:buNone/>
            </a:pPr>
            <a:r>
              <a:rPr lang="en-US" sz="2400" dirty="0"/>
              <a:t>                                  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3.jpg"/>
          <p:cNvPicPr>
            <a:picLocks noChangeAspect="1"/>
          </p:cNvPicPr>
          <p:nvPr/>
        </p:nvPicPr>
        <p:blipFill>
          <a:blip r:embed="rId2"/>
          <a:stretch>
            <a:fillRect/>
          </a:stretch>
        </p:blipFill>
        <p:spPr>
          <a:xfrm>
            <a:off x="0" y="0"/>
            <a:ext cx="9143999" cy="6857999"/>
          </a:xfrm>
          <a:prstGeom prst="rect">
            <a:avLst/>
          </a:prstGeom>
        </p:spPr>
      </p:pic>
      <p:sp>
        <p:nvSpPr>
          <p:cNvPr id="4" name="Rectangle 3"/>
          <p:cNvSpPr/>
          <p:nvPr/>
        </p:nvSpPr>
        <p:spPr>
          <a:xfrm>
            <a:off x="476250" y="1066800"/>
            <a:ext cx="8191500" cy="5016758"/>
          </a:xfrm>
          <a:prstGeom prst="rect">
            <a:avLst/>
          </a:prstGeom>
        </p:spPr>
        <p:txBody>
          <a:bodyPr wrap="square">
            <a:spAutoFit/>
          </a:bodyPr>
          <a:lstStyle/>
          <a:p>
            <a:r>
              <a:rPr lang="en-US" sz="2800" dirty="0"/>
              <a:t>   </a:t>
            </a:r>
            <a:r>
              <a:rPr lang="en-US" sz="2800" b="1" dirty="0"/>
              <a:t>INTRODUCTION:</a:t>
            </a:r>
          </a:p>
          <a:p>
            <a:r>
              <a:rPr lang="en-US" sz="2400" dirty="0"/>
              <a:t>                </a:t>
            </a:r>
          </a:p>
          <a:p>
            <a:r>
              <a:rPr lang="en-US" sz="2000" dirty="0"/>
              <a:t>                   </a:t>
            </a:r>
            <a:r>
              <a:rPr lang="en-US" sz="2400" dirty="0"/>
              <a:t>The real estate market is a dynamic and critical sector of the global economy, with housing being one of the most significant investments individuals make in their lifetime. Whether you are a prospective homebuyer, a real estate investor, or a homeowner looking to estimate the value of your property, predicting house prices accurately is of paramount importance. Fortunately, with the advent of machine learning and data science, we now have powerful tools and techniques at our disposal to make informed predictions about housing prices.</a:t>
            </a:r>
          </a:p>
          <a:p>
            <a:r>
              <a:rPr lang="en-US" sz="2400" dirty="0"/>
              <a:t>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152400"/>
            <a:ext cx="8229600" cy="1143000"/>
          </a:xfrm>
        </p:spPr>
        <p:txBody>
          <a:bodyPr>
            <a:normAutofit/>
          </a:bodyPr>
          <a:lstStyle/>
          <a:p>
            <a:r>
              <a:rPr lang="en-US" sz="2400" b="1" dirty="0"/>
              <a:t>DATA SELECTION</a:t>
            </a:r>
          </a:p>
        </p:txBody>
      </p:sp>
      <p:sp>
        <p:nvSpPr>
          <p:cNvPr id="3" name="Content Placeholder 2"/>
          <p:cNvSpPr>
            <a:spLocks noGrp="1"/>
          </p:cNvSpPr>
          <p:nvPr>
            <p:ph sz="half" idx="1"/>
          </p:nvPr>
        </p:nvSpPr>
        <p:spPr>
          <a:xfrm>
            <a:off x="228600" y="685800"/>
            <a:ext cx="6248400" cy="6096000"/>
          </a:xfrm>
        </p:spPr>
        <p:txBody>
          <a:bodyPr>
            <a:noAutofit/>
          </a:bodyPr>
          <a:lstStyle/>
          <a:p>
            <a:r>
              <a:rPr lang="en-US" sz="1800" dirty="0"/>
              <a:t>:*Selecting an appropriate data source is a crucial step in predicting house prices using machine learning. You can obtain housing data from various sources, including:</a:t>
            </a:r>
          </a:p>
          <a:p>
            <a:r>
              <a:rPr lang="en-US" sz="1800" dirty="0"/>
              <a:t>1.Real Estate Websites: Websites like </a:t>
            </a:r>
            <a:r>
              <a:rPr lang="en-US" sz="1800" dirty="0" err="1"/>
              <a:t>Zillow</a:t>
            </a:r>
            <a:r>
              <a:rPr lang="en-US" sz="1800" dirty="0"/>
              <a:t>, Realtor.com, and </a:t>
            </a:r>
            <a:r>
              <a:rPr lang="en-US" sz="1800" dirty="0" err="1"/>
              <a:t>Redfin</a:t>
            </a:r>
            <a:r>
              <a:rPr lang="en-US" sz="1800" dirty="0"/>
              <a:t> often provide extensive datasets on property listings, including information on price, location, size, features, and historical sales data</a:t>
            </a:r>
          </a:p>
          <a:p>
            <a:r>
              <a:rPr lang="en-US" sz="1800" dirty="0"/>
              <a:t>2. Government Databases: Many government agencies maintain databases of property transactions, assessments, and tax records. These can be valuable sources of historical data</a:t>
            </a:r>
          </a:p>
          <a:p>
            <a:r>
              <a:rPr lang="en-US" sz="1800" dirty="0"/>
              <a:t>3.Open Data Portals: Some cities and regions provide open access to property data, which can be used for analysis and prediction.</a:t>
            </a:r>
          </a:p>
          <a:p>
            <a:r>
              <a:rPr lang="en-US" sz="1800" dirty="0"/>
              <a:t>4. </a:t>
            </a:r>
            <a:r>
              <a:rPr lang="en-US" sz="1800" dirty="0" err="1"/>
              <a:t>Kaggle</a:t>
            </a:r>
            <a:r>
              <a:rPr lang="en-US" sz="1800" dirty="0"/>
              <a:t> and Other Data Science Competitions: Platforms like </a:t>
            </a:r>
            <a:r>
              <a:rPr lang="en-US" sz="1800" dirty="0" err="1"/>
              <a:t>Kaggle</a:t>
            </a:r>
            <a:r>
              <a:rPr lang="en-US" sz="1800" dirty="0"/>
              <a:t> often host machine learning competitions related to house price prediction. You can use the datasets provided for these competitions.</a:t>
            </a:r>
          </a:p>
          <a:p>
            <a:r>
              <a:rPr lang="en-US" sz="1800" dirty="0"/>
              <a:t>5. Web Scraping: If necessary, you can use web scraping techniques to gather data from real estate websites or other online sources.</a:t>
            </a:r>
          </a:p>
        </p:txBody>
      </p:sp>
      <p:pic>
        <p:nvPicPr>
          <p:cNvPr id="6" name="Picture 5" descr="DATA SELECTION.jpg"/>
          <p:cNvPicPr>
            <a:picLocks noChangeAspect="1"/>
          </p:cNvPicPr>
          <p:nvPr/>
        </p:nvPicPr>
        <p:blipFill>
          <a:blip r:embed="rId3">
            <a:clrChange>
              <a:clrFrom>
                <a:srgbClr val="FFFFFF"/>
              </a:clrFrom>
              <a:clrTo>
                <a:srgbClr val="FFFFFF">
                  <a:alpha val="0"/>
                </a:srgbClr>
              </a:clrTo>
            </a:clrChange>
          </a:blip>
          <a:stretch>
            <a:fillRect/>
          </a:stretch>
        </p:blipFill>
        <p:spPr>
          <a:xfrm>
            <a:off x="5943600" y="990600"/>
            <a:ext cx="3657600" cy="47556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G3.jpg"/>
          <p:cNvPicPr>
            <a:picLocks noGrp="1" noChangeAspect="1"/>
          </p:cNvPicPr>
          <p:nvPr>
            <p:ph sz="half" idx="2"/>
          </p:nvPr>
        </p:nvPicPr>
        <p:blipFill>
          <a:blip r:embed="rId2"/>
          <a:stretch>
            <a:fillRect/>
          </a:stretch>
        </p:blipFill>
        <p:spPr>
          <a:xfrm>
            <a:off x="0" y="1"/>
            <a:ext cx="9144000" cy="6858000"/>
          </a:xfrm>
        </p:spPr>
      </p:pic>
      <p:sp>
        <p:nvSpPr>
          <p:cNvPr id="5" name="Title 4"/>
          <p:cNvSpPr>
            <a:spLocks noGrp="1"/>
          </p:cNvSpPr>
          <p:nvPr>
            <p:ph type="title"/>
          </p:nvPr>
        </p:nvSpPr>
        <p:spPr>
          <a:xfrm>
            <a:off x="457200" y="0"/>
            <a:ext cx="8229600" cy="1143000"/>
          </a:xfrm>
        </p:spPr>
        <p:txBody>
          <a:bodyPr>
            <a:normAutofit/>
          </a:bodyPr>
          <a:lstStyle/>
          <a:p>
            <a:r>
              <a:rPr lang="en-US" sz="2800" b="1" dirty="0"/>
              <a:t>DATA PROCESSING</a:t>
            </a:r>
          </a:p>
        </p:txBody>
      </p:sp>
      <p:sp>
        <p:nvSpPr>
          <p:cNvPr id="6" name="Content Placeholder 5"/>
          <p:cNvSpPr>
            <a:spLocks noGrp="1"/>
          </p:cNvSpPr>
          <p:nvPr>
            <p:ph sz="half" idx="1"/>
          </p:nvPr>
        </p:nvSpPr>
        <p:spPr>
          <a:xfrm>
            <a:off x="0" y="838200"/>
            <a:ext cx="5105400" cy="5714999"/>
          </a:xfrm>
        </p:spPr>
        <p:txBody>
          <a:bodyPr>
            <a:noAutofit/>
          </a:bodyPr>
          <a:lstStyle/>
          <a:p>
            <a:pPr>
              <a:buNone/>
            </a:pPr>
            <a:r>
              <a:rPr lang="en-US" sz="1600" dirty="0"/>
              <a:t>  Once you have collected your data, you'll need to preprocess it to prepare it for machine learning. This involves several steps:</a:t>
            </a:r>
          </a:p>
          <a:p>
            <a:pPr>
              <a:buNone/>
            </a:pPr>
            <a:r>
              <a:rPr lang="en-US" sz="1600" dirty="0"/>
              <a:t>           </a:t>
            </a:r>
            <a:r>
              <a:rPr lang="en-US" sz="1600" b="1" dirty="0"/>
              <a:t>1. Data Cleaning: </a:t>
            </a:r>
            <a:r>
              <a:rPr lang="en-US" sz="1600" dirty="0"/>
              <a:t>Identify and handle missing values, outliers, and inconsistencies in the data. This might involve imputing missing values, removing outliers, and correcting </a:t>
            </a:r>
          </a:p>
          <a:p>
            <a:pPr>
              <a:buNone/>
            </a:pPr>
            <a:r>
              <a:rPr lang="en-US" sz="1600" b="1" dirty="0"/>
              <a:t>            2.Feature Selection</a:t>
            </a:r>
            <a:r>
              <a:rPr lang="en-US" sz="1600" dirty="0"/>
              <a:t>: Analyze the importance of each feature in predicting house prices. You may need to eliminate less relevant features or perform feature engineering to create new meaningful features.</a:t>
            </a:r>
          </a:p>
          <a:p>
            <a:pPr>
              <a:buNone/>
            </a:pPr>
            <a:r>
              <a:rPr lang="en-US" sz="1600" dirty="0"/>
              <a:t>          </a:t>
            </a:r>
            <a:r>
              <a:rPr lang="en-US" sz="1600" b="1" dirty="0"/>
              <a:t>3.Data Transformation</a:t>
            </a:r>
            <a:r>
              <a:rPr lang="en-US" sz="1600" dirty="0"/>
              <a:t>: Convert categorical variables into numerical representations using techniques like one-hot encoding or label encoding. Scale numerical features to have consistent ranges (e.g., using Min-Max scaling or Standardization).</a:t>
            </a:r>
          </a:p>
          <a:p>
            <a:pPr>
              <a:buNone/>
            </a:pPr>
            <a:r>
              <a:rPr lang="en-US" sz="1600" b="1" dirty="0"/>
              <a:t>          4. Splitting the Data</a:t>
            </a:r>
            <a:r>
              <a:rPr lang="en-US" sz="1600" dirty="0"/>
              <a:t>: Divide the dataset into training, validation, and test sets. The training set is used to train your machine learning models, the validation set helps in </a:t>
            </a:r>
            <a:r>
              <a:rPr lang="en-US" sz="1600" dirty="0" err="1"/>
              <a:t>hyperparameter</a:t>
            </a:r>
            <a:r>
              <a:rPr lang="en-US" sz="1600" dirty="0"/>
              <a:t> tuning and model selection, and the test set is used to evaluate the final model's performance.</a:t>
            </a:r>
          </a:p>
        </p:txBody>
      </p:sp>
      <p:pic>
        <p:nvPicPr>
          <p:cNvPr id="9" name="Picture 8" descr="data-processing (2).png"/>
          <p:cNvPicPr>
            <a:picLocks noChangeAspect="1"/>
          </p:cNvPicPr>
          <p:nvPr/>
        </p:nvPicPr>
        <p:blipFill>
          <a:blip r:embed="rId3">
            <a:clrChange>
              <a:clrFrom>
                <a:srgbClr val="FFFFFF"/>
              </a:clrFrom>
              <a:clrTo>
                <a:srgbClr val="FFFFFF">
                  <a:alpha val="0"/>
                </a:srgbClr>
              </a:clrTo>
            </a:clrChange>
          </a:blip>
          <a:stretch>
            <a:fillRect/>
          </a:stretch>
        </p:blipFill>
        <p:spPr>
          <a:xfrm>
            <a:off x="5065585" y="1099457"/>
            <a:ext cx="4078415" cy="381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B71C0-D758-74D9-AFCF-523AC30D4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7999"/>
          </a:xfrm>
          <a:prstGeom prst="rect">
            <a:avLst/>
          </a:prstGeom>
        </p:spPr>
      </p:pic>
      <p:sp>
        <p:nvSpPr>
          <p:cNvPr id="5" name="TextBox 4">
            <a:extLst>
              <a:ext uri="{FF2B5EF4-FFF2-40B4-BE49-F238E27FC236}">
                <a16:creationId xmlns:a16="http://schemas.microsoft.com/office/drawing/2014/main" id="{455A6178-C70E-0A3E-EAA3-870B488D93D5}"/>
              </a:ext>
            </a:extLst>
          </p:cNvPr>
          <p:cNvSpPr txBox="1"/>
          <p:nvPr/>
        </p:nvSpPr>
        <p:spPr>
          <a:xfrm>
            <a:off x="3048000" y="228600"/>
            <a:ext cx="3349328" cy="523220"/>
          </a:xfrm>
          <a:prstGeom prst="rect">
            <a:avLst/>
          </a:prstGeom>
          <a:noFill/>
        </p:spPr>
        <p:txBody>
          <a:bodyPr wrap="square" rtlCol="0">
            <a:spAutoFit/>
          </a:bodyPr>
          <a:lstStyle/>
          <a:p>
            <a:r>
              <a:rPr lang="en-IN" sz="2800" b="1" dirty="0"/>
              <a:t>DATA VISUALIZATION</a:t>
            </a:r>
          </a:p>
        </p:txBody>
      </p:sp>
      <p:sp>
        <p:nvSpPr>
          <p:cNvPr id="6" name="TextBox 5">
            <a:extLst>
              <a:ext uri="{FF2B5EF4-FFF2-40B4-BE49-F238E27FC236}">
                <a16:creationId xmlns:a16="http://schemas.microsoft.com/office/drawing/2014/main" id="{49350EE5-4C75-E152-3254-3F06D51EC2F0}"/>
              </a:ext>
            </a:extLst>
          </p:cNvPr>
          <p:cNvSpPr txBox="1"/>
          <p:nvPr/>
        </p:nvSpPr>
        <p:spPr>
          <a:xfrm>
            <a:off x="170582" y="828020"/>
            <a:ext cx="5754836" cy="3970318"/>
          </a:xfrm>
          <a:prstGeom prst="rect">
            <a:avLst/>
          </a:prstGeom>
          <a:noFill/>
        </p:spPr>
        <p:txBody>
          <a:bodyPr wrap="square" rtlCol="0">
            <a:spAutoFit/>
          </a:bodyPr>
          <a:lstStyle/>
          <a:p>
            <a:pPr algn="l"/>
            <a:r>
              <a:rPr lang="en-US" dirty="0"/>
              <a:t>Data visualization is crucial when working on predicting house prices using machine learning. It helps you understand the data, identify patterns, and communicate your findings </a:t>
            </a:r>
            <a:r>
              <a:rPr lang="en-US" dirty="0" err="1"/>
              <a:t>effectively.</a:t>
            </a:r>
            <a:r>
              <a:rPr lang="en-US" b="0" i="0" dirty="0" err="1">
                <a:effectLst/>
                <a:latin typeface="Google Sans"/>
              </a:rPr>
              <a:t>Data</a:t>
            </a:r>
            <a:r>
              <a:rPr lang="en-US" b="0" i="0" dirty="0">
                <a:effectLst/>
                <a:latin typeface="Google Sans"/>
              </a:rPr>
              <a:t> visualization is the representation of data through use of common graphics, such as charts, plots, infographics, and even animations.</a:t>
            </a:r>
            <a:endParaRPr lang="en-US" b="0" i="0" dirty="0">
              <a:effectLst/>
              <a:latin typeface="arial" panose="020B0604020202020204" pitchFamily="34" charset="0"/>
            </a:endParaRPr>
          </a:p>
          <a:p>
            <a:endParaRPr lang="en-US" dirty="0"/>
          </a:p>
          <a:p>
            <a:pPr marL="342900" indent="-342900">
              <a:buAutoNum type="arabicPeriod"/>
            </a:pPr>
            <a:r>
              <a:rPr lang="en-US" b="1" dirty="0"/>
              <a:t>Histograms: </a:t>
            </a:r>
            <a:r>
              <a:rPr lang="en-US" dirty="0"/>
              <a:t>Create histograms to visualize the distribution of house prices, which can help you understand their range and distribution</a:t>
            </a:r>
          </a:p>
          <a:p>
            <a:pPr marL="342900" indent="-342900">
              <a:buAutoNum type="arabicPeriod"/>
            </a:pPr>
            <a:r>
              <a:rPr lang="en-US" b="1" dirty="0"/>
              <a:t>Scatter Plots: </a:t>
            </a:r>
            <a:r>
              <a:rPr lang="en-US" dirty="0"/>
              <a:t>Plot features like square footage or number of bedrooms against house prices to see how they correlate. Scatter plots can reveal linear or non-linear relationships.</a:t>
            </a:r>
          </a:p>
        </p:txBody>
      </p:sp>
      <p:pic>
        <p:nvPicPr>
          <p:cNvPr id="10" name="Picture 9">
            <a:extLst>
              <a:ext uri="{FF2B5EF4-FFF2-40B4-BE49-F238E27FC236}">
                <a16:creationId xmlns:a16="http://schemas.microsoft.com/office/drawing/2014/main" id="{FE2663A0-F8D7-6A8A-B6F1-F823B8AC22C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backgroundMark x1="78550" y1="16550" x2="78550" y2="16550"/>
                      </a14:backgroundRemoval>
                    </a14:imgEffect>
                  </a14:imgLayer>
                </a14:imgProps>
              </a:ext>
              <a:ext uri="{28A0092B-C50C-407E-A947-70E740481C1C}">
                <a14:useLocalDpi xmlns:a14="http://schemas.microsoft.com/office/drawing/2010/main" val="0"/>
              </a:ext>
            </a:extLst>
          </a:blip>
          <a:srcRect/>
          <a:stretch/>
        </p:blipFill>
        <p:spPr>
          <a:xfrm>
            <a:off x="4697774" y="261257"/>
            <a:ext cx="5201960" cy="5334000"/>
          </a:xfrm>
          <a:prstGeom prst="rect">
            <a:avLst/>
          </a:prstGeom>
        </p:spPr>
      </p:pic>
      <p:sp>
        <p:nvSpPr>
          <p:cNvPr id="11" name="TextBox 10">
            <a:extLst>
              <a:ext uri="{FF2B5EF4-FFF2-40B4-BE49-F238E27FC236}">
                <a16:creationId xmlns:a16="http://schemas.microsoft.com/office/drawing/2014/main" id="{E4A2C857-050F-3D42-9FA9-F00C1150F5DF}"/>
              </a:ext>
            </a:extLst>
          </p:cNvPr>
          <p:cNvSpPr txBox="1"/>
          <p:nvPr/>
        </p:nvSpPr>
        <p:spPr>
          <a:xfrm>
            <a:off x="112447" y="4776013"/>
            <a:ext cx="8817429" cy="2308324"/>
          </a:xfrm>
          <a:prstGeom prst="rect">
            <a:avLst/>
          </a:prstGeom>
          <a:noFill/>
        </p:spPr>
        <p:txBody>
          <a:bodyPr wrap="square" rtlCol="0">
            <a:spAutoFit/>
          </a:bodyPr>
          <a:lstStyle/>
          <a:p>
            <a:r>
              <a:rPr lang="en-US" b="1" dirty="0"/>
              <a:t> 3.  Heatmaps: </a:t>
            </a:r>
            <a:r>
              <a:rPr lang="en-US" dirty="0"/>
              <a:t>Use heatmaps to visualize the correlation matrix of features. This shows which features are most correlated with house prices, helping in feature selection.</a:t>
            </a:r>
          </a:p>
          <a:p>
            <a:pPr marL="342900" indent="-342900">
              <a:buAutoNum type="arabicPeriod" startAt="4"/>
            </a:pPr>
            <a:r>
              <a:rPr lang="en-US" b="1" dirty="0"/>
              <a:t>Geospatial Maps: </a:t>
            </a:r>
            <a:r>
              <a:rPr lang="en-US" dirty="0"/>
              <a:t>If you have location data, create maps to visualize house prices across different areas. This can be done using tools like Geographic Information Systems (GIS).</a:t>
            </a:r>
          </a:p>
          <a:p>
            <a:pPr marL="342900" indent="-342900">
              <a:buAutoNum type="arabicPeriod" startAt="4"/>
            </a:pPr>
            <a:r>
              <a:rPr lang="en-US" b="1" dirty="0"/>
              <a:t>Line Charts: </a:t>
            </a:r>
            <a:r>
              <a:rPr lang="en-US" dirty="0"/>
              <a:t>If you have time-series data or want to show how house prices change over time, use line charts to display these </a:t>
            </a:r>
            <a:r>
              <a:rPr lang="en-US" dirty="0" err="1"/>
              <a:t>trends.It</a:t>
            </a:r>
            <a:r>
              <a:rPr lang="en-US" dirty="0"/>
              <a:t> can be useful for visualizing categorical variables like property types or neighborhoods and their impact on prices.</a:t>
            </a:r>
          </a:p>
          <a:p>
            <a:endParaRPr lang="en-IN" dirty="0"/>
          </a:p>
        </p:txBody>
      </p:sp>
    </p:spTree>
    <p:extLst>
      <p:ext uri="{BB962C8B-B14F-4D97-AF65-F5344CB8AC3E}">
        <p14:creationId xmlns:p14="http://schemas.microsoft.com/office/powerpoint/2010/main" val="183881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BDBC3D-0D6C-DA1E-513F-22AADC41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79A3B6AB-83BA-834E-911D-34598BFC317F}"/>
              </a:ext>
            </a:extLst>
          </p:cNvPr>
          <p:cNvSpPr txBox="1"/>
          <p:nvPr/>
        </p:nvSpPr>
        <p:spPr>
          <a:xfrm>
            <a:off x="1905000" y="4185"/>
            <a:ext cx="4954690" cy="523220"/>
          </a:xfrm>
          <a:prstGeom prst="rect">
            <a:avLst/>
          </a:prstGeom>
          <a:noFill/>
        </p:spPr>
        <p:txBody>
          <a:bodyPr wrap="none" rtlCol="0">
            <a:spAutoFit/>
          </a:bodyPr>
          <a:lstStyle/>
          <a:p>
            <a:r>
              <a:rPr lang="en-IN" sz="2800" b="1" dirty="0"/>
              <a:t>CHALLENGES AND LIMITATIONS </a:t>
            </a:r>
          </a:p>
        </p:txBody>
      </p:sp>
      <p:sp>
        <p:nvSpPr>
          <p:cNvPr id="5" name="TextBox 4">
            <a:extLst>
              <a:ext uri="{FF2B5EF4-FFF2-40B4-BE49-F238E27FC236}">
                <a16:creationId xmlns:a16="http://schemas.microsoft.com/office/drawing/2014/main" id="{399AA247-5AAD-EE48-5D79-302061BE81F1}"/>
              </a:ext>
            </a:extLst>
          </p:cNvPr>
          <p:cNvSpPr txBox="1"/>
          <p:nvPr/>
        </p:nvSpPr>
        <p:spPr>
          <a:xfrm>
            <a:off x="303110" y="711756"/>
            <a:ext cx="4268890" cy="5663089"/>
          </a:xfrm>
          <a:prstGeom prst="rect">
            <a:avLst/>
          </a:prstGeom>
          <a:noFill/>
        </p:spPr>
        <p:txBody>
          <a:bodyPr wrap="square" rtlCol="0">
            <a:spAutoFit/>
          </a:bodyPr>
          <a:lstStyle/>
          <a:p>
            <a:r>
              <a:rPr lang="en-US" sz="2000" b="1" u="sng" dirty="0"/>
              <a:t>Challenges</a:t>
            </a:r>
            <a:r>
              <a:rPr lang="en-US" b="1" u="sng" dirty="0"/>
              <a:t>:</a:t>
            </a:r>
          </a:p>
          <a:p>
            <a:pPr marL="342900" indent="-342900">
              <a:buAutoNum type="arabicPeriod"/>
            </a:pPr>
            <a:r>
              <a:rPr lang="en-US" b="1" dirty="0"/>
              <a:t>Data Quality: </a:t>
            </a:r>
            <a:r>
              <a:rPr lang="en-US" dirty="0"/>
              <a:t>The accuracy of predictions heavily depends on the quality and quantity of data available. Inaccurate or incomplete data can lead to poor predictions.</a:t>
            </a:r>
          </a:p>
          <a:p>
            <a:pPr marL="342900" indent="-342900">
              <a:buAutoNum type="arabicPeriod"/>
            </a:pPr>
            <a:r>
              <a:rPr lang="en-US" b="1" dirty="0"/>
              <a:t> Feature Selection: </a:t>
            </a:r>
            <a:r>
              <a:rPr lang="en-US" dirty="0"/>
              <a:t>Choosing the right features (e.g., square footage, location, number of bedrooms) is crucial. Selecting irrelevant or redundant features can result in overfitting or underfitting.</a:t>
            </a:r>
          </a:p>
          <a:p>
            <a:pPr marL="342900" indent="-342900">
              <a:buAutoNum type="arabicPeriod"/>
            </a:pPr>
            <a:r>
              <a:rPr lang="en-US" b="1" dirty="0"/>
              <a:t> Non-linearity: </a:t>
            </a:r>
            <a:r>
              <a:rPr lang="en-US" dirty="0"/>
              <a:t>Housing prices often exhibit non-linear relationships with features. Simple linear models may not capture these complexities effectively</a:t>
            </a:r>
          </a:p>
          <a:p>
            <a:pPr marL="342900" indent="-342900">
              <a:buAutoNum type="arabicPeriod"/>
            </a:pPr>
            <a:r>
              <a:rPr lang="en-US" b="1" dirty="0"/>
              <a:t> Outliers: </a:t>
            </a:r>
            <a:r>
              <a:rPr lang="en-US" dirty="0"/>
              <a:t>Extreme data points, such as unusually expensive or cheap properties, can skew predictions. Proper outlier handling is essential.</a:t>
            </a:r>
            <a:endParaRPr lang="en-IN" dirty="0"/>
          </a:p>
        </p:txBody>
      </p:sp>
      <p:sp>
        <p:nvSpPr>
          <p:cNvPr id="6" name="TextBox 5">
            <a:extLst>
              <a:ext uri="{FF2B5EF4-FFF2-40B4-BE49-F238E27FC236}">
                <a16:creationId xmlns:a16="http://schemas.microsoft.com/office/drawing/2014/main" id="{D5E0E281-63FA-709D-A8E7-B506D29F11B3}"/>
              </a:ext>
            </a:extLst>
          </p:cNvPr>
          <p:cNvSpPr txBox="1"/>
          <p:nvPr/>
        </p:nvSpPr>
        <p:spPr>
          <a:xfrm>
            <a:off x="4572000" y="711756"/>
            <a:ext cx="4424670" cy="5386090"/>
          </a:xfrm>
          <a:prstGeom prst="rect">
            <a:avLst/>
          </a:prstGeom>
          <a:noFill/>
        </p:spPr>
        <p:txBody>
          <a:bodyPr wrap="square" rtlCol="0">
            <a:spAutoFit/>
          </a:bodyPr>
          <a:lstStyle/>
          <a:p>
            <a:r>
              <a:rPr lang="en-US" sz="2000" b="1" u="sng" dirty="0"/>
              <a:t>Limitations:</a:t>
            </a:r>
          </a:p>
          <a:p>
            <a:pPr marL="342900" indent="-342900">
              <a:buAutoNum type="arabicPeriod"/>
            </a:pPr>
            <a:r>
              <a:rPr lang="en-US" b="1" dirty="0"/>
              <a:t>Economic Factors: </a:t>
            </a:r>
            <a:r>
              <a:rPr lang="en-US" dirty="0"/>
              <a:t>Machine learning models often do not consider macroeconomic factors like inflation, interest rates, or housing market trends, which can significantly impact house prices.</a:t>
            </a:r>
          </a:p>
          <a:p>
            <a:pPr marL="342900" indent="-342900">
              <a:buAutoNum type="arabicPeriod"/>
            </a:pPr>
            <a:r>
              <a:rPr lang="en-US" b="1" dirty="0"/>
              <a:t> Housing Market Psychology</a:t>
            </a:r>
            <a:r>
              <a:rPr lang="en-US" dirty="0"/>
              <a:t>: Human behavior, emotions, and market sentiment play a role in pricing but are challenging to quantify accurately.</a:t>
            </a:r>
          </a:p>
          <a:p>
            <a:pPr marL="342900" indent="-342900">
              <a:buAutoNum type="arabicPeriod"/>
            </a:pPr>
            <a:r>
              <a:rPr lang="en-US" b="1" dirty="0"/>
              <a:t>Dynamic Nature: </a:t>
            </a:r>
            <a:r>
              <a:rPr lang="en-US" dirty="0"/>
              <a:t>Housing markets change over time, and models may become outdated quickly if not regularly retrained with fresh data.</a:t>
            </a:r>
          </a:p>
          <a:p>
            <a:pPr marL="342900" indent="-342900">
              <a:buAutoNum type="arabicPeriod"/>
            </a:pPr>
            <a:r>
              <a:rPr lang="en-US" b="1" dirty="0"/>
              <a:t> Privacy Concerns: </a:t>
            </a:r>
            <a:r>
              <a:rPr lang="en-US" dirty="0"/>
              <a:t>Access to detailed housing data, including personal information, raises privacy and ethical concerns.</a:t>
            </a:r>
            <a:endParaRPr lang="en-IN" dirty="0"/>
          </a:p>
        </p:txBody>
      </p:sp>
    </p:spTree>
    <p:extLst>
      <p:ext uri="{BB962C8B-B14F-4D97-AF65-F5344CB8AC3E}">
        <p14:creationId xmlns:p14="http://schemas.microsoft.com/office/powerpoint/2010/main" val="92173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8834F-8D6D-446D-1E8A-75BBE31A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0"/>
            <a:ext cx="9144000" cy="6858000"/>
          </a:xfrm>
          <a:prstGeom prst="rect">
            <a:avLst/>
          </a:prstGeom>
        </p:spPr>
      </p:pic>
      <p:sp>
        <p:nvSpPr>
          <p:cNvPr id="4" name="TextBox 3">
            <a:extLst>
              <a:ext uri="{FF2B5EF4-FFF2-40B4-BE49-F238E27FC236}">
                <a16:creationId xmlns:a16="http://schemas.microsoft.com/office/drawing/2014/main" id="{D82BFE4C-ABC8-2903-0762-51AD53E2502C}"/>
              </a:ext>
            </a:extLst>
          </p:cNvPr>
          <p:cNvSpPr txBox="1"/>
          <p:nvPr/>
        </p:nvSpPr>
        <p:spPr>
          <a:xfrm>
            <a:off x="3352800" y="152400"/>
            <a:ext cx="2000548" cy="523220"/>
          </a:xfrm>
          <a:prstGeom prst="rect">
            <a:avLst/>
          </a:prstGeom>
          <a:noFill/>
        </p:spPr>
        <p:txBody>
          <a:bodyPr wrap="none" rtlCol="0">
            <a:spAutoFit/>
          </a:bodyPr>
          <a:lstStyle/>
          <a:p>
            <a:r>
              <a:rPr lang="en-IN" sz="2800" b="1" dirty="0"/>
              <a:t>CASE STUDY</a:t>
            </a:r>
          </a:p>
        </p:txBody>
      </p:sp>
      <p:sp>
        <p:nvSpPr>
          <p:cNvPr id="5" name="TextBox 4">
            <a:extLst>
              <a:ext uri="{FF2B5EF4-FFF2-40B4-BE49-F238E27FC236}">
                <a16:creationId xmlns:a16="http://schemas.microsoft.com/office/drawing/2014/main" id="{8EB3B5D4-BE80-2173-D612-DAE712C90553}"/>
              </a:ext>
            </a:extLst>
          </p:cNvPr>
          <p:cNvSpPr txBox="1"/>
          <p:nvPr/>
        </p:nvSpPr>
        <p:spPr>
          <a:xfrm>
            <a:off x="228600" y="723849"/>
            <a:ext cx="5638800" cy="3200876"/>
          </a:xfrm>
          <a:prstGeom prst="rect">
            <a:avLst/>
          </a:prstGeom>
          <a:noFill/>
        </p:spPr>
        <p:txBody>
          <a:bodyPr wrap="square" rtlCol="0">
            <a:spAutoFit/>
          </a:bodyPr>
          <a:lstStyle/>
          <a:p>
            <a:r>
              <a:rPr lang="en-US" dirty="0"/>
              <a:t> </a:t>
            </a:r>
            <a:r>
              <a:rPr lang="en-US" sz="2000" b="1" u="sng" dirty="0"/>
              <a:t>Redfin's Home Value Estimate:</a:t>
            </a:r>
          </a:p>
          <a:p>
            <a:r>
              <a:rPr lang="en-US" sz="2000" b="1" dirty="0"/>
              <a:t>Company</a:t>
            </a:r>
            <a:r>
              <a:rPr lang="en-US" b="1" dirty="0"/>
              <a:t>: </a:t>
            </a:r>
            <a:r>
              <a:rPr lang="en-US" dirty="0"/>
              <a:t>Redfin, a real estate brokerage company in the United States. </a:t>
            </a:r>
          </a:p>
          <a:p>
            <a:r>
              <a:rPr lang="en-US" sz="2000" b="1" dirty="0"/>
              <a:t>Case Study: </a:t>
            </a:r>
            <a:r>
              <a:rPr lang="en-US" dirty="0"/>
              <a:t>Redfin offers a Home Value Estimate tool that predicts the value of properties. They use a combination of public and proprietary data, including MLS data and information from their platform, to make these predictions. It is a well-known example of using machine learning to predict house prices. They employ a variety of data sources, including property details, historical sales data, and local market trends, to estimate property values.</a:t>
            </a:r>
          </a:p>
        </p:txBody>
      </p:sp>
      <p:pic>
        <p:nvPicPr>
          <p:cNvPr id="7" name="Picture 6">
            <a:extLst>
              <a:ext uri="{FF2B5EF4-FFF2-40B4-BE49-F238E27FC236}">
                <a16:creationId xmlns:a16="http://schemas.microsoft.com/office/drawing/2014/main" id="{837640B6-2F08-0C46-A32D-C9698F0EDF3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448" b="76035" l="10000" r="90000">
                        <a14:backgroundMark x1="79538" y1="8385" x2="79538" y2="8385"/>
                        <a14:backgroundMark x1="79538" y1="9538" x2="95385" y2="38077"/>
                        <a14:backgroundMark x1="95385" y1="38077" x2="91154" y2="63000"/>
                        <a14:backgroundMark x1="91154" y1="63000" x2="79615" y2="74385"/>
                        <a14:backgroundMark x1="79615" y1="74385" x2="65462" y2="77462"/>
                        <a14:backgroundMark x1="65462" y1="77462" x2="80769" y2="78154"/>
                        <a14:backgroundMark x1="80769" y1="78154" x2="32615" y2="73923"/>
                        <a14:backgroundMark x1="88077" y1="31846" x2="88615" y2="45923"/>
                        <a14:backgroundMark x1="88615" y1="45923" x2="85538" y2="32077"/>
                        <a14:backgroundMark x1="80231" y1="17615" x2="81385" y2="41923"/>
                        <a14:backgroundMark x1="81385" y1="41923" x2="81385" y2="41923"/>
                        <a14:backgroundMark x1="83462" y1="36692" x2="85308" y2="43308"/>
                      </a14:backgroundRemoval>
                    </a14:imgEffect>
                  </a14:imgLayer>
                </a14:imgProps>
              </a:ext>
              <a:ext uri="{28A0092B-C50C-407E-A947-70E740481C1C}">
                <a14:useLocalDpi xmlns:a14="http://schemas.microsoft.com/office/drawing/2010/main" val="0"/>
              </a:ext>
            </a:extLst>
          </a:blip>
          <a:srcRect b="15516"/>
          <a:stretch/>
        </p:blipFill>
        <p:spPr>
          <a:xfrm>
            <a:off x="4931228" y="185057"/>
            <a:ext cx="4735286" cy="4000551"/>
          </a:xfrm>
          <a:prstGeom prst="rect">
            <a:avLst/>
          </a:prstGeom>
        </p:spPr>
      </p:pic>
      <p:sp>
        <p:nvSpPr>
          <p:cNvPr id="8" name="TextBox 7">
            <a:extLst>
              <a:ext uri="{FF2B5EF4-FFF2-40B4-BE49-F238E27FC236}">
                <a16:creationId xmlns:a16="http://schemas.microsoft.com/office/drawing/2014/main" id="{56E87AFB-15AB-4FF5-B867-7F52A760BE93}"/>
              </a:ext>
            </a:extLst>
          </p:cNvPr>
          <p:cNvSpPr txBox="1"/>
          <p:nvPr/>
        </p:nvSpPr>
        <p:spPr>
          <a:xfrm>
            <a:off x="228600" y="3924393"/>
            <a:ext cx="8458200" cy="3170099"/>
          </a:xfrm>
          <a:prstGeom prst="rect">
            <a:avLst/>
          </a:prstGeom>
          <a:noFill/>
        </p:spPr>
        <p:txBody>
          <a:bodyPr wrap="square" rtlCol="0">
            <a:spAutoFit/>
          </a:bodyPr>
          <a:lstStyle/>
          <a:p>
            <a:r>
              <a:rPr lang="en-US" sz="2000" b="1" dirty="0"/>
              <a:t>Machine Learning Techniques: </a:t>
            </a:r>
            <a:r>
              <a:rPr lang="en-US" dirty="0"/>
              <a:t>Redfin employs various machine learning models and algorithms to improve the accuracy of their predictions. It also uses a combination of regression models, neural networks, and other techniques to refine their estimates. Participants in these competitions use various regression algorithms, feature engineering, and ensemble methods to improve predictive accuracy.</a:t>
            </a:r>
          </a:p>
          <a:p>
            <a:r>
              <a:rPr lang="en-US" sz="2000" b="1" dirty="0"/>
              <a:t>Outcome: </a:t>
            </a:r>
            <a:r>
              <a:rPr lang="en-US" dirty="0"/>
              <a:t>The Home Value Estimate tool is used by homeowners, buyers, and sellers to assess property values. Redfin continually refines its models to provide more accurate estimates. This showcases the diversity of approaches and techniques that data scientists can employ to predict house prices effectively. Winning solutions often combine domain expertise with advanced machine learning methods.</a:t>
            </a:r>
            <a:endParaRPr lang="en-IN" dirty="0"/>
          </a:p>
          <a:p>
            <a:endParaRPr lang="en-IN" dirty="0"/>
          </a:p>
        </p:txBody>
      </p:sp>
    </p:spTree>
    <p:extLst>
      <p:ext uri="{BB962C8B-B14F-4D97-AF65-F5344CB8AC3E}">
        <p14:creationId xmlns:p14="http://schemas.microsoft.com/office/powerpoint/2010/main" val="296264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CBE59-7C79-AB7A-9E9F-5C142931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4" name="TextBox 3">
            <a:extLst>
              <a:ext uri="{FF2B5EF4-FFF2-40B4-BE49-F238E27FC236}">
                <a16:creationId xmlns:a16="http://schemas.microsoft.com/office/drawing/2014/main" id="{C2C4EACE-D080-D1FB-963E-86DF650E859C}"/>
              </a:ext>
            </a:extLst>
          </p:cNvPr>
          <p:cNvSpPr txBox="1"/>
          <p:nvPr/>
        </p:nvSpPr>
        <p:spPr>
          <a:xfrm>
            <a:off x="2895600" y="703141"/>
            <a:ext cx="3628446" cy="461665"/>
          </a:xfrm>
          <a:prstGeom prst="rect">
            <a:avLst/>
          </a:prstGeom>
          <a:noFill/>
        </p:spPr>
        <p:txBody>
          <a:bodyPr wrap="square" rtlCol="0">
            <a:spAutoFit/>
          </a:bodyPr>
          <a:lstStyle/>
          <a:p>
            <a:r>
              <a:rPr lang="en-IN" sz="2400" b="1" dirty="0"/>
              <a:t>FUTURE ENHANCEMENT</a:t>
            </a:r>
          </a:p>
        </p:txBody>
      </p:sp>
      <p:sp>
        <p:nvSpPr>
          <p:cNvPr id="5" name="TextBox 4">
            <a:extLst>
              <a:ext uri="{FF2B5EF4-FFF2-40B4-BE49-F238E27FC236}">
                <a16:creationId xmlns:a16="http://schemas.microsoft.com/office/drawing/2014/main" id="{288AFD02-38D4-DF30-E12C-1D039EDDCD57}"/>
              </a:ext>
            </a:extLst>
          </p:cNvPr>
          <p:cNvSpPr txBox="1"/>
          <p:nvPr/>
        </p:nvSpPr>
        <p:spPr>
          <a:xfrm>
            <a:off x="457200" y="1445878"/>
            <a:ext cx="8229600" cy="4708981"/>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AI </a:t>
            </a:r>
            <a:r>
              <a:rPr lang="en-US" sz="2000" b="1" dirty="0" err="1"/>
              <a:t>Explainability</a:t>
            </a:r>
            <a:r>
              <a:rPr lang="en-US" sz="2000" b="1" dirty="0"/>
              <a:t>: </a:t>
            </a:r>
            <a:r>
              <a:rPr lang="en-US" sz="2000" dirty="0"/>
              <a:t>Developing techniques to make machine learning models more interpretable and explainable will be crucial for gaining trust and understanding in the predictions.</a:t>
            </a:r>
          </a:p>
          <a:p>
            <a:pPr marL="342900" indent="-342900">
              <a:buFont typeface="Wingdings" panose="05000000000000000000" pitchFamily="2" charset="2"/>
              <a:buChar char="q"/>
            </a:pPr>
            <a:r>
              <a:rPr lang="en-US" sz="2000" b="1" dirty="0"/>
              <a:t>Geospatial Analysis</a:t>
            </a:r>
            <a:r>
              <a:rPr lang="en-US" sz="2000" dirty="0"/>
              <a:t>: Utilizing geospatial data and GIS (Geographic Information Systems) can provide more accurate location-based insights, considering factors like traffic patterns, school districts, and crime rates.</a:t>
            </a:r>
          </a:p>
          <a:p>
            <a:pPr marL="342900" indent="-342900">
              <a:buFont typeface="Wingdings" panose="05000000000000000000" pitchFamily="2" charset="2"/>
              <a:buChar char="q"/>
            </a:pPr>
            <a:r>
              <a:rPr lang="en-US" sz="2000" b="1" dirty="0"/>
              <a:t>Transfer Learning: </a:t>
            </a:r>
            <a:r>
              <a:rPr lang="en-US" sz="2000" dirty="0"/>
              <a:t>Applying transfer learning from related domains, such as urban planning or economics, can improve model generalization and adaptability.</a:t>
            </a:r>
          </a:p>
          <a:p>
            <a:pPr marL="342900" indent="-342900">
              <a:buFont typeface="Wingdings" panose="05000000000000000000" pitchFamily="2" charset="2"/>
              <a:buChar char="q"/>
            </a:pPr>
            <a:r>
              <a:rPr lang="en-US" sz="2000" b="1" dirty="0"/>
              <a:t>Ethical and Fair AI: </a:t>
            </a:r>
            <a:r>
              <a:rPr lang="en-US" sz="2000" dirty="0"/>
              <a:t>Ensuring that predictive models are trained and deployed in a fair and ethical manner to avoid perpetuating biases and discriminatory practices.</a:t>
            </a:r>
          </a:p>
          <a:p>
            <a:pPr marL="342900" indent="-342900">
              <a:buFont typeface="Wingdings" panose="05000000000000000000" pitchFamily="2" charset="2"/>
              <a:buChar char="q"/>
            </a:pPr>
            <a:r>
              <a:rPr lang="en-US" sz="2000" b="1" dirty="0"/>
              <a:t>User-Friendly Interfaces: </a:t>
            </a:r>
            <a:r>
              <a:rPr lang="en-US" sz="2000" dirty="0"/>
              <a:t>Developing user-friendly applications and interfaces that allow homeowners, buyers, and sellers to interact with predictive models easily</a:t>
            </a:r>
            <a:endParaRPr lang="en-IN" sz="2000" dirty="0"/>
          </a:p>
        </p:txBody>
      </p:sp>
    </p:spTree>
    <p:extLst>
      <p:ext uri="{BB962C8B-B14F-4D97-AF65-F5344CB8AC3E}">
        <p14:creationId xmlns:p14="http://schemas.microsoft.com/office/powerpoint/2010/main" val="229803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TotalTime>
  <Words>2276</Words>
  <Application>Microsoft Office PowerPoint</Application>
  <PresentationFormat>On-screen Show (4:3)</PresentationFormat>
  <Paragraphs>113</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vt:lpstr>
      <vt:lpstr>Calibri</vt:lpstr>
      <vt:lpstr>Consolas</vt:lpstr>
      <vt:lpstr>Google Sans</vt:lpstr>
      <vt:lpstr>Wingdings</vt:lpstr>
      <vt:lpstr>Office Theme</vt:lpstr>
      <vt:lpstr>DEPARTMENT OF ELECTRONICS AND COMMUNICATION ENGINEERING</vt:lpstr>
      <vt:lpstr>PROBLEM STATEMENT :PREDICTING HOUSE PRICES USING MACHINE LEARNING</vt:lpstr>
      <vt:lpstr>PowerPoint Presentation</vt:lpstr>
      <vt:lpstr>DATA SELECTION</vt:lpstr>
      <vt:lpstr>DATA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Administrator</dc:creator>
  <cp:lastModifiedBy>Farzana Begum</cp:lastModifiedBy>
  <cp:revision>17</cp:revision>
  <dcterms:created xsi:type="dcterms:W3CDTF">2023-09-30T06:09:56Z</dcterms:created>
  <dcterms:modified xsi:type="dcterms:W3CDTF">2023-11-01T13:52:57Z</dcterms:modified>
</cp:coreProperties>
</file>