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60" r:id="rId5"/>
    <p:sldId id="259" r:id="rId6"/>
    <p:sldId id="261" r:id="rId7"/>
    <p:sldId id="262" r:id="rId8"/>
    <p:sldId id="263" r:id="rId9"/>
    <p:sldId id="265" r:id="rId10"/>
    <p:sldId id="267" r:id="rId11"/>
    <p:sldId id="268" r:id="rId12"/>
    <p:sldId id="269" r:id="rId13"/>
    <p:sldId id="270"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7D674-D8EC-4C29-BDA2-92ED3DE60250}" v="3" dt="2023-10-10T12:23:50.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81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zana Begum" userId="c05a59d8e6361a53" providerId="LiveId" clId="{5DE7D674-D8EC-4C29-BDA2-92ED3DE60250}"/>
    <pc:docChg chg="undo custSel modSld">
      <pc:chgData name="Farzana Begum" userId="c05a59d8e6361a53" providerId="LiveId" clId="{5DE7D674-D8EC-4C29-BDA2-92ED3DE60250}" dt="2023-10-10T12:35:37.876" v="61" actId="14100"/>
      <pc:docMkLst>
        <pc:docMk/>
      </pc:docMkLst>
      <pc:sldChg chg="modSp mod">
        <pc:chgData name="Farzana Begum" userId="c05a59d8e6361a53" providerId="LiveId" clId="{5DE7D674-D8EC-4C29-BDA2-92ED3DE60250}" dt="2023-10-10T12:35:37.876" v="61" actId="14100"/>
        <pc:sldMkLst>
          <pc:docMk/>
          <pc:sldMk cId="0" sldId="266"/>
        </pc:sldMkLst>
        <pc:spChg chg="mod">
          <ac:chgData name="Farzana Begum" userId="c05a59d8e6361a53" providerId="LiveId" clId="{5DE7D674-D8EC-4C29-BDA2-92ED3DE60250}" dt="2023-10-10T12:35:37.876" v="61" actId="14100"/>
          <ac:spMkLst>
            <pc:docMk/>
            <pc:sldMk cId="0" sldId="266"/>
            <ac:spMk id="8" creationId="{00000000-0000-0000-0000-000000000000}"/>
          </ac:spMkLst>
        </pc:spChg>
      </pc:sldChg>
      <pc:sldChg chg="addSp modSp mod">
        <pc:chgData name="Farzana Begum" userId="c05a59d8e6361a53" providerId="LiveId" clId="{5DE7D674-D8EC-4C29-BDA2-92ED3DE60250}" dt="2023-10-10T12:35:31.908" v="60" actId="1076"/>
        <pc:sldMkLst>
          <pc:docMk/>
          <pc:sldMk cId="2298030814" sldId="270"/>
        </pc:sldMkLst>
        <pc:spChg chg="mod">
          <ac:chgData name="Farzana Begum" userId="c05a59d8e6361a53" providerId="LiveId" clId="{5DE7D674-D8EC-4C29-BDA2-92ED3DE60250}" dt="2023-10-10T12:35:31.908" v="60" actId="1076"/>
          <ac:spMkLst>
            <pc:docMk/>
            <pc:sldMk cId="2298030814" sldId="270"/>
            <ac:spMk id="4" creationId="{C2C4EACE-D080-D1FB-963E-86DF650E859C}"/>
          </ac:spMkLst>
        </pc:spChg>
        <pc:spChg chg="add mod">
          <ac:chgData name="Farzana Begum" userId="c05a59d8e6361a53" providerId="LiveId" clId="{5DE7D674-D8EC-4C29-BDA2-92ED3DE60250}" dt="2023-10-10T12:35:20.296" v="59" actId="14100"/>
          <ac:spMkLst>
            <pc:docMk/>
            <pc:sldMk cId="2298030814" sldId="270"/>
            <ac:spMk id="5" creationId="{288AFD02-38D4-DF30-E12C-1D039EDDCD57}"/>
          </ac:spMkLst>
        </pc:spChg>
        <pc:picChg chg="mod">
          <ac:chgData name="Farzana Begum" userId="c05a59d8e6361a53" providerId="LiveId" clId="{5DE7D674-D8EC-4C29-BDA2-92ED3DE60250}" dt="2023-10-10T12:33:20.434" v="35" actId="1076"/>
          <ac:picMkLst>
            <pc:docMk/>
            <pc:sldMk cId="2298030814" sldId="270"/>
            <ac:picMk id="3" creationId="{ABBCBE59-7C79-AB7A-9E9F-5C14293167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69D8C-4EA1-4F6C-9090-C51117AA2E3B}" type="datetimeFigureOut">
              <a:rPr lang="en-US" smtClean="0"/>
              <a:t>10/10/2023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28407-CC9B-48EE-89CE-865098613B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p>
        </p:txBody>
      </p:sp>
      <p:sp>
        <p:nvSpPr>
          <p:cNvPr id="4" name="Slide Number Placeholder 3"/>
          <p:cNvSpPr>
            <a:spLocks noGrp="1"/>
          </p:cNvSpPr>
          <p:nvPr>
            <p:ph type="sldNum" sz="quarter" idx="10"/>
          </p:nvPr>
        </p:nvSpPr>
        <p:spPr/>
        <p:txBody>
          <a:bodyPr/>
          <a:lstStyle/>
          <a:p>
            <a:fld id="{EC328407-CC9B-48EE-89CE-865098613B7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078A75-1412-4521-A53C-63BFE9777CE6}"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78A75-1412-4521-A53C-63BFE9777CE6}"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078A75-1412-4521-A53C-63BFE9777CE6}"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078A75-1412-4521-A53C-63BFE9777CE6}"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78A75-1412-4521-A53C-63BFE9777CE6}"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78A75-1412-4521-A53C-63BFE9777CE6}"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78A75-1412-4521-A53C-63BFE9777CE6}" type="datetimeFigureOut">
              <a:rPr lang="en-US" smtClean="0"/>
              <a:t>10/10/2023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3CFE8-4454-4E3E-8D55-50444DCBA2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G3.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990600"/>
            <a:ext cx="7772400" cy="1619250"/>
          </a:xfrm>
        </p:spPr>
        <p:txBody>
          <a:bodyPr>
            <a:normAutofit/>
          </a:bodyPr>
          <a:lstStyle/>
          <a:p>
            <a:r>
              <a:rPr lang="en-US" sz="2800" b="1" dirty="0"/>
              <a:t>DEPARTMENT OF ELECTRONICS AND COMMUNICATION ENGINEERING</a:t>
            </a:r>
          </a:p>
        </p:txBody>
      </p:sp>
      <p:sp>
        <p:nvSpPr>
          <p:cNvPr id="3" name="Subtitle 2"/>
          <p:cNvSpPr>
            <a:spLocks noGrp="1"/>
          </p:cNvSpPr>
          <p:nvPr>
            <p:ph type="subTitle" idx="1"/>
          </p:nvPr>
        </p:nvSpPr>
        <p:spPr>
          <a:xfrm>
            <a:off x="1371600" y="2514600"/>
            <a:ext cx="6400800" cy="4038600"/>
          </a:xfrm>
        </p:spPr>
        <p:txBody>
          <a:bodyPr>
            <a:normAutofit/>
          </a:bodyPr>
          <a:lstStyle/>
          <a:p>
            <a:r>
              <a:rPr lang="en-US" b="1" dirty="0"/>
              <a:t>PREDICTING HOUSE PRICES USING MACHINE LEARNING</a:t>
            </a:r>
          </a:p>
          <a:p>
            <a:endParaRPr lang="en-US" dirty="0"/>
          </a:p>
          <a:p>
            <a:r>
              <a:rPr lang="en-US" sz="2000" dirty="0">
                <a:solidFill>
                  <a:schemeClr val="tx1"/>
                </a:solidFill>
              </a:rPr>
              <a:t>                           </a:t>
            </a:r>
            <a:r>
              <a:rPr lang="en-US" sz="2000" b="1" dirty="0">
                <a:solidFill>
                  <a:schemeClr val="tx1"/>
                </a:solidFill>
              </a:rPr>
              <a:t>TEAM MEMBERS :</a:t>
            </a:r>
          </a:p>
          <a:p>
            <a:r>
              <a:rPr lang="en-US" sz="2000" dirty="0">
                <a:solidFill>
                  <a:schemeClr val="tx1"/>
                </a:solidFill>
              </a:rPr>
              <a:t>                                                     KEERTHIKA .M(113321106042)</a:t>
            </a:r>
          </a:p>
          <a:p>
            <a:r>
              <a:rPr lang="en-US" sz="2000" dirty="0">
                <a:solidFill>
                  <a:schemeClr val="tx1"/>
                </a:solidFill>
              </a:rPr>
              <a:t>                                            DEVIKA.S(113321106018)</a:t>
            </a:r>
          </a:p>
          <a:p>
            <a:r>
              <a:rPr lang="en-US" sz="2000" dirty="0">
                <a:solidFill>
                  <a:schemeClr val="tx1"/>
                </a:solidFill>
              </a:rPr>
              <a:t>                                           FARZANA BEGUM.A(113321106025)</a:t>
            </a:r>
          </a:p>
          <a:p>
            <a:r>
              <a:rPr lang="en-US" sz="2000" dirty="0">
                <a:solidFill>
                  <a:schemeClr val="tx1"/>
                </a:solidFill>
              </a:rPr>
              <a:t>                                            JASMIN IRFANA.Z(113321106038)</a:t>
            </a:r>
          </a:p>
          <a:p>
            <a:r>
              <a:rPr lang="en-US" sz="2000" dirty="0">
                <a:solidFill>
                  <a:schemeClr val="tx1"/>
                </a:solidFill>
              </a:rPr>
              <a:t>                                             GAJALAKSHMI.A(113321106027)</a:t>
            </a:r>
          </a:p>
          <a:p>
            <a:endParaRPr lang="en-US" sz="2000" dirty="0">
              <a:solidFill>
                <a:schemeClr val="tx1"/>
              </a:solidFill>
            </a:endParaRPr>
          </a:p>
          <a:p>
            <a:endParaRPr lang="en-US" sz="2000" dirty="0">
              <a:solidFill>
                <a:schemeClr val="tx1"/>
              </a:solidFill>
            </a:endParaRPr>
          </a:p>
        </p:txBody>
      </p:sp>
      <p:pic>
        <p:nvPicPr>
          <p:cNvPr id="4" name="Picture 3">
            <a:extLst>
              <a:ext uri="{FF2B5EF4-FFF2-40B4-BE49-F238E27FC236}">
                <a16:creationId xmlns:a16="http://schemas.microsoft.com/office/drawing/2014/main" id="{2D32B6B2-FD51-82D6-DE57-D1BA611D4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
            <a:ext cx="9014927" cy="7710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3B71C0-D758-74D9-AFCF-523AC30D4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7999"/>
          </a:xfrm>
          <a:prstGeom prst="rect">
            <a:avLst/>
          </a:prstGeom>
        </p:spPr>
      </p:pic>
      <p:sp>
        <p:nvSpPr>
          <p:cNvPr id="5" name="TextBox 4">
            <a:extLst>
              <a:ext uri="{FF2B5EF4-FFF2-40B4-BE49-F238E27FC236}">
                <a16:creationId xmlns:a16="http://schemas.microsoft.com/office/drawing/2014/main" id="{455A6178-C70E-0A3E-EAA3-870B488D93D5}"/>
              </a:ext>
            </a:extLst>
          </p:cNvPr>
          <p:cNvSpPr txBox="1"/>
          <p:nvPr/>
        </p:nvSpPr>
        <p:spPr>
          <a:xfrm>
            <a:off x="3048000" y="228600"/>
            <a:ext cx="3349328" cy="523220"/>
          </a:xfrm>
          <a:prstGeom prst="rect">
            <a:avLst/>
          </a:prstGeom>
          <a:noFill/>
        </p:spPr>
        <p:txBody>
          <a:bodyPr wrap="square" rtlCol="0">
            <a:spAutoFit/>
          </a:bodyPr>
          <a:lstStyle/>
          <a:p>
            <a:r>
              <a:rPr lang="en-IN" sz="2800" b="1" dirty="0"/>
              <a:t>DATA VISUALIZATION</a:t>
            </a:r>
          </a:p>
        </p:txBody>
      </p:sp>
      <p:sp>
        <p:nvSpPr>
          <p:cNvPr id="6" name="TextBox 5">
            <a:extLst>
              <a:ext uri="{FF2B5EF4-FFF2-40B4-BE49-F238E27FC236}">
                <a16:creationId xmlns:a16="http://schemas.microsoft.com/office/drawing/2014/main" id="{49350EE5-4C75-E152-3254-3F06D51EC2F0}"/>
              </a:ext>
            </a:extLst>
          </p:cNvPr>
          <p:cNvSpPr txBox="1"/>
          <p:nvPr/>
        </p:nvSpPr>
        <p:spPr>
          <a:xfrm>
            <a:off x="170582" y="828020"/>
            <a:ext cx="5754836" cy="3970318"/>
          </a:xfrm>
          <a:prstGeom prst="rect">
            <a:avLst/>
          </a:prstGeom>
          <a:noFill/>
        </p:spPr>
        <p:txBody>
          <a:bodyPr wrap="square" rtlCol="0">
            <a:spAutoFit/>
          </a:bodyPr>
          <a:lstStyle/>
          <a:p>
            <a:pPr algn="l"/>
            <a:r>
              <a:rPr lang="en-US" dirty="0"/>
              <a:t>Data visualization is crucial when working on predicting house prices using machine learning. It helps you understand the data, identify patterns, and communicate your findings </a:t>
            </a:r>
            <a:r>
              <a:rPr lang="en-US" dirty="0" err="1"/>
              <a:t>effectively.</a:t>
            </a:r>
            <a:r>
              <a:rPr lang="en-US" b="0" i="0" dirty="0" err="1">
                <a:effectLst/>
                <a:latin typeface="Google Sans"/>
              </a:rPr>
              <a:t>Data</a:t>
            </a:r>
            <a:r>
              <a:rPr lang="en-US" b="0" i="0" dirty="0">
                <a:effectLst/>
                <a:latin typeface="Google Sans"/>
              </a:rPr>
              <a:t> visualization is the representation of data through use of common graphics, such as charts, plots, infographics, and even animations.</a:t>
            </a:r>
            <a:endParaRPr lang="en-US" b="0" i="0" dirty="0">
              <a:effectLst/>
              <a:latin typeface="arial" panose="020B0604020202020204" pitchFamily="34" charset="0"/>
            </a:endParaRPr>
          </a:p>
          <a:p>
            <a:endParaRPr lang="en-US" dirty="0"/>
          </a:p>
          <a:p>
            <a:pPr marL="342900" indent="-342900">
              <a:buAutoNum type="arabicPeriod"/>
            </a:pPr>
            <a:r>
              <a:rPr lang="en-US" b="1" dirty="0"/>
              <a:t>Histograms: </a:t>
            </a:r>
            <a:r>
              <a:rPr lang="en-US" dirty="0"/>
              <a:t>Create histograms to visualize the distribution of house prices, which can help you understand their range and distribution</a:t>
            </a:r>
          </a:p>
          <a:p>
            <a:pPr marL="342900" indent="-342900">
              <a:buAutoNum type="arabicPeriod"/>
            </a:pPr>
            <a:r>
              <a:rPr lang="en-US" b="1" dirty="0"/>
              <a:t>Scatter Plots: </a:t>
            </a:r>
            <a:r>
              <a:rPr lang="en-US" dirty="0"/>
              <a:t>Plot features like square footage or number of bedrooms against house prices to see how they correlate. Scatter plots can reveal linear or non-linear relationships.</a:t>
            </a:r>
          </a:p>
        </p:txBody>
      </p:sp>
      <p:pic>
        <p:nvPicPr>
          <p:cNvPr id="10" name="Picture 9">
            <a:extLst>
              <a:ext uri="{FF2B5EF4-FFF2-40B4-BE49-F238E27FC236}">
                <a16:creationId xmlns:a16="http://schemas.microsoft.com/office/drawing/2014/main" id="{FE2663A0-F8D7-6A8A-B6F1-F823B8AC22C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backgroundMark x1="78550" y1="16550" x2="78550" y2="16550"/>
                      </a14:backgroundRemoval>
                    </a14:imgEffect>
                  </a14:imgLayer>
                </a14:imgProps>
              </a:ext>
              <a:ext uri="{28A0092B-C50C-407E-A947-70E740481C1C}">
                <a14:useLocalDpi xmlns:a14="http://schemas.microsoft.com/office/drawing/2010/main" val="0"/>
              </a:ext>
            </a:extLst>
          </a:blip>
          <a:srcRect/>
          <a:stretch/>
        </p:blipFill>
        <p:spPr>
          <a:xfrm>
            <a:off x="4697774" y="261257"/>
            <a:ext cx="5201960" cy="5334000"/>
          </a:xfrm>
          <a:prstGeom prst="rect">
            <a:avLst/>
          </a:prstGeom>
        </p:spPr>
      </p:pic>
      <p:sp>
        <p:nvSpPr>
          <p:cNvPr id="11" name="TextBox 10">
            <a:extLst>
              <a:ext uri="{FF2B5EF4-FFF2-40B4-BE49-F238E27FC236}">
                <a16:creationId xmlns:a16="http://schemas.microsoft.com/office/drawing/2014/main" id="{E4A2C857-050F-3D42-9FA9-F00C1150F5DF}"/>
              </a:ext>
            </a:extLst>
          </p:cNvPr>
          <p:cNvSpPr txBox="1"/>
          <p:nvPr/>
        </p:nvSpPr>
        <p:spPr>
          <a:xfrm>
            <a:off x="112447" y="4776013"/>
            <a:ext cx="8817429" cy="2308324"/>
          </a:xfrm>
          <a:prstGeom prst="rect">
            <a:avLst/>
          </a:prstGeom>
          <a:noFill/>
        </p:spPr>
        <p:txBody>
          <a:bodyPr wrap="square" rtlCol="0">
            <a:spAutoFit/>
          </a:bodyPr>
          <a:lstStyle/>
          <a:p>
            <a:r>
              <a:rPr lang="en-US" b="1" dirty="0"/>
              <a:t> 3.  Heatmaps: </a:t>
            </a:r>
            <a:r>
              <a:rPr lang="en-US" dirty="0"/>
              <a:t>Use heatmaps to visualize the correlation matrix of features. This shows which features are most correlated with house prices, helping in feature selection.</a:t>
            </a:r>
          </a:p>
          <a:p>
            <a:pPr marL="342900" indent="-342900">
              <a:buAutoNum type="arabicPeriod" startAt="4"/>
            </a:pPr>
            <a:r>
              <a:rPr lang="en-US" b="1" dirty="0"/>
              <a:t>Geospatial Maps: </a:t>
            </a:r>
            <a:r>
              <a:rPr lang="en-US" dirty="0"/>
              <a:t>If you have location data, create maps to visualize house prices across different areas. This can be done using tools like Geographic Information Systems (GIS).</a:t>
            </a:r>
          </a:p>
          <a:p>
            <a:pPr marL="342900" indent="-342900">
              <a:buAutoNum type="arabicPeriod" startAt="4"/>
            </a:pPr>
            <a:r>
              <a:rPr lang="en-US" b="1" dirty="0"/>
              <a:t>Line Charts: </a:t>
            </a:r>
            <a:r>
              <a:rPr lang="en-US" dirty="0"/>
              <a:t>If you have time-series data or want to show how house prices change over time, use line charts to display these </a:t>
            </a:r>
            <a:r>
              <a:rPr lang="en-US" dirty="0" err="1"/>
              <a:t>trends.It</a:t>
            </a:r>
            <a:r>
              <a:rPr lang="en-US" dirty="0"/>
              <a:t> can be useful for visualizing categorical variables like property types or neighborhoods and their impact on prices.</a:t>
            </a:r>
          </a:p>
          <a:p>
            <a:endParaRPr lang="en-IN" dirty="0"/>
          </a:p>
        </p:txBody>
      </p:sp>
    </p:spTree>
    <p:extLst>
      <p:ext uri="{BB962C8B-B14F-4D97-AF65-F5344CB8AC3E}">
        <p14:creationId xmlns:p14="http://schemas.microsoft.com/office/powerpoint/2010/main" val="183881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BDBC3D-0D6C-DA1E-513F-22AADC417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79A3B6AB-83BA-834E-911D-34598BFC317F}"/>
              </a:ext>
            </a:extLst>
          </p:cNvPr>
          <p:cNvSpPr txBox="1"/>
          <p:nvPr/>
        </p:nvSpPr>
        <p:spPr>
          <a:xfrm>
            <a:off x="1905000" y="4185"/>
            <a:ext cx="4954690" cy="523220"/>
          </a:xfrm>
          <a:prstGeom prst="rect">
            <a:avLst/>
          </a:prstGeom>
          <a:noFill/>
        </p:spPr>
        <p:txBody>
          <a:bodyPr wrap="none" rtlCol="0">
            <a:spAutoFit/>
          </a:bodyPr>
          <a:lstStyle/>
          <a:p>
            <a:r>
              <a:rPr lang="en-IN" sz="2800" b="1" dirty="0"/>
              <a:t>CHALLENGES AND LIMITATIONS </a:t>
            </a:r>
          </a:p>
        </p:txBody>
      </p:sp>
      <p:sp>
        <p:nvSpPr>
          <p:cNvPr id="5" name="TextBox 4">
            <a:extLst>
              <a:ext uri="{FF2B5EF4-FFF2-40B4-BE49-F238E27FC236}">
                <a16:creationId xmlns:a16="http://schemas.microsoft.com/office/drawing/2014/main" id="{399AA247-5AAD-EE48-5D79-302061BE81F1}"/>
              </a:ext>
            </a:extLst>
          </p:cNvPr>
          <p:cNvSpPr txBox="1"/>
          <p:nvPr/>
        </p:nvSpPr>
        <p:spPr>
          <a:xfrm>
            <a:off x="303110" y="711756"/>
            <a:ext cx="4268890" cy="5663089"/>
          </a:xfrm>
          <a:prstGeom prst="rect">
            <a:avLst/>
          </a:prstGeom>
          <a:noFill/>
        </p:spPr>
        <p:txBody>
          <a:bodyPr wrap="square" rtlCol="0">
            <a:spAutoFit/>
          </a:bodyPr>
          <a:lstStyle/>
          <a:p>
            <a:r>
              <a:rPr lang="en-US" sz="2000" b="1" u="sng" dirty="0"/>
              <a:t>Challenges</a:t>
            </a:r>
            <a:r>
              <a:rPr lang="en-US" b="1" u="sng" dirty="0"/>
              <a:t>:</a:t>
            </a:r>
          </a:p>
          <a:p>
            <a:pPr marL="342900" indent="-342900">
              <a:buAutoNum type="arabicPeriod"/>
            </a:pPr>
            <a:r>
              <a:rPr lang="en-US" b="1" dirty="0"/>
              <a:t>Data Quality: </a:t>
            </a:r>
            <a:r>
              <a:rPr lang="en-US" dirty="0"/>
              <a:t>The accuracy of predictions heavily depends on the quality and quantity of data available. Inaccurate or incomplete data can lead to poor predictions.</a:t>
            </a:r>
          </a:p>
          <a:p>
            <a:pPr marL="342900" indent="-342900">
              <a:buAutoNum type="arabicPeriod"/>
            </a:pPr>
            <a:r>
              <a:rPr lang="en-US" b="1" dirty="0"/>
              <a:t> Feature Selection: </a:t>
            </a:r>
            <a:r>
              <a:rPr lang="en-US" dirty="0"/>
              <a:t>Choosing the right features (e.g., square footage, location, number of bedrooms) is crucial. Selecting irrelevant or redundant features can result in overfitting or underfitting.</a:t>
            </a:r>
          </a:p>
          <a:p>
            <a:pPr marL="342900" indent="-342900">
              <a:buAutoNum type="arabicPeriod"/>
            </a:pPr>
            <a:r>
              <a:rPr lang="en-US" b="1" dirty="0"/>
              <a:t> Non-linearity: </a:t>
            </a:r>
            <a:r>
              <a:rPr lang="en-US" dirty="0"/>
              <a:t>Housing prices often exhibit non-linear relationships with features. Simple linear models may not capture these complexities effectively</a:t>
            </a:r>
          </a:p>
          <a:p>
            <a:pPr marL="342900" indent="-342900">
              <a:buAutoNum type="arabicPeriod"/>
            </a:pPr>
            <a:r>
              <a:rPr lang="en-US" b="1" dirty="0"/>
              <a:t> Outliers: </a:t>
            </a:r>
            <a:r>
              <a:rPr lang="en-US" dirty="0"/>
              <a:t>Extreme data points, such as unusually expensive or cheap properties, can skew predictions. Proper outlier handling is essential.</a:t>
            </a:r>
            <a:endParaRPr lang="en-IN" dirty="0"/>
          </a:p>
        </p:txBody>
      </p:sp>
      <p:sp>
        <p:nvSpPr>
          <p:cNvPr id="6" name="TextBox 5">
            <a:extLst>
              <a:ext uri="{FF2B5EF4-FFF2-40B4-BE49-F238E27FC236}">
                <a16:creationId xmlns:a16="http://schemas.microsoft.com/office/drawing/2014/main" id="{D5E0E281-63FA-709D-A8E7-B506D29F11B3}"/>
              </a:ext>
            </a:extLst>
          </p:cNvPr>
          <p:cNvSpPr txBox="1"/>
          <p:nvPr/>
        </p:nvSpPr>
        <p:spPr>
          <a:xfrm>
            <a:off x="4572000" y="711756"/>
            <a:ext cx="4424670" cy="5386090"/>
          </a:xfrm>
          <a:prstGeom prst="rect">
            <a:avLst/>
          </a:prstGeom>
          <a:noFill/>
        </p:spPr>
        <p:txBody>
          <a:bodyPr wrap="square" rtlCol="0">
            <a:spAutoFit/>
          </a:bodyPr>
          <a:lstStyle/>
          <a:p>
            <a:r>
              <a:rPr lang="en-US" sz="2000" b="1" u="sng" dirty="0"/>
              <a:t>Limitations:</a:t>
            </a:r>
          </a:p>
          <a:p>
            <a:pPr marL="342900" indent="-342900">
              <a:buAutoNum type="arabicPeriod"/>
            </a:pPr>
            <a:r>
              <a:rPr lang="en-US" b="1" dirty="0"/>
              <a:t>Economic Factors: </a:t>
            </a:r>
            <a:r>
              <a:rPr lang="en-US" dirty="0"/>
              <a:t>Machine learning models often do not consider macroeconomic factors like inflation, interest rates, or housing market trends, which can significantly impact house prices.</a:t>
            </a:r>
          </a:p>
          <a:p>
            <a:pPr marL="342900" indent="-342900">
              <a:buAutoNum type="arabicPeriod"/>
            </a:pPr>
            <a:r>
              <a:rPr lang="en-US" b="1" dirty="0"/>
              <a:t> Housing Market Psychology</a:t>
            </a:r>
            <a:r>
              <a:rPr lang="en-US" dirty="0"/>
              <a:t>: Human behavior, emotions, and market sentiment play a role in pricing but are challenging to quantify accurately.</a:t>
            </a:r>
          </a:p>
          <a:p>
            <a:pPr marL="342900" indent="-342900">
              <a:buAutoNum type="arabicPeriod"/>
            </a:pPr>
            <a:r>
              <a:rPr lang="en-US" b="1" dirty="0"/>
              <a:t>Dynamic Nature: </a:t>
            </a:r>
            <a:r>
              <a:rPr lang="en-US" dirty="0"/>
              <a:t>Housing markets change over time, and models may become outdated quickly if not regularly retrained with fresh data.</a:t>
            </a:r>
          </a:p>
          <a:p>
            <a:pPr marL="342900" indent="-342900">
              <a:buAutoNum type="arabicPeriod"/>
            </a:pPr>
            <a:r>
              <a:rPr lang="en-US" b="1" dirty="0"/>
              <a:t> Privacy Concerns: </a:t>
            </a:r>
            <a:r>
              <a:rPr lang="en-US" dirty="0"/>
              <a:t>Access to detailed housing data, including personal information, raises privacy and ethical concerns.</a:t>
            </a:r>
            <a:endParaRPr lang="en-IN" dirty="0"/>
          </a:p>
        </p:txBody>
      </p:sp>
    </p:spTree>
    <p:extLst>
      <p:ext uri="{BB962C8B-B14F-4D97-AF65-F5344CB8AC3E}">
        <p14:creationId xmlns:p14="http://schemas.microsoft.com/office/powerpoint/2010/main" val="92173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8834F-8D6D-446D-1E8A-75BBE31A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 y="0"/>
            <a:ext cx="9144000" cy="6858000"/>
          </a:xfrm>
          <a:prstGeom prst="rect">
            <a:avLst/>
          </a:prstGeom>
        </p:spPr>
      </p:pic>
      <p:sp>
        <p:nvSpPr>
          <p:cNvPr id="4" name="TextBox 3">
            <a:extLst>
              <a:ext uri="{FF2B5EF4-FFF2-40B4-BE49-F238E27FC236}">
                <a16:creationId xmlns:a16="http://schemas.microsoft.com/office/drawing/2014/main" id="{D82BFE4C-ABC8-2903-0762-51AD53E2502C}"/>
              </a:ext>
            </a:extLst>
          </p:cNvPr>
          <p:cNvSpPr txBox="1"/>
          <p:nvPr/>
        </p:nvSpPr>
        <p:spPr>
          <a:xfrm>
            <a:off x="3352800" y="152400"/>
            <a:ext cx="2000548" cy="523220"/>
          </a:xfrm>
          <a:prstGeom prst="rect">
            <a:avLst/>
          </a:prstGeom>
          <a:noFill/>
        </p:spPr>
        <p:txBody>
          <a:bodyPr wrap="none" rtlCol="0">
            <a:spAutoFit/>
          </a:bodyPr>
          <a:lstStyle/>
          <a:p>
            <a:r>
              <a:rPr lang="en-IN" sz="2800" b="1" dirty="0"/>
              <a:t>CASE STUDY</a:t>
            </a:r>
          </a:p>
        </p:txBody>
      </p:sp>
      <p:sp>
        <p:nvSpPr>
          <p:cNvPr id="5" name="TextBox 4">
            <a:extLst>
              <a:ext uri="{FF2B5EF4-FFF2-40B4-BE49-F238E27FC236}">
                <a16:creationId xmlns:a16="http://schemas.microsoft.com/office/drawing/2014/main" id="{8EB3B5D4-BE80-2173-D612-DAE712C90553}"/>
              </a:ext>
            </a:extLst>
          </p:cNvPr>
          <p:cNvSpPr txBox="1"/>
          <p:nvPr/>
        </p:nvSpPr>
        <p:spPr>
          <a:xfrm>
            <a:off x="228600" y="723849"/>
            <a:ext cx="5638800" cy="3200876"/>
          </a:xfrm>
          <a:prstGeom prst="rect">
            <a:avLst/>
          </a:prstGeom>
          <a:noFill/>
        </p:spPr>
        <p:txBody>
          <a:bodyPr wrap="square" rtlCol="0">
            <a:spAutoFit/>
          </a:bodyPr>
          <a:lstStyle/>
          <a:p>
            <a:r>
              <a:rPr lang="en-US" dirty="0"/>
              <a:t> </a:t>
            </a:r>
            <a:r>
              <a:rPr lang="en-US" sz="2000" b="1" u="sng" dirty="0"/>
              <a:t>Redfin's Home Value Estimate:</a:t>
            </a:r>
          </a:p>
          <a:p>
            <a:r>
              <a:rPr lang="en-US" sz="2000" b="1" dirty="0"/>
              <a:t>Company</a:t>
            </a:r>
            <a:r>
              <a:rPr lang="en-US" b="1" dirty="0"/>
              <a:t>: </a:t>
            </a:r>
            <a:r>
              <a:rPr lang="en-US" dirty="0"/>
              <a:t>Redfin, a real estate brokerage company in the United States. </a:t>
            </a:r>
          </a:p>
          <a:p>
            <a:r>
              <a:rPr lang="en-US" sz="2000" b="1" dirty="0"/>
              <a:t>Case Study: </a:t>
            </a:r>
            <a:r>
              <a:rPr lang="en-US" dirty="0"/>
              <a:t>Redfin offers a Home Value Estimate tool that predicts the value of properties. They use a combination of public and proprietary data, including MLS data and information from their platform, to make these predictions. It is a well-known example of using machine learning to predict house prices. They employ a variety of data sources, including property details, historical sales data, and local market trends, to estimate property values.</a:t>
            </a:r>
          </a:p>
        </p:txBody>
      </p:sp>
      <p:pic>
        <p:nvPicPr>
          <p:cNvPr id="7" name="Picture 6">
            <a:extLst>
              <a:ext uri="{FF2B5EF4-FFF2-40B4-BE49-F238E27FC236}">
                <a16:creationId xmlns:a16="http://schemas.microsoft.com/office/drawing/2014/main" id="{837640B6-2F08-0C46-A32D-C9698F0EDF3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8448" b="76035" l="10000" r="90000">
                        <a14:backgroundMark x1="79538" y1="8385" x2="79538" y2="8385"/>
                        <a14:backgroundMark x1="79538" y1="9538" x2="95385" y2="38077"/>
                        <a14:backgroundMark x1="95385" y1="38077" x2="91154" y2="63000"/>
                        <a14:backgroundMark x1="91154" y1="63000" x2="79615" y2="74385"/>
                        <a14:backgroundMark x1="79615" y1="74385" x2="65462" y2="77462"/>
                        <a14:backgroundMark x1="65462" y1="77462" x2="80769" y2="78154"/>
                        <a14:backgroundMark x1="80769" y1="78154" x2="32615" y2="73923"/>
                        <a14:backgroundMark x1="88077" y1="31846" x2="88615" y2="45923"/>
                        <a14:backgroundMark x1="88615" y1="45923" x2="85538" y2="32077"/>
                        <a14:backgroundMark x1="80231" y1="17615" x2="81385" y2="41923"/>
                        <a14:backgroundMark x1="81385" y1="41923" x2="81385" y2="41923"/>
                        <a14:backgroundMark x1="83462" y1="36692" x2="85308" y2="43308"/>
                      </a14:backgroundRemoval>
                    </a14:imgEffect>
                  </a14:imgLayer>
                </a14:imgProps>
              </a:ext>
              <a:ext uri="{28A0092B-C50C-407E-A947-70E740481C1C}">
                <a14:useLocalDpi xmlns:a14="http://schemas.microsoft.com/office/drawing/2010/main" val="0"/>
              </a:ext>
            </a:extLst>
          </a:blip>
          <a:srcRect b="15516"/>
          <a:stretch/>
        </p:blipFill>
        <p:spPr>
          <a:xfrm>
            <a:off x="4931228" y="185057"/>
            <a:ext cx="4735286" cy="4000551"/>
          </a:xfrm>
          <a:prstGeom prst="rect">
            <a:avLst/>
          </a:prstGeom>
        </p:spPr>
      </p:pic>
      <p:sp>
        <p:nvSpPr>
          <p:cNvPr id="8" name="TextBox 7">
            <a:extLst>
              <a:ext uri="{FF2B5EF4-FFF2-40B4-BE49-F238E27FC236}">
                <a16:creationId xmlns:a16="http://schemas.microsoft.com/office/drawing/2014/main" id="{56E87AFB-15AB-4FF5-B867-7F52A760BE93}"/>
              </a:ext>
            </a:extLst>
          </p:cNvPr>
          <p:cNvSpPr txBox="1"/>
          <p:nvPr/>
        </p:nvSpPr>
        <p:spPr>
          <a:xfrm>
            <a:off x="228600" y="3924393"/>
            <a:ext cx="8458200" cy="3170099"/>
          </a:xfrm>
          <a:prstGeom prst="rect">
            <a:avLst/>
          </a:prstGeom>
          <a:noFill/>
        </p:spPr>
        <p:txBody>
          <a:bodyPr wrap="square" rtlCol="0">
            <a:spAutoFit/>
          </a:bodyPr>
          <a:lstStyle/>
          <a:p>
            <a:r>
              <a:rPr lang="en-US" sz="2000" b="1" dirty="0"/>
              <a:t>Machine Learning Techniques: </a:t>
            </a:r>
            <a:r>
              <a:rPr lang="en-US" dirty="0"/>
              <a:t>Redfin employs various machine learning models and algorithms to improve the accuracy of their predictions. It also uses a combination of regression models, neural networks, and other techniques to refine their estimates. Participants in these competitions use various regression algorithms, feature engineering, and ensemble methods to improve predictive accuracy.</a:t>
            </a:r>
          </a:p>
          <a:p>
            <a:r>
              <a:rPr lang="en-US" sz="2000" b="1" dirty="0"/>
              <a:t>Outcome: </a:t>
            </a:r>
            <a:r>
              <a:rPr lang="en-US" dirty="0"/>
              <a:t>The Home Value Estimate tool is used by homeowners, buyers, and sellers to assess property values. Redfin continually refines its models to provide more accurate estimates. This showcases the diversity of approaches and techniques that data scientists can employ to predict house prices effectively. Winning solutions often combine domain expertise with advanced machine learning methods.</a:t>
            </a:r>
            <a:endParaRPr lang="en-IN" dirty="0"/>
          </a:p>
          <a:p>
            <a:endParaRPr lang="en-IN" dirty="0"/>
          </a:p>
        </p:txBody>
      </p:sp>
    </p:spTree>
    <p:extLst>
      <p:ext uri="{BB962C8B-B14F-4D97-AF65-F5344CB8AC3E}">
        <p14:creationId xmlns:p14="http://schemas.microsoft.com/office/powerpoint/2010/main" val="296264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CBE59-7C79-AB7A-9E9F-5C1429316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4" name="TextBox 3">
            <a:extLst>
              <a:ext uri="{FF2B5EF4-FFF2-40B4-BE49-F238E27FC236}">
                <a16:creationId xmlns:a16="http://schemas.microsoft.com/office/drawing/2014/main" id="{C2C4EACE-D080-D1FB-963E-86DF650E859C}"/>
              </a:ext>
            </a:extLst>
          </p:cNvPr>
          <p:cNvSpPr txBox="1"/>
          <p:nvPr/>
        </p:nvSpPr>
        <p:spPr>
          <a:xfrm>
            <a:off x="2895600" y="703141"/>
            <a:ext cx="3628446" cy="461665"/>
          </a:xfrm>
          <a:prstGeom prst="rect">
            <a:avLst/>
          </a:prstGeom>
          <a:noFill/>
        </p:spPr>
        <p:txBody>
          <a:bodyPr wrap="square" rtlCol="0">
            <a:spAutoFit/>
          </a:bodyPr>
          <a:lstStyle/>
          <a:p>
            <a:r>
              <a:rPr lang="en-IN" sz="2400" b="1" dirty="0"/>
              <a:t>FUTURE ENHANCEMENT</a:t>
            </a:r>
          </a:p>
        </p:txBody>
      </p:sp>
      <p:sp>
        <p:nvSpPr>
          <p:cNvPr id="5" name="TextBox 4">
            <a:extLst>
              <a:ext uri="{FF2B5EF4-FFF2-40B4-BE49-F238E27FC236}">
                <a16:creationId xmlns:a16="http://schemas.microsoft.com/office/drawing/2014/main" id="{288AFD02-38D4-DF30-E12C-1D039EDDCD57}"/>
              </a:ext>
            </a:extLst>
          </p:cNvPr>
          <p:cNvSpPr txBox="1"/>
          <p:nvPr/>
        </p:nvSpPr>
        <p:spPr>
          <a:xfrm>
            <a:off x="457200" y="1445878"/>
            <a:ext cx="8229600" cy="4708981"/>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AI </a:t>
            </a:r>
            <a:r>
              <a:rPr lang="en-US" sz="2000" b="1" dirty="0" err="1"/>
              <a:t>Explainability</a:t>
            </a:r>
            <a:r>
              <a:rPr lang="en-US" sz="2000" b="1" dirty="0"/>
              <a:t>: </a:t>
            </a:r>
            <a:r>
              <a:rPr lang="en-US" sz="2000" dirty="0"/>
              <a:t>Developing techniques to make machine learning models more interpretable and explainable will be crucial for gaining trust and understanding in the predictions.</a:t>
            </a:r>
          </a:p>
          <a:p>
            <a:pPr marL="342900" indent="-342900">
              <a:buFont typeface="Wingdings" panose="05000000000000000000" pitchFamily="2" charset="2"/>
              <a:buChar char="q"/>
            </a:pPr>
            <a:r>
              <a:rPr lang="en-US" sz="2000" b="1" dirty="0"/>
              <a:t>Geospatial Analysis</a:t>
            </a:r>
            <a:r>
              <a:rPr lang="en-US" sz="2000" dirty="0"/>
              <a:t>: Utilizing geospatial data and GIS (Geographic Information Systems) can provide more accurate location-based insights, considering factors like traffic patterns, school districts, and crime rates.</a:t>
            </a:r>
          </a:p>
          <a:p>
            <a:pPr marL="342900" indent="-342900">
              <a:buFont typeface="Wingdings" panose="05000000000000000000" pitchFamily="2" charset="2"/>
              <a:buChar char="q"/>
            </a:pPr>
            <a:r>
              <a:rPr lang="en-US" sz="2000" b="1" dirty="0"/>
              <a:t>Transfer Learning: </a:t>
            </a:r>
            <a:r>
              <a:rPr lang="en-US" sz="2000" dirty="0"/>
              <a:t>Applying transfer learning from related domains, such as urban planning or economics, can improve model generalization and adaptability.</a:t>
            </a:r>
          </a:p>
          <a:p>
            <a:pPr marL="342900" indent="-342900">
              <a:buFont typeface="Wingdings" panose="05000000000000000000" pitchFamily="2" charset="2"/>
              <a:buChar char="q"/>
            </a:pPr>
            <a:r>
              <a:rPr lang="en-US" sz="2000" b="1" dirty="0"/>
              <a:t>Ethical and Fair AI: </a:t>
            </a:r>
            <a:r>
              <a:rPr lang="en-US" sz="2000" dirty="0"/>
              <a:t>Ensuring that predictive models are trained and deployed in a fair and ethical manner to avoid perpetuating biases and discriminatory practices.</a:t>
            </a:r>
          </a:p>
          <a:p>
            <a:pPr marL="342900" indent="-342900">
              <a:buFont typeface="Wingdings" panose="05000000000000000000" pitchFamily="2" charset="2"/>
              <a:buChar char="q"/>
            </a:pPr>
            <a:r>
              <a:rPr lang="en-US" sz="2000" b="1" dirty="0"/>
              <a:t>User-Friendly Interfaces: </a:t>
            </a:r>
            <a:r>
              <a:rPr lang="en-US" sz="2000" dirty="0"/>
              <a:t>Developing user-friendly applications and interfaces that allow homeowners, buyers, and sellers to interact with predictive models easily</a:t>
            </a:r>
            <a:endParaRPr lang="en-IN" sz="2000" dirty="0"/>
          </a:p>
        </p:txBody>
      </p:sp>
    </p:spTree>
    <p:extLst>
      <p:ext uri="{BB962C8B-B14F-4D97-AF65-F5344CB8AC3E}">
        <p14:creationId xmlns:p14="http://schemas.microsoft.com/office/powerpoint/2010/main" val="229803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533400" y="304800"/>
            <a:ext cx="8229600" cy="1096962"/>
          </a:xfrm>
        </p:spPr>
        <p:txBody>
          <a:bodyPr>
            <a:normAutofit/>
          </a:bodyPr>
          <a:lstStyle/>
          <a:p>
            <a:br>
              <a:rPr lang="en-US" sz="2800" dirty="0"/>
            </a:br>
            <a:endParaRPr lang="en-US" sz="2800" dirty="0"/>
          </a:p>
        </p:txBody>
      </p:sp>
      <p:sp>
        <p:nvSpPr>
          <p:cNvPr id="8" name="TextBox 7"/>
          <p:cNvSpPr txBox="1"/>
          <p:nvPr/>
        </p:nvSpPr>
        <p:spPr>
          <a:xfrm>
            <a:off x="1143000" y="2133600"/>
            <a:ext cx="4876800" cy="1107996"/>
          </a:xfrm>
          <a:prstGeom prst="rect">
            <a:avLst/>
          </a:prstGeom>
          <a:noFill/>
        </p:spPr>
        <p:txBody>
          <a:bodyPr wrap="square" rtlCol="0">
            <a:spAutoFit/>
          </a:bodyPr>
          <a:lstStyle/>
          <a:p>
            <a:r>
              <a:rPr lang="en-US" sz="6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G3.jpg"/>
          <p:cNvPicPr>
            <a:picLocks noChangeAspect="1"/>
          </p:cNvPicPr>
          <p:nvPr/>
        </p:nvPicPr>
        <p:blipFill>
          <a:blip r:embed="rId2"/>
          <a:stretch>
            <a:fillRect/>
          </a:stretch>
        </p:blipFill>
        <p:spPr>
          <a:xfrm>
            <a:off x="0" y="0"/>
            <a:ext cx="9143999" cy="6857999"/>
          </a:xfrm>
          <a:prstGeom prst="rect">
            <a:avLst/>
          </a:prstGeom>
        </p:spPr>
      </p:pic>
      <p:sp>
        <p:nvSpPr>
          <p:cNvPr id="4" name="Title 3"/>
          <p:cNvSpPr>
            <a:spLocks noGrp="1"/>
          </p:cNvSpPr>
          <p:nvPr>
            <p:ph type="title"/>
          </p:nvPr>
        </p:nvSpPr>
        <p:spPr/>
        <p:txBody>
          <a:bodyPr>
            <a:normAutofit/>
          </a:bodyPr>
          <a:lstStyle/>
          <a:p>
            <a:r>
              <a:rPr lang="en-US" sz="2400" b="1" dirty="0"/>
              <a:t>PROBLEM STATEMENT :PREDICTING HOUSE PRICES USING MACHINE LEARNING</a:t>
            </a:r>
          </a:p>
        </p:txBody>
      </p:sp>
      <p:sp>
        <p:nvSpPr>
          <p:cNvPr id="5" name="Content Placeholder 4"/>
          <p:cNvSpPr>
            <a:spLocks noGrp="1"/>
          </p:cNvSpPr>
          <p:nvPr>
            <p:ph idx="1"/>
          </p:nvPr>
        </p:nvSpPr>
        <p:spPr/>
        <p:txBody>
          <a:bodyPr>
            <a:normAutofit/>
          </a:bodyPr>
          <a:lstStyle/>
          <a:p>
            <a:pPr>
              <a:buNone/>
            </a:pPr>
            <a:r>
              <a:rPr lang="en-US" sz="2400" b="1" dirty="0"/>
              <a:t>PROBELEM DEFINITION :</a:t>
            </a:r>
          </a:p>
          <a:p>
            <a:pPr>
              <a:buNone/>
            </a:pPr>
            <a:r>
              <a:rPr lang="en-US" sz="2400" dirty="0"/>
              <a:t>                                  The housing market is an important and complex sector that impacts people's lives in many ways. For many individuals and families, buying a house is one of the biggest investments they will make in their lifetime. Therefore, it is essential to accurately predict the prices of houses so that buyers and sellers can make informed decisions. This project aims to use machine learning techniques to predict house prices based on various features such as location, square footage, number of bedrooms and bathrooms, and other relevant factors.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3.jpg"/>
          <p:cNvPicPr>
            <a:picLocks noChangeAspect="1"/>
          </p:cNvPicPr>
          <p:nvPr/>
        </p:nvPicPr>
        <p:blipFill>
          <a:blip r:embed="rId2"/>
          <a:stretch>
            <a:fillRect/>
          </a:stretch>
        </p:blipFill>
        <p:spPr>
          <a:xfrm>
            <a:off x="0" y="0"/>
            <a:ext cx="9143999" cy="6857999"/>
          </a:xfrm>
          <a:prstGeom prst="rect">
            <a:avLst/>
          </a:prstGeom>
        </p:spPr>
      </p:pic>
      <p:sp>
        <p:nvSpPr>
          <p:cNvPr id="4" name="Rectangle 3"/>
          <p:cNvSpPr/>
          <p:nvPr/>
        </p:nvSpPr>
        <p:spPr>
          <a:xfrm>
            <a:off x="476250" y="1066800"/>
            <a:ext cx="8191500" cy="5016758"/>
          </a:xfrm>
          <a:prstGeom prst="rect">
            <a:avLst/>
          </a:prstGeom>
        </p:spPr>
        <p:txBody>
          <a:bodyPr wrap="square">
            <a:spAutoFit/>
          </a:bodyPr>
          <a:lstStyle/>
          <a:p>
            <a:r>
              <a:rPr lang="en-US" sz="2800" dirty="0"/>
              <a:t>   </a:t>
            </a:r>
            <a:r>
              <a:rPr lang="en-US" sz="2800" b="1" dirty="0"/>
              <a:t>INTRODUCTION:</a:t>
            </a:r>
          </a:p>
          <a:p>
            <a:r>
              <a:rPr lang="en-US" sz="2400" dirty="0"/>
              <a:t>                </a:t>
            </a:r>
          </a:p>
          <a:p>
            <a:r>
              <a:rPr lang="en-US" sz="2000" dirty="0"/>
              <a:t>                   </a:t>
            </a:r>
            <a:r>
              <a:rPr lang="en-US" sz="2400" dirty="0"/>
              <a:t>The real estate market is a dynamic and critical sector of the global economy, with housing being one of the most significant investments individuals make in their lifetime. Whether you are a prospective homebuyer, a real estate investor, or a homeowner looking to estimate the value of your property, predicting house prices accurately is of paramount importance. Fortunately, with the advent of machine learning and data science, we now have powerful tools and techniques at our disposal to make informed predictions about housing prices.</a:t>
            </a:r>
          </a:p>
          <a:p>
            <a:r>
              <a:rPr lang="en-US" sz="2400" dirty="0"/>
              <a:t>                     </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a:xfrm>
            <a:off x="457200" y="-76200"/>
            <a:ext cx="8229600" cy="1066800"/>
          </a:xfrm>
        </p:spPr>
        <p:txBody>
          <a:bodyPr>
            <a:normAutofit/>
          </a:bodyPr>
          <a:lstStyle/>
          <a:p>
            <a:r>
              <a:rPr lang="en-US" sz="2800" b="1" dirty="0"/>
              <a:t>OBJECTIVES</a:t>
            </a:r>
          </a:p>
        </p:txBody>
      </p:sp>
      <p:sp>
        <p:nvSpPr>
          <p:cNvPr id="3" name="Content Placeholder 2"/>
          <p:cNvSpPr>
            <a:spLocks noGrp="1"/>
          </p:cNvSpPr>
          <p:nvPr>
            <p:ph sz="half" idx="1"/>
          </p:nvPr>
        </p:nvSpPr>
        <p:spPr>
          <a:xfrm>
            <a:off x="457200" y="762000"/>
            <a:ext cx="4038600" cy="5943600"/>
          </a:xfrm>
        </p:spPr>
        <p:txBody>
          <a:bodyPr>
            <a:noAutofit/>
          </a:bodyPr>
          <a:lstStyle/>
          <a:p>
            <a:r>
              <a:rPr lang="en-US" sz="1600" dirty="0"/>
              <a:t>The primary objective of this project is to leverage machine learning to predict house prices accurately. This endeavor serves multiple purposes:</a:t>
            </a:r>
          </a:p>
          <a:p>
            <a:r>
              <a:rPr lang="en-US" sz="1600" b="1" dirty="0"/>
              <a:t>1. Informed Decision-Making: </a:t>
            </a:r>
            <a:r>
              <a:rPr lang="en-US" sz="1600" dirty="0"/>
              <a:t>For prospective homebuyers, understanding the factors that influence house prices can be invaluable. By building predictive models, we aim to provide insights into how various features, such as location, size, amenities, and market trends, affect property values. This information empowers buyers to make more informed decisions and negotiate better deals.</a:t>
            </a:r>
          </a:p>
          <a:p>
            <a:r>
              <a:rPr lang="en-US" sz="1600" b="1" dirty="0"/>
              <a:t>2. Real Estate Investment: </a:t>
            </a:r>
            <a:r>
              <a:rPr lang="en-US" sz="1600" dirty="0"/>
              <a:t>Investors in the real estate market are constantly seeking opportunities to maximize returns. Predicting house prices can help identify potentially lucrative investments. By analyzing historical data and market trends, we intend to develop models that can guide investors in selecting properties that align with their financial goals.</a:t>
            </a:r>
          </a:p>
        </p:txBody>
      </p:sp>
      <p:pic>
        <p:nvPicPr>
          <p:cNvPr id="6" name="Picture 5" descr="house price prediction (1).jpeg"/>
          <p:cNvPicPr>
            <a:picLocks noChangeAspect="1"/>
          </p:cNvPicPr>
          <p:nvPr/>
        </p:nvPicPr>
        <p:blipFill>
          <a:blip r:embed="rId3">
            <a:clrChange>
              <a:clrFrom>
                <a:srgbClr val="FFFFFF"/>
              </a:clrFrom>
              <a:clrTo>
                <a:srgbClr val="FFFFFF">
                  <a:alpha val="0"/>
                </a:srgbClr>
              </a:clrTo>
            </a:clrChange>
          </a:blip>
          <a:stretch>
            <a:fillRect/>
          </a:stretch>
        </p:blipFill>
        <p:spPr>
          <a:xfrm>
            <a:off x="3929743" y="1905000"/>
            <a:ext cx="5715000" cy="3218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a:xfrm>
            <a:off x="457200" y="-152400"/>
            <a:ext cx="8229600" cy="1143000"/>
          </a:xfrm>
        </p:spPr>
        <p:txBody>
          <a:bodyPr>
            <a:normAutofit/>
          </a:bodyPr>
          <a:lstStyle/>
          <a:p>
            <a:r>
              <a:rPr lang="en-US" sz="2400" b="1" dirty="0"/>
              <a:t>DATA SELECTION</a:t>
            </a:r>
          </a:p>
        </p:txBody>
      </p:sp>
      <p:sp>
        <p:nvSpPr>
          <p:cNvPr id="3" name="Content Placeholder 2"/>
          <p:cNvSpPr>
            <a:spLocks noGrp="1"/>
          </p:cNvSpPr>
          <p:nvPr>
            <p:ph sz="half" idx="1"/>
          </p:nvPr>
        </p:nvSpPr>
        <p:spPr>
          <a:xfrm>
            <a:off x="228600" y="685800"/>
            <a:ext cx="6248400" cy="6096000"/>
          </a:xfrm>
        </p:spPr>
        <p:txBody>
          <a:bodyPr>
            <a:noAutofit/>
          </a:bodyPr>
          <a:lstStyle/>
          <a:p>
            <a:r>
              <a:rPr lang="en-US" sz="1800" dirty="0"/>
              <a:t>:*Selecting an appropriate data source is a crucial step in predicting house prices using machine learning. You can obtain housing data from various sources, including:</a:t>
            </a:r>
          </a:p>
          <a:p>
            <a:r>
              <a:rPr lang="en-US" sz="1800" dirty="0"/>
              <a:t>1.Real Estate Websites: Websites like </a:t>
            </a:r>
            <a:r>
              <a:rPr lang="en-US" sz="1800" dirty="0" err="1"/>
              <a:t>Zillow</a:t>
            </a:r>
            <a:r>
              <a:rPr lang="en-US" sz="1800" dirty="0"/>
              <a:t>, Realtor.com, and </a:t>
            </a:r>
            <a:r>
              <a:rPr lang="en-US" sz="1800" dirty="0" err="1"/>
              <a:t>Redfin</a:t>
            </a:r>
            <a:r>
              <a:rPr lang="en-US" sz="1800" dirty="0"/>
              <a:t> often provide extensive datasets on property listings, including information on price, location, size, features, and historical sales data</a:t>
            </a:r>
          </a:p>
          <a:p>
            <a:r>
              <a:rPr lang="en-US" sz="1800" dirty="0"/>
              <a:t>2. Government Databases: Many government agencies maintain databases of property transactions, assessments, and tax records. These can be valuable sources of historical data</a:t>
            </a:r>
          </a:p>
          <a:p>
            <a:r>
              <a:rPr lang="en-US" sz="1800" dirty="0"/>
              <a:t>3.Open Data Portals: Some cities and regions provide open access to property data, which can be used for analysis and prediction.</a:t>
            </a:r>
          </a:p>
          <a:p>
            <a:r>
              <a:rPr lang="en-US" sz="1800" dirty="0"/>
              <a:t>4. </a:t>
            </a:r>
            <a:r>
              <a:rPr lang="en-US" sz="1800" dirty="0" err="1"/>
              <a:t>Kaggle</a:t>
            </a:r>
            <a:r>
              <a:rPr lang="en-US" sz="1800" dirty="0"/>
              <a:t> and Other Data Science Competitions: Platforms like </a:t>
            </a:r>
            <a:r>
              <a:rPr lang="en-US" sz="1800" dirty="0" err="1"/>
              <a:t>Kaggle</a:t>
            </a:r>
            <a:r>
              <a:rPr lang="en-US" sz="1800" dirty="0"/>
              <a:t> often host machine learning competitions related to house price prediction. You can use the datasets provided for these competitions.</a:t>
            </a:r>
          </a:p>
          <a:p>
            <a:r>
              <a:rPr lang="en-US" sz="1800" dirty="0"/>
              <a:t>5. Web Scraping: If necessary, you can use web scraping techniques to gather data from real estate websites or other online sources.</a:t>
            </a:r>
          </a:p>
        </p:txBody>
      </p:sp>
      <p:pic>
        <p:nvPicPr>
          <p:cNvPr id="6" name="Picture 5" descr="DATA SELECTION.jpg"/>
          <p:cNvPicPr>
            <a:picLocks noChangeAspect="1"/>
          </p:cNvPicPr>
          <p:nvPr/>
        </p:nvPicPr>
        <p:blipFill>
          <a:blip r:embed="rId3">
            <a:clrChange>
              <a:clrFrom>
                <a:srgbClr val="FFFFFF"/>
              </a:clrFrom>
              <a:clrTo>
                <a:srgbClr val="FFFFFF">
                  <a:alpha val="0"/>
                </a:srgbClr>
              </a:clrTo>
            </a:clrChange>
          </a:blip>
          <a:stretch>
            <a:fillRect/>
          </a:stretch>
        </p:blipFill>
        <p:spPr>
          <a:xfrm>
            <a:off x="5943600" y="990600"/>
            <a:ext cx="3657600" cy="47556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G3.jpg"/>
          <p:cNvPicPr>
            <a:picLocks noGrp="1" noChangeAspect="1"/>
          </p:cNvPicPr>
          <p:nvPr>
            <p:ph sz="half" idx="2"/>
          </p:nvPr>
        </p:nvPicPr>
        <p:blipFill>
          <a:blip r:embed="rId2"/>
          <a:stretch>
            <a:fillRect/>
          </a:stretch>
        </p:blipFill>
        <p:spPr>
          <a:xfrm>
            <a:off x="0" y="1"/>
            <a:ext cx="9144000" cy="6858000"/>
          </a:xfrm>
        </p:spPr>
      </p:pic>
      <p:sp>
        <p:nvSpPr>
          <p:cNvPr id="5" name="Title 4"/>
          <p:cNvSpPr>
            <a:spLocks noGrp="1"/>
          </p:cNvSpPr>
          <p:nvPr>
            <p:ph type="title"/>
          </p:nvPr>
        </p:nvSpPr>
        <p:spPr>
          <a:xfrm>
            <a:off x="457200" y="0"/>
            <a:ext cx="8229600" cy="1143000"/>
          </a:xfrm>
        </p:spPr>
        <p:txBody>
          <a:bodyPr>
            <a:normAutofit/>
          </a:bodyPr>
          <a:lstStyle/>
          <a:p>
            <a:r>
              <a:rPr lang="en-US" sz="2800" b="1" dirty="0"/>
              <a:t>DATA PROCESSING</a:t>
            </a:r>
          </a:p>
        </p:txBody>
      </p:sp>
      <p:sp>
        <p:nvSpPr>
          <p:cNvPr id="6" name="Content Placeholder 5"/>
          <p:cNvSpPr>
            <a:spLocks noGrp="1"/>
          </p:cNvSpPr>
          <p:nvPr>
            <p:ph sz="half" idx="1"/>
          </p:nvPr>
        </p:nvSpPr>
        <p:spPr>
          <a:xfrm>
            <a:off x="0" y="838200"/>
            <a:ext cx="5105400" cy="5714999"/>
          </a:xfrm>
        </p:spPr>
        <p:txBody>
          <a:bodyPr>
            <a:noAutofit/>
          </a:bodyPr>
          <a:lstStyle/>
          <a:p>
            <a:pPr>
              <a:buNone/>
            </a:pPr>
            <a:r>
              <a:rPr lang="en-US" sz="1600" dirty="0"/>
              <a:t>  Once you have collected your data, you'll need to preprocess it to prepare it for machine learning. This involves several steps:</a:t>
            </a:r>
          </a:p>
          <a:p>
            <a:pPr>
              <a:buNone/>
            </a:pPr>
            <a:r>
              <a:rPr lang="en-US" sz="1600" dirty="0"/>
              <a:t>           </a:t>
            </a:r>
            <a:r>
              <a:rPr lang="en-US" sz="1600" b="1" dirty="0"/>
              <a:t>1. Data Cleaning: </a:t>
            </a:r>
            <a:r>
              <a:rPr lang="en-US" sz="1600" dirty="0"/>
              <a:t>Identify and handle missing values, outliers, and inconsistencies in the data. This might involve imputing missing values, removing outliers, and correcting </a:t>
            </a:r>
          </a:p>
          <a:p>
            <a:pPr>
              <a:buNone/>
            </a:pPr>
            <a:r>
              <a:rPr lang="en-US" sz="1600" b="1" dirty="0"/>
              <a:t>            2.Feature Selection</a:t>
            </a:r>
            <a:r>
              <a:rPr lang="en-US" sz="1600" dirty="0"/>
              <a:t>: Analyze the importance of each feature in predicting house prices. You may need to eliminate less relevant features or perform feature engineering to create new meaningful features.</a:t>
            </a:r>
          </a:p>
          <a:p>
            <a:pPr>
              <a:buNone/>
            </a:pPr>
            <a:r>
              <a:rPr lang="en-US" sz="1600" dirty="0"/>
              <a:t>          </a:t>
            </a:r>
            <a:r>
              <a:rPr lang="en-US" sz="1600" b="1" dirty="0"/>
              <a:t>3.Data Transformation</a:t>
            </a:r>
            <a:r>
              <a:rPr lang="en-US" sz="1600" dirty="0"/>
              <a:t>: Convert categorical variables into numerical representations using techniques like one-hot encoding or label encoding. Scale numerical features to have consistent ranges (e.g., using Min-Max scaling or Standardization).</a:t>
            </a:r>
          </a:p>
          <a:p>
            <a:pPr>
              <a:buNone/>
            </a:pPr>
            <a:r>
              <a:rPr lang="en-US" sz="1600" b="1" dirty="0"/>
              <a:t>          4. Splitting the Data</a:t>
            </a:r>
            <a:r>
              <a:rPr lang="en-US" sz="1600" dirty="0"/>
              <a:t>: Divide the dataset into training, validation, and test sets. The training set is used to train your machine learning models, the validation set helps in </a:t>
            </a:r>
            <a:r>
              <a:rPr lang="en-US" sz="1600" dirty="0" err="1"/>
              <a:t>hyperparameter</a:t>
            </a:r>
            <a:r>
              <a:rPr lang="en-US" sz="1600" dirty="0"/>
              <a:t> tuning and model selection, and the test set is used to evaluate the final model's performance.</a:t>
            </a:r>
          </a:p>
        </p:txBody>
      </p:sp>
      <p:pic>
        <p:nvPicPr>
          <p:cNvPr id="9" name="Picture 8" descr="data-processing (2).png"/>
          <p:cNvPicPr>
            <a:picLocks noChangeAspect="1"/>
          </p:cNvPicPr>
          <p:nvPr/>
        </p:nvPicPr>
        <p:blipFill>
          <a:blip r:embed="rId3">
            <a:clrChange>
              <a:clrFrom>
                <a:srgbClr val="FFFFFF"/>
              </a:clrFrom>
              <a:clrTo>
                <a:srgbClr val="FFFFFF">
                  <a:alpha val="0"/>
                </a:srgbClr>
              </a:clrTo>
            </a:clrChange>
          </a:blip>
          <a:stretch>
            <a:fillRect/>
          </a:stretch>
        </p:blipFill>
        <p:spPr>
          <a:xfrm>
            <a:off x="5065585" y="1099457"/>
            <a:ext cx="4078415" cy="381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BG3.jpg"/>
          <p:cNvPicPr>
            <a:picLocks noGrp="1" noChangeAspect="1"/>
          </p:cNvPicPr>
          <p:nvPr>
            <p:ph sz="half" idx="1"/>
          </p:nvPr>
        </p:nvPicPr>
        <p:blipFill>
          <a:blip r:embed="rId2"/>
          <a:stretch>
            <a:fillRect/>
          </a:stretch>
        </p:blipFill>
        <p:spPr>
          <a:xfrm>
            <a:off x="0" y="0"/>
            <a:ext cx="9144000" cy="6858000"/>
          </a:xfrm>
        </p:spPr>
      </p:pic>
      <p:sp>
        <p:nvSpPr>
          <p:cNvPr id="8" name="Title 7"/>
          <p:cNvSpPr>
            <a:spLocks noGrp="1"/>
          </p:cNvSpPr>
          <p:nvPr>
            <p:ph type="title"/>
          </p:nvPr>
        </p:nvSpPr>
        <p:spPr>
          <a:xfrm>
            <a:off x="457200" y="-76200"/>
            <a:ext cx="8229600" cy="1182687"/>
          </a:xfrm>
        </p:spPr>
        <p:txBody>
          <a:bodyPr>
            <a:normAutofit/>
          </a:bodyPr>
          <a:lstStyle/>
          <a:p>
            <a:r>
              <a:rPr lang="en-US" sz="2800" b="1" dirty="0"/>
              <a:t>FEATURE  SELECTION</a:t>
            </a:r>
          </a:p>
        </p:txBody>
      </p:sp>
      <p:sp>
        <p:nvSpPr>
          <p:cNvPr id="10" name="Content Placeholder 9"/>
          <p:cNvSpPr>
            <a:spLocks noGrp="1"/>
          </p:cNvSpPr>
          <p:nvPr>
            <p:ph sz="half" idx="2"/>
          </p:nvPr>
        </p:nvSpPr>
        <p:spPr>
          <a:xfrm>
            <a:off x="3733800" y="685800"/>
            <a:ext cx="5410200" cy="6096000"/>
          </a:xfrm>
        </p:spPr>
        <p:txBody>
          <a:bodyPr>
            <a:noAutofit/>
          </a:bodyPr>
          <a:lstStyle/>
          <a:p>
            <a:r>
              <a:rPr lang="en-US" sz="1600" dirty="0"/>
              <a:t>Feature selection is a critical step in predicting house prices using machine learning. It involves choosing the most relevant and informative features (attributes) from your dataset to improve the accuracy and efficiency of your predictive model. Here are some methods and considerations for feature selection:</a:t>
            </a:r>
          </a:p>
          <a:p>
            <a:r>
              <a:rPr lang="en-US" sz="1600" b="1" dirty="0"/>
              <a:t>1. </a:t>
            </a:r>
            <a:r>
              <a:rPr lang="en-US" sz="1600" b="1" dirty="0" err="1"/>
              <a:t>Univariate</a:t>
            </a:r>
            <a:r>
              <a:rPr lang="en-US" sz="1600" b="1" dirty="0"/>
              <a:t> Feature Selection: - </a:t>
            </a:r>
            <a:r>
              <a:rPr lang="en-US" sz="1600" dirty="0"/>
              <a:t>Statistical Tests:* You can use statistical tests like chi-squared, ANOVA, or mutual information to evaluate the statistical significance of each feature in relation to the target variable.   - </a:t>
            </a:r>
            <a:r>
              <a:rPr lang="en-US" sz="1600" dirty="0" err="1"/>
              <a:t>SelectKBest</a:t>
            </a:r>
            <a:r>
              <a:rPr lang="en-US" sz="1600" dirty="0"/>
              <a:t>: </a:t>
            </a:r>
            <a:r>
              <a:rPr lang="en-US" sz="1600" dirty="0" err="1"/>
              <a:t>Scikit</a:t>
            </a:r>
            <a:r>
              <a:rPr lang="en-US" sz="1600" dirty="0"/>
              <a:t>-learn provides the `</a:t>
            </a:r>
            <a:r>
              <a:rPr lang="en-US" sz="1600" dirty="0" err="1"/>
              <a:t>SelectKBest</a:t>
            </a:r>
            <a:r>
              <a:rPr lang="en-US" sz="1600" dirty="0"/>
              <a:t>` method, which allows you to select the top k features based on a scoring function.</a:t>
            </a:r>
          </a:p>
          <a:p>
            <a:r>
              <a:rPr lang="en-US" sz="1600" b="1" dirty="0"/>
              <a:t>2. Recursive Feature Elimination (RFE):   </a:t>
            </a:r>
            <a:r>
              <a:rPr lang="en-US" sz="1600" dirty="0"/>
              <a:t>- RFE is an iterative method that starts with all features and gradually removes the least important ones based on the model's performance. This is often used with models that provide feature importance scores, like decision trees.</a:t>
            </a:r>
          </a:p>
          <a:p>
            <a:r>
              <a:rPr lang="en-US" sz="1600" b="1" dirty="0"/>
              <a:t>3. Feature Importance from Tree-Based Models:   - </a:t>
            </a:r>
            <a:r>
              <a:rPr lang="en-US" sz="1600" dirty="0"/>
              <a:t>Algorithms like Random Forests and Gradient Boosting Machines can measure feature importance. Features that contribute more to reducing impurity or error are considered more important.</a:t>
            </a:r>
          </a:p>
        </p:txBody>
      </p:sp>
      <p:pic>
        <p:nvPicPr>
          <p:cNvPr id="15" name="Picture 14" descr="WhatsApp Image 2023-09-30 at 2.51.06 PM.jpeg"/>
          <p:cNvPicPr>
            <a:picLocks noChangeAspect="1"/>
          </p:cNvPicPr>
          <p:nvPr/>
        </p:nvPicPr>
        <p:blipFill>
          <a:blip r:embed="rId3">
            <a:clrChange>
              <a:clrFrom>
                <a:srgbClr val="EEECE0"/>
              </a:clrFrom>
              <a:clrTo>
                <a:srgbClr val="EEECE0">
                  <a:alpha val="0"/>
                </a:srgbClr>
              </a:clrTo>
            </a:clrChange>
          </a:blip>
          <a:stretch>
            <a:fillRect/>
          </a:stretch>
        </p:blipFill>
        <p:spPr>
          <a:xfrm>
            <a:off x="-76200" y="1119188"/>
            <a:ext cx="3962400" cy="4333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BG3.jpg"/>
          <p:cNvPicPr>
            <a:picLocks noGrp="1" noChangeAspect="1"/>
          </p:cNvPicPr>
          <p:nvPr>
            <p:ph sz="half" idx="1"/>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2800" b="1" dirty="0"/>
              <a:t>MODEL SELECTION</a:t>
            </a:r>
          </a:p>
        </p:txBody>
      </p:sp>
      <p:sp>
        <p:nvSpPr>
          <p:cNvPr id="8" name="Content Placeholder 7"/>
          <p:cNvSpPr>
            <a:spLocks noGrp="1"/>
          </p:cNvSpPr>
          <p:nvPr>
            <p:ph sz="half" idx="2"/>
          </p:nvPr>
        </p:nvSpPr>
        <p:spPr>
          <a:xfrm>
            <a:off x="4648200" y="1600200"/>
            <a:ext cx="4343400" cy="4800600"/>
          </a:xfrm>
        </p:spPr>
        <p:txBody>
          <a:bodyPr>
            <a:normAutofit fontScale="70000" lnSpcReduction="20000"/>
          </a:bodyPr>
          <a:lstStyle/>
          <a:p>
            <a:r>
              <a:rPr lang="en-US" b="1" dirty="0"/>
              <a:t>1. Linear Regression: </a:t>
            </a:r>
            <a:r>
              <a:rPr lang="en-US" dirty="0"/>
              <a:t>A classic choice for regression tasks, linear regression models the relationship between features and house prices linearly. It's simple and interpretable but assumes a linear relationship.</a:t>
            </a:r>
          </a:p>
          <a:p>
            <a:r>
              <a:rPr lang="en-US" b="1" dirty="0"/>
              <a:t>2. Decision Trees: </a:t>
            </a:r>
            <a:r>
              <a:rPr lang="en-US" dirty="0"/>
              <a:t>Decision tree models capture non-linear relationships and interactions between features. They are interpretable and can handle both numerical and categorical data.</a:t>
            </a:r>
          </a:p>
          <a:p>
            <a:r>
              <a:rPr lang="en-US" b="1" dirty="0"/>
              <a:t>3. Random Forests</a:t>
            </a:r>
            <a:r>
              <a:rPr lang="en-US" dirty="0"/>
              <a:t>: An ensemble of decision trees, random forests improve predictive accuracy and reduce </a:t>
            </a:r>
            <a:r>
              <a:rPr lang="en-US" dirty="0" err="1"/>
              <a:t>overfitting</a:t>
            </a:r>
            <a:r>
              <a:rPr lang="en-US" dirty="0"/>
              <a:t>. They excel at handling complex datasets with many features.</a:t>
            </a:r>
          </a:p>
        </p:txBody>
      </p:sp>
      <p:pic>
        <p:nvPicPr>
          <p:cNvPr id="12" name="Picture 11" descr="WhatsApp Image 2023-09-30 at 2.55.06 PM.jpeg"/>
          <p:cNvPicPr>
            <a:picLocks noChangeAspect="1"/>
          </p:cNvPicPr>
          <p:nvPr/>
        </p:nvPicPr>
        <p:blipFill>
          <a:blip r:embed="rId3">
            <a:clrChange>
              <a:clrFrom>
                <a:srgbClr val="FFFFFF"/>
              </a:clrFrom>
              <a:clrTo>
                <a:srgbClr val="FFFFFF">
                  <a:alpha val="0"/>
                </a:srgbClr>
              </a:clrTo>
            </a:clrChange>
          </a:blip>
          <a:stretch>
            <a:fillRect/>
          </a:stretch>
        </p:blipFill>
        <p:spPr>
          <a:xfrm>
            <a:off x="-152399" y="1219200"/>
            <a:ext cx="5029200" cy="510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457200" y="274638"/>
            <a:ext cx="8229600" cy="715962"/>
          </a:xfrm>
        </p:spPr>
        <p:txBody>
          <a:bodyPr>
            <a:noAutofit/>
          </a:bodyPr>
          <a:lstStyle/>
          <a:p>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2400" b="1" dirty="0"/>
              <a:t>EVALUATION</a:t>
            </a:r>
            <a:br>
              <a:rPr lang="en-US" sz="1600" dirty="0"/>
            </a:br>
            <a:br>
              <a:rPr lang="en-US" sz="1600" dirty="0"/>
            </a:br>
            <a:r>
              <a:rPr lang="en-US" sz="1800" dirty="0"/>
              <a:t>When predicting house prices using machine learning models, it's crucial to assess their performance accurately. Here are key evaluation aspects:</a:t>
            </a:r>
            <a:br>
              <a:rPr lang="en-US" sz="1800" dirty="0"/>
            </a:br>
            <a:r>
              <a:rPr lang="en-US" sz="1800" dirty="0"/>
              <a:t>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a:t>
            </a:r>
            <a:br>
              <a:rPr lang="en-US" sz="1800" dirty="0"/>
            </a:br>
            <a:r>
              <a:rPr lang="en-US" sz="1800" dirty="0"/>
              <a:t>2. Cross-</a:t>
            </a:r>
            <a:r>
              <a:rPr lang="en-US" sz="1800" dirty="0" err="1"/>
              <a:t>Validation:Use</a:t>
            </a:r>
            <a:r>
              <a:rPr lang="en-US" sz="1800" dirty="0"/>
              <a:t> techniques like k-fold cross-validation to assess how well the model generalizes to unseen data. It helps detect </a:t>
            </a:r>
            <a:r>
              <a:rPr lang="en-US" sz="1800" dirty="0" err="1"/>
              <a:t>overfitting</a:t>
            </a:r>
            <a:r>
              <a:rPr lang="en-US" sz="1800" dirty="0"/>
              <a:t> and provides more robust performance estimates.</a:t>
            </a:r>
          </a:p>
        </p:txBody>
      </p:sp>
      <p:pic>
        <p:nvPicPr>
          <p:cNvPr id="4" name="Picture 3" descr="WhatsApp Image 2023-09-30 at 2.40.45 PM.jpeg"/>
          <p:cNvPicPr>
            <a:picLocks noChangeAspect="1"/>
          </p:cNvPicPr>
          <p:nvPr/>
        </p:nvPicPr>
        <p:blipFill>
          <a:blip r:embed="rId3">
            <a:clrChange>
              <a:clrFrom>
                <a:srgbClr val="FFFFFF"/>
              </a:clrFrom>
              <a:clrTo>
                <a:srgbClr val="FFFFFF">
                  <a:alpha val="0"/>
                </a:srgbClr>
              </a:clrTo>
            </a:clrChange>
          </a:blip>
          <a:stretch>
            <a:fillRect/>
          </a:stretch>
        </p:blipFill>
        <p:spPr>
          <a:xfrm>
            <a:off x="1600200" y="4038600"/>
            <a:ext cx="5105400" cy="26625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TotalTime>
  <Words>2050</Words>
  <Application>Microsoft Office PowerPoint</Application>
  <PresentationFormat>On-screen Show (4:3)</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Calibri</vt:lpstr>
      <vt:lpstr>Google Sans</vt:lpstr>
      <vt:lpstr>Wingdings</vt:lpstr>
      <vt:lpstr>Office Theme</vt:lpstr>
      <vt:lpstr>DEPARTMENT OF ELECTRONICS AND COMMUNICATION ENGINEERING</vt:lpstr>
      <vt:lpstr>PROBLEM STATEMENT :PREDICTING HOUSE PRICES USING MACHINE LEARNING</vt:lpstr>
      <vt:lpstr>PowerPoint Presentation</vt:lpstr>
      <vt:lpstr>OBJECTIVES</vt:lpstr>
      <vt:lpstr>DATA SELECTION</vt:lpstr>
      <vt:lpstr>DATA PROCESSING</vt:lpstr>
      <vt:lpstr>FEATURE  SELECTION</vt:lpstr>
      <vt:lpstr>MODEL SELECTION</vt:lpstr>
      <vt:lpstr>              EVALUATION  When predicting house prices using machine learning models, it's crucial to assess their performance accurately. Here are key evaluation aspects: 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 2. Cross-Validation:Use techniques like k-fold cross-validation to assess how well the model generalizes to unseen data. It helps detect overfitting and provides more robust performance estimates.</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Administrator</dc:creator>
  <cp:lastModifiedBy>Farzana Begum</cp:lastModifiedBy>
  <cp:revision>13</cp:revision>
  <dcterms:created xsi:type="dcterms:W3CDTF">2023-09-30T06:09:56Z</dcterms:created>
  <dcterms:modified xsi:type="dcterms:W3CDTF">2023-10-10T12:35:41Z</dcterms:modified>
</cp:coreProperties>
</file>