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E8672-CDF4-4CAC-AC04-9B96ECE5844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DA89C-B4ED-4C2C-8D08-B9B3A4F5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2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B9EB-BF4B-4E48-B3B6-D628853554FE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3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89F4-139C-411B-BB78-DE953A2D428D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B1B-D395-495C-A7A3-9FBB89F33397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3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0F0-78FB-4595-B812-4F6323E8B0DB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3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F1C-206C-45E8-8168-3BFA8A458AB3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2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29EA-3727-4AC7-B281-CACCADDE7D36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343E-B951-473C-B248-1FD94053451A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5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185C-9CD2-4764-97D6-1A584FBAA051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EBBB-9FCB-403B-9759-B56948F27601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8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8CAF-0636-4650-8435-79E8BBAE1728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D2E-6A20-4FB3-A3F6-C3E4BBABFF45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D3C5-DAE2-433F-AF63-765719023775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C41F-0C07-4D23-BAC2-B491C891FAD1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04E-3F01-43BF-9A1F-CEA8A4BEBA4A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2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A42B-78E4-4D73-9134-6E8DFDF13C96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2270-8922-4DF1-95E1-73450156E80B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3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CFB8-D2D7-43B3-BADC-F8195601416C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1BBB33-C500-4140-8CD9-48F72A89E812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9E9E2A-8AA1-4FB7-A00E-FD1ABE23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7FE0-5723-4FC7-CFA4-60E4C7315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Bigtable: A Distributed Storage System for 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0188D-61CB-6D15-FED2-220410E19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287087"/>
          </a:xfrm>
        </p:spPr>
        <p:txBody>
          <a:bodyPr>
            <a:normAutofit/>
          </a:bodyPr>
          <a:lstStyle/>
          <a:p>
            <a:r>
              <a:rPr lang="en-US" dirty="0"/>
              <a:t>CSE706: Distributed Computing Systems</a:t>
            </a:r>
          </a:p>
          <a:p>
            <a:r>
              <a:rPr lang="en-US" dirty="0"/>
              <a:t>Group 12</a:t>
            </a:r>
          </a:p>
          <a:p>
            <a:r>
              <a:rPr lang="en-US" sz="1400" dirty="0"/>
              <a:t>Istiaq Mohammad - 22266025 </a:t>
            </a:r>
          </a:p>
          <a:p>
            <a:r>
              <a:rPr lang="en-US" sz="1400" dirty="0"/>
              <a:t>Mirza Md. </a:t>
            </a:r>
            <a:r>
              <a:rPr lang="en-US" sz="1400" dirty="0" err="1"/>
              <a:t>Nazmus</a:t>
            </a:r>
            <a:r>
              <a:rPr lang="en-US" sz="1400" dirty="0"/>
              <a:t> </a:t>
            </a:r>
            <a:r>
              <a:rPr lang="en-US" sz="1400" dirty="0" err="1"/>
              <a:t>Sakib</a:t>
            </a:r>
            <a:r>
              <a:rPr lang="en-US" sz="1400" dirty="0"/>
              <a:t> - 22166017</a:t>
            </a:r>
          </a:p>
          <a:p>
            <a:r>
              <a:rPr lang="en-US" sz="1400" dirty="0" err="1"/>
              <a:t>Irfana</a:t>
            </a:r>
            <a:r>
              <a:rPr lang="en-US" sz="1400" dirty="0"/>
              <a:t> </a:t>
            </a:r>
            <a:r>
              <a:rPr lang="en-US" sz="1400" dirty="0" err="1"/>
              <a:t>Afifa</a:t>
            </a:r>
            <a:r>
              <a:rPr lang="en-US" sz="1400" dirty="0"/>
              <a:t> - 22166047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6A0A4-5A59-697D-FBAC-3417135E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4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C0CD-48AE-E131-FA70-2B3F12D2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F63F-6117-89C8-B26D-AA530C47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Bigtable is used to improve the performance of the following Google services:</a:t>
            </a:r>
          </a:p>
          <a:p>
            <a:r>
              <a:rPr lang="en-US" dirty="0"/>
              <a:t>Google Analytics</a:t>
            </a:r>
          </a:p>
          <a:p>
            <a:r>
              <a:rPr lang="en-US" dirty="0"/>
              <a:t>Google Earth</a:t>
            </a:r>
          </a:p>
          <a:p>
            <a:r>
              <a:rPr lang="en-US" dirty="0"/>
              <a:t>Google Personalized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478D-EF39-1586-88C1-3DB6778E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4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A7FD-BF36-39F8-08D9-B0BB5643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10-CBBD-C7CC-B30C-8DDD3561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distributed systems are vulnerable to many types of failures</a:t>
            </a:r>
          </a:p>
          <a:p>
            <a:r>
              <a:rPr lang="en-US" dirty="0"/>
              <a:t>It is important to delay adding new features until it is clear how the new features will be used</a:t>
            </a:r>
          </a:p>
          <a:p>
            <a:r>
              <a:rPr lang="en-US" dirty="0"/>
              <a:t>The importance of proper system-level monitoring</a:t>
            </a:r>
          </a:p>
          <a:p>
            <a:r>
              <a:rPr lang="en-US" dirty="0"/>
              <a:t>The value of simple designs and the importance of code and design clarity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B1B8C-569D-BA43-B8B1-359F941D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9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77BA-C0BE-14E1-94FF-DB92A2CC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05BC-2B83-9477-849E-AE33D8974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Boxwood project has components that overlap in some ways with Chubby, GFS, and Bigtable.</a:t>
            </a:r>
          </a:p>
          <a:p>
            <a:r>
              <a:rPr lang="en-US" dirty="0"/>
              <a:t>CAN, Chord, Tapestry, and Pastry have tackled the problem of providing distributed storage or higher-level services over wide area networks</a:t>
            </a:r>
          </a:p>
          <a:p>
            <a:r>
              <a:rPr lang="en-US" dirty="0"/>
              <a:t>Oracle’s Real Application Cluster database is a parallel database that can store large volumes of data, but supports a complete relational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27801-2F83-45A7-E958-EFDE705D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4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5311-10A4-50D6-CABE-E501BFE8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8B23-9655-EE4A-EC1E-220BEAD9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Bigtable clusters have been in production use since April 2005</a:t>
            </a:r>
          </a:p>
          <a:p>
            <a:r>
              <a:rPr lang="en-US" dirty="0"/>
              <a:t>Allows for flexibility, scalability, and easy integration into Google’s infrastructure</a:t>
            </a:r>
          </a:p>
          <a:p>
            <a:r>
              <a:rPr lang="en-US" dirty="0"/>
              <a:t>Developing their own data model provided Google a greater degree of control, flexibility and optimization for their services.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33FAA-398D-B03C-9C0F-0EB5C97E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64EE-EC23-1417-5301-BE9EF76F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78D974-13C1-EFAF-4A53-3936C6783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333669"/>
              </p:ext>
            </p:extLst>
          </p:nvPr>
        </p:nvGraphicFramePr>
        <p:xfrm>
          <a:off x="2172749" y="1920380"/>
          <a:ext cx="8925886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337">
                  <a:extLst>
                    <a:ext uri="{9D8B030D-6E8A-4147-A177-3AD203B41FA5}">
                      <a16:colId xmlns:a16="http://schemas.microsoft.com/office/drawing/2014/main" val="4146310468"/>
                    </a:ext>
                  </a:extLst>
                </a:gridCol>
                <a:gridCol w="8187549">
                  <a:extLst>
                    <a:ext uri="{9D8B030D-6E8A-4147-A177-3AD203B41FA5}">
                      <a16:colId xmlns:a16="http://schemas.microsoft.com/office/drawing/2014/main" val="3511155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1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3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83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Building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55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Refinements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80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17331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3220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95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Related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1187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688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7D34B-3061-43FF-BB3C-BE27B840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2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2D93-4FF4-D5DE-7E0F-82FDA8D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BBA8-E10C-304D-5CD6-F2602B737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Bigtable is a distributed data storage system</a:t>
            </a:r>
          </a:p>
          <a:p>
            <a:r>
              <a:rPr lang="en-US" dirty="0"/>
              <a:t>Can scale to thousands of machines and petabytes of data</a:t>
            </a:r>
          </a:p>
          <a:p>
            <a:r>
              <a:rPr lang="en-US" dirty="0"/>
              <a:t>Used in various Google products such as Analytics, Earth, and more</a:t>
            </a:r>
          </a:p>
          <a:p>
            <a:r>
              <a:rPr lang="en-US" dirty="0"/>
              <a:t>Shares many similarities with databases but provides a different interface</a:t>
            </a:r>
          </a:p>
          <a:p>
            <a:r>
              <a:rPr lang="en-US" dirty="0"/>
              <a:t>Treats data as uninterpreted strings, allowing user defined schemas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F6CD1-A26C-B0A4-F550-383ECE22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C7F1-A125-16D0-95DD-1A63F369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BAF7-F99C-71FE-2E9C-D6ACC1D9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Bigtable is a sparse, distributed, persistent multidimensional sorted map</a:t>
            </a:r>
          </a:p>
          <a:p>
            <a:r>
              <a:rPr lang="en-US" dirty="0"/>
              <a:t>Map indexed by a row key, column key, and a timestamp</a:t>
            </a:r>
          </a:p>
          <a:p>
            <a:pPr marL="0" indent="0" algn="ctr">
              <a:buNone/>
            </a:pPr>
            <a:r>
              <a:rPr lang="en-US" sz="1800" b="0" i="0" u="none" strike="noStrike" baseline="0" dirty="0">
                <a:latin typeface="Helvetica" panose="020B0604020202020204" pitchFamily="34" charset="0"/>
              </a:rPr>
              <a:t>(</a:t>
            </a:r>
            <a:r>
              <a:rPr lang="en-US" sz="1800" b="0" i="0" u="none" strike="noStrike" baseline="0" dirty="0" err="1">
                <a:latin typeface="Helvetica" panose="020B0604020202020204" pitchFamily="34" charset="0"/>
              </a:rPr>
              <a:t>row:string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Helvetica" panose="020B0604020202020204" pitchFamily="34" charset="0"/>
              </a:rPr>
              <a:t>column:string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, time:int64) </a:t>
            </a:r>
            <a:r>
              <a:rPr lang="en-US" sz="1800" b="0" i="0" u="none" strike="noStrike" baseline="0" dirty="0">
                <a:latin typeface="CMSY10"/>
              </a:rPr>
              <a:t>!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string</a:t>
            </a:r>
          </a:p>
          <a:p>
            <a:r>
              <a:rPr lang="en-US" dirty="0"/>
              <a:t>Row range is dynamically partitioned</a:t>
            </a:r>
          </a:p>
          <a:p>
            <a:r>
              <a:rPr lang="en-US" dirty="0"/>
              <a:t>Columns are grouped into families for access control and compression</a:t>
            </a:r>
          </a:p>
          <a:p>
            <a:r>
              <a:rPr lang="en-US" dirty="0"/>
              <a:t>Timestamps help to differentiate and manage version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7E5FA-7754-F33D-99D2-942E1E96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78B1-6B6E-5750-3940-E2C1C85E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A9BF-E66A-D280-A836-22F5F6654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Bigtable API allows creating and deleting tables and column families</a:t>
            </a:r>
          </a:p>
          <a:p>
            <a:r>
              <a:rPr lang="en-US" dirty="0"/>
              <a:t>Bigtable supports single-row transactions</a:t>
            </a:r>
          </a:p>
          <a:p>
            <a:r>
              <a:rPr lang="en-US" dirty="0"/>
              <a:t>Bigtable supports the execution of client-supplied scripts</a:t>
            </a:r>
          </a:p>
          <a:p>
            <a:r>
              <a:rPr lang="en-US" dirty="0"/>
              <a:t>Bigtable can be used both as an input source and as an output target for MapReduce jobs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2AFE5-2326-6B16-6A7F-0A561A7F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92C4-AAE8-1C23-32AB-43E29182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A664-906F-EA8B-6BE7-22B29E8A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Bigtable uses the distributed Google File System to store log and data files</a:t>
            </a:r>
          </a:p>
          <a:p>
            <a:r>
              <a:rPr lang="en-US" dirty="0"/>
              <a:t>A Bigtable cluster typically operates in a shared pool of machines so a cluster management system is required</a:t>
            </a:r>
          </a:p>
          <a:p>
            <a:r>
              <a:rPr lang="en-US" dirty="0"/>
              <a:t>Google </a:t>
            </a:r>
            <a:r>
              <a:rPr lang="en-US" dirty="0" err="1"/>
              <a:t>SSTable</a:t>
            </a:r>
            <a:r>
              <a:rPr lang="en-US" dirty="0"/>
              <a:t> file format is used internally to store Bigtable data which provides a persistent, ordered immutable map from keys to values.</a:t>
            </a:r>
          </a:p>
          <a:p>
            <a:r>
              <a:rPr lang="en-US" dirty="0"/>
              <a:t>Bigtable relies on a highly-available and persistent distributed lock service called Chubby which works using five active replicas to ensure atomic read-write access.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979BC-B011-A346-D4D9-413655FC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CFBC-162A-70B8-3591-0E5399CF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CFF9-2851-E855-B432-62BAAD77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major components: a library that is linked into every client, one master server, and many dynamic tablet servers.</a:t>
            </a:r>
          </a:p>
          <a:p>
            <a:r>
              <a:rPr lang="en-US" dirty="0"/>
              <a:t>The master is responsible for assigning tablets to tablet servers, detecting the addition and expiration of tablet servers, balancing tablet-server load, and garbage collection of files in GFS.</a:t>
            </a:r>
          </a:p>
          <a:p>
            <a:r>
              <a:rPr lang="en-US" dirty="0"/>
              <a:t>Clients communicate directly with tablet servers for read-writes, making the master lightly loaded in practice.</a:t>
            </a:r>
          </a:p>
          <a:p>
            <a:r>
              <a:rPr lang="en-US" dirty="0"/>
              <a:t>As tables grow, they get split across multiple tablets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1EB48-2198-0516-51BB-D44B0F7C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1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8FC6-A446-D792-CAA9-F7B5BFAC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5B2-133F-6220-BC3A-BA93FADD8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improve the performance, the following refinements were made:</a:t>
            </a:r>
          </a:p>
          <a:p>
            <a:r>
              <a:rPr lang="en-US" dirty="0"/>
              <a:t>Locality groups</a:t>
            </a:r>
          </a:p>
          <a:p>
            <a:r>
              <a:rPr lang="en-US" dirty="0"/>
              <a:t>Compression</a:t>
            </a:r>
          </a:p>
          <a:p>
            <a:r>
              <a:rPr lang="en-US" dirty="0"/>
              <a:t>Caching for read performance</a:t>
            </a:r>
          </a:p>
          <a:p>
            <a:r>
              <a:rPr lang="en-US" dirty="0"/>
              <a:t>Bloom filters</a:t>
            </a:r>
          </a:p>
          <a:p>
            <a:r>
              <a:rPr lang="en-US" dirty="0"/>
              <a:t>Commit-log implementation</a:t>
            </a:r>
          </a:p>
          <a:p>
            <a:r>
              <a:rPr lang="en-US" dirty="0"/>
              <a:t>Speeding up tablet recovery</a:t>
            </a:r>
          </a:p>
          <a:p>
            <a:r>
              <a:rPr lang="en-US" dirty="0"/>
              <a:t>Exploiting immutability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FC5CE-7D0F-86E5-1AD2-2CB22B9D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21F2-63E7-3268-6F9B-5C599736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2341-3558-D5B4-2796-68DDC076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Bigtable cluster with N tablet servers to measure the performance and scalability of Bigtable as N is varied was set up</a:t>
            </a:r>
          </a:p>
          <a:p>
            <a:r>
              <a:rPr lang="en-US" dirty="0"/>
              <a:t>R was the distinct number of Bigtable row keys involved in the test.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0A3A9-5C29-2E20-167F-F409DE0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E2A-8AA1-4FB7-A00E-FD1ABE231696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C6398-141C-2974-0F4A-4FF28E4C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01" y="3429000"/>
            <a:ext cx="9067738" cy="28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95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1306</TotalTime>
  <Words>640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CMSY10</vt:lpstr>
      <vt:lpstr>Corbel</vt:lpstr>
      <vt:lpstr>Helvetica</vt:lpstr>
      <vt:lpstr>Parallax</vt:lpstr>
      <vt:lpstr>Bigtable: A Distributed Storage System for Structured Data</vt:lpstr>
      <vt:lpstr>Contents</vt:lpstr>
      <vt:lpstr>Introduction</vt:lpstr>
      <vt:lpstr>Data Model</vt:lpstr>
      <vt:lpstr>API</vt:lpstr>
      <vt:lpstr>Building Blocks</vt:lpstr>
      <vt:lpstr>Implementation</vt:lpstr>
      <vt:lpstr>Refinements</vt:lpstr>
      <vt:lpstr>Performance Evaluation</vt:lpstr>
      <vt:lpstr>Real Applications</vt:lpstr>
      <vt:lpstr>Lessons</vt:lpstr>
      <vt:lpstr>Related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Bigtable: A Distributed Storage System for Structured Data</dc:title>
  <dc:creator>Istiaq Mohammad</dc:creator>
  <cp:lastModifiedBy>Istiaq Mohammad</cp:lastModifiedBy>
  <cp:revision>9</cp:revision>
  <dcterms:created xsi:type="dcterms:W3CDTF">2022-12-12T19:56:01Z</dcterms:created>
  <dcterms:modified xsi:type="dcterms:W3CDTF">2022-12-13T17:42:38Z</dcterms:modified>
</cp:coreProperties>
</file>