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7" r:id="rId12"/>
    <p:sldId id="266" r:id="rId13"/>
    <p:sldId id="268" r:id="rId14"/>
    <p:sldId id="269" r:id="rId15"/>
    <p:sldId id="270" r:id="rId16"/>
    <p:sldId id="271" r:id="rId17"/>
    <p:sldId id="272" r:id="rId18"/>
    <p:sldId id="276" r:id="rId19"/>
    <p:sldId id="274" r:id="rId20"/>
    <p:sldId id="275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DE22-F34E-5F52-E8BC-990E480F7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B10F84-FFFC-292D-2B68-3F5A33179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42D11-4DD1-4453-4049-576ED25E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CC11-82A2-45A7-BADB-4AB1310F9C6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5ECDE-2155-B785-F9B9-FA8757AC6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FB103-471A-8D49-64FF-E52A380A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808B-BABC-4314-BFAC-ABAC6925A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844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02B7-ADF2-781F-620F-56AA9155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836C3-AF4D-C073-3E1F-3926A66AE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694A3-E5A4-C912-439F-734136A55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CC11-82A2-45A7-BADB-4AB1310F9C6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7F23A-2FBE-CA9C-2BD3-1E57D2BB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2B9A9-F6B7-4AD0-29F0-09EC1ADB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808B-BABC-4314-BFAC-ABAC6925A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61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8F968-4437-DB71-6127-09834D8E9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193B6-1E39-BEDA-C6A5-D15337662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C5CEA-7878-33EA-1C8F-38F6380B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CC11-82A2-45A7-BADB-4AB1310F9C6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82BA7-26FE-BC02-BF30-F0F2080E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0F6C5-6BF2-1913-56BA-8C45A1EF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808B-BABC-4314-BFAC-ABAC6925A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25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B367-29B1-F2A7-DD20-FAA16C0A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5EE88-C2D2-3037-5011-E2F68E80C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6E5EC5-D7D8-0886-4B73-7613ABE0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CC11-82A2-45A7-BADB-4AB1310F9C6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F03A8-E776-8AE3-BA2E-55A1131D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E9486-0B16-15B7-4D66-E2429678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808B-BABC-4314-BFAC-ABAC6925A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9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7E07-5204-A732-F739-C5515481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F1892-E9DE-8FC2-9270-761C63A5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3979B-053A-2187-5386-8254C625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CC11-82A2-45A7-BADB-4AB1310F9C6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E333F-8AE3-1AE8-E9B1-527A077D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A39F6-6642-C697-D2D7-417857BD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808B-BABC-4314-BFAC-ABAC6925A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9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7406-FDE6-A965-B98E-EEF0683B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F13-2A4D-B07C-EA20-4EACEC41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FC339-6ABC-5C62-32FB-276725D62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CF73C-48C0-E9A9-68BB-33A5E337B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CC11-82A2-45A7-BADB-4AB1310F9C6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E82F1-0A17-5574-546D-ABA82BF6A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44180-66DE-3461-D153-4FD9ABDD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808B-BABC-4314-BFAC-ABAC6925A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3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C4CD9-6641-5C58-B70A-9332D15F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CD429-5FDA-A17C-4ECF-371097E8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168CD-B808-644A-4F87-01B3E9537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51E6B-D0A6-90DF-D240-EBB2443D9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5DC0B-AECE-8234-FED0-FD48BB031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5CC25-ED37-CEAF-2551-22CA8B59F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CC11-82A2-45A7-BADB-4AB1310F9C6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808AA5-0CEF-D75A-5C13-C196B1D06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B6D2E-7D76-0F6C-432A-9CDE2712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808B-BABC-4314-BFAC-ABAC6925A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76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6254-D3A3-6063-E7EC-0827143DE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2304E-B45F-AB79-1350-7F75F5FF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CC11-82A2-45A7-BADB-4AB1310F9C6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D07C2-EF1D-7A6F-B6CB-4AF290A5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44B759-C725-3D09-D0B0-5A85490C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808B-BABC-4314-BFAC-ABAC6925A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635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9D40D-8E46-D950-7709-D6830BE6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CC11-82A2-45A7-BADB-4AB1310F9C6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E233A-67F0-C187-7285-681AB7EF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CBEF5-F9D8-DAEF-5F91-86BF4EE31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808B-BABC-4314-BFAC-ABAC6925A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59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BC13-FB83-1EB2-3065-D6E03EAD1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F24A3-0812-5ADE-A35F-76C5920FB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13A96-CB8A-0656-293C-8BEEC1970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A644F-B363-7040-4755-13EC897B6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CC11-82A2-45A7-BADB-4AB1310F9C6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BF897-E9E3-F543-B455-12BDF3BD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E7587-633E-BA87-2171-D944E33BF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808B-BABC-4314-BFAC-ABAC6925A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70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09C1-AED1-70B5-D7DA-36C48B69B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B1346-0457-CF7F-BEFF-DF61B82CA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2167D-6BF7-CEA5-61FF-CB1C7D417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94B9C-4D81-86B5-A6E8-FC25BE678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ECC11-82A2-45A7-BADB-4AB1310F9C6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CA418-FD13-3F7D-9C03-7AA759B2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6C2B5-9425-F5CA-64EA-F7B390C55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2808B-BABC-4314-BFAC-ABAC6925A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56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F4DD1E-2F2D-24A3-2B2A-74DDB723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0F25C-4B6C-7CAF-E744-40104FC2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4C18C-6395-883D-5276-5679B3BB2D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ECC11-82A2-45A7-BADB-4AB1310F9C68}" type="datetimeFigureOut">
              <a:rPr lang="en-IN" smtClean="0"/>
              <a:t>02-02-2023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EAEEE-D7CD-EDB8-39C4-90B2BD7CC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2DAC1-4312-F2FC-5E4E-DFE403116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2808B-BABC-4314-BFAC-ABAC6925A6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47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5ADC-AA9B-848D-6594-9A27F4AE4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0024" y="581187"/>
            <a:ext cx="9144000" cy="2387600"/>
          </a:xfrm>
        </p:spPr>
        <p:txBody>
          <a:bodyPr/>
          <a:lstStyle/>
          <a:p>
            <a:r>
              <a:rPr lang="en-US" b="0" i="0" dirty="0">
                <a:solidFill>
                  <a:srgbClr val="393939"/>
                </a:solidFill>
                <a:effectLst/>
                <a:latin typeface="Graphik"/>
              </a:rPr>
              <a:t>Row-level security (RLS)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9B45C-9D7A-247C-EC2B-3398AD4E9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0024" y="3061333"/>
            <a:ext cx="9144000" cy="1655762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IN" sz="6000" b="0" i="0" dirty="0">
                <a:solidFill>
                  <a:srgbClr val="393939"/>
                </a:solidFill>
                <a:effectLst/>
                <a:latin typeface="Graphik"/>
              </a:rPr>
              <a:t>Power </a:t>
            </a:r>
            <a:r>
              <a:rPr lang="en-IN" sz="6000" dirty="0">
                <a:solidFill>
                  <a:srgbClr val="393939"/>
                </a:solidFill>
                <a:latin typeface="Graphik"/>
              </a:rPr>
              <a:t>BI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68819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3E2A3-ABDE-78AB-378B-61870DD7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0" i="0" dirty="0">
                <a:solidFill>
                  <a:srgbClr val="333332"/>
                </a:solidFill>
                <a:effectLst/>
                <a:latin typeface="Oswald" panose="00000500000000000000" pitchFamily="2" charset="0"/>
              </a:rPr>
              <a:t>Limitation of Power BI Row-Level Security</a:t>
            </a:r>
            <a:endParaRPr lang="en-IN" sz="4000" dirty="0">
              <a:latin typeface="Oswald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CD829-4319-46AD-C4BC-7726034D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600" b="1" i="0" u="sng" dirty="0">
                <a:effectLst/>
              </a:rPr>
              <a:t>list of the limitations of Power BI Row Level Security.</a:t>
            </a:r>
          </a:p>
          <a:p>
            <a:pPr marL="0" indent="0" algn="l">
              <a:buNone/>
            </a:pPr>
            <a:endParaRPr lang="en-US" sz="2600" b="1" i="0" u="sng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Previously defined roles and rules in the Power BI service must be </a:t>
            </a:r>
            <a:r>
              <a:rPr lang="en-US" sz="2600" b="1" i="0" dirty="0">
                <a:effectLst/>
              </a:rPr>
              <a:t>recreated</a:t>
            </a:r>
            <a:r>
              <a:rPr lang="en-US" sz="2600" b="0" i="0" dirty="0">
                <a:effectLst/>
              </a:rPr>
              <a:t> in </a:t>
            </a:r>
            <a:r>
              <a:rPr lang="en-US" sz="2600" b="1" i="0" dirty="0">
                <a:effectLst/>
              </a:rPr>
              <a:t>Power BI Desktop</a:t>
            </a:r>
            <a:r>
              <a:rPr lang="en-US" sz="2600" b="0" i="0" dirty="0"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You can apply Row Level Security </a:t>
            </a:r>
            <a:r>
              <a:rPr lang="en-US" sz="2600" b="1" i="0" dirty="0">
                <a:effectLst/>
              </a:rPr>
              <a:t>only</a:t>
            </a:r>
            <a:r>
              <a:rPr lang="en-US" sz="2600" b="0" i="0" dirty="0">
                <a:effectLst/>
              </a:rPr>
              <a:t> on the data models created with </a:t>
            </a:r>
            <a:r>
              <a:rPr lang="en-US" sz="2600" b="1" i="0" dirty="0">
                <a:effectLst/>
              </a:rPr>
              <a:t>Power BI Desktop</a:t>
            </a:r>
            <a:r>
              <a:rPr lang="en-US" sz="2600" b="0" i="0" dirty="0">
                <a:effectLst/>
              </a:rPr>
              <a:t>. You must convert the other format files into Power BI Desktop (</a:t>
            </a:r>
            <a:r>
              <a:rPr lang="en-US" sz="2600" b="1" i="0" dirty="0">
                <a:effectLst/>
              </a:rPr>
              <a:t>PBIX</a:t>
            </a:r>
            <a:r>
              <a:rPr lang="en-US" sz="2600" b="0" i="0" dirty="0">
                <a:effectLst/>
              </a:rPr>
              <a:t>) files to implement Power BI RLS.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600" b="0" i="0" dirty="0">
                <a:effectLst/>
              </a:rPr>
              <a:t>Power BI Row Level Security only supports </a:t>
            </a:r>
            <a:r>
              <a:rPr lang="en-US" sz="2600" b="1" i="0" dirty="0">
                <a:effectLst/>
              </a:rPr>
              <a:t>ETL</a:t>
            </a:r>
            <a:r>
              <a:rPr lang="en-US" sz="2600" b="0" i="0" dirty="0">
                <a:effectLst/>
              </a:rPr>
              <a:t> and </a:t>
            </a:r>
            <a:r>
              <a:rPr lang="en-US" sz="2600" b="1" i="0" dirty="0">
                <a:effectLst/>
              </a:rPr>
              <a:t>DirectQuery</a:t>
            </a:r>
            <a:r>
              <a:rPr lang="en-US" sz="2600" b="0" i="0" dirty="0">
                <a:effectLst/>
              </a:rPr>
              <a:t> connections. Live connections to Analysis Services are supported in the on-premises model.</a:t>
            </a:r>
          </a:p>
          <a:p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87160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6105-24B0-0E45-366C-D6828930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2FDD7-650D-5E1D-DAB6-CEF312B58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684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659D-4405-DE0B-AF3C-349E0BFDF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0" dirty="0">
                <a:effectLst/>
                <a:latin typeface="+mn-lt"/>
              </a:rPr>
              <a:t>Defining Roles and Rules </a:t>
            </a:r>
            <a:br>
              <a:rPr lang="en-US" sz="4000" b="1" i="0" dirty="0">
                <a:effectLst/>
                <a:latin typeface="+mn-lt"/>
              </a:rPr>
            </a:br>
            <a:r>
              <a:rPr lang="en-US" sz="4000" b="1" i="0" dirty="0">
                <a:effectLst/>
                <a:latin typeface="+mn-lt"/>
              </a:rPr>
              <a:t>in Power BI Desktop</a:t>
            </a:r>
            <a:endParaRPr lang="en-IN" sz="4000" dirty="0">
              <a:latin typeface="+mn-lt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90F64A-E337-EC10-92B4-5F4C6354A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4295" y="2245681"/>
            <a:ext cx="8246316" cy="1496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19408A-8770-6D94-F26E-F691270B44EC}"/>
              </a:ext>
            </a:extLst>
          </p:cNvPr>
          <p:cNvSpPr txBox="1"/>
          <p:nvPr/>
        </p:nvSpPr>
        <p:spPr>
          <a:xfrm>
            <a:off x="986712" y="1775653"/>
            <a:ext cx="834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On the ‘Modeling’ tab in the Power BI toolbar click on “Manage roles”.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A3C7DD-8D51-E16B-1DEF-D94BF9E837B0}"/>
              </a:ext>
            </a:extLst>
          </p:cNvPr>
          <p:cNvSpPr txBox="1"/>
          <p:nvPr/>
        </p:nvSpPr>
        <p:spPr>
          <a:xfrm>
            <a:off x="1294623" y="5390375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Dataset  use example : RLS Sample Data.xlsx</a:t>
            </a:r>
          </a:p>
        </p:txBody>
      </p:sp>
    </p:spTree>
    <p:extLst>
      <p:ext uri="{BB962C8B-B14F-4D97-AF65-F5344CB8AC3E}">
        <p14:creationId xmlns:p14="http://schemas.microsoft.com/office/powerpoint/2010/main" val="2635099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C51DB07-5087-D79C-CE44-B0D54604D3BF}"/>
              </a:ext>
            </a:extLst>
          </p:cNvPr>
          <p:cNvSpPr txBox="1"/>
          <p:nvPr/>
        </p:nvSpPr>
        <p:spPr>
          <a:xfrm>
            <a:off x="903515" y="1361209"/>
            <a:ext cx="10004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 startAt="2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Create a new role, select the table which you want to get filtered based on the role, and then create a True/False statement to filter this table with.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A7EF88D-4301-4A4E-9B49-47BEE1A6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758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effectLst/>
                <a:latin typeface="+mn-lt"/>
              </a:rPr>
              <a:t>Defining Roles and Rules </a:t>
            </a:r>
            <a:br>
              <a:rPr lang="en-US" sz="4000" b="1" i="0" dirty="0">
                <a:effectLst/>
                <a:latin typeface="+mn-lt"/>
              </a:rPr>
            </a:br>
            <a:r>
              <a:rPr lang="en-US" sz="4000" b="1" i="0" dirty="0">
                <a:effectLst/>
                <a:latin typeface="+mn-lt"/>
              </a:rPr>
              <a:t>in Power BI Desktop</a:t>
            </a:r>
            <a:endParaRPr lang="en-IN" sz="4000" dirty="0">
              <a:latin typeface="+mn-lt"/>
            </a:endParaRPr>
          </a:p>
        </p:txBody>
      </p:sp>
      <p:pic>
        <p:nvPicPr>
          <p:cNvPr id="1026" name="Picture 2" descr="Create roles and filters">
            <a:extLst>
              <a:ext uri="{FF2B5EF4-FFF2-40B4-BE49-F238E27FC236}">
                <a16:creationId xmlns:a16="http://schemas.microsoft.com/office/drawing/2014/main" id="{A3805A35-0B14-9303-3E02-7300FD042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4" y="2007540"/>
            <a:ext cx="8305799" cy="4899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336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D7CD5A-E231-D809-7630-ADD3509C36F5}"/>
              </a:ext>
            </a:extLst>
          </p:cNvPr>
          <p:cNvSpPr txBox="1"/>
          <p:nvPr/>
        </p:nvSpPr>
        <p:spPr>
          <a:xfrm>
            <a:off x="706794" y="1401439"/>
            <a:ext cx="10107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 startAt="3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Now that the role has been created test the functionality using the ‘View as’ button.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6BFF366-7256-1D2E-57EA-1227E8A3C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758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effectLst/>
                <a:latin typeface="+mn-lt"/>
              </a:rPr>
              <a:t>Defining Roles and Rules </a:t>
            </a:r>
            <a:br>
              <a:rPr lang="en-US" sz="4000" b="1" i="0" dirty="0">
                <a:effectLst/>
                <a:latin typeface="+mn-lt"/>
              </a:rPr>
            </a:br>
            <a:r>
              <a:rPr lang="en-US" sz="4000" b="1" i="0" dirty="0">
                <a:effectLst/>
                <a:latin typeface="+mn-lt"/>
              </a:rPr>
              <a:t>in Power BI Desktop</a:t>
            </a:r>
            <a:endParaRPr lang="en-IN" sz="4000" dirty="0"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41B96-F578-EB0A-E9A8-E79AA66AB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74" y="1877134"/>
            <a:ext cx="8362950" cy="121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DEC263-68ED-23F2-CADB-5517ABA3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780" y="3370586"/>
            <a:ext cx="1773787" cy="16600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EFA42D-7E01-0A9C-3DE5-E68A401989F7}"/>
              </a:ext>
            </a:extLst>
          </p:cNvPr>
          <p:cNvSpPr txBox="1"/>
          <p:nvPr/>
        </p:nvSpPr>
        <p:spPr>
          <a:xfrm>
            <a:off x="772885" y="34290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 startAt="4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Check the box next to the role you would like to test.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9EB195-A095-5451-DCC4-DBBCC024DA45}"/>
              </a:ext>
            </a:extLst>
          </p:cNvPr>
          <p:cNvSpPr txBox="1"/>
          <p:nvPr/>
        </p:nvSpPr>
        <p:spPr>
          <a:xfrm>
            <a:off x="772884" y="5030669"/>
            <a:ext cx="88794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 startAt="5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You are now impersonating the role (notice the yellow warning bar indicating the current role being applied).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0F5F4E-E74E-5E27-9B54-1BF67C85B507}"/>
              </a:ext>
            </a:extLst>
          </p:cNvPr>
          <p:cNvSpPr txBox="1"/>
          <p:nvPr/>
        </p:nvSpPr>
        <p:spPr>
          <a:xfrm>
            <a:off x="772885" y="5891728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 startAt="6"/>
            </a:pP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Repeat these steps for every desired role.</a:t>
            </a:r>
          </a:p>
        </p:txBody>
      </p:sp>
    </p:spTree>
    <p:extLst>
      <p:ext uri="{BB962C8B-B14F-4D97-AF65-F5344CB8AC3E}">
        <p14:creationId xmlns:p14="http://schemas.microsoft.com/office/powerpoint/2010/main" val="4081464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F5ADE63-0C27-E9A9-2872-AAB39D573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758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effectLst/>
                <a:latin typeface="+mn-lt"/>
              </a:rPr>
              <a:t>Defining Roles and Rules </a:t>
            </a:r>
            <a:br>
              <a:rPr lang="en-US" sz="4000" b="1" i="0" dirty="0">
                <a:effectLst/>
                <a:latin typeface="+mn-lt"/>
              </a:rPr>
            </a:br>
            <a:r>
              <a:rPr lang="en-US" sz="4000" b="1" i="0" dirty="0">
                <a:effectLst/>
                <a:latin typeface="+mn-lt"/>
              </a:rPr>
              <a:t>in Power BI Desktop</a:t>
            </a:r>
            <a:endParaRPr lang="en-IN" sz="4000" dirty="0">
              <a:latin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CA6F1F-246C-A5B0-5C43-7B85B77A05AB}"/>
              </a:ext>
            </a:extLst>
          </p:cNvPr>
          <p:cNvSpPr txBox="1"/>
          <p:nvPr/>
        </p:nvSpPr>
        <p:spPr>
          <a:xfrm>
            <a:off x="1061357" y="1311151"/>
            <a:ext cx="968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7. After you have uploaded this report to the Power BI portal, go to the Security settings for the data source to assign Users to the desired roles.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E82E0-0AB1-8511-6D8E-7B508274D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91" y="2115925"/>
            <a:ext cx="10831418" cy="308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1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D2C89C-A35F-2330-DBE4-4CB8969A2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54" y="1968759"/>
            <a:ext cx="4897813" cy="45241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35E6761-5C9C-87EB-B802-A6FCCDA0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99" y="2435291"/>
            <a:ext cx="6435563" cy="23490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15AC09-C4DB-58F5-B045-F5C537A5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7587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i="0" dirty="0">
                <a:effectLst/>
                <a:latin typeface="+mn-lt"/>
              </a:rPr>
              <a:t>Defining Roles and Rules </a:t>
            </a:r>
            <a:br>
              <a:rPr lang="en-US" sz="4000" b="1" i="0" dirty="0">
                <a:effectLst/>
                <a:latin typeface="+mn-lt"/>
              </a:rPr>
            </a:br>
            <a:r>
              <a:rPr lang="en-US" sz="4000" b="1" i="0" dirty="0">
                <a:effectLst/>
                <a:latin typeface="+mn-lt"/>
              </a:rPr>
              <a:t>in Power BI Desktop</a:t>
            </a:r>
            <a:endParaRPr lang="en-IN" sz="4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9305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64665-74B0-1878-89B4-90BBBCB7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effectLst/>
                <a:latin typeface="Poppins" panose="00000500000000000000" pitchFamily="2" charset="0"/>
              </a:rPr>
              <a:t>Dynamic RLS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5F02D-8394-224A-6644-5A3BA324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1731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  <a:latin typeface="Poppins" panose="00000500000000000000" pitchFamily="2" charset="0"/>
              </a:rPr>
              <a:t>For Dynamic RLS you will perform similar steps as above, however you will use a dimension table (</a:t>
            </a:r>
            <a:r>
              <a:rPr lang="en-US" b="0" i="0" dirty="0" err="1">
                <a:effectLst/>
                <a:latin typeface="Poppins" panose="00000500000000000000" pitchFamily="2" charset="0"/>
              </a:rPr>
              <a:t>dim_user</a:t>
            </a:r>
            <a:r>
              <a:rPr lang="en-US" b="0" i="0" dirty="0">
                <a:effectLst/>
                <a:latin typeface="Poppins" panose="00000500000000000000" pitchFamily="2" charset="0"/>
              </a:rPr>
              <a:t>) to identify which location(s) who are responsible for. </a:t>
            </a:r>
          </a:p>
          <a:p>
            <a:r>
              <a:rPr lang="en-US" b="0" i="0" dirty="0">
                <a:effectLst/>
                <a:latin typeface="Poppins" panose="00000500000000000000" pitchFamily="2" charset="0"/>
              </a:rPr>
              <a:t>The benefit if using a dimension table is that it will always reflect the most current data and won’t require you to make manual security changes each time the data changes. </a:t>
            </a:r>
          </a:p>
          <a:p>
            <a:r>
              <a:rPr lang="en-US" b="0" i="0" dirty="0">
                <a:effectLst/>
                <a:latin typeface="Poppins" panose="00000500000000000000" pitchFamily="2" charset="0"/>
              </a:rPr>
              <a:t>The dimension table will be linked to the fact </a:t>
            </a:r>
            <a:r>
              <a:rPr lang="en-US" b="0" i="0" dirty="0" err="1">
                <a:effectLst/>
                <a:latin typeface="Poppins" panose="00000500000000000000" pitchFamily="2" charset="0"/>
              </a:rPr>
              <a:t>tabe</a:t>
            </a:r>
            <a:r>
              <a:rPr lang="en-US" b="0" i="0" dirty="0">
                <a:effectLst/>
                <a:latin typeface="Poppins" panose="00000500000000000000" pitchFamily="2" charset="0"/>
              </a:rPr>
              <a:t> (</a:t>
            </a:r>
            <a:r>
              <a:rPr lang="en-US" b="0" i="0" dirty="0" err="1">
                <a:effectLst/>
                <a:latin typeface="Poppins" panose="00000500000000000000" pitchFamily="2" charset="0"/>
              </a:rPr>
              <a:t>fct_sales</a:t>
            </a:r>
            <a:r>
              <a:rPr lang="en-US" b="0" i="0" dirty="0">
                <a:effectLst/>
                <a:latin typeface="Poppins" panose="00000500000000000000" pitchFamily="2" charset="0"/>
              </a:rPr>
              <a:t>) with the dimension table filtering the fact table.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41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21529-46A5-B0D3-6AD9-C3866968F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the Power BI report open, bring in the dimension table.</a:t>
            </a:r>
          </a:p>
          <a:p>
            <a:r>
              <a:rPr lang="en-US" dirty="0"/>
              <a:t>Create a relationship between the dimension and fact tables (with the dimension table filtering the fact table).</a:t>
            </a:r>
          </a:p>
          <a:p>
            <a:r>
              <a:rPr lang="en-US" dirty="0"/>
              <a:t>Select ‘Modeling’ → then ‘Manage Roles’</a:t>
            </a:r>
          </a:p>
          <a:p>
            <a:r>
              <a:rPr lang="en-US" dirty="0"/>
              <a:t>Select ‘Create’ → add a name to identify your new role (‘Users’).</a:t>
            </a:r>
          </a:p>
          <a:p>
            <a:r>
              <a:rPr lang="en-US" dirty="0"/>
              <a:t>Under ‘Tables’ → select the vertical ellipses (…) → select ‘Add filter’ and then choose the field from the table you want to filter by (‘</a:t>
            </a:r>
            <a:r>
              <a:rPr lang="en-US" dirty="0" err="1"/>
              <a:t>user_email</a:t>
            </a:r>
            <a:r>
              <a:rPr lang="en-US" dirty="0"/>
              <a:t>’)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2AE717D-A382-1D39-124F-7C7D25419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effectLst/>
                <a:latin typeface="Poppins" panose="00000500000000000000" pitchFamily="2" charset="0"/>
              </a:rPr>
              <a:t>Dynamic RLS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888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8E935-6866-320F-A645-03A866437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 logic for what you want to filter the field by (‘</a:t>
            </a:r>
            <a:r>
              <a:rPr lang="en-US" dirty="0" err="1"/>
              <a:t>user_email</a:t>
            </a:r>
            <a:r>
              <a:rPr lang="en-US" dirty="0"/>
              <a:t> = </a:t>
            </a:r>
            <a:r>
              <a:rPr lang="en-US" dirty="0" err="1"/>
              <a:t>userprincipalname</a:t>
            </a:r>
            <a:r>
              <a:rPr lang="en-US" dirty="0"/>
              <a:t>()’) → select the check mark (‘Verify DAX Expression’) → select save.</a:t>
            </a:r>
          </a:p>
          <a:p>
            <a:r>
              <a:rPr lang="en-US" dirty="0"/>
              <a:t>Validate: select ‘Modeling’ → select “View As’ → select the role you just set up → select ‘Ok’ → verify that the data is filtering as expected.</a:t>
            </a:r>
          </a:p>
          <a:p>
            <a:r>
              <a:rPr lang="en-US" dirty="0"/>
              <a:t>Save and publish the Power BI report to a Power BI Workspace.</a:t>
            </a:r>
          </a:p>
          <a:p>
            <a:r>
              <a:rPr lang="en-US" dirty="0"/>
              <a:t>Navigate to the Power BI Workspace.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4319BD-02C4-0F3D-FEF2-EA73C38D7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effectLst/>
                <a:latin typeface="Poppins" panose="00000500000000000000" pitchFamily="2" charset="0"/>
              </a:rPr>
              <a:t>Dynamic RLS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930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3EAD1-0C6A-DEF9-E502-67AB90A3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521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93939"/>
                </a:solidFill>
                <a:effectLst/>
                <a:latin typeface="Graphik"/>
              </a:rPr>
              <a:t>Row-Level </a:t>
            </a:r>
            <a:r>
              <a:rPr lang="en-US" dirty="0">
                <a:solidFill>
                  <a:srgbClr val="393939"/>
                </a:solidFill>
                <a:latin typeface="Graphik"/>
              </a:rPr>
              <a:t>S</a:t>
            </a:r>
            <a:r>
              <a:rPr lang="en-US" b="0" i="0" dirty="0">
                <a:solidFill>
                  <a:srgbClr val="393939"/>
                </a:solidFill>
                <a:effectLst/>
                <a:latin typeface="Graphik"/>
              </a:rPr>
              <a:t>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E55FD-1B06-80D6-1D34-CDEB6A565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047861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393939"/>
                </a:solidFill>
                <a:effectLst/>
                <a:latin typeface="Graphik"/>
              </a:rPr>
              <a:t>Row-level security (RLS) is used to restrict data access for given users. Filters restrict data access at the row level, and you can define filters within roles.</a:t>
            </a:r>
          </a:p>
          <a:p>
            <a:endParaRPr lang="en-US" dirty="0">
              <a:solidFill>
                <a:srgbClr val="393939"/>
              </a:solidFill>
              <a:latin typeface="Graphik"/>
            </a:endParaRPr>
          </a:p>
          <a:p>
            <a:r>
              <a:rPr lang="en-US" dirty="0"/>
              <a:t>RLS is important because it is a key component of any organization’s data security strategy. </a:t>
            </a:r>
          </a:p>
          <a:p>
            <a:endParaRPr lang="en-US" dirty="0"/>
          </a:p>
          <a:p>
            <a:r>
              <a:rPr lang="en-US" dirty="0"/>
              <a:t>By implementing RLS, your organization can ensure each Power BI report user has the appropriate data visibility. </a:t>
            </a:r>
          </a:p>
          <a:p>
            <a:endParaRPr lang="en-US" dirty="0"/>
          </a:p>
          <a:p>
            <a:r>
              <a:rPr lang="en-US" dirty="0"/>
              <a:t>Without RLS, end users could have visibility into data that they shouldn’t have access to (e.g., payroll or sales data), causing unforeseen issues for your organization.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4385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95058-D4D6-F7CF-C74C-4DDB5EC7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dataset (in Orange) → Select the vertical ellipses (…) (‘More Options’) → select “Security’</a:t>
            </a:r>
          </a:p>
          <a:p>
            <a:r>
              <a:rPr lang="en-US" dirty="0"/>
              <a:t>Add users to the role (‘Users’) you established → select ‘Save’.</a:t>
            </a:r>
          </a:p>
          <a:p>
            <a:r>
              <a:rPr lang="en-US" dirty="0"/>
              <a:t>Select the vertical ellipses (…) next to the security group (‘More options) → select ‘Test as role’ → ensure that the RLS is working as expected.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574B0-FC0A-399D-7019-B349CAF1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effectLst/>
                <a:latin typeface="Poppins" panose="00000500000000000000" pitchFamily="2" charset="0"/>
              </a:rPr>
              <a:t>Dynamic RLS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366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6222B-2F5B-AAC5-C5A2-467A6770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57DF-1372-E675-4E95-908E321AC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SalesdataRLS</a:t>
            </a:r>
            <a:r>
              <a:rPr lang="en-US" dirty="0"/>
              <a:t> </a:t>
            </a:r>
            <a:r>
              <a:rPr lang="en-US"/>
              <a:t>to follow.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99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3BD1-E8A8-9B2A-7312-3393214F8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955"/>
            <a:ext cx="10515600" cy="5195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0" i="0" dirty="0">
                <a:solidFill>
                  <a:srgbClr val="333332"/>
                </a:solidFill>
                <a:effectLst/>
              </a:rPr>
              <a:t>Here are some Row-Level Security Use Cases!</a:t>
            </a:r>
          </a:p>
          <a:p>
            <a:pPr marL="0" indent="0">
              <a:buNone/>
            </a:pPr>
            <a:r>
              <a:rPr lang="en-US" sz="2600" b="0" i="0" dirty="0">
                <a:solidFill>
                  <a:srgbClr val="333332"/>
                </a:solidFill>
                <a:effectLst/>
              </a:rPr>
              <a:t>	Below are examples of RLS use cases seen across many organizations:</a:t>
            </a:r>
          </a:p>
          <a:p>
            <a:endParaRPr lang="en-US" sz="2600" b="0" i="0" dirty="0">
              <a:solidFill>
                <a:srgbClr val="333332"/>
              </a:solidFill>
              <a:effectLst/>
            </a:endParaRPr>
          </a:p>
          <a:p>
            <a:pPr marL="0" indent="0">
              <a:buNone/>
            </a:pPr>
            <a:r>
              <a:rPr lang="en-US" sz="2600" b="1" i="0" u="sng" dirty="0">
                <a:solidFill>
                  <a:srgbClr val="333332"/>
                </a:solidFill>
                <a:effectLst/>
              </a:rPr>
              <a:t>Location Based RLS</a:t>
            </a:r>
          </a:p>
          <a:p>
            <a:pPr marL="0" indent="0">
              <a:buNone/>
            </a:pPr>
            <a:r>
              <a:rPr lang="en-US" sz="2600" b="0" i="0" dirty="0">
                <a:solidFill>
                  <a:srgbClr val="333332"/>
                </a:solidFill>
                <a:effectLst/>
              </a:rPr>
              <a:t>I want a user only to see information within a specific location (City/State/Region/Country)</a:t>
            </a:r>
          </a:p>
          <a:p>
            <a:pPr marL="0" indent="0">
              <a:buNone/>
            </a:pPr>
            <a:r>
              <a:rPr lang="en-US" sz="2600" b="0" i="0" dirty="0">
                <a:solidFill>
                  <a:srgbClr val="333332"/>
                </a:solidFill>
                <a:effectLst/>
              </a:rPr>
              <a:t>(Example: I am the Head of Finance for the west region and should only see data for that specific area)</a:t>
            </a:r>
          </a:p>
          <a:p>
            <a:endParaRPr lang="en-US" sz="2600" b="0" i="0" dirty="0">
              <a:solidFill>
                <a:srgbClr val="333332"/>
              </a:solidFill>
              <a:effectLst/>
            </a:endParaRPr>
          </a:p>
          <a:p>
            <a:pPr marL="0" indent="0">
              <a:buNone/>
            </a:pPr>
            <a:endParaRPr lang="en-US" sz="2600" b="0" i="0" dirty="0">
              <a:solidFill>
                <a:srgbClr val="333332"/>
              </a:solidFill>
              <a:effectLst/>
            </a:endParaRPr>
          </a:p>
          <a:p>
            <a:pPr marL="0" indent="0">
              <a:buNone/>
            </a:pPr>
            <a:r>
              <a:rPr lang="en-US" sz="2600" b="0" i="0" dirty="0">
                <a:solidFill>
                  <a:srgbClr val="333332"/>
                </a:solidFill>
                <a:effectLst/>
              </a:rPr>
              <a:t> </a:t>
            </a:r>
          </a:p>
          <a:p>
            <a:pPr marL="0" indent="0">
              <a:buNone/>
            </a:pPr>
            <a:endParaRPr lang="en-IN" sz="2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D7235D-51FF-24D1-787F-74A004B3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93939"/>
                </a:solidFill>
                <a:effectLst/>
                <a:latin typeface="Graphik"/>
              </a:rPr>
              <a:t>Row-Level </a:t>
            </a:r>
            <a:r>
              <a:rPr lang="en-US" dirty="0">
                <a:solidFill>
                  <a:srgbClr val="393939"/>
                </a:solidFill>
                <a:latin typeface="Graphik"/>
              </a:rPr>
              <a:t>S</a:t>
            </a:r>
            <a:r>
              <a:rPr lang="en-US" b="0" i="0" dirty="0">
                <a:solidFill>
                  <a:srgbClr val="393939"/>
                </a:solidFill>
                <a:effectLst/>
                <a:latin typeface="Graphik"/>
              </a:rPr>
              <a:t>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969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9484B-DB91-A4B6-0FCA-86586D043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b="1" dirty="0"/>
              <a:t>Business Line Based RLS</a:t>
            </a:r>
          </a:p>
          <a:p>
            <a:r>
              <a:rPr lang="en-US" sz="2600" dirty="0"/>
              <a:t>I want a user to only see information within a specific business line (Product/Service/Department/Division/Unit)</a:t>
            </a:r>
          </a:p>
          <a:p>
            <a:r>
              <a:rPr lang="en-US" sz="2600" dirty="0"/>
              <a:t>(Example: I am a Buyer for men’s clothing and should only see data for my specific division)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Job Title Based RLS</a:t>
            </a:r>
          </a:p>
          <a:p>
            <a:r>
              <a:rPr lang="en-US" sz="2600" dirty="0"/>
              <a:t>I want a user only to see information for which their job title is responsible</a:t>
            </a:r>
          </a:p>
          <a:p>
            <a:r>
              <a:rPr lang="en-US" sz="2600" dirty="0"/>
              <a:t>(Example: I am a Store Manager and should only see data that other store managers see)</a:t>
            </a:r>
            <a:endParaRPr lang="en-IN" sz="2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E4E1D2E-7ABA-6DAB-B63C-F3062E407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93939"/>
                </a:solidFill>
                <a:effectLst/>
                <a:latin typeface="Graphik"/>
              </a:rPr>
              <a:t>Row-Level </a:t>
            </a:r>
            <a:r>
              <a:rPr lang="en-US" dirty="0">
                <a:solidFill>
                  <a:srgbClr val="393939"/>
                </a:solidFill>
                <a:latin typeface="Graphik"/>
              </a:rPr>
              <a:t>S</a:t>
            </a:r>
            <a:r>
              <a:rPr lang="en-US" b="0" i="0" dirty="0">
                <a:solidFill>
                  <a:srgbClr val="393939"/>
                </a:solidFill>
                <a:effectLst/>
                <a:latin typeface="Graphik"/>
              </a:rPr>
              <a:t>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963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339C2-EDD5-AD54-9B61-07009892F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i="0" dirty="0">
                <a:solidFill>
                  <a:srgbClr val="333332"/>
                </a:solidFill>
                <a:effectLst/>
              </a:rPr>
              <a:t>Employee Based RLS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333332"/>
                </a:solidFill>
                <a:effectLst/>
              </a:rPr>
              <a:t>I want a user only to see information they are tied to or responsible for (Email/Name)</a:t>
            </a:r>
          </a:p>
          <a:p>
            <a:pPr marL="0" indent="0">
              <a:buNone/>
            </a:pPr>
            <a:r>
              <a:rPr lang="en-US" sz="2800" b="0" i="0" dirty="0">
                <a:solidFill>
                  <a:srgbClr val="333332"/>
                </a:solidFill>
                <a:effectLst/>
              </a:rPr>
              <a:t>(Example: I am a Business Development Representative and should only see data for my CRM pipeline opportunities)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ADB82A6-3397-CB95-9F3F-F26D2FCAE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b="0" i="0" dirty="0">
                <a:solidFill>
                  <a:srgbClr val="393939"/>
                </a:solidFill>
                <a:effectLst/>
                <a:latin typeface="Graphik"/>
              </a:rPr>
              <a:t>Row-Level </a:t>
            </a:r>
            <a:r>
              <a:rPr lang="en-US" dirty="0">
                <a:solidFill>
                  <a:srgbClr val="393939"/>
                </a:solidFill>
                <a:latin typeface="Graphik"/>
              </a:rPr>
              <a:t>S</a:t>
            </a:r>
            <a:r>
              <a:rPr lang="en-US" b="0" i="0" dirty="0">
                <a:solidFill>
                  <a:srgbClr val="393939"/>
                </a:solidFill>
                <a:effectLst/>
                <a:latin typeface="Graphik"/>
              </a:rPr>
              <a:t>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902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5052-6579-7FBE-79CB-6BE07A95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333332"/>
                </a:solidFill>
                <a:effectLst/>
                <a:latin typeface="Oswald" panose="00000500000000000000" pitchFamily="2" charset="0"/>
              </a:rPr>
              <a:t>Types of Row-Level Security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17C38-988D-EEB1-A7F3-32EFB05C2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Static Row Level Security &amp; Dynamic Row Level Security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Static Row Level Security:</a:t>
            </a:r>
          </a:p>
          <a:p>
            <a:pPr marL="0" indent="0">
              <a:buNone/>
            </a:pPr>
            <a:r>
              <a:rPr lang="en-US" dirty="0"/>
              <a:t>Its easy to apply and requires a Power BI Developer to define the security logic within a PBIX file. Static Power BI RLS is easy to set up and implement and requires minimal IT involvement. However, it requires high maintenance, and manual implementation, and is not reusable.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50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9434-B84A-A04F-E1FE-F0A7CDA09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Dynamic Row Level Security</a:t>
            </a:r>
          </a:p>
          <a:p>
            <a:pPr marL="0" indent="0">
              <a:buNone/>
            </a:pPr>
            <a:r>
              <a:rPr lang="en-US" dirty="0"/>
              <a:t>Its a bit more complicated and requires the security logic to be defined within the PBIX file on the data model side using relationships. Setting up Dynamic Power BI RLS is time-consuming and requires dimension tables (users table/roles table). Hence, it requires a greater IT involvement with minimal maintenance. Dynamic RLS is an automated and reusable security model.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5D40B55-EC69-0F83-9863-E389C4F9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333332"/>
                </a:solidFill>
                <a:effectLst/>
                <a:latin typeface="Oswald" panose="00000500000000000000" pitchFamily="2" charset="0"/>
              </a:rPr>
              <a:t>Types of Row-Level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380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1DD02-522A-036F-F3D1-363ED7AE9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939"/>
            <a:ext cx="10515600" cy="528112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Static RLS Use Cases</a:t>
            </a:r>
          </a:p>
          <a:p>
            <a:r>
              <a:rPr lang="en-US" dirty="0"/>
              <a:t>You can use Static RLS when data visibility needs to be limited for a specific group of users that need access to the same level of information.</a:t>
            </a:r>
          </a:p>
          <a:p>
            <a:r>
              <a:rPr lang="en-US" dirty="0"/>
              <a:t>Static RLS is best suited for Power BI reports with less number of users and security roles.</a:t>
            </a:r>
          </a:p>
          <a:p>
            <a:r>
              <a:rPr lang="en-US" dirty="0"/>
              <a:t>Use Static RLS when your Power BI report has a high level and straightforward security logic (for example, when the security logic is defined by the user, region, or company).</a:t>
            </a:r>
          </a:p>
          <a:p>
            <a:r>
              <a:rPr lang="en-US" dirty="0"/>
              <a:t>As the name suggests, Static RLS is used when the user security requirements stay stagnant (or static). For example, consider a case where security groups and security group users are not changing frequently.</a:t>
            </a:r>
          </a:p>
          <a:p>
            <a:r>
              <a:rPr lang="en-US" dirty="0"/>
              <a:t>Similar to the last case, implement Static RLS when the users are not added or removed frequently.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9083D63-CB29-704A-8CAC-D08F6FFEE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333332"/>
                </a:solidFill>
                <a:effectLst/>
                <a:latin typeface="Oswald" panose="00000500000000000000" pitchFamily="2" charset="0"/>
              </a:rPr>
              <a:t>Static Row-Level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978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F00D3-9763-3B6F-28C7-271648B2E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2898"/>
            <a:ext cx="10515600" cy="49719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can use Dynamic RLS when data visibility needs to be limited for a specific group of users that need access to different levels of information.</a:t>
            </a:r>
          </a:p>
          <a:p>
            <a:r>
              <a:rPr lang="en-US" dirty="0"/>
              <a:t>Dynamic RLS is best suited for Power BI reports with a greater number of users and security roles.</a:t>
            </a:r>
          </a:p>
          <a:p>
            <a:r>
              <a:rPr lang="en-US" dirty="0"/>
              <a:t>Use Dynamic RLS when your Power BI report implements a complicated and complex security logic (for example, when the security logic is defined by job function, department, locality, or combination).</a:t>
            </a:r>
          </a:p>
          <a:p>
            <a:r>
              <a:rPr lang="en-US" dirty="0"/>
              <a:t>As the name suggests, Dynamic RLS is used when the user security requirements are frequently changing (or are dynamic). For example, consider a case where security groups and security group users are changing frequently.</a:t>
            </a:r>
          </a:p>
          <a:p>
            <a:r>
              <a:rPr lang="en-US" dirty="0"/>
              <a:t>Similar to the last case, implement Dynamic RLS when the users are added or removed frequently.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7547F9-CBB7-FC99-59C2-E05C20164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17"/>
            <a:ext cx="10515600" cy="1325563"/>
          </a:xfrm>
        </p:spPr>
        <p:txBody>
          <a:bodyPr/>
          <a:lstStyle/>
          <a:p>
            <a:pPr algn="ctr"/>
            <a:r>
              <a:rPr lang="en-IN" b="0" i="0" dirty="0">
                <a:solidFill>
                  <a:srgbClr val="333332"/>
                </a:solidFill>
                <a:effectLst/>
                <a:latin typeface="Oswald" panose="00000500000000000000" pitchFamily="2" charset="0"/>
              </a:rPr>
              <a:t>Dynamic Row-Level 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5895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1388</Words>
  <Application>Microsoft Office PowerPoint</Application>
  <PresentationFormat>Widescreen</PresentationFormat>
  <Paragraphs>94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Graphik</vt:lpstr>
      <vt:lpstr>Helvetica Neue</vt:lpstr>
      <vt:lpstr>Oswald</vt:lpstr>
      <vt:lpstr>Poppins</vt:lpstr>
      <vt:lpstr>Office Theme</vt:lpstr>
      <vt:lpstr>Row-level security (RLS)</vt:lpstr>
      <vt:lpstr>Row-Level Security</vt:lpstr>
      <vt:lpstr>Row-Level Security</vt:lpstr>
      <vt:lpstr>Row-Level Security</vt:lpstr>
      <vt:lpstr>Row-Level Security</vt:lpstr>
      <vt:lpstr>Types of Row-Level Security</vt:lpstr>
      <vt:lpstr>Types of Row-Level Security</vt:lpstr>
      <vt:lpstr>Static Row-Level Security</vt:lpstr>
      <vt:lpstr>Dynamic Row-Level Security</vt:lpstr>
      <vt:lpstr>Limitation of Power BI Row-Level Security</vt:lpstr>
      <vt:lpstr>PowerPoint Presentation</vt:lpstr>
      <vt:lpstr>Defining Roles and Rules  in Power BI Desktop</vt:lpstr>
      <vt:lpstr>Defining Roles and Rules  in Power BI Desktop</vt:lpstr>
      <vt:lpstr>Defining Roles and Rules  in Power BI Desktop</vt:lpstr>
      <vt:lpstr>Defining Roles and Rules  in Power BI Desktop</vt:lpstr>
      <vt:lpstr>Defining Roles and Rules  in Power BI Desktop</vt:lpstr>
      <vt:lpstr>Dynamic RLS</vt:lpstr>
      <vt:lpstr>Dynamic RLS</vt:lpstr>
      <vt:lpstr>Dynamic RLS</vt:lpstr>
      <vt:lpstr>Dynamic RLS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Irfan Ali</dc:creator>
  <cp:lastModifiedBy>Irfan Ali</cp:lastModifiedBy>
  <cp:revision>23</cp:revision>
  <dcterms:created xsi:type="dcterms:W3CDTF">2023-02-01T05:30:56Z</dcterms:created>
  <dcterms:modified xsi:type="dcterms:W3CDTF">2023-02-02T08:24:48Z</dcterms:modified>
</cp:coreProperties>
</file>