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9" r:id="rId2"/>
    <p:sldId id="256" r:id="rId3"/>
    <p:sldId id="257" r:id="rId4"/>
    <p:sldId id="351" r:id="rId5"/>
    <p:sldId id="352" r:id="rId6"/>
    <p:sldId id="354" r:id="rId7"/>
    <p:sldId id="353" r:id="rId8"/>
    <p:sldId id="355" r:id="rId9"/>
    <p:sldId id="258" r:id="rId10"/>
    <p:sldId id="276" r:id="rId11"/>
    <p:sldId id="278" r:id="rId12"/>
    <p:sldId id="262" r:id="rId13"/>
    <p:sldId id="263" r:id="rId14"/>
    <p:sldId id="264" r:id="rId15"/>
    <p:sldId id="265" r:id="rId16"/>
    <p:sldId id="266" r:id="rId17"/>
    <p:sldId id="279" r:id="rId18"/>
    <p:sldId id="261" r:id="rId19"/>
    <p:sldId id="268" r:id="rId20"/>
    <p:sldId id="270" r:id="rId21"/>
    <p:sldId id="271" r:id="rId22"/>
    <p:sldId id="272" r:id="rId23"/>
    <p:sldId id="273" r:id="rId24"/>
    <p:sldId id="274" r:id="rId25"/>
    <p:sldId id="275"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57" r:id="rId66"/>
    <p:sldId id="319" r:id="rId67"/>
    <p:sldId id="320" r:id="rId68"/>
    <p:sldId id="321" r:id="rId69"/>
    <p:sldId id="322" r:id="rId70"/>
    <p:sldId id="324" r:id="rId71"/>
    <p:sldId id="325" r:id="rId72"/>
    <p:sldId id="326" r:id="rId73"/>
    <p:sldId id="327" r:id="rId74"/>
    <p:sldId id="323"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56" r:id="rId89"/>
    <p:sldId id="341" r:id="rId90"/>
    <p:sldId id="342" r:id="rId91"/>
    <p:sldId id="343" r:id="rId92"/>
    <p:sldId id="344" r:id="rId93"/>
    <p:sldId id="345" r:id="rId94"/>
    <p:sldId id="346"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A0A48E-D431-4579-BDF8-27F8669271D1}" type="datetimeFigureOut">
              <a:rPr lang="en-IN" smtClean="0"/>
              <a:t>24-07-2024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D5F4A8-88F9-4ABF-83AF-306AD3EE0157}" type="slidenum">
              <a:rPr lang="en-IN" smtClean="0"/>
              <a:t>‹#›</a:t>
            </a:fld>
            <a:endParaRPr lang="en-IN" dirty="0"/>
          </a:p>
        </p:txBody>
      </p:sp>
    </p:spTree>
    <p:extLst>
      <p:ext uri="{BB962C8B-B14F-4D97-AF65-F5344CB8AC3E}">
        <p14:creationId xmlns:p14="http://schemas.microsoft.com/office/powerpoint/2010/main" val="314436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D5F4A8-88F9-4ABF-83AF-306AD3EE0157}" type="slidenum">
              <a:rPr lang="en-IN" smtClean="0"/>
              <a:t>18</a:t>
            </a:fld>
            <a:endParaRPr lang="en-IN" dirty="0"/>
          </a:p>
        </p:txBody>
      </p:sp>
    </p:spTree>
    <p:extLst>
      <p:ext uri="{BB962C8B-B14F-4D97-AF65-F5344CB8AC3E}">
        <p14:creationId xmlns:p14="http://schemas.microsoft.com/office/powerpoint/2010/main" val="106665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5F6C9A-FDE4-4BAC-955A-5D2307BAC4BB}" type="datetimeFigureOut">
              <a:rPr lang="en-IN" smtClean="0"/>
              <a:t>24-07-2024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46361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5F6C9A-FDE4-4BAC-955A-5D2307BAC4BB}" type="datetimeFigureOut">
              <a:rPr lang="en-IN" smtClean="0"/>
              <a:t>24-07-2024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38153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5F6C9A-FDE4-4BAC-955A-5D2307BAC4BB}" type="datetimeFigureOut">
              <a:rPr lang="en-IN" smtClean="0"/>
              <a:t>24-07-2024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232709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5F6C9A-FDE4-4BAC-955A-5D2307BAC4BB}" type="datetimeFigureOut">
              <a:rPr lang="en-IN" smtClean="0"/>
              <a:t>24-07-2024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154366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F6C9A-FDE4-4BAC-955A-5D2307BAC4BB}" type="datetimeFigureOut">
              <a:rPr lang="en-IN" smtClean="0"/>
              <a:t>24-07-2024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380914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65F6C9A-FDE4-4BAC-955A-5D2307BAC4BB}" type="datetimeFigureOut">
              <a:rPr lang="en-IN" smtClean="0"/>
              <a:t>24-07-2024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180504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65F6C9A-FDE4-4BAC-955A-5D2307BAC4BB}" type="datetimeFigureOut">
              <a:rPr lang="en-IN" smtClean="0"/>
              <a:t>24-07-2024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403770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5F6C9A-FDE4-4BAC-955A-5D2307BAC4BB}" type="datetimeFigureOut">
              <a:rPr lang="en-IN" smtClean="0"/>
              <a:t>24-07-2024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301689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F6C9A-FDE4-4BAC-955A-5D2307BAC4BB}" type="datetimeFigureOut">
              <a:rPr lang="en-IN" smtClean="0"/>
              <a:t>24-07-2024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33252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F6C9A-FDE4-4BAC-955A-5D2307BAC4BB}" type="datetimeFigureOut">
              <a:rPr lang="en-IN" smtClean="0"/>
              <a:t>24-07-2024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122301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F6C9A-FDE4-4BAC-955A-5D2307BAC4BB}" type="datetimeFigureOut">
              <a:rPr lang="en-IN" smtClean="0"/>
              <a:t>24-07-2024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1744777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F6C9A-FDE4-4BAC-955A-5D2307BAC4BB}" type="datetimeFigureOut">
              <a:rPr lang="en-IN" smtClean="0"/>
              <a:t>24-07-2024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9502A-1A30-4F2A-95F4-93187BCF19A2}" type="slidenum">
              <a:rPr lang="en-IN" smtClean="0"/>
              <a:t>‹#›</a:t>
            </a:fld>
            <a:endParaRPr lang="en-IN" dirty="0"/>
          </a:p>
        </p:txBody>
      </p:sp>
    </p:spTree>
    <p:extLst>
      <p:ext uri="{BB962C8B-B14F-4D97-AF65-F5344CB8AC3E}">
        <p14:creationId xmlns:p14="http://schemas.microsoft.com/office/powerpoint/2010/main" val="31773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owerbi.microsoft.com/en-us/download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en.wikipedia.org/wiki/UEFA_European_Football_Championshi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Microsoft Power BI</a:t>
            </a:r>
            <a:endParaRPr lang="en-IN" dirty="0"/>
          </a:p>
        </p:txBody>
      </p:sp>
      <p:pic>
        <p:nvPicPr>
          <p:cNvPr id="10244" name="Picture 4" descr="Power BI - Microsoft Logo PNG Vector (SVG)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352800"/>
            <a:ext cx="285750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21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Power BI</a:t>
            </a:r>
            <a:endParaRPr lang="en-IN" dirty="0"/>
          </a:p>
        </p:txBody>
      </p:sp>
      <p:pic>
        <p:nvPicPr>
          <p:cNvPr id="7170" name="Picture 2" descr="What is Power BI 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95400"/>
            <a:ext cx="6248400"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1143001"/>
            <a:ext cx="2438400" cy="4401205"/>
          </a:xfrm>
          <a:prstGeom prst="rect">
            <a:avLst/>
          </a:prstGeom>
        </p:spPr>
        <p:txBody>
          <a:bodyPr wrap="square">
            <a:spAutoFit/>
          </a:bodyPr>
          <a:lstStyle/>
          <a:p>
            <a:r>
              <a:rPr lang="en-IN" sz="2000" dirty="0"/>
              <a:t>Power BI is a very powerful Data Visualization and Business Analytics tool provided by Microsoft.</a:t>
            </a:r>
          </a:p>
          <a:p>
            <a:endParaRPr lang="en-IN" sz="2000" dirty="0"/>
          </a:p>
          <a:p>
            <a:r>
              <a:rPr lang="en-IN" sz="2000" dirty="0"/>
              <a:t>It help us to provide interactive visualizations, dashboard &amp; Bi Reports with self-service capabilities.</a:t>
            </a:r>
          </a:p>
          <a:p>
            <a:endParaRPr lang="en-IN" sz="2000" dirty="0"/>
          </a:p>
        </p:txBody>
      </p:sp>
      <p:sp>
        <p:nvSpPr>
          <p:cNvPr id="5" name="Rectangle 4"/>
          <p:cNvSpPr/>
          <p:nvPr/>
        </p:nvSpPr>
        <p:spPr>
          <a:xfrm>
            <a:off x="3158836" y="4528543"/>
            <a:ext cx="4745181" cy="1015663"/>
          </a:xfrm>
          <a:prstGeom prst="rect">
            <a:avLst/>
          </a:prstGeom>
        </p:spPr>
        <p:txBody>
          <a:bodyPr wrap="square">
            <a:spAutoFit/>
          </a:bodyPr>
          <a:lstStyle/>
          <a:p>
            <a:r>
              <a:rPr lang="en-IN" sz="2000" dirty="0"/>
              <a:t>Using this tool we can connect with different data sources like Excel, Text/ CSV, SQL and many more.</a:t>
            </a:r>
          </a:p>
        </p:txBody>
      </p:sp>
    </p:spTree>
    <p:extLst>
      <p:ext uri="{BB962C8B-B14F-4D97-AF65-F5344CB8AC3E}">
        <p14:creationId xmlns:p14="http://schemas.microsoft.com/office/powerpoint/2010/main" val="290306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fontScale="90000"/>
          </a:bodyPr>
          <a:lstStyle/>
          <a:p>
            <a:r>
              <a:rPr lang="en-US" dirty="0"/>
              <a:t>Components of Power BI</a:t>
            </a:r>
            <a:endParaRPr lang="en-IN" dirty="0"/>
          </a:p>
        </p:txBody>
      </p:sp>
      <p:pic>
        <p:nvPicPr>
          <p:cNvPr id="8194" name="Picture 2" descr="Components of Power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29" y="1000125"/>
            <a:ext cx="4176967" cy="34956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19600" y="990600"/>
            <a:ext cx="4572000" cy="5940088"/>
          </a:xfrm>
          <a:prstGeom prst="rect">
            <a:avLst/>
          </a:prstGeom>
        </p:spPr>
        <p:txBody>
          <a:bodyPr>
            <a:spAutoFit/>
          </a:bodyPr>
          <a:lstStyle/>
          <a:p>
            <a:r>
              <a:rPr lang="en-IN" sz="2000" b="1" dirty="0"/>
              <a:t>Power BI Desktop:</a:t>
            </a:r>
            <a:r>
              <a:rPr lang="en-IN" sz="2000" dirty="0"/>
              <a:t> It is free desktop application you can install this in your local computer &amp; it is used to create reports and data visualizations on the data set.</a:t>
            </a:r>
          </a:p>
          <a:p>
            <a:endParaRPr lang="en-IN" sz="2000" dirty="0"/>
          </a:p>
          <a:p>
            <a:r>
              <a:rPr lang="en-IN" sz="2000" b="1" dirty="0"/>
              <a:t>Gateway:</a:t>
            </a:r>
            <a:r>
              <a:rPr lang="en-IN" sz="2000" dirty="0"/>
              <a:t> It is used to create connection between Power BI cloud Reports Data set and the data source located on-premises.</a:t>
            </a:r>
          </a:p>
          <a:p>
            <a:endParaRPr lang="en-IN" sz="2000" b="1" dirty="0"/>
          </a:p>
          <a:p>
            <a:r>
              <a:rPr lang="en-IN" sz="2000" b="1" dirty="0"/>
              <a:t>Power BI Service:</a:t>
            </a:r>
            <a:r>
              <a:rPr lang="en-IN" sz="2000" dirty="0"/>
              <a:t> Power BI allows you to publish Power BI Desktop reports and data visualizations into Power Bi cloud.</a:t>
            </a:r>
          </a:p>
          <a:p>
            <a:endParaRPr lang="en-IN" sz="2000" b="1" dirty="0"/>
          </a:p>
          <a:p>
            <a:r>
              <a:rPr lang="en-IN" sz="2000" b="1" dirty="0"/>
              <a:t>Mobile Apps:</a:t>
            </a:r>
            <a:r>
              <a:rPr lang="en-IN" sz="2000" dirty="0"/>
              <a:t> Using Power BI mobile apps, you can stay connected to their data from anywhere. Power BI apps are available for Windows, iOS, and Android platform.</a:t>
            </a:r>
          </a:p>
          <a:p>
            <a:endParaRPr lang="en-IN" sz="2000" b="1" dirty="0"/>
          </a:p>
        </p:txBody>
      </p:sp>
    </p:spTree>
    <p:extLst>
      <p:ext uri="{BB962C8B-B14F-4D97-AF65-F5344CB8AC3E}">
        <p14:creationId xmlns:p14="http://schemas.microsoft.com/office/powerpoint/2010/main" val="833038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What is Power BI</a:t>
            </a:r>
            <a:endParaRPr lang="en-IN" u="sng" dirty="0"/>
          </a:p>
        </p:txBody>
      </p:sp>
      <p:sp>
        <p:nvSpPr>
          <p:cNvPr id="3" name="Content Placeholder 2"/>
          <p:cNvSpPr>
            <a:spLocks noGrp="1"/>
          </p:cNvSpPr>
          <p:nvPr>
            <p:ph idx="1"/>
          </p:nvPr>
        </p:nvSpPr>
        <p:spPr>
          <a:xfrm>
            <a:off x="457200" y="1524000"/>
            <a:ext cx="8229600" cy="4525963"/>
          </a:xfrm>
        </p:spPr>
        <p:txBody>
          <a:bodyPr>
            <a:normAutofit fontScale="92500" lnSpcReduction="20000"/>
          </a:bodyPr>
          <a:lstStyle/>
          <a:p>
            <a:r>
              <a:rPr lang="en-IN" b="1" dirty="0"/>
              <a:t>Power BI</a:t>
            </a:r>
            <a:r>
              <a:rPr lang="en-IN" dirty="0"/>
              <a:t> is a collection of software services, apps, and connectors that work together to turn your unrelated sources of data into coherent, visually immersive, and interactive insights. </a:t>
            </a:r>
          </a:p>
          <a:p>
            <a:r>
              <a:rPr lang="en-IN" dirty="0"/>
              <a:t>Your data may be an Excel spreadsheet, or a collection of cloud-based and on-premises hybrid data warehouses. </a:t>
            </a:r>
          </a:p>
          <a:p>
            <a:r>
              <a:rPr lang="en-IN" dirty="0"/>
              <a:t>Power BI lets you easily connect to your data sources, visualize and discover what's important, and share that with anyone or everyone you want.</a:t>
            </a:r>
          </a:p>
        </p:txBody>
      </p:sp>
    </p:spTree>
    <p:extLst>
      <p:ext uri="{BB962C8B-B14F-4D97-AF65-F5344CB8AC3E}">
        <p14:creationId xmlns:p14="http://schemas.microsoft.com/office/powerpoint/2010/main" val="289764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b="1" u="sng" dirty="0"/>
              <a:t>The parts of Power BI</a:t>
            </a:r>
            <a:endParaRPr lang="en-IN" u="sng" dirty="0"/>
          </a:p>
        </p:txBody>
      </p:sp>
      <p:sp>
        <p:nvSpPr>
          <p:cNvPr id="3" name="Content Placeholder 2"/>
          <p:cNvSpPr>
            <a:spLocks noGrp="1"/>
          </p:cNvSpPr>
          <p:nvPr>
            <p:ph idx="1"/>
          </p:nvPr>
        </p:nvSpPr>
        <p:spPr>
          <a:xfrm>
            <a:off x="457200" y="838200"/>
            <a:ext cx="8229600" cy="1905000"/>
          </a:xfrm>
        </p:spPr>
        <p:txBody>
          <a:bodyPr>
            <a:normAutofit fontScale="77500" lnSpcReduction="20000"/>
          </a:bodyPr>
          <a:lstStyle/>
          <a:p>
            <a:r>
              <a:rPr lang="en-IN" dirty="0"/>
              <a:t>A Windows desktop application called </a:t>
            </a:r>
            <a:r>
              <a:rPr lang="en-IN" b="1" dirty="0"/>
              <a:t>Power BI Desktop</a:t>
            </a:r>
            <a:r>
              <a:rPr lang="en-IN" dirty="0"/>
              <a:t>.</a:t>
            </a:r>
          </a:p>
          <a:p>
            <a:r>
              <a:rPr lang="en-IN" dirty="0"/>
              <a:t>An online SaaS (</a:t>
            </a:r>
            <a:r>
              <a:rPr lang="en-IN" i="1" dirty="0"/>
              <a:t>Software as a Service</a:t>
            </a:r>
            <a:r>
              <a:rPr lang="en-IN" dirty="0"/>
              <a:t>) service called the </a:t>
            </a:r>
            <a:r>
              <a:rPr lang="en-IN" b="1" dirty="0"/>
              <a:t>Power BI service</a:t>
            </a:r>
            <a:r>
              <a:rPr lang="en-IN" dirty="0"/>
              <a:t>.</a:t>
            </a:r>
          </a:p>
          <a:p>
            <a:r>
              <a:rPr lang="en-IN" dirty="0"/>
              <a:t>Power BI </a:t>
            </a:r>
            <a:r>
              <a:rPr lang="en-IN" b="1" dirty="0"/>
              <a:t>mobile apps</a:t>
            </a:r>
            <a:r>
              <a:rPr lang="en-IN" dirty="0"/>
              <a:t> for Windows, iOS, and Android devices.</a:t>
            </a:r>
          </a:p>
          <a:p>
            <a:endParaRPr lang="en-IN" dirty="0"/>
          </a:p>
        </p:txBody>
      </p:sp>
      <p:pic>
        <p:nvPicPr>
          <p:cNvPr id="1026" name="Picture 2" descr="Screenshot of Diagram of Power B I Desktop, Service, and Mobile showing their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37" y="2667000"/>
            <a:ext cx="76962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11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Power BI Architecture</a:t>
            </a:r>
            <a:endParaRPr lang="en-IN" u="sng" dirty="0"/>
          </a:p>
        </p:txBody>
      </p:sp>
      <p:pic>
        <p:nvPicPr>
          <p:cNvPr id="2056" name="Picture 8" descr="Power BI Architecture - Power BI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403849" cy="31198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4805362"/>
            <a:ext cx="8610600" cy="295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4" descr="Is Power BI Actually Useful? - PE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4473" y="1676400"/>
            <a:ext cx="1752600" cy="683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27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Why Power BI</a:t>
            </a:r>
            <a:endParaRPr lang="en-IN" dirty="0"/>
          </a:p>
        </p:txBody>
      </p:sp>
      <p:sp>
        <p:nvSpPr>
          <p:cNvPr id="3" name="Content Placeholder 2"/>
          <p:cNvSpPr>
            <a:spLocks noGrp="1"/>
          </p:cNvSpPr>
          <p:nvPr>
            <p:ph idx="1"/>
          </p:nvPr>
        </p:nvSpPr>
        <p:spPr>
          <a:xfrm>
            <a:off x="228600" y="990600"/>
            <a:ext cx="8686800" cy="5638800"/>
          </a:xfrm>
        </p:spPr>
        <p:txBody>
          <a:bodyPr>
            <a:normAutofit fontScale="55000" lnSpcReduction="20000"/>
          </a:bodyPr>
          <a:lstStyle/>
          <a:p>
            <a:pPr fontAlgn="base"/>
            <a:r>
              <a:rPr lang="en-IN" b="1" dirty="0"/>
              <a:t>Real-time analysis</a:t>
            </a:r>
            <a:r>
              <a:rPr lang="en-IN" dirty="0"/>
              <a:t> in Power BI can be done by establishing direct connections to the data sources. Also, it keeps data updated to the latest second by data refreshing.</a:t>
            </a:r>
          </a:p>
          <a:p>
            <a:pPr marL="0" indent="0" fontAlgn="base">
              <a:buNone/>
            </a:pPr>
            <a:endParaRPr lang="en-IN" dirty="0"/>
          </a:p>
          <a:p>
            <a:pPr fontAlgn="base"/>
            <a:r>
              <a:rPr lang="en-IN" dirty="0"/>
              <a:t>You can use </a:t>
            </a:r>
            <a:r>
              <a:rPr lang="en-IN" b="1" dirty="0"/>
              <a:t>custom visualizations</a:t>
            </a:r>
            <a:r>
              <a:rPr lang="en-IN" dirty="0"/>
              <a:t> from a custom visuals gallery. Custom visuals are divided into many options and categories.</a:t>
            </a:r>
          </a:p>
          <a:p>
            <a:pPr marL="0" indent="0" fontAlgn="base">
              <a:buNone/>
            </a:pPr>
            <a:endParaRPr lang="en-IN" dirty="0"/>
          </a:p>
          <a:p>
            <a:pPr fontAlgn="base"/>
            <a:r>
              <a:rPr lang="en-IN" dirty="0"/>
              <a:t>You can quickly search for important insights and datasets within your data by using the </a:t>
            </a:r>
            <a:r>
              <a:rPr lang="en-IN" b="1" dirty="0"/>
              <a:t>Quick Insights</a:t>
            </a:r>
            <a:r>
              <a:rPr lang="en-IN" dirty="0"/>
              <a:t> option.</a:t>
            </a:r>
          </a:p>
          <a:p>
            <a:pPr marL="0" indent="0" fontAlgn="base">
              <a:buNone/>
            </a:pPr>
            <a:endParaRPr lang="en-IN" dirty="0"/>
          </a:p>
          <a:p>
            <a:pPr fontAlgn="base"/>
            <a:r>
              <a:rPr lang="en-IN" dirty="0"/>
              <a:t>Establish a live or non-live connection to on-premises data sources like SQL Server, and use a secure channel to access data through </a:t>
            </a:r>
            <a:r>
              <a:rPr lang="en-IN" b="1" dirty="0"/>
              <a:t>data gateways</a:t>
            </a:r>
            <a:r>
              <a:rPr lang="en-IN" dirty="0"/>
              <a:t>. This makes Power BI enterprise-ready as on-premises connections make data transfer secure and the technology scalable and reliable.</a:t>
            </a:r>
          </a:p>
          <a:p>
            <a:pPr marL="0" indent="0" fontAlgn="base">
              <a:buNone/>
            </a:pPr>
            <a:endParaRPr lang="en-IN" dirty="0"/>
          </a:p>
          <a:p>
            <a:pPr fontAlgn="base"/>
            <a:r>
              <a:rPr lang="en-IN" dirty="0"/>
              <a:t>You can connect to other services through Power BI such as </a:t>
            </a:r>
            <a:r>
              <a:rPr lang="en-IN" b="1" dirty="0"/>
              <a:t>SQL Server Analysis Services (SSAS)</a:t>
            </a:r>
            <a:r>
              <a:rPr lang="en-IN" dirty="0"/>
              <a:t>,</a:t>
            </a:r>
            <a:r>
              <a:rPr lang="en-IN" b="1" dirty="0"/>
              <a:t> Microsoft Excel</a:t>
            </a:r>
            <a:r>
              <a:rPr lang="en-IN" dirty="0"/>
              <a:t>, etc.</a:t>
            </a:r>
          </a:p>
          <a:p>
            <a:pPr marL="0" indent="0" fontAlgn="base">
              <a:buNone/>
            </a:pPr>
            <a:endParaRPr lang="en-IN" dirty="0"/>
          </a:p>
          <a:p>
            <a:pPr fontAlgn="base"/>
            <a:r>
              <a:rPr lang="en-IN" dirty="0"/>
              <a:t>Power BI is a new age software using the latest technologies such as </a:t>
            </a:r>
            <a:r>
              <a:rPr lang="en-IN" b="1" dirty="0"/>
              <a:t>HTML 5.0, column store</a:t>
            </a:r>
            <a:r>
              <a:rPr lang="en-IN" dirty="0"/>
              <a:t> </a:t>
            </a:r>
            <a:r>
              <a:rPr lang="en-IN" b="1" dirty="0"/>
              <a:t>databases</a:t>
            </a:r>
            <a:r>
              <a:rPr lang="en-IN" dirty="0"/>
              <a:t>, </a:t>
            </a:r>
            <a:r>
              <a:rPr lang="en-IN" b="1" dirty="0"/>
              <a:t>cloud computing</a:t>
            </a:r>
            <a:r>
              <a:rPr lang="en-IN" dirty="0"/>
              <a:t>, mobile apps, etc. This helps in keeping Power BI on the top and popular as it is constantly getting updated with the latest features.</a:t>
            </a:r>
          </a:p>
          <a:p>
            <a:endParaRPr lang="en-IN" dirty="0"/>
          </a:p>
        </p:txBody>
      </p:sp>
    </p:spTree>
    <p:extLst>
      <p:ext uri="{BB962C8B-B14F-4D97-AF65-F5344CB8AC3E}">
        <p14:creationId xmlns:p14="http://schemas.microsoft.com/office/powerpoint/2010/main" val="236808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uilding Blocks Power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133600"/>
            <a:ext cx="4648200" cy="44536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b="1" dirty="0"/>
              <a:t>Building blocks of Power BI</a:t>
            </a:r>
          </a:p>
        </p:txBody>
      </p:sp>
      <p:sp>
        <p:nvSpPr>
          <p:cNvPr id="3" name="Content Placeholder 2"/>
          <p:cNvSpPr>
            <a:spLocks noGrp="1"/>
          </p:cNvSpPr>
          <p:nvPr>
            <p:ph idx="1"/>
          </p:nvPr>
        </p:nvSpPr>
        <p:spPr/>
        <p:txBody>
          <a:bodyPr>
            <a:normAutofit/>
          </a:bodyPr>
          <a:lstStyle/>
          <a:p>
            <a:pPr marL="0" indent="0">
              <a:buNone/>
            </a:pPr>
            <a:r>
              <a:rPr lang="en-IN" dirty="0"/>
              <a:t>Here are the basic building blocks in Power BI:</a:t>
            </a:r>
          </a:p>
          <a:p>
            <a:r>
              <a:rPr lang="en-IN" dirty="0"/>
              <a:t>Visualizations</a:t>
            </a:r>
          </a:p>
          <a:p>
            <a:r>
              <a:rPr lang="en-US" dirty="0"/>
              <a:t>Dashboards</a:t>
            </a:r>
          </a:p>
          <a:p>
            <a:r>
              <a:rPr lang="en-US" dirty="0"/>
              <a:t>Reports</a:t>
            </a:r>
          </a:p>
          <a:p>
            <a:r>
              <a:rPr lang="en-US" dirty="0"/>
              <a:t>Datasets</a:t>
            </a:r>
            <a:endParaRPr lang="en-IN" dirty="0"/>
          </a:p>
          <a:p>
            <a:r>
              <a:rPr lang="en-IN" dirty="0"/>
              <a:t>Tiles</a:t>
            </a:r>
          </a:p>
          <a:p>
            <a:endParaRPr lang="en-IN" dirty="0"/>
          </a:p>
        </p:txBody>
      </p:sp>
    </p:spTree>
    <p:extLst>
      <p:ext uri="{BB962C8B-B14F-4D97-AF65-F5344CB8AC3E}">
        <p14:creationId xmlns:p14="http://schemas.microsoft.com/office/powerpoint/2010/main" val="180132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IN" b="1" dirty="0"/>
              <a:t>Visualization:</a:t>
            </a:r>
            <a:r>
              <a:rPr lang="en-IN" dirty="0"/>
              <a:t> It is a visual representation of data to using Dataset in Power BI Report, like line chart, bar chart, column chart, map, Matrix etc.</a:t>
            </a:r>
          </a:p>
          <a:p>
            <a:r>
              <a:rPr lang="en-IN" b="1" dirty="0"/>
              <a:t>Datasets:</a:t>
            </a:r>
            <a:r>
              <a:rPr lang="en-IN" dirty="0"/>
              <a:t> It is a collection of data that Power BI uses to create its visualizations.</a:t>
            </a:r>
          </a:p>
          <a:p>
            <a:r>
              <a:rPr lang="en-IN" b="1" dirty="0"/>
              <a:t>Reports:</a:t>
            </a:r>
            <a:r>
              <a:rPr lang="en-IN" dirty="0"/>
              <a:t> Report is a collection of visualizations that appear together on one or more pages.</a:t>
            </a:r>
          </a:p>
          <a:p>
            <a:r>
              <a:rPr lang="en-IN" b="1" dirty="0"/>
              <a:t>Dashboards:</a:t>
            </a:r>
            <a:r>
              <a:rPr lang="en-IN" dirty="0"/>
              <a:t> It is single screen presentation of multiple visualizations.</a:t>
            </a:r>
          </a:p>
          <a:p>
            <a:r>
              <a:rPr lang="en-IN" b="1" dirty="0"/>
              <a:t>Tiles:</a:t>
            </a:r>
            <a:r>
              <a:rPr lang="en-IN" dirty="0"/>
              <a:t> It is a single visualization in a report or on a dashboard, like Pie chart in Dashboard or Report.</a:t>
            </a:r>
          </a:p>
          <a:p>
            <a:endParaRPr lang="en-IN" dirty="0"/>
          </a:p>
        </p:txBody>
      </p:sp>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Building blocks of Power BI</a:t>
            </a:r>
          </a:p>
        </p:txBody>
      </p:sp>
    </p:spTree>
    <p:extLst>
      <p:ext uri="{BB962C8B-B14F-4D97-AF65-F5344CB8AC3E}">
        <p14:creationId xmlns:p14="http://schemas.microsoft.com/office/powerpoint/2010/main" val="548307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Installation</a:t>
            </a:r>
            <a:endParaRPr lang="en-IN" u="sng" dirty="0"/>
          </a:p>
        </p:txBody>
      </p:sp>
      <p:sp>
        <p:nvSpPr>
          <p:cNvPr id="3" name="Content Placeholder 2"/>
          <p:cNvSpPr>
            <a:spLocks noGrp="1"/>
          </p:cNvSpPr>
          <p:nvPr>
            <p:ph idx="1"/>
          </p:nvPr>
        </p:nvSpPr>
        <p:spPr/>
        <p:txBody>
          <a:bodyPr/>
          <a:lstStyle/>
          <a:p>
            <a:r>
              <a:rPr lang="en-US" dirty="0"/>
              <a:t>Install Power Bi software</a:t>
            </a:r>
          </a:p>
          <a:p>
            <a:r>
              <a:rPr lang="en-US" dirty="0"/>
              <a:t>Powerbi.microsoft.com </a:t>
            </a:r>
          </a:p>
          <a:p>
            <a:r>
              <a:rPr lang="en-US" dirty="0"/>
              <a:t>Powerbi Desktop Free version</a:t>
            </a:r>
          </a:p>
          <a:p>
            <a:r>
              <a:rPr lang="en-US" dirty="0"/>
              <a:t>Rest all are paid version</a:t>
            </a:r>
          </a:p>
          <a:p>
            <a:endParaRPr lang="en-US" dirty="0"/>
          </a:p>
          <a:p>
            <a:endParaRPr lang="en-US" dirty="0"/>
          </a:p>
        </p:txBody>
      </p:sp>
      <p:sp>
        <p:nvSpPr>
          <p:cNvPr id="4" name="Rectangle 3"/>
          <p:cNvSpPr/>
          <p:nvPr/>
        </p:nvSpPr>
        <p:spPr>
          <a:xfrm>
            <a:off x="381000" y="4267200"/>
            <a:ext cx="8229600" cy="1200329"/>
          </a:xfrm>
          <a:prstGeom prst="rect">
            <a:avLst/>
          </a:prstGeom>
        </p:spPr>
        <p:txBody>
          <a:bodyPr wrap="square">
            <a:spAutoFit/>
          </a:bodyPr>
          <a:lstStyle/>
          <a:p>
            <a:r>
              <a:rPr lang="en-IN" sz="2400" b="1" dirty="0"/>
              <a:t>Use below link to download Power Bi Desktop latest version</a:t>
            </a:r>
          </a:p>
          <a:p>
            <a:endParaRPr lang="en-IN" sz="2400" dirty="0"/>
          </a:p>
          <a:p>
            <a:r>
              <a:rPr lang="en-IN" sz="2400" u="sng" dirty="0">
                <a:hlinkClick r:id="rId3"/>
              </a:rPr>
              <a:t>https://powerbi.microsoft.com/en-us/downloads/</a:t>
            </a:r>
            <a:endParaRPr lang="en-IN" sz="2400" dirty="0"/>
          </a:p>
        </p:txBody>
      </p:sp>
    </p:spTree>
    <p:extLst>
      <p:ext uri="{BB962C8B-B14F-4D97-AF65-F5344CB8AC3E}">
        <p14:creationId xmlns:p14="http://schemas.microsoft.com/office/powerpoint/2010/main" val="49971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Screen</a:t>
            </a:r>
            <a:endParaRPr lang="en-IN" dirty="0"/>
          </a:p>
        </p:txBody>
      </p:sp>
      <p:sp>
        <p:nvSpPr>
          <p:cNvPr id="4" name="AutoShape 4" descr="Power BI Tutorial for Beginners | DataCam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6" descr="Power BI Tutorial for Beginners | DataCam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15065"/>
            <a:ext cx="8647661" cy="4861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81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1"/>
            <a:ext cx="7772400" cy="1066800"/>
          </a:xfrm>
        </p:spPr>
        <p:txBody>
          <a:bodyPr/>
          <a:lstStyle/>
          <a:p>
            <a:r>
              <a:rPr lang="en-IN" b="1" dirty="0"/>
              <a:t>What is Business Intelligence</a:t>
            </a:r>
          </a:p>
        </p:txBody>
      </p:sp>
      <p:sp>
        <p:nvSpPr>
          <p:cNvPr id="3" name="Subtitle 2"/>
          <p:cNvSpPr>
            <a:spLocks noGrp="1"/>
          </p:cNvSpPr>
          <p:nvPr>
            <p:ph type="subTitle" idx="1"/>
          </p:nvPr>
        </p:nvSpPr>
        <p:spPr>
          <a:xfrm>
            <a:off x="838200" y="1447800"/>
            <a:ext cx="7467600" cy="4800600"/>
          </a:xfrm>
        </p:spPr>
        <p:txBody>
          <a:bodyPr>
            <a:normAutofit/>
          </a:bodyPr>
          <a:lstStyle/>
          <a:p>
            <a:pPr algn="l"/>
            <a:r>
              <a:rPr lang="en-IN" dirty="0">
                <a:solidFill>
                  <a:schemeClr val="tx1"/>
                </a:solidFill>
              </a:rPr>
              <a:t>Is a set of processes, architectures, and technologies that convert raw data into meaningful information that drives profitable business actions. </a:t>
            </a:r>
          </a:p>
          <a:p>
            <a:pPr algn="l"/>
            <a:r>
              <a:rPr lang="en-IN" dirty="0">
                <a:solidFill>
                  <a:schemeClr val="tx1"/>
                </a:solidFill>
              </a:rPr>
              <a:t>It is a suite of software and services to transform data into actionable intelligence and knowledge.</a:t>
            </a:r>
          </a:p>
        </p:txBody>
      </p:sp>
    </p:spTree>
    <p:extLst>
      <p:ext uri="{BB962C8B-B14F-4D97-AF65-F5344CB8AC3E}">
        <p14:creationId xmlns:p14="http://schemas.microsoft.com/office/powerpoint/2010/main" val="2106694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DataSource in Power BI</a:t>
            </a:r>
            <a:endParaRPr lang="en-IN" dirty="0"/>
          </a:p>
        </p:txBody>
      </p:sp>
      <p:pic>
        <p:nvPicPr>
          <p:cNvPr id="2050" name="Picture 2" descr="Available Data 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3914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73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609600"/>
            <a:ext cx="571857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600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84" y="533400"/>
            <a:ext cx="7955916"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871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
            <a:ext cx="6172200" cy="65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194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DataSource – Excel File</a:t>
            </a:r>
            <a:endParaRPr lang="en-IN" dirty="0"/>
          </a:p>
        </p:txBody>
      </p:sp>
      <p:sp>
        <p:nvSpPr>
          <p:cNvPr id="3" name="Content Placeholder 2"/>
          <p:cNvSpPr>
            <a:spLocks noGrp="1"/>
          </p:cNvSpPr>
          <p:nvPr>
            <p:ph idx="1"/>
          </p:nvPr>
        </p:nvSpPr>
        <p:spPr>
          <a:xfrm>
            <a:off x="457200" y="1143000"/>
            <a:ext cx="8229600" cy="4525963"/>
          </a:xfrm>
        </p:spPr>
        <p:txBody>
          <a:bodyPr/>
          <a:lstStyle/>
          <a:p>
            <a:r>
              <a:rPr lang="en-US" dirty="0"/>
              <a:t>Excel file which has data for Visualization.</a:t>
            </a:r>
          </a:p>
          <a:p>
            <a:r>
              <a:rPr lang="en-US" dirty="0"/>
              <a:t>Click Get Data to connect to data from multiple data sources.</a:t>
            </a:r>
          </a:p>
          <a:p>
            <a:r>
              <a:rPr lang="en-IN" dirty="0"/>
              <a:t>In this mode Power BI Desktop store the data inside Power BI Cache. </a:t>
            </a:r>
          </a:p>
          <a:p>
            <a:r>
              <a:rPr lang="en-IN" dirty="0"/>
              <a:t>If your data size is less then 1 GB or data not continually changing then you can use Import mode.</a:t>
            </a:r>
            <a:endParaRPr lang="en-US" dirty="0"/>
          </a:p>
          <a:p>
            <a:endParaRPr lang="en-US" dirty="0"/>
          </a:p>
          <a:p>
            <a:endParaRPr lang="en-IN" dirty="0"/>
          </a:p>
        </p:txBody>
      </p:sp>
    </p:spTree>
    <p:extLst>
      <p:ext uri="{BB962C8B-B14F-4D97-AF65-F5344CB8AC3E}">
        <p14:creationId xmlns:p14="http://schemas.microsoft.com/office/powerpoint/2010/main" val="949106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port M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7" y="557849"/>
            <a:ext cx="5307281" cy="218535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et data from Excel into Power 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800"/>
            <a:ext cx="6541643"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381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DataSource – Excel File</a:t>
            </a:r>
            <a:endParaRPr lang="en-IN" dirty="0"/>
          </a:p>
        </p:txBody>
      </p:sp>
      <p:pic>
        <p:nvPicPr>
          <p:cNvPr id="3074" name="Picture 2" descr="Import Mode in Power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162800" cy="536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913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DataSource – Excel File</a:t>
            </a:r>
            <a:endParaRPr lang="en-IN" dirty="0"/>
          </a:p>
        </p:txBody>
      </p:sp>
      <p:pic>
        <p:nvPicPr>
          <p:cNvPr id="4098" name="Picture 2" descr="Import Mode in Power Bi- Data Lo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02" y="1562100"/>
            <a:ext cx="6902523"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port-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6" descr="import-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AutoShape 8" descr="import-4"/>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10" descr="import-4"/>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12" descr="import-4"/>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410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900" y="1776413"/>
            <a:ext cx="17145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597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 Import SQL Data - RDBMS</a:t>
            </a:r>
            <a:endParaRPr lang="en-IN" dirty="0"/>
          </a:p>
        </p:txBody>
      </p:sp>
      <p:sp>
        <p:nvSpPr>
          <p:cNvPr id="4" name="Rectangle 3"/>
          <p:cNvSpPr/>
          <p:nvPr/>
        </p:nvSpPr>
        <p:spPr>
          <a:xfrm>
            <a:off x="304800" y="1219200"/>
            <a:ext cx="8458200" cy="923330"/>
          </a:xfrm>
          <a:prstGeom prst="rect">
            <a:avLst/>
          </a:prstGeom>
        </p:spPr>
        <p:txBody>
          <a:bodyPr wrap="square">
            <a:spAutoFit/>
          </a:bodyPr>
          <a:lstStyle/>
          <a:p>
            <a:r>
              <a:rPr lang="en-IN" dirty="0"/>
              <a:t>Power BI Desktop support two types of data source connection mode like Import &amp; Direct Query mode. Here we will talk about Import mode.</a:t>
            </a:r>
          </a:p>
          <a:p>
            <a:endParaRPr lang="en-IN" dirty="0"/>
          </a:p>
        </p:txBody>
      </p:sp>
      <p:sp>
        <p:nvSpPr>
          <p:cNvPr id="5" name="Rectangle 4"/>
          <p:cNvSpPr/>
          <p:nvPr/>
        </p:nvSpPr>
        <p:spPr>
          <a:xfrm>
            <a:off x="304800" y="1931075"/>
            <a:ext cx="7772400" cy="2031325"/>
          </a:xfrm>
          <a:prstGeom prst="rect">
            <a:avLst/>
          </a:prstGeom>
        </p:spPr>
        <p:txBody>
          <a:bodyPr wrap="square">
            <a:spAutoFit/>
          </a:bodyPr>
          <a:lstStyle/>
          <a:p>
            <a:r>
              <a:rPr lang="en-IN" dirty="0"/>
              <a:t>In import mode Power BI Desktop store the data inside Power BI Cache. If your data size is less then 1 GB or data not continually changing then you can use Import mode.</a:t>
            </a:r>
          </a:p>
          <a:p>
            <a:endParaRPr lang="en-IN" dirty="0"/>
          </a:p>
          <a:p>
            <a:r>
              <a:rPr lang="en-IN" dirty="0"/>
              <a:t>Import mode is very fast compare to Direct Query mode because all data comes from Power Bi Desktop Cache, so you can use this mode to develop &amp; testing purpose.</a:t>
            </a:r>
          </a:p>
        </p:txBody>
      </p:sp>
    </p:spTree>
    <p:extLst>
      <p:ext uri="{BB962C8B-B14F-4D97-AF65-F5344CB8AC3E}">
        <p14:creationId xmlns:p14="http://schemas.microsoft.com/office/powerpoint/2010/main" val="2682477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782"/>
            <a:ext cx="8229600" cy="817418"/>
          </a:xfrm>
        </p:spPr>
        <p:txBody>
          <a:bodyPr/>
          <a:lstStyle/>
          <a:p>
            <a:r>
              <a:rPr lang="en-IN" b="1" dirty="0"/>
              <a:t> Import SQL Data - RDBMS</a:t>
            </a:r>
            <a:endParaRPr lang="en-IN" dirty="0"/>
          </a:p>
        </p:txBody>
      </p:sp>
      <p:pic>
        <p:nvPicPr>
          <p:cNvPr id="5122" name="Picture 2" descr="Get Data from SQL in Power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4114800" cy="19580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port Mode in Power 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276599"/>
            <a:ext cx="6753225" cy="3276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67000" y="1817238"/>
            <a:ext cx="1447800" cy="240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flipV="1">
            <a:off x="2590800" y="4069080"/>
            <a:ext cx="1371600" cy="198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a:t>
            </a:r>
            <a:endParaRPr lang="en-IN" dirty="0"/>
          </a:p>
        </p:txBody>
      </p:sp>
    </p:spTree>
    <p:extLst>
      <p:ext uri="{BB962C8B-B14F-4D97-AF65-F5344CB8AC3E}">
        <p14:creationId xmlns:p14="http://schemas.microsoft.com/office/powerpoint/2010/main" val="94127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IN" b="1" dirty="0"/>
              <a:t>Business Intelligence</a:t>
            </a:r>
            <a:endParaRPr lang="en-IN" dirty="0"/>
          </a:p>
        </p:txBody>
      </p:sp>
      <p:sp>
        <p:nvSpPr>
          <p:cNvPr id="3" name="Subtitle 2"/>
          <p:cNvSpPr>
            <a:spLocks noGrp="1"/>
          </p:cNvSpPr>
          <p:nvPr>
            <p:ph type="subTitle" idx="1"/>
          </p:nvPr>
        </p:nvSpPr>
        <p:spPr>
          <a:xfrm>
            <a:off x="762000" y="2133600"/>
            <a:ext cx="7543800" cy="4038600"/>
          </a:xfrm>
        </p:spPr>
        <p:txBody>
          <a:bodyPr>
            <a:normAutofit/>
          </a:bodyPr>
          <a:lstStyle/>
          <a:p>
            <a:pPr algn="l"/>
            <a:r>
              <a:rPr lang="en-IN" dirty="0">
                <a:solidFill>
                  <a:schemeClr val="tx1"/>
                </a:solidFill>
              </a:rPr>
              <a:t>BI has a direct impact on organization’s strategic, tactical and operational business decisions. BI supports fact-based decision making using historical data rather than assumptions and gut</a:t>
            </a:r>
            <a:endParaRPr lang="en-IN" b="1" dirty="0">
              <a:solidFill>
                <a:schemeClr val="tx1"/>
              </a:solidFill>
            </a:endParaRPr>
          </a:p>
        </p:txBody>
      </p:sp>
    </p:spTree>
    <p:extLst>
      <p:ext uri="{BB962C8B-B14F-4D97-AF65-F5344CB8AC3E}">
        <p14:creationId xmlns:p14="http://schemas.microsoft.com/office/powerpoint/2010/main" val="663621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15962"/>
          </a:xfrm>
        </p:spPr>
        <p:txBody>
          <a:bodyPr>
            <a:normAutofit fontScale="90000"/>
          </a:bodyPr>
          <a:lstStyle/>
          <a:p>
            <a:r>
              <a:rPr lang="en-IN" b="1" dirty="0"/>
              <a:t> Import SQL Data - RDBMS</a:t>
            </a:r>
            <a:endParaRPr lang="en-IN" dirty="0"/>
          </a:p>
        </p:txBody>
      </p:sp>
      <p:pic>
        <p:nvPicPr>
          <p:cNvPr id="6146" name="Picture 2" descr="Import Mode in Power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790328" cy="559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675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lstStyle/>
          <a:p>
            <a:r>
              <a:rPr lang="en-IN" b="1" dirty="0"/>
              <a:t> Import SQL Data - RDBMS</a:t>
            </a:r>
            <a:endParaRPr lang="en-IN" dirty="0"/>
          </a:p>
        </p:txBody>
      </p:sp>
      <p:pic>
        <p:nvPicPr>
          <p:cNvPr id="7170" name="Picture 2" descr="Import Mode in Power Bi - Load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077200" cy="5564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645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15962"/>
          </a:xfrm>
        </p:spPr>
        <p:txBody>
          <a:bodyPr>
            <a:normAutofit fontScale="90000"/>
          </a:bodyPr>
          <a:lstStyle/>
          <a:p>
            <a:r>
              <a:rPr lang="en-US" dirty="0"/>
              <a:t>Difference Mode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630907912"/>
              </p:ext>
            </p:extLst>
          </p:nvPr>
        </p:nvGraphicFramePr>
        <p:xfrm>
          <a:off x="609600" y="914400"/>
          <a:ext cx="8001000" cy="5646843"/>
        </p:xfrm>
        <a:graphic>
          <a:graphicData uri="http://schemas.openxmlformats.org/drawingml/2006/table">
            <a:tbl>
              <a:tblPr/>
              <a:tblGrid>
                <a:gridCol w="2242256">
                  <a:extLst>
                    <a:ext uri="{9D8B030D-6E8A-4147-A177-3AD203B41FA5}">
                      <a16:colId xmlns:a16="http://schemas.microsoft.com/office/drawing/2014/main" val="20000"/>
                    </a:ext>
                  </a:extLst>
                </a:gridCol>
                <a:gridCol w="2686755">
                  <a:extLst>
                    <a:ext uri="{9D8B030D-6E8A-4147-A177-3AD203B41FA5}">
                      <a16:colId xmlns:a16="http://schemas.microsoft.com/office/drawing/2014/main" val="20001"/>
                    </a:ext>
                  </a:extLst>
                </a:gridCol>
                <a:gridCol w="3071989">
                  <a:extLst>
                    <a:ext uri="{9D8B030D-6E8A-4147-A177-3AD203B41FA5}">
                      <a16:colId xmlns:a16="http://schemas.microsoft.com/office/drawing/2014/main" val="20002"/>
                    </a:ext>
                  </a:extLst>
                </a:gridCol>
              </a:tblGrid>
              <a:tr h="348606">
                <a:tc>
                  <a:txBody>
                    <a:bodyPr/>
                    <a:lstStyle/>
                    <a:p>
                      <a:pPr algn="l"/>
                      <a:r>
                        <a:rPr lang="en-IN" sz="1600" b="1" dirty="0">
                          <a:effectLst/>
                        </a:rPr>
                        <a:t>Feature</a:t>
                      </a:r>
                      <a:endParaRPr lang="en-IN" sz="16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600" b="1" dirty="0">
                          <a:effectLst/>
                        </a:rPr>
                        <a:t>Import</a:t>
                      </a:r>
                      <a:endParaRPr lang="en-IN" sz="16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600" b="1" dirty="0">
                          <a:effectLst/>
                        </a:rPr>
                        <a:t>DirectQuery</a:t>
                      </a:r>
                      <a:endParaRPr lang="en-IN" sz="16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8606">
                <a:tc>
                  <a:txBody>
                    <a:bodyPr/>
                    <a:lstStyle/>
                    <a:p>
                      <a:pPr algn="l"/>
                      <a:r>
                        <a:rPr lang="en-IN" sz="1100" dirty="0">
                          <a:solidFill>
                            <a:srgbClr val="0000FF"/>
                          </a:solidFill>
                          <a:effectLst/>
                        </a:rPr>
                        <a:t>Size</a:t>
                      </a:r>
                      <a:endParaRPr lang="en-IN" sz="11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Up to 1 GB per dataset</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No limitation</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4079">
                <a:tc>
                  <a:txBody>
                    <a:bodyPr/>
                    <a:lstStyle/>
                    <a:p>
                      <a:pPr algn="l"/>
                      <a:r>
                        <a:rPr lang="en-IN" sz="1100" dirty="0">
                          <a:solidFill>
                            <a:srgbClr val="0000FF"/>
                          </a:solidFill>
                          <a:effectLst/>
                        </a:rPr>
                        <a:t>Data Source support</a:t>
                      </a:r>
                      <a:endParaRPr lang="en-IN" sz="11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Import data from Multiple sources</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Data must come from a single Source</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553712">
                <a:tc>
                  <a:txBody>
                    <a:bodyPr/>
                    <a:lstStyle/>
                    <a:p>
                      <a:pPr algn="l"/>
                      <a:r>
                        <a:rPr lang="en-IN" sz="1100" dirty="0">
                          <a:solidFill>
                            <a:srgbClr val="0000FF"/>
                          </a:solidFill>
                          <a:effectLst/>
                        </a:rPr>
                        <a:t>Performance</a:t>
                      </a:r>
                      <a:endParaRPr lang="en-IN" sz="11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High-performance query engine</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Depends on how fast the network connectivity and data source is as queries are executed in real-time. Only metadata and schema structure is stored on the Data model</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351785">
                <a:tc>
                  <a:txBody>
                    <a:bodyPr/>
                    <a:lstStyle/>
                    <a:p>
                      <a:pPr algn="l"/>
                      <a:r>
                        <a:rPr lang="en-IN" sz="1100" dirty="0">
                          <a:solidFill>
                            <a:srgbClr val="0000FF"/>
                          </a:solidFill>
                          <a:effectLst/>
                        </a:rPr>
                        <a:t>Data Change in the underlying data</a:t>
                      </a:r>
                      <a:endParaRPr lang="en-IN" sz="11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Not Reflected. Required to do a Manual refresh in Power BI Desktop and republish the report or Schedule Refresh</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Power BI caches the data for better performance. So, it is necessary to Refresh to ensure the latest data</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47932">
                <a:tc>
                  <a:txBody>
                    <a:bodyPr/>
                    <a:lstStyle/>
                    <a:p>
                      <a:pPr algn="l"/>
                      <a:r>
                        <a:rPr lang="en-IN" sz="1100" dirty="0">
                          <a:solidFill>
                            <a:srgbClr val="0000FF"/>
                          </a:solidFill>
                          <a:effectLst/>
                        </a:rPr>
                        <a:t>Data storage in Power BI</a:t>
                      </a:r>
                      <a:endParaRPr lang="en-IN" sz="11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Since it is a cached mode, data is stored in the Power BI Service (cloud)</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Data will not be stored in the Power BI cloud service. Data resides on-premises</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44079">
                <a:tc>
                  <a:txBody>
                    <a:bodyPr/>
                    <a:lstStyle/>
                    <a:p>
                      <a:pPr algn="l"/>
                      <a:r>
                        <a:rPr lang="en-IN" sz="1100" dirty="0">
                          <a:solidFill>
                            <a:srgbClr val="0000FF"/>
                          </a:solidFill>
                          <a:effectLst/>
                        </a:rPr>
                        <a:t>Schedule Refresh</a:t>
                      </a:r>
                      <a:endParaRPr lang="en-IN" sz="11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Maximum 8 schedules per day</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Schedule often as every 15 mins</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9519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Connect to a web data source</a:t>
            </a:r>
            <a:endParaRPr lang="en-IN" dirty="0"/>
          </a:p>
        </p:txBody>
      </p:sp>
      <p:pic>
        <p:nvPicPr>
          <p:cNvPr id="9218" name="Picture 2" descr="Get Data from ribb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228725"/>
            <a:ext cx="3657600" cy="53599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1295400"/>
            <a:ext cx="4572000" cy="4524315"/>
          </a:xfrm>
          <a:prstGeom prst="rect">
            <a:avLst/>
          </a:prstGeom>
        </p:spPr>
        <p:txBody>
          <a:bodyPr>
            <a:spAutoFit/>
          </a:bodyPr>
          <a:lstStyle/>
          <a:p>
            <a:pPr marL="342900" indent="-342900">
              <a:buFont typeface="Wingdings" pitchFamily="2" charset="2"/>
              <a:buChar char="Ø"/>
            </a:pPr>
            <a:r>
              <a:rPr lang="en-IN" sz="2400" dirty="0"/>
              <a:t>Connect to a web data source and navigate across its available tables.</a:t>
            </a:r>
          </a:p>
          <a:p>
            <a:endParaRPr lang="en-IN" sz="2400" dirty="0"/>
          </a:p>
          <a:p>
            <a:pPr marL="342900" indent="-342900">
              <a:buFont typeface="Wingdings" pitchFamily="2" charset="2"/>
              <a:buChar char="Ø"/>
            </a:pPr>
            <a:r>
              <a:rPr lang="en-IN" sz="2400" dirty="0"/>
              <a:t>Shape and transform data in the Power Query Editor.</a:t>
            </a:r>
          </a:p>
          <a:p>
            <a:endParaRPr lang="en-IN" sz="2400" dirty="0"/>
          </a:p>
          <a:p>
            <a:pPr marL="342900" indent="-342900">
              <a:buFont typeface="Wingdings" pitchFamily="2" charset="2"/>
              <a:buChar char="Ø"/>
            </a:pPr>
            <a:r>
              <a:rPr lang="en-IN" sz="2400" dirty="0"/>
              <a:t>Name a query and import it into a Power BI Desktop report.</a:t>
            </a:r>
          </a:p>
          <a:p>
            <a:endParaRPr lang="en-IN" sz="2400" dirty="0"/>
          </a:p>
          <a:p>
            <a:pPr marL="342900" indent="-342900">
              <a:buFont typeface="Wingdings" pitchFamily="2" charset="2"/>
              <a:buChar char="Ø"/>
            </a:pPr>
            <a:r>
              <a:rPr lang="en-IN" sz="2400" dirty="0"/>
              <a:t>Create and customize a map and a pie chart visualization.</a:t>
            </a:r>
          </a:p>
        </p:txBody>
      </p:sp>
    </p:spTree>
    <p:extLst>
      <p:ext uri="{BB962C8B-B14F-4D97-AF65-F5344CB8AC3E}">
        <p14:creationId xmlns:p14="http://schemas.microsoft.com/office/powerpoint/2010/main" val="2647639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639762"/>
          </a:xfrm>
        </p:spPr>
        <p:txBody>
          <a:bodyPr>
            <a:normAutofit fontScale="90000"/>
          </a:bodyPr>
          <a:lstStyle/>
          <a:p>
            <a:r>
              <a:rPr lang="en-IN" b="1" dirty="0"/>
              <a:t>Connect to a web data source</a:t>
            </a:r>
            <a:endParaRPr lang="en-IN" dirty="0"/>
          </a:p>
        </p:txBody>
      </p:sp>
      <p:sp>
        <p:nvSpPr>
          <p:cNvPr id="6" name="Rectangle 5"/>
          <p:cNvSpPr/>
          <p:nvPr/>
        </p:nvSpPr>
        <p:spPr>
          <a:xfrm>
            <a:off x="533400" y="762000"/>
            <a:ext cx="7848600" cy="830997"/>
          </a:xfrm>
          <a:prstGeom prst="rect">
            <a:avLst/>
          </a:prstGeom>
        </p:spPr>
        <p:txBody>
          <a:bodyPr wrap="square">
            <a:spAutoFit/>
          </a:bodyPr>
          <a:lstStyle/>
          <a:p>
            <a:r>
              <a:rPr lang="en-IN" sz="2400" dirty="0"/>
              <a:t>In the From Web dialog, paste the URL</a:t>
            </a:r>
            <a:endParaRPr lang="en-IN" sz="2000" dirty="0"/>
          </a:p>
          <a:p>
            <a:r>
              <a:rPr lang="en-IN" sz="2400" dirty="0"/>
              <a:t>into the URL text box, and then select OK.</a:t>
            </a:r>
          </a:p>
        </p:txBody>
      </p:sp>
      <p:sp>
        <p:nvSpPr>
          <p:cNvPr id="7" name="Rectangle 6"/>
          <p:cNvSpPr/>
          <p:nvPr/>
        </p:nvSpPr>
        <p:spPr>
          <a:xfrm>
            <a:off x="533400" y="1600200"/>
            <a:ext cx="7010400" cy="369332"/>
          </a:xfrm>
          <a:prstGeom prst="rect">
            <a:avLst/>
          </a:prstGeom>
        </p:spPr>
        <p:txBody>
          <a:bodyPr wrap="square">
            <a:spAutoFit/>
          </a:bodyPr>
          <a:lstStyle/>
          <a:p>
            <a:r>
              <a:rPr lang="en-IN" dirty="0">
                <a:hlinkClick r:id="rId2"/>
              </a:rPr>
              <a:t>https://en.wikipedia.org/wiki/UEFA_European_Football_Championship</a:t>
            </a:r>
            <a:r>
              <a:rPr lang="en-IN" dirty="0"/>
              <a:t>.</a:t>
            </a:r>
          </a:p>
        </p:txBody>
      </p:sp>
      <p:pic>
        <p:nvPicPr>
          <p:cNvPr id="10243" name="Picture 3" descr="Get Data from dia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45" y="2667000"/>
            <a:ext cx="8383709"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878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AutoShape 2" descr="Navigator dialog 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90488"/>
            <a:ext cx="8391525" cy="667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486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Power Query Edi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30" y="1143000"/>
            <a:ext cx="8399607" cy="3656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0374" y="4810632"/>
            <a:ext cx="7921625" cy="1569660"/>
          </a:xfrm>
          <a:prstGeom prst="rect">
            <a:avLst/>
          </a:prstGeom>
        </p:spPr>
        <p:txBody>
          <a:bodyPr wrap="square">
            <a:spAutoFit/>
          </a:bodyPr>
          <a:lstStyle/>
          <a:p>
            <a:r>
              <a:rPr lang="en-IN" sz="2400" dirty="0"/>
              <a:t>Select the </a:t>
            </a:r>
            <a:r>
              <a:rPr lang="en-IN" sz="2400" b="1" dirty="0"/>
              <a:t>Results[edit]</a:t>
            </a:r>
            <a:r>
              <a:rPr lang="en-IN" sz="2400" dirty="0"/>
              <a:t> table in the </a:t>
            </a:r>
            <a:r>
              <a:rPr lang="en-IN" sz="2400" b="1" dirty="0"/>
              <a:t>Navigator</a:t>
            </a:r>
            <a:r>
              <a:rPr lang="en-IN" sz="2400" dirty="0"/>
              <a:t> list, and then select </a:t>
            </a:r>
            <a:r>
              <a:rPr lang="en-IN" sz="2400" b="1" dirty="0"/>
              <a:t>Transform Data</a:t>
            </a:r>
            <a:r>
              <a:rPr lang="en-IN" sz="2400" dirty="0"/>
              <a:t>.</a:t>
            </a:r>
          </a:p>
          <a:p>
            <a:r>
              <a:rPr lang="en-IN" sz="2400" dirty="0"/>
              <a:t>A preview of the table opens in </a:t>
            </a:r>
            <a:r>
              <a:rPr lang="en-IN" sz="2400" b="1" dirty="0"/>
              <a:t>Power Query Editor</a:t>
            </a:r>
            <a:r>
              <a:rPr lang="en-IN" sz="2400" dirty="0"/>
              <a:t>, where you can apply transformations to clean up the data.</a:t>
            </a:r>
          </a:p>
        </p:txBody>
      </p:sp>
      <p:sp>
        <p:nvSpPr>
          <p:cNvPr id="7" name="Title 1"/>
          <p:cNvSpPr>
            <a:spLocks noGrp="1"/>
          </p:cNvSpPr>
          <p:nvPr>
            <p:ph type="title"/>
          </p:nvPr>
        </p:nvSpPr>
        <p:spPr>
          <a:xfrm>
            <a:off x="457200" y="228600"/>
            <a:ext cx="8229600" cy="685800"/>
          </a:xfrm>
        </p:spPr>
        <p:txBody>
          <a:bodyPr>
            <a:normAutofit fontScale="90000"/>
          </a:bodyPr>
          <a:lstStyle/>
          <a:p>
            <a:r>
              <a:rPr lang="en-IN" b="1" dirty="0"/>
              <a:t>Connect to a web data source</a:t>
            </a:r>
            <a:endParaRPr lang="en-IN" dirty="0"/>
          </a:p>
        </p:txBody>
      </p:sp>
    </p:spTree>
    <p:extLst>
      <p:ext uri="{BB962C8B-B14F-4D97-AF65-F5344CB8AC3E}">
        <p14:creationId xmlns:p14="http://schemas.microsoft.com/office/powerpoint/2010/main" val="141173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Shape data in Power Query Editor</a:t>
            </a:r>
            <a:endParaRPr lang="en-IN" dirty="0"/>
          </a:p>
        </p:txBody>
      </p:sp>
      <p:sp>
        <p:nvSpPr>
          <p:cNvPr id="3" name="Content Placeholder 2"/>
          <p:cNvSpPr>
            <a:spLocks noGrp="1"/>
          </p:cNvSpPr>
          <p:nvPr>
            <p:ph idx="1"/>
          </p:nvPr>
        </p:nvSpPr>
        <p:spPr/>
        <p:txBody>
          <a:bodyPr>
            <a:normAutofit fontScale="92500" lnSpcReduction="10000"/>
          </a:bodyPr>
          <a:lstStyle/>
          <a:p>
            <a:r>
              <a:rPr lang="en-IN" dirty="0"/>
              <a:t>You want to make the data easier to scan by displaying only the years and the countries/regions that won. </a:t>
            </a:r>
          </a:p>
          <a:p>
            <a:r>
              <a:rPr lang="en-IN" dirty="0"/>
              <a:t>You can use the Power Query Editor to perform these data shaping and cleansing steps.</a:t>
            </a:r>
          </a:p>
          <a:p>
            <a:r>
              <a:rPr lang="en-IN" dirty="0"/>
              <a:t>First, remove all the columns except for two from the table. </a:t>
            </a:r>
          </a:p>
          <a:p>
            <a:r>
              <a:rPr lang="en-IN" dirty="0"/>
              <a:t>Rename these columns as </a:t>
            </a:r>
            <a:r>
              <a:rPr lang="en-IN" i="1" dirty="0"/>
              <a:t>Year</a:t>
            </a:r>
            <a:r>
              <a:rPr lang="en-IN" dirty="0"/>
              <a:t> and </a:t>
            </a:r>
            <a:r>
              <a:rPr lang="en-IN" i="1" dirty="0"/>
              <a:t>CountryRegion</a:t>
            </a:r>
            <a:r>
              <a:rPr lang="en-IN" dirty="0"/>
              <a:t> later in the process.</a:t>
            </a:r>
            <a:br>
              <a:rPr lang="en-IN" dirty="0"/>
            </a:br>
            <a:endParaRPr lang="en-IN" dirty="0"/>
          </a:p>
        </p:txBody>
      </p:sp>
    </p:spTree>
    <p:extLst>
      <p:ext uri="{BB962C8B-B14F-4D97-AF65-F5344CB8AC3E}">
        <p14:creationId xmlns:p14="http://schemas.microsoft.com/office/powerpoint/2010/main" val="3875552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Query Editor</a:t>
            </a:r>
            <a:endParaRPr lang="en-IN" dirty="0"/>
          </a:p>
        </p:txBody>
      </p:sp>
      <p:sp>
        <p:nvSpPr>
          <p:cNvPr id="4" name="AutoShape 2" descr="Remove other columns drop-down men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600200"/>
            <a:ext cx="846349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606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Query Editor</a:t>
            </a:r>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0"/>
            <a:ext cx="36026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1554263"/>
            <a:ext cx="4572000" cy="1200329"/>
          </a:xfrm>
          <a:prstGeom prst="rect">
            <a:avLst/>
          </a:prstGeom>
        </p:spPr>
        <p:txBody>
          <a:bodyPr>
            <a:spAutoFit/>
          </a:bodyPr>
          <a:lstStyle/>
          <a:p>
            <a:r>
              <a:rPr lang="en-IN" sz="2400" dirty="0"/>
              <a:t>The query loads into the Power BI Desktop </a:t>
            </a:r>
            <a:r>
              <a:rPr lang="en-IN" sz="2400" i="1" dirty="0"/>
              <a:t>Report</a:t>
            </a:r>
            <a:r>
              <a:rPr lang="en-IN" sz="2400" dirty="0"/>
              <a:t> view, where you can see it in the </a:t>
            </a:r>
            <a:r>
              <a:rPr lang="en-IN" sz="2400" b="1" dirty="0"/>
              <a:t>Fields</a:t>
            </a:r>
            <a:r>
              <a:rPr lang="en-IN" sz="2400" dirty="0"/>
              <a:t> pane.</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2881312"/>
            <a:ext cx="2686050" cy="3148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3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D154A-2783-409E-8D54-25FAE263D2E4}"/>
              </a:ext>
            </a:extLst>
          </p:cNvPr>
          <p:cNvSpPr>
            <a:spLocks noGrp="1"/>
          </p:cNvSpPr>
          <p:nvPr>
            <p:ph idx="1"/>
          </p:nvPr>
        </p:nvSpPr>
        <p:spPr/>
        <p:txBody>
          <a:bodyPr>
            <a:noAutofit/>
          </a:bodyPr>
          <a:lstStyle/>
          <a:p>
            <a:r>
              <a:rPr lang="en-US" sz="2000" b="0" i="0" dirty="0">
                <a:solidFill>
                  <a:srgbClr val="333333"/>
                </a:solidFill>
                <a:effectLst/>
              </a:rPr>
              <a:t>It’s increasingly important for businesses to have a clear view of all their data to stay competitive, which is where business intelligence (BI) tools come in.</a:t>
            </a:r>
          </a:p>
          <a:p>
            <a:pPr algn="l"/>
            <a:r>
              <a:rPr lang="en-US" sz="2000" b="0" i="0" dirty="0">
                <a:solidFill>
                  <a:srgbClr val="333333"/>
                </a:solidFill>
                <a:effectLst/>
              </a:rPr>
              <a:t>Businesses and organizations have questions and goals. To answer these questions and track performance against these goals, they gather the necessary data, analyze it, and determine which actions to take to reach their goals.</a:t>
            </a:r>
          </a:p>
          <a:p>
            <a:pPr algn="l"/>
            <a:r>
              <a:rPr lang="en-US" sz="2000" b="0" i="0" dirty="0">
                <a:solidFill>
                  <a:srgbClr val="333333"/>
                </a:solidFill>
                <a:effectLst/>
              </a:rPr>
              <a:t>On the technical side, raw data is collected from business systems. Data is processed and then stored in data warehouses, the cloud, applications, and files. Once it’s stored, users can access the data, starting the analysis process to answer business questions.</a:t>
            </a:r>
          </a:p>
          <a:p>
            <a:pPr algn="l"/>
            <a:r>
              <a:rPr lang="en-US" sz="2000" b="0" i="0" dirty="0">
                <a:solidFill>
                  <a:srgbClr val="333333"/>
                </a:solidFill>
                <a:effectLst/>
              </a:rPr>
              <a:t>BI platforms also offer data visualization tools, which convert data into charts or graphs, as well as presenting to any key stakeholders or decision-makers.</a:t>
            </a:r>
          </a:p>
          <a:p>
            <a:endParaRPr lang="en-IN" sz="2000" dirty="0"/>
          </a:p>
        </p:txBody>
      </p:sp>
      <p:sp>
        <p:nvSpPr>
          <p:cNvPr id="4" name="Title 1">
            <a:extLst>
              <a:ext uri="{FF2B5EF4-FFF2-40B4-BE49-F238E27FC236}">
                <a16:creationId xmlns:a16="http://schemas.microsoft.com/office/drawing/2014/main" id="{BADFD237-558A-58B2-B999-8D3E4B9553BA}"/>
              </a:ext>
            </a:extLst>
          </p:cNvPr>
          <p:cNvSpPr txBox="1">
            <a:spLocks/>
          </p:cNvSpPr>
          <p:nvPr/>
        </p:nvSpPr>
        <p:spPr>
          <a:xfrm>
            <a:off x="685800" y="3048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a:t>Business Intelligence</a:t>
            </a:r>
            <a:endParaRPr lang="en-IN" dirty="0"/>
          </a:p>
        </p:txBody>
      </p:sp>
    </p:spTree>
    <p:extLst>
      <p:ext uri="{BB962C8B-B14F-4D97-AF65-F5344CB8AC3E}">
        <p14:creationId xmlns:p14="http://schemas.microsoft.com/office/powerpoint/2010/main" val="1711451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b="1" dirty="0"/>
              <a:t>Create a Visualization</a:t>
            </a:r>
            <a:endParaRPr lang="en-IN" dirty="0"/>
          </a:p>
        </p:txBody>
      </p:sp>
      <p:sp>
        <p:nvSpPr>
          <p:cNvPr id="4" name="Rectangle 3"/>
          <p:cNvSpPr/>
          <p:nvPr/>
        </p:nvSpPr>
        <p:spPr>
          <a:xfrm>
            <a:off x="381000" y="990600"/>
            <a:ext cx="8229600" cy="1569660"/>
          </a:xfrm>
          <a:prstGeom prst="rect">
            <a:avLst/>
          </a:prstGeom>
        </p:spPr>
        <p:txBody>
          <a:bodyPr wrap="square">
            <a:spAutoFit/>
          </a:bodyPr>
          <a:lstStyle/>
          <a:p>
            <a:r>
              <a:rPr lang="en-IN" sz="2400" dirty="0"/>
              <a:t>Select the </a:t>
            </a:r>
            <a:r>
              <a:rPr lang="en-IN" sz="2400" b="1" dirty="0"/>
              <a:t>CountryRegion</a:t>
            </a:r>
            <a:r>
              <a:rPr lang="en-IN" sz="2400" dirty="0"/>
              <a:t> field in the </a:t>
            </a:r>
            <a:r>
              <a:rPr lang="en-IN" sz="2400" b="1" dirty="0"/>
              <a:t>Fields</a:t>
            </a:r>
            <a:r>
              <a:rPr lang="en-IN" sz="2400" dirty="0"/>
              <a:t> pane, or drag it to the report canvas. Power BI Desktop recognizes the data as country/region names, and automatically creates a </a:t>
            </a:r>
            <a:r>
              <a:rPr lang="en-IN" sz="2400" b="1" dirty="0"/>
              <a:t>Map</a:t>
            </a:r>
            <a:r>
              <a:rPr lang="en-IN" sz="2400" dirty="0"/>
              <a:t> visualization.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40026"/>
            <a:ext cx="8727354" cy="3303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511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95061"/>
            <a:ext cx="2514600" cy="2677656"/>
          </a:xfrm>
          <a:prstGeom prst="rect">
            <a:avLst/>
          </a:prstGeom>
        </p:spPr>
        <p:txBody>
          <a:bodyPr wrap="square">
            <a:spAutoFit/>
          </a:bodyPr>
          <a:lstStyle/>
          <a:p>
            <a:r>
              <a:rPr lang="en-IN" sz="2400" dirty="0"/>
              <a:t>Enlarge the map by dragging the handles in the corners so all the winning country/region names are visible.</a:t>
            </a:r>
          </a:p>
        </p:txBody>
      </p:sp>
      <p:sp>
        <p:nvSpPr>
          <p:cNvPr id="5" name="Title 1"/>
          <p:cNvSpPr>
            <a:spLocks noGrp="1"/>
          </p:cNvSpPr>
          <p:nvPr>
            <p:ph type="title"/>
          </p:nvPr>
        </p:nvSpPr>
        <p:spPr>
          <a:xfrm>
            <a:off x="457200" y="274638"/>
            <a:ext cx="8229600" cy="792162"/>
          </a:xfrm>
        </p:spPr>
        <p:txBody>
          <a:bodyPr>
            <a:normAutofit/>
          </a:bodyPr>
          <a:lstStyle/>
          <a:p>
            <a:r>
              <a:rPr lang="en-IN" b="1" dirty="0"/>
              <a:t>Create a Visualization</a:t>
            </a:r>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074003"/>
            <a:ext cx="6172200" cy="5653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384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
        <p:nvSpPr>
          <p:cNvPr id="3" name="Content Placeholder 2"/>
          <p:cNvSpPr>
            <a:spLocks noGrp="1"/>
          </p:cNvSpPr>
          <p:nvPr>
            <p:ph idx="1"/>
          </p:nvPr>
        </p:nvSpPr>
        <p:spPr/>
        <p:txBody>
          <a:bodyPr>
            <a:normAutofit/>
          </a:bodyPr>
          <a:lstStyle/>
          <a:p>
            <a:r>
              <a:rPr lang="en-IN" b="1" dirty="0"/>
              <a:t>Power BI Stacked Column Chart &amp; Stacked Bar Chart</a:t>
            </a:r>
            <a:r>
              <a:rPr lang="en-IN" dirty="0"/>
              <a:t>  both are most usable visuals in Power BI.</a:t>
            </a:r>
          </a:p>
          <a:p>
            <a:r>
              <a:rPr lang="en-IN" dirty="0"/>
              <a:t>Stacked Column Chart is useful to compare multiple dimensions against a single measure. In a Stacked Column Chart, Axis is represented on X-axis and the data is represented on Y-axis.</a:t>
            </a:r>
          </a:p>
          <a:p>
            <a:endParaRPr lang="en-IN" dirty="0"/>
          </a:p>
          <a:p>
            <a:endParaRPr lang="en-IN" dirty="0"/>
          </a:p>
        </p:txBody>
      </p:sp>
    </p:spTree>
    <p:extLst>
      <p:ext uri="{BB962C8B-B14F-4D97-AF65-F5344CB8AC3E}">
        <p14:creationId xmlns:p14="http://schemas.microsoft.com/office/powerpoint/2010/main" val="4283479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IN" b="1" dirty="0"/>
              <a:t>Clustered columns chart</a:t>
            </a:r>
            <a:r>
              <a:rPr lang="en-IN" dirty="0"/>
              <a:t> is useful to display comparison of multiple series as in vertical columns. Each data series shares the same axis labels, so vertical bars are grouped by category.</a:t>
            </a:r>
          </a:p>
          <a:p>
            <a:r>
              <a:rPr lang="en-IN" b="1" dirty="0"/>
              <a:t>Clustered bar chart</a:t>
            </a:r>
            <a:r>
              <a:rPr lang="en-IN" dirty="0"/>
              <a:t> is useful to display comparison of multiple series as in horizontal columns. Each data series shares the same axis labels, so horizontal bars are grouped by category.</a:t>
            </a:r>
          </a:p>
        </p:txBody>
      </p:sp>
      <p:sp>
        <p:nvSpPr>
          <p:cNvPr id="6"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589281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Line charts </a:t>
            </a:r>
            <a:r>
              <a:rPr lang="en-IN" dirty="0"/>
              <a:t>is used to show change or trends over a period of time. A combination of two or more than two lines can be used to compare trends over time.</a:t>
            </a:r>
          </a:p>
          <a:p>
            <a:r>
              <a:rPr lang="en-IN" b="1" dirty="0"/>
              <a:t>Card</a:t>
            </a:r>
            <a:r>
              <a:rPr lang="en-IN" dirty="0"/>
              <a:t> visualization is used to display single value like </a:t>
            </a:r>
            <a:r>
              <a:rPr lang="en-IN" i="1" dirty="0"/>
              <a:t>Total Sales, Counts &amp; Single numbers</a:t>
            </a:r>
            <a:r>
              <a:rPr lang="en-IN" dirty="0"/>
              <a:t> in Report page &amp; Dashboard.</a:t>
            </a:r>
          </a:p>
          <a:p>
            <a:endParaRPr lang="en-IN" dirty="0"/>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1763866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fontScale="70000" lnSpcReduction="20000"/>
          </a:bodyPr>
          <a:lstStyle/>
          <a:p>
            <a:pPr marL="0" indent="0">
              <a:buNone/>
            </a:pPr>
            <a:r>
              <a:rPr lang="en-IN" b="1" dirty="0"/>
              <a:t>Power BI Matrix &amp; Table :</a:t>
            </a:r>
          </a:p>
          <a:p>
            <a:pPr marL="0" indent="0">
              <a:buNone/>
            </a:pPr>
            <a:r>
              <a:rPr lang="en-IN" dirty="0"/>
              <a:t>Both are most frequently usable visuals used for presenting data in tabular format.</a:t>
            </a:r>
          </a:p>
          <a:p>
            <a:pPr marL="0" indent="0">
              <a:buNone/>
            </a:pPr>
            <a:r>
              <a:rPr lang="en-IN" b="1" dirty="0"/>
              <a:t>Table</a:t>
            </a:r>
          </a:p>
          <a:p>
            <a:r>
              <a:rPr lang="en-IN" dirty="0"/>
              <a:t>In table we present data in 2-Dimension data grid format.</a:t>
            </a:r>
          </a:p>
          <a:p>
            <a:r>
              <a:rPr lang="en-IN" dirty="0"/>
              <a:t>By default display all data, means flat data structure.</a:t>
            </a:r>
          </a:p>
          <a:p>
            <a:r>
              <a:rPr lang="en-IN" dirty="0"/>
              <a:t>Rows not fixed but columns are fixed.</a:t>
            </a:r>
          </a:p>
          <a:p>
            <a:r>
              <a:rPr lang="en-IN" dirty="0"/>
              <a:t>When you add new dimension you can add them as “Values” and it will appear as a new column in grid.</a:t>
            </a:r>
          </a:p>
          <a:p>
            <a:pPr marL="0" indent="0">
              <a:buNone/>
            </a:pPr>
            <a:r>
              <a:rPr lang="en-IN" b="1" dirty="0"/>
              <a:t>Matrix</a:t>
            </a:r>
          </a:p>
          <a:p>
            <a:r>
              <a:rPr lang="en-IN" dirty="0"/>
              <a:t>It support Multidimensional data grid format.</a:t>
            </a:r>
          </a:p>
          <a:p>
            <a:r>
              <a:rPr lang="en-IN" dirty="0"/>
              <a:t>Matrix automatically aggregate the data according to data behavior.</a:t>
            </a:r>
          </a:p>
          <a:p>
            <a:r>
              <a:rPr lang="en-IN" dirty="0"/>
              <a:t>Rows &amp; Columns both are not fixed.</a:t>
            </a:r>
          </a:p>
          <a:p>
            <a:r>
              <a:rPr lang="en-IN" dirty="0"/>
              <a:t>Here you have option to add Values, Rows &amp; columns.</a:t>
            </a:r>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1611430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5237"/>
            <a:ext cx="8229600" cy="4983163"/>
          </a:xfrm>
        </p:spPr>
        <p:txBody>
          <a:bodyPr>
            <a:normAutofit fontScale="92500"/>
          </a:bodyPr>
          <a:lstStyle/>
          <a:p>
            <a:r>
              <a:rPr lang="en-IN" b="1" dirty="0"/>
              <a:t>Multi-Row Card</a:t>
            </a:r>
            <a:r>
              <a:rPr lang="en-IN" dirty="0"/>
              <a:t> visual is used to display summary data or you can say data in group format.</a:t>
            </a:r>
          </a:p>
          <a:p>
            <a:r>
              <a:rPr lang="en-IN" b="1" dirty="0"/>
              <a:t>Donut chart (</a:t>
            </a:r>
            <a:r>
              <a:rPr lang="en-IN" dirty="0"/>
              <a:t>Doughnut chart) is similar to a pie </a:t>
            </a:r>
            <a:r>
              <a:rPr lang="en-IN" b="1" dirty="0"/>
              <a:t>chart</a:t>
            </a:r>
            <a:r>
              <a:rPr lang="en-IN" dirty="0"/>
              <a:t> in that it shows the relationship of parts to a whole,  where all pieces together represent 100%.</a:t>
            </a:r>
          </a:p>
          <a:p>
            <a:r>
              <a:rPr lang="en-IN" b="1" dirty="0"/>
              <a:t>This </a:t>
            </a:r>
            <a:r>
              <a:rPr lang="en-IN" dirty="0"/>
              <a:t>charts are useful when you want to display small categories of data &amp; avoid for many categories, or when categories do not sum to 100%.</a:t>
            </a:r>
          </a:p>
          <a:p>
            <a:endParaRPr lang="en-IN" dirty="0"/>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1763831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IN" dirty="0"/>
              <a:t>Scatter charts, also known as Bubble chart, shows the relationship between two numerical values.</a:t>
            </a:r>
          </a:p>
          <a:p>
            <a:r>
              <a:rPr lang="en-IN" dirty="0"/>
              <a:t>Using two points of data we consider the chart a </a:t>
            </a:r>
            <a:r>
              <a:rPr lang="en-IN" b="1" dirty="0"/>
              <a:t>Scatter chart</a:t>
            </a:r>
            <a:r>
              <a:rPr lang="en-IN" dirty="0"/>
              <a:t>, when adding a third point of data then the chart will become a </a:t>
            </a:r>
            <a:r>
              <a:rPr lang="en-IN" b="1" dirty="0"/>
              <a:t>Bubble chart</a:t>
            </a:r>
            <a:r>
              <a:rPr lang="en-IN" dirty="0"/>
              <a:t>.</a:t>
            </a:r>
          </a:p>
          <a:p>
            <a:r>
              <a:rPr lang="en-IN" dirty="0"/>
              <a:t>We usually use the third point for sizing, which turns the points into a circle with varying sizes based on the data in the size field.</a:t>
            </a:r>
          </a:p>
          <a:p>
            <a:pPr marL="0" indent="0">
              <a:buNone/>
            </a:pPr>
            <a:endParaRPr lang="en-IN" dirty="0"/>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2488841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15350" cy="2057400"/>
          </a:xfrm>
        </p:spPr>
        <p:txBody>
          <a:bodyPr>
            <a:normAutofit fontScale="92500" lnSpcReduction="10000"/>
          </a:bodyPr>
          <a:lstStyle/>
          <a:p>
            <a:pPr marL="0" indent="0">
              <a:buNone/>
            </a:pPr>
            <a:r>
              <a:rPr lang="en-IN" sz="2800" b="1" dirty="0"/>
              <a:t>1- Scatter Chart:</a:t>
            </a:r>
          </a:p>
          <a:p>
            <a:pPr marL="0" indent="0">
              <a:buNone/>
            </a:pPr>
            <a:r>
              <a:rPr lang="en-IN" sz="2800" dirty="0"/>
              <a:t>Comparing Sales &amp; Profit values with Category &amp; Sub category wise. </a:t>
            </a:r>
          </a:p>
          <a:p>
            <a:pPr marL="0" indent="0">
              <a:buNone/>
            </a:pPr>
            <a:r>
              <a:rPr lang="en-IN" sz="2800" dirty="0"/>
              <a:t>To plot the scatter chart need two values, so drag Sales &amp; Profit as in X &amp; Y-Axis.</a:t>
            </a:r>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1073"/>
            <a:ext cx="715914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990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catter Chart in Power BI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
        <p:nvSpPr>
          <p:cNvPr id="5" name="Rectangle 4"/>
          <p:cNvSpPr/>
          <p:nvPr/>
        </p:nvSpPr>
        <p:spPr>
          <a:xfrm>
            <a:off x="460375" y="990600"/>
            <a:ext cx="8074025" cy="5324535"/>
          </a:xfrm>
          <a:prstGeom prst="rect">
            <a:avLst/>
          </a:prstGeom>
        </p:spPr>
        <p:txBody>
          <a:bodyPr wrap="square">
            <a:spAutoFit/>
          </a:bodyPr>
          <a:lstStyle/>
          <a:p>
            <a:r>
              <a:rPr lang="en-IN" sz="2000" dirty="0"/>
              <a:t>You can set the formatting for scatter chart, some important properties are:-</a:t>
            </a:r>
          </a:p>
          <a:p>
            <a:endParaRPr lang="en-IN" sz="2000" dirty="0"/>
          </a:p>
          <a:p>
            <a:r>
              <a:rPr lang="en-IN" sz="2000" b="1" dirty="0"/>
              <a:t>General:</a:t>
            </a:r>
            <a:r>
              <a:rPr lang="en-IN" sz="2000" dirty="0"/>
              <a:t> Allows you to set X axis, Y axis, width &amp; height of chart.</a:t>
            </a:r>
          </a:p>
          <a:p>
            <a:r>
              <a:rPr lang="en-IN" sz="2000" b="1" dirty="0"/>
              <a:t>Data colors:</a:t>
            </a:r>
            <a:r>
              <a:rPr lang="en-IN" sz="2000" dirty="0"/>
              <a:t> Using this section you can change the colors used for each series in the chart.</a:t>
            </a:r>
          </a:p>
          <a:p>
            <a:r>
              <a:rPr lang="en-IN" sz="2000" b="1" dirty="0"/>
              <a:t>X-Axis:</a:t>
            </a:r>
            <a:r>
              <a:rPr lang="en-IN" sz="2000" dirty="0"/>
              <a:t> Allows you to modify the appearance of the x-axis section of this chart.</a:t>
            </a:r>
          </a:p>
          <a:p>
            <a:r>
              <a:rPr lang="en-IN" sz="2000" b="1" dirty="0"/>
              <a:t>Y-Axis:</a:t>
            </a:r>
            <a:r>
              <a:rPr lang="en-IN" sz="2000" dirty="0"/>
              <a:t> Using this section allows you to modify the appearance of the y-axis section of this chart.</a:t>
            </a:r>
          </a:p>
          <a:p>
            <a:r>
              <a:rPr lang="en-IN" sz="2000" b="1" dirty="0"/>
              <a:t>Category:</a:t>
            </a:r>
            <a:r>
              <a:rPr lang="en-IN" sz="2000" dirty="0"/>
              <a:t> Its enables the category name on scatter chart.</a:t>
            </a:r>
          </a:p>
          <a:p>
            <a:r>
              <a:rPr lang="en-IN" sz="2000" b="1" dirty="0"/>
              <a:t>Fill Point:</a:t>
            </a:r>
            <a:r>
              <a:rPr lang="en-IN" sz="2000" dirty="0"/>
              <a:t> Fill the circle points by colors on chart, if you turned off this it will remove all category colors from circle points on chart.</a:t>
            </a:r>
          </a:p>
          <a:p>
            <a:r>
              <a:rPr lang="en-IN" sz="2000" b="1" dirty="0"/>
              <a:t>Title</a:t>
            </a:r>
            <a:r>
              <a:rPr lang="en-IN" sz="2000" dirty="0"/>
              <a:t>: Specified the Title name for scatter chart.</a:t>
            </a:r>
          </a:p>
          <a:p>
            <a:r>
              <a:rPr lang="en-IN" sz="2000" b="1" dirty="0"/>
              <a:t>Shapes</a:t>
            </a:r>
            <a:r>
              <a:rPr lang="en-IN" sz="2000" dirty="0"/>
              <a:t>: Using this you can change the marker shapes &amp; size and you can customize the marker shapes for all category individually.</a:t>
            </a:r>
          </a:p>
          <a:p>
            <a:r>
              <a:rPr lang="en-IN" sz="2000" b="1" dirty="0"/>
              <a:t>Zoom Slider:</a:t>
            </a:r>
            <a:r>
              <a:rPr lang="en-IN" sz="2000" dirty="0"/>
              <a:t> Enables zoom feature on chart, using this you can easily saw the small values on chart.</a:t>
            </a:r>
          </a:p>
        </p:txBody>
      </p:sp>
    </p:spTree>
    <p:extLst>
      <p:ext uri="{BB962C8B-B14F-4D97-AF65-F5344CB8AC3E}">
        <p14:creationId xmlns:p14="http://schemas.microsoft.com/office/powerpoint/2010/main" val="257006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9B89-2837-9789-27BC-A2F0E8F10141}"/>
              </a:ext>
            </a:extLst>
          </p:cNvPr>
          <p:cNvSpPr>
            <a:spLocks noGrp="1"/>
          </p:cNvSpPr>
          <p:nvPr>
            <p:ph type="title"/>
          </p:nvPr>
        </p:nvSpPr>
        <p:spPr/>
        <p:txBody>
          <a:bodyPr>
            <a:noAutofit/>
          </a:bodyPr>
          <a:lstStyle/>
          <a:p>
            <a:r>
              <a:rPr lang="en-US" sz="3200" b="1" i="0" dirty="0">
                <a:solidFill>
                  <a:srgbClr val="202124"/>
                </a:solidFill>
                <a:effectLst/>
                <a:latin typeface="arial" panose="020B0604020202020204" pitchFamily="34" charset="0"/>
              </a:rPr>
              <a:t>What is the role of business intelligence?</a:t>
            </a:r>
            <a:endParaRPr lang="en-IN" sz="3200" b="1" dirty="0"/>
          </a:p>
        </p:txBody>
      </p:sp>
      <p:sp>
        <p:nvSpPr>
          <p:cNvPr id="3" name="Content Placeholder 2">
            <a:extLst>
              <a:ext uri="{FF2B5EF4-FFF2-40B4-BE49-F238E27FC236}">
                <a16:creationId xmlns:a16="http://schemas.microsoft.com/office/drawing/2014/main" id="{2E203659-5478-E3E2-AD1A-6B739DA764FE}"/>
              </a:ext>
            </a:extLst>
          </p:cNvPr>
          <p:cNvSpPr>
            <a:spLocks noGrp="1"/>
          </p:cNvSpPr>
          <p:nvPr>
            <p:ph idx="1"/>
          </p:nvPr>
        </p:nvSpPr>
        <p:spPr/>
        <p:txBody>
          <a:bodyPr>
            <a:normAutofit/>
          </a:bodyPr>
          <a:lstStyle/>
          <a:p>
            <a:pPr algn="l"/>
            <a:r>
              <a:rPr lang="en-US" sz="2800" i="0" dirty="0">
                <a:solidFill>
                  <a:srgbClr val="202124"/>
                </a:solidFill>
                <a:effectLst/>
                <a:latin typeface="arial" panose="020B0604020202020204" pitchFamily="34" charset="0"/>
              </a:rPr>
              <a:t>Business intelligence greatly enhances how a company approaches its decision-making by using data to answer questions of the company's past and present. </a:t>
            </a:r>
          </a:p>
          <a:p>
            <a:pPr algn="l"/>
            <a:r>
              <a:rPr lang="en-US" sz="2800" i="0" dirty="0">
                <a:solidFill>
                  <a:srgbClr val="202124"/>
                </a:solidFill>
                <a:effectLst/>
                <a:latin typeface="arial" panose="020B0604020202020204" pitchFamily="34" charset="0"/>
              </a:rPr>
              <a:t>It can be used by teams across an organization to track key metrics and organize on goals.</a:t>
            </a:r>
          </a:p>
          <a:p>
            <a:endParaRPr lang="en-IN" sz="2800" dirty="0"/>
          </a:p>
        </p:txBody>
      </p:sp>
    </p:spTree>
    <p:extLst>
      <p:ext uri="{BB962C8B-B14F-4D97-AF65-F5344CB8AC3E}">
        <p14:creationId xmlns:p14="http://schemas.microsoft.com/office/powerpoint/2010/main" val="617939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016675"/>
            <a:ext cx="8305800" cy="2031325"/>
          </a:xfrm>
          <a:prstGeom prst="rect">
            <a:avLst/>
          </a:prstGeom>
        </p:spPr>
        <p:txBody>
          <a:bodyPr wrap="square">
            <a:spAutoFit/>
          </a:bodyPr>
          <a:lstStyle/>
          <a:p>
            <a:r>
              <a:rPr lang="en-IN" b="1" dirty="0"/>
              <a:t>2 – Bubble chart</a:t>
            </a:r>
          </a:p>
          <a:p>
            <a:r>
              <a:rPr lang="en-IN" dirty="0"/>
              <a:t>A bubble chart replaces data points with bubbles, with the bubble </a:t>
            </a:r>
            <a:r>
              <a:rPr lang="en-IN" i="1" dirty="0"/>
              <a:t>size</a:t>
            </a:r>
            <a:r>
              <a:rPr lang="en-IN" dirty="0"/>
              <a:t> representing an additional third data dimension.</a:t>
            </a:r>
          </a:p>
          <a:p>
            <a:endParaRPr lang="en-IN" dirty="0"/>
          </a:p>
          <a:p>
            <a:r>
              <a:rPr lang="en-IN" dirty="0"/>
              <a:t>As you can see here in below screen shot we added third data point “Sales” under Size section, so it will increase the bubble size on the basis of sales volume under each category &amp; subcategory.</a:t>
            </a:r>
          </a:p>
        </p:txBody>
      </p:sp>
      <p:sp>
        <p:nvSpPr>
          <p:cNvPr id="5"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8000"/>
            <a:ext cx="75784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7320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43000"/>
            <a:ext cx="8305800" cy="1200329"/>
          </a:xfrm>
          <a:prstGeom prst="rect">
            <a:avLst/>
          </a:prstGeom>
        </p:spPr>
        <p:txBody>
          <a:bodyPr wrap="square">
            <a:spAutoFit/>
          </a:bodyPr>
          <a:lstStyle/>
          <a:p>
            <a:r>
              <a:rPr lang="en-IN" b="1" dirty="0"/>
              <a:t>3 – Data Storytelling with Power BI Scatter Chart</a:t>
            </a:r>
          </a:p>
          <a:p>
            <a:endParaRPr lang="en-IN" b="1" dirty="0"/>
          </a:p>
          <a:p>
            <a:r>
              <a:rPr lang="en-IN" dirty="0"/>
              <a:t>You can create a storytelling data with Scatter chart to using </a:t>
            </a:r>
            <a:r>
              <a:rPr lang="en-IN" b="1" dirty="0"/>
              <a:t>Play Axis</a:t>
            </a:r>
            <a:r>
              <a:rPr lang="en-IN" dirty="0"/>
              <a:t> feature of chart. Drag date column field here and click to play icon.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8404784"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42636953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
        <p:nvSpPr>
          <p:cNvPr id="5" name="Rectangle 4"/>
          <p:cNvSpPr/>
          <p:nvPr/>
        </p:nvSpPr>
        <p:spPr>
          <a:xfrm>
            <a:off x="381000" y="990600"/>
            <a:ext cx="8305800" cy="1938992"/>
          </a:xfrm>
          <a:prstGeom prst="rect">
            <a:avLst/>
          </a:prstGeom>
        </p:spPr>
        <p:txBody>
          <a:bodyPr wrap="square">
            <a:spAutoFit/>
          </a:bodyPr>
          <a:lstStyle/>
          <a:p>
            <a:r>
              <a:rPr lang="en-IN" sz="2000" b="1" dirty="0"/>
              <a:t>Treemap is used to display large amounts of hierarchical data in Rectangle boxes.</a:t>
            </a:r>
          </a:p>
          <a:p>
            <a:r>
              <a:rPr lang="en-IN" sz="2000" dirty="0"/>
              <a:t>	Each level of the hierarchy is represented by a colored rectangle, known as </a:t>
            </a:r>
            <a:r>
              <a:rPr lang="en-IN" sz="2000" b="1" dirty="0"/>
              <a:t>“branch”</a:t>
            </a:r>
            <a:r>
              <a:rPr lang="en-IN" sz="2000" dirty="0"/>
              <a:t>. </a:t>
            </a:r>
          </a:p>
          <a:p>
            <a:r>
              <a:rPr lang="en-IN" sz="2000" dirty="0"/>
              <a:t>	If you add a category into the Details section of the visual, it will divide the branch into smaller “</a:t>
            </a:r>
            <a:r>
              <a:rPr lang="en-IN" sz="2000" b="1" dirty="0"/>
              <a:t>leaves”</a:t>
            </a:r>
            <a:r>
              <a:rPr lang="en-IN" sz="2000" dirty="0"/>
              <a:t>, hence the name Treemap.</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29592"/>
            <a:ext cx="7848600" cy="351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675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800600"/>
          </a:xfrm>
        </p:spPr>
        <p:txBody>
          <a:bodyPr>
            <a:normAutofit fontScale="92500" lnSpcReduction="20000"/>
          </a:bodyPr>
          <a:lstStyle/>
          <a:p>
            <a:r>
              <a:rPr lang="en-IN" b="1" dirty="0"/>
              <a:t>When to use a Treemap?</a:t>
            </a:r>
          </a:p>
          <a:p>
            <a:pPr marL="0" indent="0">
              <a:buNone/>
            </a:pPr>
            <a:endParaRPr lang="en-IN" b="1" dirty="0"/>
          </a:p>
          <a:p>
            <a:r>
              <a:rPr lang="en-IN" dirty="0"/>
              <a:t>To display large amounts of hierarchical data.</a:t>
            </a:r>
          </a:p>
          <a:p>
            <a:r>
              <a:rPr lang="en-IN" dirty="0"/>
              <a:t>When a bar chart can’t effectively handle the large number of values.</a:t>
            </a:r>
          </a:p>
          <a:p>
            <a:r>
              <a:rPr lang="en-IN" dirty="0"/>
              <a:t>To show the proportions between each part and the whole.</a:t>
            </a:r>
          </a:p>
          <a:p>
            <a:r>
              <a:rPr lang="en-IN" dirty="0"/>
              <a:t>Show the pattern of the distribution of the measure across each level of categories in the hierarchy.</a:t>
            </a:r>
          </a:p>
          <a:p>
            <a:r>
              <a:rPr lang="en-IN" dirty="0"/>
              <a:t>To show attributes using size and color coding.</a:t>
            </a:r>
          </a:p>
          <a:p>
            <a:endParaRPr lang="en-IN" dirty="0"/>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24213420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066800"/>
            <a:ext cx="5048049" cy="461665"/>
          </a:xfrm>
          <a:prstGeom prst="rect">
            <a:avLst/>
          </a:prstGeom>
        </p:spPr>
        <p:txBody>
          <a:bodyPr wrap="none">
            <a:spAutoFit/>
          </a:bodyPr>
          <a:lstStyle/>
          <a:p>
            <a:r>
              <a:rPr lang="en-IN" sz="2400" b="1" dirty="0"/>
              <a:t>Key Performance Indicator (KPI) visual</a:t>
            </a:r>
          </a:p>
        </p:txBody>
      </p:sp>
      <p:sp>
        <p:nvSpPr>
          <p:cNvPr id="6"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
        <p:nvSpPr>
          <p:cNvPr id="7" name="Rectangle 6"/>
          <p:cNvSpPr/>
          <p:nvPr/>
        </p:nvSpPr>
        <p:spPr>
          <a:xfrm>
            <a:off x="533400" y="1676400"/>
            <a:ext cx="7696200" cy="4154984"/>
          </a:xfrm>
          <a:prstGeom prst="rect">
            <a:avLst/>
          </a:prstGeom>
        </p:spPr>
        <p:txBody>
          <a:bodyPr wrap="square">
            <a:spAutoFit/>
          </a:bodyPr>
          <a:lstStyle/>
          <a:p>
            <a:r>
              <a:rPr lang="en-IN" sz="2400" dirty="0"/>
              <a:t>key performance indicator (KPI) is a very good way to track your current value movement against defined Target.</a:t>
            </a:r>
          </a:p>
          <a:p>
            <a:endParaRPr lang="en-IN" sz="2400" dirty="0"/>
          </a:p>
          <a:p>
            <a:r>
              <a:rPr lang="en-IN" sz="2400" dirty="0"/>
              <a:t>The intention of the KPI is to help you evaluate the current value and status of a metric against a defined target.</a:t>
            </a:r>
          </a:p>
          <a:p>
            <a:endParaRPr lang="en-IN" sz="2400" dirty="0"/>
          </a:p>
          <a:p>
            <a:r>
              <a:rPr lang="en-IN" sz="2400" dirty="0"/>
              <a:t>A KPI visual requires a </a:t>
            </a:r>
            <a:r>
              <a:rPr lang="en-IN" sz="2400" i="1" dirty="0"/>
              <a:t>base</a:t>
            </a:r>
            <a:r>
              <a:rPr lang="en-IN" sz="2400" dirty="0"/>
              <a:t> measure that evaluates to a value, a </a:t>
            </a:r>
            <a:r>
              <a:rPr lang="en-IN" sz="2400" i="1" dirty="0"/>
              <a:t>target</a:t>
            </a:r>
            <a:r>
              <a:rPr lang="en-IN" sz="2400" dirty="0"/>
              <a:t> measure or value, and a </a:t>
            </a:r>
            <a:r>
              <a:rPr lang="en-IN" sz="2400" i="1" dirty="0"/>
              <a:t>threshold</a:t>
            </a:r>
            <a:r>
              <a:rPr lang="en-IN" sz="2400" dirty="0"/>
              <a:t> or </a:t>
            </a:r>
            <a:r>
              <a:rPr lang="en-IN" sz="2400" i="1" dirty="0"/>
              <a:t>goal</a:t>
            </a:r>
            <a:r>
              <a:rPr lang="en-IN" sz="2400" dirty="0"/>
              <a:t>.</a:t>
            </a:r>
          </a:p>
          <a:p>
            <a:endParaRPr lang="en-US" sz="2400" dirty="0"/>
          </a:p>
          <a:p>
            <a:r>
              <a:rPr lang="en-US" sz="2400" dirty="0"/>
              <a:t>Use KPI Example Excel Dataset Sales2</a:t>
            </a:r>
          </a:p>
          <a:p>
            <a:endParaRPr lang="en-IN" sz="2400" dirty="0"/>
          </a:p>
        </p:txBody>
      </p:sp>
    </p:spTree>
    <p:extLst>
      <p:ext uri="{BB962C8B-B14F-4D97-AF65-F5344CB8AC3E}">
        <p14:creationId xmlns:p14="http://schemas.microsoft.com/office/powerpoint/2010/main" val="3120213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6271846"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114800"/>
            <a:ext cx="683172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313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4525963"/>
          </a:xfrm>
        </p:spPr>
        <p:txBody>
          <a:bodyPr/>
          <a:lstStyle/>
          <a:p>
            <a:r>
              <a:rPr lang="en-IN" b="1" dirty="0"/>
              <a:t>Create a KPI % measure?</a:t>
            </a:r>
          </a:p>
          <a:p>
            <a:r>
              <a:rPr lang="en-US" b="1" dirty="0"/>
              <a:t>Create a New measure </a:t>
            </a:r>
          </a:p>
          <a:p>
            <a:pPr marL="0" indent="0">
              <a:buNone/>
            </a:pPr>
            <a:r>
              <a:rPr lang="en-IN" sz="1600" i="1" dirty="0"/>
              <a:t>KPI % =</a:t>
            </a:r>
          </a:p>
          <a:p>
            <a:pPr marL="0" indent="0">
              <a:buNone/>
            </a:pPr>
            <a:r>
              <a:rPr lang="en-IN" sz="1600" i="1" dirty="0"/>
              <a:t>Var ActualSale= Sum(KPIData[Actual Sales])</a:t>
            </a:r>
          </a:p>
          <a:p>
            <a:pPr marL="0" indent="0">
              <a:buNone/>
            </a:pPr>
            <a:r>
              <a:rPr lang="en-IN" sz="1600" i="1" dirty="0"/>
              <a:t>Var TargetSale= Sum(KPIData[Target Sales])</a:t>
            </a:r>
          </a:p>
          <a:p>
            <a:pPr marL="0" indent="0">
              <a:buNone/>
            </a:pPr>
            <a:r>
              <a:rPr lang="en-IN" sz="1600" i="1" dirty="0"/>
              <a:t>Var diff = ActualSale - TargetSale</a:t>
            </a:r>
          </a:p>
          <a:p>
            <a:pPr marL="0" indent="0">
              <a:buNone/>
            </a:pPr>
            <a:r>
              <a:rPr lang="en-IN" sz="1600" i="1" dirty="0"/>
              <a:t>Return</a:t>
            </a:r>
          </a:p>
          <a:p>
            <a:pPr marL="0" indent="0">
              <a:buNone/>
            </a:pPr>
            <a:r>
              <a:rPr lang="en-IN" sz="1600" i="1" dirty="0"/>
              <a:t>DIVIDE(diff, TargetSale)*100</a:t>
            </a:r>
          </a:p>
          <a:p>
            <a:pPr marL="0" indent="0">
              <a:buNone/>
            </a:pPr>
            <a:endParaRPr lang="en-US" sz="1600" i="1" dirty="0"/>
          </a:p>
          <a:p>
            <a:pPr marL="0" indent="0">
              <a:buNone/>
            </a:pPr>
            <a:r>
              <a:rPr lang="en-US" sz="1600" i="1" dirty="0"/>
              <a:t>Use this measure  for calculations …. A new column of KPI % is calculated in visuals.</a:t>
            </a:r>
          </a:p>
          <a:p>
            <a:pPr marL="0" indent="0">
              <a:buNone/>
            </a:pPr>
            <a:endParaRPr lang="en-IN" sz="1600" dirty="0"/>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3306241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68" y="1143000"/>
            <a:ext cx="880963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1651984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Small Multiple Line Chart Visual in Power BI</a:t>
            </a:r>
            <a:endParaRPr lang="en-IN" sz="3200" dirty="0"/>
          </a:p>
        </p:txBody>
      </p:sp>
      <p:sp>
        <p:nvSpPr>
          <p:cNvPr id="3" name="Content Placeholder 2"/>
          <p:cNvSpPr>
            <a:spLocks noGrp="1"/>
          </p:cNvSpPr>
          <p:nvPr>
            <p:ph idx="1"/>
          </p:nvPr>
        </p:nvSpPr>
        <p:spPr>
          <a:xfrm>
            <a:off x="457200" y="1600200"/>
            <a:ext cx="3886200" cy="4525963"/>
          </a:xfrm>
        </p:spPr>
        <p:txBody>
          <a:bodyPr>
            <a:normAutofit fontScale="92500" lnSpcReduction="10000"/>
          </a:bodyPr>
          <a:lstStyle/>
          <a:p>
            <a:r>
              <a:rPr lang="en-IN" dirty="0"/>
              <a:t>The Small Multiple Line Chart </a:t>
            </a:r>
          </a:p>
          <a:p>
            <a:pPr marL="0" indent="0">
              <a:buNone/>
            </a:pPr>
            <a:r>
              <a:rPr lang="en-IN" dirty="0"/>
              <a:t>(Custom visual) provides the ability to plot a line chart with small multiple line charts within a single visual that you can facet by an attribute value.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447800"/>
            <a:ext cx="366838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279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077200" cy="4724400"/>
          </a:xfrm>
        </p:spPr>
        <p:txBody>
          <a:bodyPr>
            <a:normAutofit lnSpcReduction="10000"/>
          </a:bodyPr>
          <a:lstStyle/>
          <a:p>
            <a:r>
              <a:rPr lang="en-IN" dirty="0"/>
              <a:t>After that one pop-up window will be open, enter your power bi account mail id &amp; password. If you already logged In into power bi desktop then this window will not come.</a:t>
            </a:r>
          </a:p>
          <a:p>
            <a:r>
              <a:rPr lang="en-IN" dirty="0"/>
              <a:t> After logged In, you will see the Power BI visual pop-up window. Now follow these steps-</a:t>
            </a:r>
          </a:p>
          <a:p>
            <a:r>
              <a:rPr lang="en-IN" dirty="0"/>
              <a:t>Under </a:t>
            </a:r>
            <a:r>
              <a:rPr lang="en-IN" b="1" dirty="0"/>
              <a:t>AppSource</a:t>
            </a:r>
            <a:r>
              <a:rPr lang="en-IN" dirty="0"/>
              <a:t> Tab &gt; Select Category </a:t>
            </a:r>
            <a:r>
              <a:rPr lang="en-IN" b="1" dirty="0"/>
              <a:t>“All”</a:t>
            </a:r>
            <a:r>
              <a:rPr lang="en-IN" dirty="0"/>
              <a:t> &gt; Search for “Small Multiple Line Chart” &gt; Click on </a:t>
            </a:r>
            <a:r>
              <a:rPr lang="en-IN" b="1" dirty="0"/>
              <a:t>Add</a:t>
            </a:r>
            <a:r>
              <a:rPr lang="en-IN" dirty="0"/>
              <a:t> button</a:t>
            </a:r>
          </a:p>
          <a:p>
            <a:endParaRPr lang="en-IN" dirty="0"/>
          </a:p>
        </p:txBody>
      </p:sp>
      <p:sp>
        <p:nvSpPr>
          <p:cNvPr id="4" name="Title 1"/>
          <p:cNvSpPr>
            <a:spLocks noGrp="1"/>
          </p:cNvSpPr>
          <p:nvPr>
            <p:ph type="title"/>
          </p:nvPr>
        </p:nvSpPr>
        <p:spPr>
          <a:xfrm>
            <a:off x="457200" y="274638"/>
            <a:ext cx="8229600" cy="1143000"/>
          </a:xfrm>
        </p:spPr>
        <p:txBody>
          <a:bodyPr>
            <a:normAutofit/>
          </a:bodyPr>
          <a:lstStyle/>
          <a:p>
            <a:r>
              <a:rPr lang="en-IN" sz="3200" b="1" dirty="0"/>
              <a:t>Small Multiple Line Chart Visual in Power BI</a:t>
            </a:r>
            <a:endParaRPr lang="en-IN" sz="3200" dirty="0"/>
          </a:p>
        </p:txBody>
      </p:sp>
    </p:spTree>
    <p:extLst>
      <p:ext uri="{BB962C8B-B14F-4D97-AF65-F5344CB8AC3E}">
        <p14:creationId xmlns:p14="http://schemas.microsoft.com/office/powerpoint/2010/main" val="99586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8541-0670-9792-A399-88F18BE02DFF}"/>
              </a:ext>
            </a:extLst>
          </p:cNvPr>
          <p:cNvSpPr>
            <a:spLocks noGrp="1"/>
          </p:cNvSpPr>
          <p:nvPr>
            <p:ph type="title"/>
          </p:nvPr>
        </p:nvSpPr>
        <p:spPr/>
        <p:txBody>
          <a:bodyPr>
            <a:noAutofit/>
          </a:bodyPr>
          <a:lstStyle/>
          <a:p>
            <a:r>
              <a:rPr lang="en-US" sz="2800" b="1" i="0" dirty="0">
                <a:solidFill>
                  <a:srgbClr val="202124"/>
                </a:solidFill>
                <a:effectLst/>
                <a:latin typeface="arial" panose="020B0604020202020204" pitchFamily="34" charset="0"/>
              </a:rPr>
              <a:t>What are the benefits of using </a:t>
            </a:r>
            <a:br>
              <a:rPr lang="en-US" sz="2800" b="1" i="0" dirty="0">
                <a:solidFill>
                  <a:srgbClr val="202124"/>
                </a:solidFill>
                <a:effectLst/>
                <a:latin typeface="arial" panose="020B0604020202020204" pitchFamily="34" charset="0"/>
              </a:rPr>
            </a:br>
            <a:r>
              <a:rPr lang="en-US" sz="2800" b="1" i="0" dirty="0">
                <a:solidFill>
                  <a:srgbClr val="202124"/>
                </a:solidFill>
                <a:effectLst/>
                <a:latin typeface="arial" panose="020B0604020202020204" pitchFamily="34" charset="0"/>
              </a:rPr>
              <a:t>business intelligence?</a:t>
            </a:r>
            <a:endParaRPr lang="en-IN" sz="2800" b="1" dirty="0"/>
          </a:p>
        </p:txBody>
      </p:sp>
      <p:sp>
        <p:nvSpPr>
          <p:cNvPr id="3" name="Content Placeholder 2">
            <a:extLst>
              <a:ext uri="{FF2B5EF4-FFF2-40B4-BE49-F238E27FC236}">
                <a16:creationId xmlns:a16="http://schemas.microsoft.com/office/drawing/2014/main" id="{3E794926-A19A-90A8-442F-47074E10BD03}"/>
              </a:ext>
            </a:extLst>
          </p:cNvPr>
          <p:cNvSpPr>
            <a:spLocks noGrp="1"/>
          </p:cNvSpPr>
          <p:nvPr>
            <p:ph idx="1"/>
          </p:nvPr>
        </p:nvSpPr>
        <p:spPr>
          <a:xfrm>
            <a:off x="457200" y="1752600"/>
            <a:ext cx="8229600" cy="4525963"/>
          </a:xfrm>
        </p:spPr>
        <p:txBody>
          <a:bodyPr>
            <a:normAutofit/>
          </a:bodyPr>
          <a:lstStyle/>
          <a:p>
            <a:pPr marL="0" indent="0">
              <a:buNone/>
            </a:pPr>
            <a:r>
              <a:rPr lang="en-US" sz="2400" b="1" dirty="0"/>
              <a:t>Benefits of business intelligence:</a:t>
            </a:r>
          </a:p>
          <a:p>
            <a:r>
              <a:rPr lang="en-US" sz="2400" dirty="0"/>
              <a:t>Enhance Business Productivity. In the race to reach and stay at the top, organizational productivity is often overlooked in business. ...</a:t>
            </a:r>
          </a:p>
          <a:p>
            <a:r>
              <a:rPr lang="en-US" sz="2400" dirty="0"/>
              <a:t>Improve Access to Crucial Information. ...</a:t>
            </a:r>
          </a:p>
          <a:p>
            <a:r>
              <a:rPr lang="en-US" sz="2400" dirty="0"/>
              <a:t>Boost ROI. ...</a:t>
            </a:r>
          </a:p>
          <a:p>
            <a:r>
              <a:rPr lang="en-US" sz="2400" dirty="0"/>
              <a:t>Fuel Strategic Decision-Making. ...</a:t>
            </a:r>
          </a:p>
          <a:p>
            <a:r>
              <a:rPr lang="en-US" sz="2400" dirty="0"/>
              <a:t>Eliminate Waste. ...</a:t>
            </a:r>
          </a:p>
          <a:p>
            <a:r>
              <a:rPr lang="en-US" sz="2400" dirty="0"/>
              <a:t>Identify Opportunities.</a:t>
            </a:r>
            <a:endParaRPr lang="en-IN" sz="2400" dirty="0"/>
          </a:p>
        </p:txBody>
      </p:sp>
    </p:spTree>
    <p:extLst>
      <p:ext uri="{BB962C8B-B14F-4D97-AF65-F5344CB8AC3E}">
        <p14:creationId xmlns:p14="http://schemas.microsoft.com/office/powerpoint/2010/main" val="6575271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ustom visual small multiple line ch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752600"/>
            <a:ext cx="798285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800600" y="1905000"/>
            <a:ext cx="2057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p:cNvSpPr>
            <a:spLocks noGrp="1"/>
          </p:cNvSpPr>
          <p:nvPr>
            <p:ph type="title"/>
          </p:nvPr>
        </p:nvSpPr>
        <p:spPr>
          <a:xfrm>
            <a:off x="457200" y="274638"/>
            <a:ext cx="8229600" cy="1143000"/>
          </a:xfrm>
        </p:spPr>
        <p:txBody>
          <a:bodyPr>
            <a:normAutofit/>
          </a:bodyPr>
          <a:lstStyle/>
          <a:p>
            <a:r>
              <a:rPr lang="en-IN" sz="3200" b="1" dirty="0"/>
              <a:t>Small Multiple Line Chart Visual in Power BI</a:t>
            </a:r>
            <a:endParaRPr lang="en-IN" sz="3200" dirty="0"/>
          </a:p>
        </p:txBody>
      </p:sp>
      <p:sp>
        <p:nvSpPr>
          <p:cNvPr id="6" name="Rectangle 5"/>
          <p:cNvSpPr/>
          <p:nvPr/>
        </p:nvSpPr>
        <p:spPr>
          <a:xfrm>
            <a:off x="762000" y="5410200"/>
            <a:ext cx="7830456" cy="954107"/>
          </a:xfrm>
          <a:prstGeom prst="rect">
            <a:avLst/>
          </a:prstGeom>
        </p:spPr>
        <p:txBody>
          <a:bodyPr wrap="square">
            <a:spAutoFit/>
          </a:bodyPr>
          <a:lstStyle/>
          <a:p>
            <a:r>
              <a:rPr lang="en-IN" sz="2800" dirty="0"/>
              <a:t>Visual imported successfully, now drag visual to report page.</a:t>
            </a:r>
          </a:p>
        </p:txBody>
      </p:sp>
    </p:spTree>
    <p:extLst>
      <p:ext uri="{BB962C8B-B14F-4D97-AF65-F5344CB8AC3E}">
        <p14:creationId xmlns:p14="http://schemas.microsoft.com/office/powerpoint/2010/main" val="2721064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295400"/>
            <a:ext cx="8655707"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rmAutofit/>
          </a:bodyPr>
          <a:lstStyle/>
          <a:p>
            <a:r>
              <a:rPr lang="en-IN" sz="3200" b="1" dirty="0"/>
              <a:t>Small Multiple Line Chart Visual in Power BI</a:t>
            </a:r>
            <a:endParaRPr lang="en-IN" sz="3200" dirty="0"/>
          </a:p>
        </p:txBody>
      </p:sp>
      <p:sp>
        <p:nvSpPr>
          <p:cNvPr id="2" name="Rectangle 1">
            <a:extLst>
              <a:ext uri="{FF2B5EF4-FFF2-40B4-BE49-F238E27FC236}">
                <a16:creationId xmlns:a16="http://schemas.microsoft.com/office/drawing/2014/main" id="{2C3E7E1E-DC87-58C1-B261-57FF29498CCC}"/>
              </a:ext>
            </a:extLst>
          </p:cNvPr>
          <p:cNvSpPr/>
          <p:nvPr/>
        </p:nvSpPr>
        <p:spPr>
          <a:xfrm>
            <a:off x="4038600" y="1417638"/>
            <a:ext cx="2362200" cy="4111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61921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Autofit/>
          </a:bodyPr>
          <a:lstStyle/>
          <a:p>
            <a:r>
              <a:rPr lang="en-IN" sz="2200" b="1" dirty="0"/>
              <a:t>Format the Small multiple line chart</a:t>
            </a:r>
          </a:p>
          <a:p>
            <a:r>
              <a:rPr lang="en-IN" sz="2200" dirty="0"/>
              <a:t>Now set the small multiple line chart format like, font size, font family, X &amp; Y axis, SM layout, SM styling &amp; Line styling.</a:t>
            </a:r>
          </a:p>
          <a:p>
            <a:r>
              <a:rPr lang="en-IN" sz="2200" dirty="0"/>
              <a:t>Now select the visual and go to format bar &amp; follow these properties-</a:t>
            </a:r>
          </a:p>
          <a:p>
            <a:r>
              <a:rPr lang="en-IN" sz="2200" b="1" dirty="0"/>
              <a:t>General:</a:t>
            </a:r>
            <a:r>
              <a:rPr lang="en-IN" sz="2200" dirty="0"/>
              <a:t> Allows you to set X axis, Y axis, width &amp; height for SM visual.</a:t>
            </a:r>
          </a:p>
          <a:p>
            <a:r>
              <a:rPr lang="en-IN" sz="2200" b="1" dirty="0"/>
              <a:t>SM Layout:</a:t>
            </a:r>
            <a:endParaRPr lang="en-IN" sz="2200" dirty="0"/>
          </a:p>
          <a:p>
            <a:r>
              <a:rPr lang="en-IN" sz="2200" dirty="0"/>
              <a:t>Set the Column Sizing, you can display the number of columns per row as per your choice.</a:t>
            </a:r>
          </a:p>
          <a:p>
            <a:r>
              <a:rPr lang="en-IN" sz="2200" dirty="0"/>
              <a:t>Column Spacing: Provide the space between columns.</a:t>
            </a:r>
          </a:p>
          <a:p>
            <a:r>
              <a:rPr lang="en-IN" sz="2200" b="1" dirty="0"/>
              <a:t>Row Sizing: </a:t>
            </a:r>
            <a:r>
              <a:rPr lang="en-IN" sz="2200" dirty="0"/>
              <a:t>You can fixed the row heights &amp; also give the space between each rows.</a:t>
            </a:r>
          </a:p>
          <a:p>
            <a:pPr marL="0" indent="0">
              <a:buNone/>
            </a:pPr>
            <a:br>
              <a:rPr lang="en-IN" sz="2200" dirty="0"/>
            </a:br>
            <a:endParaRPr lang="en-IN" sz="2200" dirty="0"/>
          </a:p>
        </p:txBody>
      </p:sp>
      <p:sp>
        <p:nvSpPr>
          <p:cNvPr id="4" name="Title 1"/>
          <p:cNvSpPr>
            <a:spLocks noGrp="1"/>
          </p:cNvSpPr>
          <p:nvPr>
            <p:ph type="title"/>
          </p:nvPr>
        </p:nvSpPr>
        <p:spPr>
          <a:xfrm>
            <a:off x="457200" y="274638"/>
            <a:ext cx="8229600" cy="1143000"/>
          </a:xfrm>
        </p:spPr>
        <p:txBody>
          <a:bodyPr>
            <a:normAutofit/>
          </a:bodyPr>
          <a:lstStyle/>
          <a:p>
            <a:r>
              <a:rPr lang="en-IN" sz="3200" b="1" dirty="0"/>
              <a:t>Small Multiple Line Chart Visual in Power BI</a:t>
            </a:r>
            <a:endParaRPr lang="en-IN" sz="3200" dirty="0"/>
          </a:p>
        </p:txBody>
      </p:sp>
    </p:spTree>
    <p:extLst>
      <p:ext uri="{BB962C8B-B14F-4D97-AF65-F5344CB8AC3E}">
        <p14:creationId xmlns:p14="http://schemas.microsoft.com/office/powerpoint/2010/main" val="976207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r>
              <a:rPr lang="en-IN" sz="2200" b="1" dirty="0"/>
              <a:t>SM Heading: </a:t>
            </a:r>
            <a:r>
              <a:rPr lang="en-IN" sz="2200" dirty="0"/>
              <a:t>Turn on SM heading &amp; set font color, position, alignment, text size &amp; font family. Here SM heading is Region text.</a:t>
            </a:r>
          </a:p>
          <a:p>
            <a:r>
              <a:rPr lang="en-IN" sz="2200" b="1" dirty="0"/>
              <a:t>SM Styling: </a:t>
            </a:r>
            <a:r>
              <a:rPr lang="en-IN" sz="2200" dirty="0"/>
              <a:t>Allows you to set the background and alternate background color for small multiple line chart. Also you can set the border &amp; border style for chart.</a:t>
            </a:r>
          </a:p>
          <a:p>
            <a:r>
              <a:rPr lang="en-IN" sz="2200" b="1" dirty="0"/>
              <a:t>Line Styling: </a:t>
            </a:r>
            <a:r>
              <a:rPr lang="en-IN" sz="2200" dirty="0"/>
              <a:t>Here you can set the line color for Sales &amp; profit, also you can enable the show area, change the Shape &amp; line style</a:t>
            </a:r>
          </a:p>
          <a:p>
            <a:r>
              <a:rPr lang="en-IN" sz="2200" b="1" dirty="0"/>
              <a:t>X-Axis: </a:t>
            </a:r>
            <a:r>
              <a:rPr lang="en-IN" sz="2200" dirty="0"/>
              <a:t>Allows you to set the Title, Font color, Font size, Text size, show label, Gridline, Axis domain line &amp; color.</a:t>
            </a:r>
          </a:p>
          <a:p>
            <a:r>
              <a:rPr lang="en-IN" sz="2200" b="1" dirty="0"/>
              <a:t>Y-Axis:</a:t>
            </a:r>
            <a:r>
              <a:rPr lang="en-IN" sz="2200" dirty="0"/>
              <a:t> Allows you to set the Title, Font color, Font size, Text size, show label, Display unit &amp; Gridlines.</a:t>
            </a:r>
          </a:p>
          <a:p>
            <a:r>
              <a:rPr lang="en-IN" sz="2200" b="1" dirty="0"/>
              <a:t>Legend:</a:t>
            </a:r>
            <a:r>
              <a:rPr lang="en-IN" sz="2200" dirty="0"/>
              <a:t> Set legend Title, Font color, Text size &amp; Position for legend.</a:t>
            </a:r>
          </a:p>
          <a:p>
            <a:endParaRPr lang="en-IN" sz="2200" dirty="0"/>
          </a:p>
        </p:txBody>
      </p:sp>
      <p:sp>
        <p:nvSpPr>
          <p:cNvPr id="4" name="Title 1"/>
          <p:cNvSpPr txBox="1">
            <a:spLocks/>
          </p:cNvSpPr>
          <p:nvPr/>
        </p:nvSpPr>
        <p:spPr>
          <a:xfrm>
            <a:off x="6096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t>Small Multiple Line Chart Visual in Power BI</a:t>
            </a:r>
            <a:endParaRPr lang="en-IN" sz="3200" dirty="0"/>
          </a:p>
        </p:txBody>
      </p:sp>
    </p:spTree>
    <p:extLst>
      <p:ext uri="{BB962C8B-B14F-4D97-AF65-F5344CB8AC3E}">
        <p14:creationId xmlns:p14="http://schemas.microsoft.com/office/powerpoint/2010/main" val="2718254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28713"/>
            <a:ext cx="7543800" cy="550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6096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t>Small Multiple Line Chart Visual in Power BI</a:t>
            </a:r>
            <a:endParaRPr lang="en-IN" sz="3200" dirty="0"/>
          </a:p>
        </p:txBody>
      </p:sp>
      <p:sp>
        <p:nvSpPr>
          <p:cNvPr id="4" name="Rectangle 3"/>
          <p:cNvSpPr/>
          <p:nvPr/>
        </p:nvSpPr>
        <p:spPr>
          <a:xfrm>
            <a:off x="5029200" y="5257800"/>
            <a:ext cx="2133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75378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61F0-3088-0E3C-4E2C-DE149189D8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A6F028-41C9-A89D-B6BC-64AE0179BC2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997088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Power BI DAX Functions</a:t>
            </a:r>
            <a:endParaRPr lang="en-IN" dirty="0"/>
          </a:p>
        </p:txBody>
      </p:sp>
      <p:sp>
        <p:nvSpPr>
          <p:cNvPr id="3" name="Content Placeholder 2"/>
          <p:cNvSpPr>
            <a:spLocks noGrp="1"/>
          </p:cNvSpPr>
          <p:nvPr>
            <p:ph idx="1"/>
          </p:nvPr>
        </p:nvSpPr>
        <p:spPr>
          <a:xfrm>
            <a:off x="381000" y="1295400"/>
            <a:ext cx="8229600" cy="5105400"/>
          </a:xfrm>
        </p:spPr>
        <p:txBody>
          <a:bodyPr>
            <a:normAutofit/>
          </a:bodyPr>
          <a:lstStyle/>
          <a:p>
            <a:r>
              <a:rPr lang="en-IN" dirty="0"/>
              <a:t>Data Analysis Expressions (DAX) is a library of functions and operators that can be combined to build formulas and expressions in Power BI, Analysis Services, and Power Pivot in Excel data models.</a:t>
            </a:r>
          </a:p>
          <a:p>
            <a:r>
              <a:rPr lang="en-IN" dirty="0"/>
              <a:t>Power BI support more then 200 types of DAX functions like- Date &amp; Time functions, Filter functions, Text functions, Information functions, Logical functions, Time intelligence functions, Mathematical functions etc.</a:t>
            </a:r>
          </a:p>
          <a:p>
            <a:endParaRPr lang="en-IN" dirty="0"/>
          </a:p>
        </p:txBody>
      </p:sp>
    </p:spTree>
    <p:extLst>
      <p:ext uri="{BB962C8B-B14F-4D97-AF65-F5344CB8AC3E}">
        <p14:creationId xmlns:p14="http://schemas.microsoft.com/office/powerpoint/2010/main" val="5835101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487362"/>
          </a:xfrm>
        </p:spPr>
        <p:txBody>
          <a:bodyPr>
            <a:normAutofit fontScale="90000"/>
          </a:bodyPr>
          <a:lstStyle/>
          <a:p>
            <a:r>
              <a:rPr lang="en-IN" b="1" dirty="0"/>
              <a:t>DAX Functions</a:t>
            </a:r>
            <a:endParaRPr lang="en-IN" dirty="0"/>
          </a:p>
        </p:txBody>
      </p:sp>
      <p:sp>
        <p:nvSpPr>
          <p:cNvPr id="3" name="Content Placeholder 2"/>
          <p:cNvSpPr>
            <a:spLocks noGrp="1"/>
          </p:cNvSpPr>
          <p:nvPr>
            <p:ph idx="1"/>
          </p:nvPr>
        </p:nvSpPr>
        <p:spPr>
          <a:xfrm>
            <a:off x="495300" y="838200"/>
            <a:ext cx="8191500" cy="838200"/>
          </a:xfrm>
        </p:spPr>
        <p:txBody>
          <a:bodyPr>
            <a:normAutofit/>
          </a:bodyPr>
          <a:lstStyle/>
          <a:p>
            <a:r>
              <a:rPr lang="en-IN" sz="2400" dirty="0"/>
              <a:t> Let’s start with an example, you can download the sample Dataset          SuperStoreUS-2015.xlxs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6781800" cy="5075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1096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105400"/>
          </a:xfrm>
        </p:spPr>
        <p:txBody>
          <a:bodyPr>
            <a:normAutofit fontScale="92500" lnSpcReduction="10000"/>
          </a:bodyPr>
          <a:lstStyle/>
          <a:p>
            <a:r>
              <a:rPr lang="en-IN" dirty="0"/>
              <a:t>So now, we will create Measure to using DAX  ALL function and in that measure we will do sum of ‘Sales’ column.</a:t>
            </a:r>
          </a:p>
          <a:p>
            <a:endParaRPr lang="en-IN" dirty="0"/>
          </a:p>
          <a:p>
            <a:pPr marL="0" indent="0">
              <a:buNone/>
            </a:pPr>
            <a:r>
              <a:rPr lang="en-IN" dirty="0"/>
              <a:t>  </a:t>
            </a:r>
            <a:r>
              <a:rPr lang="en-IN" sz="2600" b="1" i="1" dirty="0"/>
              <a:t>ALL_DAX = CALCULATE(Sum(Orders[Sales]), ALL(Orders[Product Sub-Category]))</a:t>
            </a:r>
          </a:p>
          <a:p>
            <a:pPr marL="0" indent="0">
              <a:buNone/>
            </a:pPr>
            <a:endParaRPr lang="en-IN" sz="3000" dirty="0"/>
          </a:p>
          <a:p>
            <a:pPr marL="0" indent="0">
              <a:buNone/>
            </a:pPr>
            <a:r>
              <a:rPr lang="en-IN" sz="3000" dirty="0"/>
              <a:t>We passed </a:t>
            </a:r>
            <a:r>
              <a:rPr lang="en-IN" sz="3000" i="1" dirty="0"/>
              <a:t>‘Product sub category’</a:t>
            </a:r>
            <a:r>
              <a:rPr lang="en-IN" sz="3000" dirty="0"/>
              <a:t> column under ALL function, so in that case whatever filters you apply, it will always returns sum of all ‘</a:t>
            </a:r>
            <a:r>
              <a:rPr lang="en-IN" sz="3000" i="1" dirty="0"/>
              <a:t>Product Sub Category</a:t>
            </a:r>
            <a:r>
              <a:rPr lang="en-IN" sz="3000" dirty="0"/>
              <a:t>‘ and that is </a:t>
            </a:r>
            <a:r>
              <a:rPr lang="en-IN" sz="3000" b="1" dirty="0"/>
              <a:t>19,24,337.88 .</a:t>
            </a:r>
            <a:endParaRPr lang="en-IN" sz="3000" dirty="0"/>
          </a:p>
        </p:txBody>
      </p:sp>
      <p:sp>
        <p:nvSpPr>
          <p:cNvPr id="4" name="Title 1"/>
          <p:cNvSpPr>
            <a:spLocks noGrp="1"/>
          </p:cNvSpPr>
          <p:nvPr>
            <p:ph type="title"/>
          </p:nvPr>
        </p:nvSpPr>
        <p:spPr>
          <a:xfrm>
            <a:off x="457200" y="274638"/>
            <a:ext cx="8153400" cy="487362"/>
          </a:xfrm>
        </p:spPr>
        <p:txBody>
          <a:bodyPr>
            <a:normAutofit fontScale="90000"/>
          </a:bodyPr>
          <a:lstStyle/>
          <a:p>
            <a:r>
              <a:rPr lang="en-IN" b="1" dirty="0"/>
              <a:t>DAX Functions - ALL</a:t>
            </a:r>
            <a:endParaRPr lang="en-IN" dirty="0"/>
          </a:p>
        </p:txBody>
      </p:sp>
    </p:spTree>
    <p:extLst>
      <p:ext uri="{BB962C8B-B14F-4D97-AF65-F5344CB8AC3E}">
        <p14:creationId xmlns:p14="http://schemas.microsoft.com/office/powerpoint/2010/main" val="36202480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8619659"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153400" cy="487362"/>
          </a:xfrm>
        </p:spPr>
        <p:txBody>
          <a:bodyPr>
            <a:normAutofit fontScale="90000"/>
          </a:bodyPr>
          <a:lstStyle/>
          <a:p>
            <a:r>
              <a:rPr lang="en-IN" b="1" dirty="0"/>
              <a:t>DAX Functions</a:t>
            </a:r>
            <a:endParaRPr lang="en-IN" dirty="0"/>
          </a:p>
        </p:txBody>
      </p:sp>
    </p:spTree>
    <p:extLst>
      <p:ext uri="{BB962C8B-B14F-4D97-AF65-F5344CB8AC3E}">
        <p14:creationId xmlns:p14="http://schemas.microsoft.com/office/powerpoint/2010/main" val="3481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CB9F-B1A5-DDE1-DDFA-08C0668EE4AB}"/>
              </a:ext>
            </a:extLst>
          </p:cNvPr>
          <p:cNvSpPr>
            <a:spLocks noGrp="1"/>
          </p:cNvSpPr>
          <p:nvPr>
            <p:ph type="title"/>
          </p:nvPr>
        </p:nvSpPr>
        <p:spPr/>
        <p:txBody>
          <a:bodyPr>
            <a:noAutofit/>
          </a:bodyPr>
          <a:lstStyle/>
          <a:p>
            <a:r>
              <a:rPr lang="en-US" sz="3200" b="1" dirty="0"/>
              <a:t>What is an example of business intelligence?</a:t>
            </a:r>
            <a:endParaRPr lang="en-IN" sz="3200" b="1" dirty="0"/>
          </a:p>
        </p:txBody>
      </p:sp>
      <p:sp>
        <p:nvSpPr>
          <p:cNvPr id="3" name="Content Placeholder 2">
            <a:extLst>
              <a:ext uri="{FF2B5EF4-FFF2-40B4-BE49-F238E27FC236}">
                <a16:creationId xmlns:a16="http://schemas.microsoft.com/office/drawing/2014/main" id="{2C172CAD-FB5A-0EB1-94E1-6F90FF814627}"/>
              </a:ext>
            </a:extLst>
          </p:cNvPr>
          <p:cNvSpPr>
            <a:spLocks noGrp="1"/>
          </p:cNvSpPr>
          <p:nvPr>
            <p:ph idx="1"/>
          </p:nvPr>
        </p:nvSpPr>
        <p:spPr/>
        <p:txBody>
          <a:bodyPr/>
          <a:lstStyle/>
          <a:p>
            <a:pPr marL="0" indent="0">
              <a:buNone/>
            </a:pPr>
            <a:r>
              <a:rPr lang="en-US" dirty="0"/>
              <a:t>Sales, marketing, finance and operations departments use business intelligence. </a:t>
            </a:r>
          </a:p>
          <a:p>
            <a:pPr marL="0" indent="0">
              <a:buNone/>
            </a:pPr>
            <a:r>
              <a:rPr lang="en-US" dirty="0"/>
              <a:t>Tasks include quantitative analysis, measuring performance against business goals, gleaning customer insights and sharing data to identify new opportunities</a:t>
            </a:r>
            <a:endParaRPr lang="en-IN" dirty="0"/>
          </a:p>
        </p:txBody>
      </p:sp>
    </p:spTree>
    <p:extLst>
      <p:ext uri="{BB962C8B-B14F-4D97-AF65-F5344CB8AC3E}">
        <p14:creationId xmlns:p14="http://schemas.microsoft.com/office/powerpoint/2010/main" val="31684949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DAX Function - ALL</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80963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3001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ALLSELECTED</a:t>
            </a:r>
            <a:endParaRPr lang="en-IN" dirty="0"/>
          </a:p>
        </p:txBody>
      </p:sp>
      <p:sp>
        <p:nvSpPr>
          <p:cNvPr id="3" name="Content Placeholder 2"/>
          <p:cNvSpPr>
            <a:spLocks noGrp="1"/>
          </p:cNvSpPr>
          <p:nvPr>
            <p:ph idx="1"/>
          </p:nvPr>
        </p:nvSpPr>
        <p:spPr/>
        <p:txBody>
          <a:bodyPr>
            <a:normAutofit/>
          </a:bodyPr>
          <a:lstStyle/>
          <a:p>
            <a:r>
              <a:rPr lang="en-IN" b="1" dirty="0"/>
              <a:t>ALLSELECTED function</a:t>
            </a:r>
          </a:p>
          <a:p>
            <a:r>
              <a:rPr lang="en-IN" dirty="0"/>
              <a:t>Returns all the rows in a table, or all the values in a column</a:t>
            </a:r>
          </a:p>
          <a:p>
            <a:r>
              <a:rPr lang="en-IN" dirty="0"/>
              <a:t>Removes context filters from columns and rows in the current query</a:t>
            </a:r>
          </a:p>
          <a:p>
            <a:r>
              <a:rPr lang="en-IN" dirty="0"/>
              <a:t>keeping filters that come from outside.</a:t>
            </a:r>
          </a:p>
          <a:p>
            <a:pPr marL="0" indent="0">
              <a:buNone/>
            </a:pPr>
            <a:endParaRPr lang="en-IN" dirty="0"/>
          </a:p>
          <a:p>
            <a:endParaRPr lang="en-IN" dirty="0"/>
          </a:p>
        </p:txBody>
      </p:sp>
    </p:spTree>
    <p:extLst>
      <p:ext uri="{BB962C8B-B14F-4D97-AF65-F5344CB8AC3E}">
        <p14:creationId xmlns:p14="http://schemas.microsoft.com/office/powerpoint/2010/main" val="28357225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t>Use the same Dataset</a:t>
            </a:r>
          </a:p>
          <a:p>
            <a:pPr marL="0" indent="0">
              <a:buNone/>
            </a:pPr>
            <a:r>
              <a:rPr lang="en-IN" dirty="0"/>
              <a:t>		SuperStoreUS-2015.xlxs</a:t>
            </a:r>
          </a:p>
          <a:p>
            <a:pPr marL="0" indent="0">
              <a:buNone/>
            </a:pPr>
            <a:r>
              <a:rPr lang="en-IN" dirty="0"/>
              <a:t>Now, create a Measure  to use DAX ALLSELECTED function and in that measure do sum of ‘Sales’ column.</a:t>
            </a:r>
          </a:p>
          <a:p>
            <a:pPr marL="0" indent="0">
              <a:buNone/>
            </a:pPr>
            <a:endParaRPr lang="en-IN" dirty="0"/>
          </a:p>
          <a:p>
            <a:pPr marL="0" indent="0">
              <a:buNone/>
            </a:pPr>
            <a:r>
              <a:rPr lang="en-IN" i="1" dirty="0"/>
              <a:t>ALLSELECTED_DAX = CALCULATE(Sum(Orders[Sales]),ALLSELECTED(Orders[Product Sub-Category]))</a:t>
            </a:r>
          </a:p>
          <a:p>
            <a:pPr marL="0" indent="0">
              <a:buNone/>
            </a:pPr>
            <a:endParaRPr lang="en-IN" dirty="0"/>
          </a:p>
        </p:txBody>
      </p:sp>
      <p:sp>
        <p:nvSpPr>
          <p:cNvPr id="4" name="Title 1"/>
          <p:cNvSpPr>
            <a:spLocks noGrp="1"/>
          </p:cNvSpPr>
          <p:nvPr>
            <p:ph type="title"/>
          </p:nvPr>
        </p:nvSpPr>
        <p:spPr>
          <a:xfrm>
            <a:off x="457200" y="274638"/>
            <a:ext cx="8229600" cy="1143000"/>
          </a:xfrm>
        </p:spPr>
        <p:txBody>
          <a:bodyPr/>
          <a:lstStyle/>
          <a:p>
            <a:r>
              <a:rPr lang="en-US" dirty="0"/>
              <a:t>ALLSELECTED</a:t>
            </a:r>
            <a:endParaRPr lang="en-IN" dirty="0"/>
          </a:p>
        </p:txBody>
      </p:sp>
    </p:spTree>
    <p:extLst>
      <p:ext uri="{BB962C8B-B14F-4D97-AF65-F5344CB8AC3E}">
        <p14:creationId xmlns:p14="http://schemas.microsoft.com/office/powerpoint/2010/main" val="9308229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80968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lstStyle/>
          <a:p>
            <a:r>
              <a:rPr lang="en-US" dirty="0"/>
              <a:t>ALLSELECTED</a:t>
            </a:r>
            <a:endParaRPr lang="en-IN" dirty="0"/>
          </a:p>
        </p:txBody>
      </p:sp>
    </p:spTree>
    <p:extLst>
      <p:ext uri="{BB962C8B-B14F-4D97-AF65-F5344CB8AC3E}">
        <p14:creationId xmlns:p14="http://schemas.microsoft.com/office/powerpoint/2010/main" val="1735521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DAX Function - ALLSELECTED</a:t>
            </a:r>
            <a:endParaRPr lang="en-IN" dirty="0"/>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03954"/>
            <a:ext cx="8752086" cy="492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3262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15962"/>
          </a:xfrm>
        </p:spPr>
        <p:txBody>
          <a:bodyPr>
            <a:normAutofit fontScale="90000"/>
          </a:bodyPr>
          <a:lstStyle/>
          <a:p>
            <a:r>
              <a:rPr lang="en-IN" b="1" dirty="0"/>
              <a:t>DAX – ALLEXCEPT function</a:t>
            </a:r>
            <a:endParaRPr lang="en-IN"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r>
              <a:rPr lang="en-IN" dirty="0"/>
              <a:t>Is a DAX function and it removes all context filters in the table except filters that have been applied to the specified columns. Its comes under Filter functions Dax category.</a:t>
            </a:r>
          </a:p>
          <a:p>
            <a:pPr marL="0" indent="0">
              <a:buNone/>
            </a:pPr>
            <a:endParaRPr lang="en-IN" dirty="0"/>
          </a:p>
          <a:p>
            <a:r>
              <a:rPr lang="en-IN" dirty="0"/>
              <a:t>Step 1: Download Sample data : SuperStoreUS-2015.xlxs</a:t>
            </a:r>
          </a:p>
          <a:p>
            <a:endParaRPr lang="en-IN" dirty="0"/>
          </a:p>
          <a:p>
            <a:r>
              <a:rPr lang="en-IN" dirty="0"/>
              <a:t>Step 2: Drag Table &amp; Slicers from visualization Pane.</a:t>
            </a:r>
          </a:p>
          <a:p>
            <a:endParaRPr lang="en-IN" dirty="0"/>
          </a:p>
          <a:p>
            <a:r>
              <a:rPr lang="en-IN" dirty="0"/>
              <a:t>Slicers: Drag Product Category in first slicer &amp; Product sub category in second slicer</a:t>
            </a:r>
          </a:p>
          <a:p>
            <a:pPr marL="0" indent="0">
              <a:buNone/>
            </a:pPr>
            <a:endParaRPr lang="en-IN" dirty="0"/>
          </a:p>
          <a:p>
            <a:r>
              <a:rPr lang="en-IN" dirty="0"/>
              <a:t>Table: Drag three fields in table, Product Category, Product Sub Category &amp; Sales from Orders Dataset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1418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Visualization - Slicers &amp; Tab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676400"/>
            <a:ext cx="4800600" cy="513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0211" y="1676400"/>
            <a:ext cx="3543589" cy="1200329"/>
          </a:xfrm>
          <a:prstGeom prst="rect">
            <a:avLst/>
          </a:prstGeom>
        </p:spPr>
        <p:txBody>
          <a:bodyPr wrap="square">
            <a:spAutoFit/>
          </a:bodyPr>
          <a:lstStyle/>
          <a:p>
            <a:r>
              <a:rPr lang="en-IN" sz="2400" b="1" dirty="0"/>
              <a:t>Step 3:</a:t>
            </a:r>
            <a:r>
              <a:rPr lang="en-IN" sz="2400" dirty="0"/>
              <a:t> Create Measure and write DAX formula for ALLEXCEPT function.</a:t>
            </a:r>
          </a:p>
        </p:txBody>
      </p:sp>
      <p:sp>
        <p:nvSpPr>
          <p:cNvPr id="7" name="Rectangle 6"/>
          <p:cNvSpPr/>
          <p:nvPr/>
        </p:nvSpPr>
        <p:spPr>
          <a:xfrm>
            <a:off x="197138" y="3124200"/>
            <a:ext cx="3536662" cy="1938992"/>
          </a:xfrm>
          <a:prstGeom prst="rect">
            <a:avLst/>
          </a:prstGeom>
          <a:ln w="28575">
            <a:solidFill>
              <a:schemeClr val="tx1"/>
            </a:solidFill>
          </a:ln>
        </p:spPr>
        <p:txBody>
          <a:bodyPr wrap="square">
            <a:spAutoFit/>
          </a:bodyPr>
          <a:lstStyle/>
          <a:p>
            <a:r>
              <a:rPr lang="en-IN" sz="2000" i="1" dirty="0"/>
              <a:t>ALLEXCEPT_SALES =</a:t>
            </a:r>
          </a:p>
          <a:p>
            <a:r>
              <a:rPr lang="en-IN" sz="2000" i="1" dirty="0"/>
              <a:t>CALCULATE (</a:t>
            </a:r>
          </a:p>
          <a:p>
            <a:r>
              <a:rPr lang="en-IN" sz="2000" i="1" dirty="0"/>
              <a:t>    SUM ( Orders[Sales] ),</a:t>
            </a:r>
          </a:p>
          <a:p>
            <a:r>
              <a:rPr lang="en-IN" sz="2000" i="1" dirty="0"/>
              <a:t>    ALLEXCEPT ( Orders, Orders[Product Category] )</a:t>
            </a:r>
          </a:p>
          <a:p>
            <a:r>
              <a:rPr lang="en-IN" sz="2000" i="1" dirty="0"/>
              <a:t>)</a:t>
            </a:r>
          </a:p>
        </p:txBody>
      </p:sp>
      <p:sp>
        <p:nvSpPr>
          <p:cNvPr id="8" name="Rectangle 7"/>
          <p:cNvSpPr/>
          <p:nvPr/>
        </p:nvSpPr>
        <p:spPr>
          <a:xfrm>
            <a:off x="155575" y="5334000"/>
            <a:ext cx="3578225" cy="1938992"/>
          </a:xfrm>
          <a:prstGeom prst="rect">
            <a:avLst/>
          </a:prstGeom>
        </p:spPr>
        <p:txBody>
          <a:bodyPr wrap="square">
            <a:spAutoFit/>
          </a:bodyPr>
          <a:lstStyle/>
          <a:p>
            <a:r>
              <a:rPr lang="en-IN" sz="2400" b="1" dirty="0"/>
              <a:t>Step 4:</a:t>
            </a:r>
            <a:r>
              <a:rPr lang="en-IN" sz="2400" dirty="0"/>
              <a:t> Now Drag </a:t>
            </a:r>
            <a:r>
              <a:rPr lang="en-IN" sz="2400" b="1" i="1" dirty="0"/>
              <a:t>ALLEXCEPT_SALES</a:t>
            </a:r>
            <a:r>
              <a:rPr lang="en-IN" sz="2400" i="1" dirty="0"/>
              <a:t> </a:t>
            </a:r>
            <a:r>
              <a:rPr lang="en-IN" sz="2400" dirty="0"/>
              <a:t>measures into table.</a:t>
            </a:r>
          </a:p>
          <a:p>
            <a:br>
              <a:rPr lang="en-IN" sz="2400" dirty="0"/>
            </a:br>
            <a:endParaRPr lang="en-IN" sz="2400" dirty="0"/>
          </a:p>
        </p:txBody>
      </p:sp>
      <p:sp>
        <p:nvSpPr>
          <p:cNvPr id="10" name="Title 1"/>
          <p:cNvSpPr>
            <a:spLocks noGrp="1"/>
          </p:cNvSpPr>
          <p:nvPr>
            <p:ph type="title"/>
          </p:nvPr>
        </p:nvSpPr>
        <p:spPr>
          <a:xfrm>
            <a:off x="457200" y="274638"/>
            <a:ext cx="8305800" cy="715962"/>
          </a:xfrm>
        </p:spPr>
        <p:txBody>
          <a:bodyPr>
            <a:normAutofit fontScale="90000"/>
          </a:bodyPr>
          <a:lstStyle/>
          <a:p>
            <a:r>
              <a:rPr lang="en-IN" b="1" dirty="0"/>
              <a:t>DAX – ALLEXCEPT function</a:t>
            </a:r>
            <a:endParaRPr lang="en-IN" dirty="0"/>
          </a:p>
        </p:txBody>
      </p:sp>
    </p:spTree>
    <p:extLst>
      <p:ext uri="{BB962C8B-B14F-4D97-AF65-F5344CB8AC3E}">
        <p14:creationId xmlns:p14="http://schemas.microsoft.com/office/powerpoint/2010/main" val="8694325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432516"/>
            <a:ext cx="8382001" cy="2758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5800" y="4572000"/>
            <a:ext cx="7391400" cy="646331"/>
          </a:xfrm>
          <a:prstGeom prst="rect">
            <a:avLst/>
          </a:prstGeom>
        </p:spPr>
        <p:txBody>
          <a:bodyPr wrap="square">
            <a:spAutoFit/>
          </a:bodyPr>
          <a:lstStyle/>
          <a:p>
            <a:r>
              <a:rPr lang="en-IN" b="1" dirty="0"/>
              <a:t>Step 5:</a:t>
            </a:r>
            <a:r>
              <a:rPr lang="en-IN" dirty="0"/>
              <a:t> Now put filter on </a:t>
            </a:r>
            <a:r>
              <a:rPr lang="en-IN" b="1" i="1" dirty="0"/>
              <a:t>Product Category</a:t>
            </a:r>
            <a:r>
              <a:rPr lang="en-IN" dirty="0"/>
              <a:t> &amp; see the measure </a:t>
            </a:r>
            <a:r>
              <a:rPr lang="en-IN" b="1" i="1" dirty="0"/>
              <a:t>ALLEXCEPT_SALES</a:t>
            </a:r>
            <a:r>
              <a:rPr lang="en-IN" i="1" dirty="0"/>
              <a:t> </a:t>
            </a:r>
            <a:r>
              <a:rPr lang="en-IN" dirty="0"/>
              <a:t>result, it is returning Total </a:t>
            </a:r>
            <a:r>
              <a:rPr lang="en-IN" b="1" i="1" dirty="0"/>
              <a:t>Sales</a:t>
            </a:r>
            <a:r>
              <a:rPr lang="en-IN" i="1" dirty="0"/>
              <a:t> </a:t>
            </a:r>
            <a:r>
              <a:rPr lang="en-IN" dirty="0"/>
              <a:t>sum of Furniture.</a:t>
            </a:r>
          </a:p>
        </p:txBody>
      </p:sp>
      <p:sp>
        <p:nvSpPr>
          <p:cNvPr id="7" name="Title 1"/>
          <p:cNvSpPr>
            <a:spLocks noGrp="1"/>
          </p:cNvSpPr>
          <p:nvPr>
            <p:ph type="title"/>
          </p:nvPr>
        </p:nvSpPr>
        <p:spPr>
          <a:xfrm>
            <a:off x="457200" y="274638"/>
            <a:ext cx="8305800" cy="715962"/>
          </a:xfrm>
        </p:spPr>
        <p:txBody>
          <a:bodyPr>
            <a:normAutofit fontScale="90000"/>
          </a:bodyPr>
          <a:lstStyle/>
          <a:p>
            <a:r>
              <a:rPr lang="en-IN" b="1" dirty="0"/>
              <a:t>DAX – ALLEXCEPT function</a:t>
            </a:r>
            <a:endParaRPr lang="en-IN" dirty="0"/>
          </a:p>
        </p:txBody>
      </p:sp>
    </p:spTree>
    <p:extLst>
      <p:ext uri="{BB962C8B-B14F-4D97-AF65-F5344CB8AC3E}">
        <p14:creationId xmlns:p14="http://schemas.microsoft.com/office/powerpoint/2010/main" val="2050376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1066800"/>
          </a:xfrm>
        </p:spPr>
        <p:txBody>
          <a:bodyPr/>
          <a:lstStyle/>
          <a:p>
            <a:r>
              <a:rPr lang="en-IN" dirty="0"/>
              <a:t> Step 6: Now put filters on both slicers and see the result.</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751" y="2362200"/>
            <a:ext cx="7944079"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305800" cy="715962"/>
          </a:xfrm>
        </p:spPr>
        <p:txBody>
          <a:bodyPr>
            <a:normAutofit fontScale="90000"/>
          </a:bodyPr>
          <a:lstStyle/>
          <a:p>
            <a:r>
              <a:rPr lang="en-IN" b="1" dirty="0"/>
              <a:t>DAX – ALLEXCEPT function</a:t>
            </a:r>
            <a:endParaRPr lang="en-IN" dirty="0"/>
          </a:p>
        </p:txBody>
      </p:sp>
    </p:spTree>
    <p:extLst>
      <p:ext uri="{BB962C8B-B14F-4D97-AF65-F5344CB8AC3E}">
        <p14:creationId xmlns:p14="http://schemas.microsoft.com/office/powerpoint/2010/main" val="38962140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7471"/>
            <a:ext cx="8229600" cy="5220929"/>
          </a:xfrm>
        </p:spPr>
        <p:txBody>
          <a:bodyPr>
            <a:noAutofit/>
          </a:bodyPr>
          <a:lstStyle/>
          <a:p>
            <a:pPr algn="l">
              <a:buFont typeface="+mj-lt"/>
              <a:buAutoNum type="arabicPeriod"/>
            </a:pPr>
            <a:r>
              <a:rPr lang="en-US" sz="2800" b="0" i="0" dirty="0">
                <a:solidFill>
                  <a:srgbClr val="393939"/>
                </a:solidFill>
                <a:effectLst/>
              </a:rPr>
              <a:t>CALCULATE is the most often used DAX function in Power BI,  this function works as a base function to apply other DAX functions in different scenarios.</a:t>
            </a:r>
          </a:p>
          <a:p>
            <a:pPr algn="l">
              <a:buFont typeface="+mj-lt"/>
              <a:buAutoNum type="arabicPeriod"/>
            </a:pPr>
            <a:r>
              <a:rPr lang="en-US" sz="2800" b="0" i="0" dirty="0">
                <a:solidFill>
                  <a:srgbClr val="393939"/>
                </a:solidFill>
                <a:effectLst/>
              </a:rPr>
              <a:t>It evaluates the expression given by the user with all the applied filters.</a:t>
            </a:r>
          </a:p>
          <a:p>
            <a:pPr marL="0" indent="0" algn="l">
              <a:buNone/>
            </a:pPr>
            <a:r>
              <a:rPr lang="en-US" sz="2800" i="1" dirty="0">
                <a:solidFill>
                  <a:srgbClr val="393939"/>
                </a:solidFill>
              </a:rPr>
              <a:t>Use </a:t>
            </a:r>
            <a:r>
              <a:rPr lang="en-US" sz="2800" b="0" i="1" dirty="0">
                <a:solidFill>
                  <a:srgbClr val="393939"/>
                </a:solidFill>
                <a:effectLst/>
              </a:rPr>
              <a:t>SuperStoreUS-2015.xlxs</a:t>
            </a:r>
          </a:p>
          <a:p>
            <a:pPr marL="0" indent="0" algn="l">
              <a:buNone/>
            </a:pPr>
            <a:endParaRPr lang="en-US" sz="2800" dirty="0">
              <a:solidFill>
                <a:srgbClr val="393939"/>
              </a:solidFill>
            </a:endParaRPr>
          </a:p>
          <a:p>
            <a:pPr marL="0" indent="0" algn="l">
              <a:buNone/>
            </a:pPr>
            <a:r>
              <a:rPr lang="en-US" sz="2800" b="0" i="0" dirty="0">
                <a:solidFill>
                  <a:srgbClr val="393939"/>
                </a:solidFill>
                <a:effectLst/>
              </a:rPr>
              <a:t>SUMX with filter =</a:t>
            </a:r>
          </a:p>
          <a:p>
            <a:pPr marL="0" indent="0" algn="l">
              <a:buNone/>
            </a:pPr>
            <a:r>
              <a:rPr lang="en-US" sz="2800" b="0" i="0" dirty="0">
                <a:solidFill>
                  <a:srgbClr val="393939"/>
                </a:solidFill>
                <a:effectLst/>
              </a:rPr>
              <a:t>SUMX(Filter(Orders, Orders[Product Category]="Furniture"),</a:t>
            </a:r>
          </a:p>
          <a:p>
            <a:pPr marL="0" indent="0" algn="l">
              <a:buNone/>
            </a:pPr>
            <a:r>
              <a:rPr lang="en-US" sz="2800" b="0" i="0" dirty="0">
                <a:solidFill>
                  <a:srgbClr val="393939"/>
                </a:solidFill>
                <a:effectLst/>
              </a:rPr>
              <a:t>Orders[Sales])</a:t>
            </a:r>
          </a:p>
          <a:p>
            <a:endParaRPr lang="en-IN" sz="2800" dirty="0"/>
          </a:p>
        </p:txBody>
      </p:sp>
      <p:sp>
        <p:nvSpPr>
          <p:cNvPr id="4" name="Title 1">
            <a:extLst>
              <a:ext uri="{FF2B5EF4-FFF2-40B4-BE49-F238E27FC236}">
                <a16:creationId xmlns:a16="http://schemas.microsoft.com/office/drawing/2014/main" id="{C1B5A9EA-E136-C685-032A-8D3B5D08C75F}"/>
              </a:ext>
            </a:extLst>
          </p:cNvPr>
          <p:cNvSpPr>
            <a:spLocks noGrp="1"/>
          </p:cNvSpPr>
          <p:nvPr>
            <p:ph type="title"/>
          </p:nvPr>
        </p:nvSpPr>
        <p:spPr>
          <a:xfrm>
            <a:off x="457200" y="274638"/>
            <a:ext cx="8305800" cy="715962"/>
          </a:xfrm>
        </p:spPr>
        <p:txBody>
          <a:bodyPr>
            <a:normAutofit fontScale="90000"/>
          </a:bodyPr>
          <a:lstStyle/>
          <a:p>
            <a:r>
              <a:rPr lang="en-IN" b="1" dirty="0"/>
              <a:t>DAX – Calculate Function</a:t>
            </a:r>
            <a:endParaRPr lang="en-IN" dirty="0"/>
          </a:p>
        </p:txBody>
      </p:sp>
    </p:spTree>
    <p:extLst>
      <p:ext uri="{BB962C8B-B14F-4D97-AF65-F5344CB8AC3E}">
        <p14:creationId xmlns:p14="http://schemas.microsoft.com/office/powerpoint/2010/main" val="402373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7D26-7300-5BC5-271A-03B44F3DD1FF}"/>
              </a:ext>
            </a:extLst>
          </p:cNvPr>
          <p:cNvSpPr>
            <a:spLocks noGrp="1"/>
          </p:cNvSpPr>
          <p:nvPr>
            <p:ph type="title"/>
          </p:nvPr>
        </p:nvSpPr>
        <p:spPr/>
        <p:txBody>
          <a:bodyPr>
            <a:noAutofit/>
          </a:bodyPr>
          <a:lstStyle/>
          <a:p>
            <a:r>
              <a:rPr lang="en-US" sz="3200" b="1" dirty="0">
                <a:solidFill>
                  <a:srgbClr val="202124"/>
                </a:solidFill>
                <a:latin typeface="arial" panose="020B0604020202020204" pitchFamily="34" charset="0"/>
              </a:rPr>
              <a:t>B</a:t>
            </a:r>
            <a:r>
              <a:rPr lang="en-US" sz="3200" b="1" i="0" dirty="0">
                <a:solidFill>
                  <a:srgbClr val="202124"/>
                </a:solidFill>
                <a:effectLst/>
                <a:latin typeface="arial" panose="020B0604020202020204" pitchFamily="34" charset="0"/>
              </a:rPr>
              <a:t>asic </a:t>
            </a:r>
            <a:r>
              <a:rPr lang="en-US" sz="3200" b="1" dirty="0">
                <a:solidFill>
                  <a:srgbClr val="202124"/>
                </a:solidFill>
                <a:latin typeface="arial" panose="020B0604020202020204" pitchFamily="34" charset="0"/>
              </a:rPr>
              <a:t>C</a:t>
            </a:r>
            <a:r>
              <a:rPr lang="en-US" sz="3200" b="1" i="0" dirty="0">
                <a:solidFill>
                  <a:srgbClr val="202124"/>
                </a:solidFill>
                <a:effectLst/>
                <a:latin typeface="arial" panose="020B0604020202020204" pitchFamily="34" charset="0"/>
              </a:rPr>
              <a:t>omponents Within </a:t>
            </a:r>
            <a:br>
              <a:rPr lang="en-US" sz="3200" b="1" i="0" dirty="0">
                <a:solidFill>
                  <a:srgbClr val="202124"/>
                </a:solidFill>
                <a:effectLst/>
                <a:latin typeface="arial" panose="020B0604020202020204" pitchFamily="34" charset="0"/>
              </a:rPr>
            </a:br>
            <a:r>
              <a:rPr lang="en-US" sz="3200" b="1" i="0" dirty="0">
                <a:solidFill>
                  <a:srgbClr val="202124"/>
                </a:solidFill>
                <a:effectLst/>
                <a:latin typeface="arial" panose="020B0604020202020204" pitchFamily="34" charset="0"/>
              </a:rPr>
              <a:t>Business Intelligence:</a:t>
            </a:r>
            <a:endParaRPr lang="en-IN" sz="3200" b="1" dirty="0"/>
          </a:p>
        </p:txBody>
      </p:sp>
      <p:sp>
        <p:nvSpPr>
          <p:cNvPr id="3" name="Content Placeholder 2">
            <a:extLst>
              <a:ext uri="{FF2B5EF4-FFF2-40B4-BE49-F238E27FC236}">
                <a16:creationId xmlns:a16="http://schemas.microsoft.com/office/drawing/2014/main" id="{38AB3257-605A-3DB0-B1A9-94B38FCDC4DF}"/>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The data itself (raw data)</a:t>
            </a:r>
          </a:p>
          <a:p>
            <a:pPr algn="l">
              <a:buFont typeface="Arial" panose="020B0604020202020204" pitchFamily="34" charset="0"/>
              <a:buChar char="•"/>
            </a:pPr>
            <a:r>
              <a:rPr lang="en-US" b="0" i="0" dirty="0">
                <a:solidFill>
                  <a:srgbClr val="202124"/>
                </a:solidFill>
                <a:effectLst/>
                <a:latin typeface="arial" panose="020B0604020202020204" pitchFamily="34" charset="0"/>
              </a:rPr>
              <a:t>The data warehouse.</a:t>
            </a:r>
          </a:p>
          <a:p>
            <a:pPr algn="l">
              <a:buFont typeface="Arial" panose="020B0604020202020204" pitchFamily="34" charset="0"/>
              <a:buChar char="•"/>
            </a:pPr>
            <a:r>
              <a:rPr lang="en-US" b="0" i="0" dirty="0">
                <a:solidFill>
                  <a:srgbClr val="202124"/>
                </a:solidFill>
                <a:effectLst/>
                <a:latin typeface="arial" panose="020B0604020202020204" pitchFamily="34" charset="0"/>
              </a:rPr>
              <a:t>Data access, analytics, and presentation.</a:t>
            </a:r>
          </a:p>
          <a:p>
            <a:pPr algn="l">
              <a:buFont typeface="Arial" panose="020B0604020202020204" pitchFamily="34" charset="0"/>
              <a:buChar char="•"/>
            </a:pPr>
            <a:r>
              <a:rPr lang="en-US" b="0" i="0" dirty="0">
                <a:solidFill>
                  <a:srgbClr val="202124"/>
                </a:solidFill>
                <a:effectLst/>
                <a:latin typeface="arial" panose="020B0604020202020204" pitchFamily="34" charset="0"/>
              </a:rPr>
              <a:t>Data dashboarding and reporting.</a:t>
            </a:r>
          </a:p>
          <a:p>
            <a:endParaRPr lang="en-IN" dirty="0"/>
          </a:p>
        </p:txBody>
      </p:sp>
    </p:spTree>
    <p:extLst>
      <p:ext uri="{BB962C8B-B14F-4D97-AF65-F5344CB8AC3E}">
        <p14:creationId xmlns:p14="http://schemas.microsoft.com/office/powerpoint/2010/main" val="2717251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3E324-9D63-9DF5-567D-9CB9211E106D}"/>
              </a:ext>
            </a:extLst>
          </p:cNvPr>
          <p:cNvSpPr>
            <a:spLocks noGrp="1"/>
          </p:cNvSpPr>
          <p:nvPr>
            <p:ph idx="1"/>
          </p:nvPr>
        </p:nvSpPr>
        <p:spPr>
          <a:xfrm>
            <a:off x="457200" y="1219200"/>
            <a:ext cx="8229600" cy="4525963"/>
          </a:xfrm>
        </p:spPr>
        <p:txBody>
          <a:bodyPr>
            <a:normAutofit lnSpcReduction="10000"/>
          </a:bodyPr>
          <a:lstStyle/>
          <a:p>
            <a:pPr marL="0" indent="0">
              <a:buNone/>
            </a:pPr>
            <a:r>
              <a:rPr lang="en-US" sz="2400" dirty="0"/>
              <a:t>SUM Measure = CALCULATE(</a:t>
            </a:r>
          </a:p>
          <a:p>
            <a:pPr marL="0" indent="0">
              <a:buNone/>
            </a:pPr>
            <a:r>
              <a:rPr lang="en-US" sz="2400" dirty="0"/>
              <a:t>SUM(Orders[Sales]),----Expression</a:t>
            </a:r>
          </a:p>
          <a:p>
            <a:pPr marL="0" indent="0">
              <a:buNone/>
            </a:pPr>
            <a:r>
              <a:rPr lang="en-US" sz="2400" dirty="0"/>
              <a:t>Filter(Orders, Orders[Product Category]="Furniture"))– filter</a:t>
            </a:r>
          </a:p>
          <a:p>
            <a:pPr marL="0" indent="0">
              <a:buNone/>
            </a:pPr>
            <a:endParaRPr lang="en-US" sz="2400" dirty="0"/>
          </a:p>
          <a:p>
            <a:pPr marL="0" indent="0">
              <a:buNone/>
            </a:pPr>
            <a:r>
              <a:rPr lang="en-US" sz="2400" dirty="0"/>
              <a:t>COUNTROWS = CALCULATE(</a:t>
            </a:r>
          </a:p>
          <a:p>
            <a:pPr marL="0" indent="0">
              <a:buNone/>
            </a:pPr>
            <a:r>
              <a:rPr lang="en-US" sz="2400" dirty="0"/>
              <a:t>COUNTROWS(Orders),</a:t>
            </a:r>
          </a:p>
          <a:p>
            <a:pPr marL="0" indent="0">
              <a:buNone/>
            </a:pPr>
            <a:r>
              <a:rPr lang="en-US" sz="2400" dirty="0"/>
              <a:t>FILTER(Orders, Orders[Region]="East"))</a:t>
            </a:r>
          </a:p>
          <a:p>
            <a:pPr marL="0" indent="0">
              <a:buNone/>
            </a:pPr>
            <a:endParaRPr lang="en-US" sz="2400" dirty="0"/>
          </a:p>
          <a:p>
            <a:pPr marL="0" indent="0">
              <a:buNone/>
            </a:pPr>
            <a:r>
              <a:rPr lang="en-US" sz="2400" dirty="0"/>
              <a:t>Distinct Count  = CALCULATE(</a:t>
            </a:r>
          </a:p>
          <a:p>
            <a:pPr marL="0" indent="0">
              <a:buNone/>
            </a:pPr>
            <a:r>
              <a:rPr lang="en-US" sz="2400" dirty="0"/>
              <a:t>DISTINCTCOUNT( Orders[Product Category]),</a:t>
            </a:r>
          </a:p>
          <a:p>
            <a:pPr marL="0" indent="0">
              <a:buNone/>
            </a:pPr>
            <a:r>
              <a:rPr lang="en-US" sz="2400" dirty="0"/>
              <a:t>Filter(Orders, Orders[Region]="EAST" ))</a:t>
            </a:r>
            <a:endParaRPr lang="en-IN" sz="2400" dirty="0"/>
          </a:p>
        </p:txBody>
      </p:sp>
      <p:sp>
        <p:nvSpPr>
          <p:cNvPr id="6" name="Title 1">
            <a:extLst>
              <a:ext uri="{FF2B5EF4-FFF2-40B4-BE49-F238E27FC236}">
                <a16:creationId xmlns:a16="http://schemas.microsoft.com/office/drawing/2014/main" id="{C291249A-3AA7-9582-5C14-42A518256806}"/>
              </a:ext>
            </a:extLst>
          </p:cNvPr>
          <p:cNvSpPr>
            <a:spLocks noGrp="1"/>
          </p:cNvSpPr>
          <p:nvPr>
            <p:ph type="title"/>
          </p:nvPr>
        </p:nvSpPr>
        <p:spPr>
          <a:xfrm>
            <a:off x="457200" y="274638"/>
            <a:ext cx="8305800" cy="715962"/>
          </a:xfrm>
        </p:spPr>
        <p:txBody>
          <a:bodyPr>
            <a:normAutofit fontScale="90000"/>
          </a:bodyPr>
          <a:lstStyle/>
          <a:p>
            <a:r>
              <a:rPr lang="en-IN" b="1" dirty="0"/>
              <a:t>DAX – Calculate Function</a:t>
            </a:r>
            <a:endParaRPr lang="en-IN" dirty="0"/>
          </a:p>
        </p:txBody>
      </p:sp>
    </p:spTree>
    <p:extLst>
      <p:ext uri="{BB962C8B-B14F-4D97-AF65-F5344CB8AC3E}">
        <p14:creationId xmlns:p14="http://schemas.microsoft.com/office/powerpoint/2010/main" val="2758665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BC127-8BC5-679B-53AB-046D66681914}"/>
              </a:ext>
            </a:extLst>
          </p:cNvPr>
          <p:cNvSpPr>
            <a:spLocks noGrp="1"/>
          </p:cNvSpPr>
          <p:nvPr>
            <p:ph idx="1"/>
          </p:nvPr>
        </p:nvSpPr>
        <p:spPr>
          <a:xfrm>
            <a:off x="381000" y="1371600"/>
            <a:ext cx="8229600" cy="4525963"/>
          </a:xfrm>
        </p:spPr>
        <p:txBody>
          <a:bodyPr>
            <a:normAutofit/>
          </a:bodyPr>
          <a:lstStyle/>
          <a:p>
            <a:pPr marL="0" indent="0">
              <a:buNone/>
            </a:pPr>
            <a:r>
              <a:rPr lang="en-US" sz="2400" dirty="0"/>
              <a:t>Calculate with Multiple filter =</a:t>
            </a:r>
          </a:p>
          <a:p>
            <a:pPr marL="0" indent="0">
              <a:buNone/>
            </a:pPr>
            <a:r>
              <a:rPr lang="en-US" sz="2400" dirty="0"/>
              <a:t>CALCULATE(</a:t>
            </a:r>
          </a:p>
          <a:p>
            <a:pPr marL="0" indent="0">
              <a:buNone/>
            </a:pPr>
            <a:r>
              <a:rPr lang="en-US" sz="2400" dirty="0"/>
              <a:t>SUM(Orders[Sales]),----Expression</a:t>
            </a:r>
          </a:p>
          <a:p>
            <a:pPr marL="0" indent="0">
              <a:buNone/>
            </a:pPr>
            <a:r>
              <a:rPr lang="en-US" sz="2400" dirty="0"/>
              <a:t>Filter(Orders, Orders[Product Category]="Furniture"),-- Filter1</a:t>
            </a:r>
          </a:p>
          <a:p>
            <a:pPr marL="0" indent="0">
              <a:buNone/>
            </a:pPr>
            <a:r>
              <a:rPr lang="en-US" sz="2400" dirty="0"/>
              <a:t>Filter(Orders, Orders[Region]="West"))-- Filter 2</a:t>
            </a:r>
          </a:p>
          <a:p>
            <a:pPr marL="0" indent="0">
              <a:buNone/>
            </a:pPr>
            <a:endParaRPr lang="en-US" sz="2400" dirty="0"/>
          </a:p>
          <a:p>
            <a:pPr marL="0" indent="0">
              <a:buNone/>
            </a:pPr>
            <a:endParaRPr lang="en-IN" sz="2400" dirty="0"/>
          </a:p>
        </p:txBody>
      </p:sp>
      <p:sp>
        <p:nvSpPr>
          <p:cNvPr id="4" name="Title 1">
            <a:extLst>
              <a:ext uri="{FF2B5EF4-FFF2-40B4-BE49-F238E27FC236}">
                <a16:creationId xmlns:a16="http://schemas.microsoft.com/office/drawing/2014/main" id="{2D39805C-C28A-40F7-74B4-8D136DC33637}"/>
              </a:ext>
            </a:extLst>
          </p:cNvPr>
          <p:cNvSpPr>
            <a:spLocks noGrp="1"/>
          </p:cNvSpPr>
          <p:nvPr>
            <p:ph type="title"/>
          </p:nvPr>
        </p:nvSpPr>
        <p:spPr>
          <a:xfrm>
            <a:off x="457200" y="274638"/>
            <a:ext cx="8305800" cy="715962"/>
          </a:xfrm>
        </p:spPr>
        <p:txBody>
          <a:bodyPr>
            <a:normAutofit fontScale="90000"/>
          </a:bodyPr>
          <a:lstStyle/>
          <a:p>
            <a:r>
              <a:rPr lang="en-IN" b="1" dirty="0"/>
              <a:t>DAX – Calculate Function</a:t>
            </a:r>
            <a:endParaRPr lang="en-IN" dirty="0"/>
          </a:p>
        </p:txBody>
      </p:sp>
    </p:spTree>
    <p:extLst>
      <p:ext uri="{BB962C8B-B14F-4D97-AF65-F5344CB8AC3E}">
        <p14:creationId xmlns:p14="http://schemas.microsoft.com/office/powerpoint/2010/main" val="37430217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15F65-ABF2-82C8-3921-88E76265535A}"/>
              </a:ext>
            </a:extLst>
          </p:cNvPr>
          <p:cNvSpPr>
            <a:spLocks noGrp="1"/>
          </p:cNvSpPr>
          <p:nvPr>
            <p:ph idx="1"/>
          </p:nvPr>
        </p:nvSpPr>
        <p:spPr>
          <a:xfrm>
            <a:off x="457200" y="1166018"/>
            <a:ext cx="8229600" cy="4525963"/>
          </a:xfrm>
        </p:spPr>
        <p:txBody>
          <a:bodyPr>
            <a:normAutofit/>
          </a:bodyPr>
          <a:lstStyle/>
          <a:p>
            <a:r>
              <a:rPr lang="en-US" sz="2400" dirty="0"/>
              <a:t>CALCULATETABLE DAX function comes under Power BI Filter DAX category and It evaluates a table expression in a context modified by the given filters. It returns a table of values.</a:t>
            </a:r>
          </a:p>
          <a:p>
            <a:endParaRPr lang="en-US" sz="2400" dirty="0"/>
          </a:p>
          <a:p>
            <a:r>
              <a:rPr lang="en-US" sz="2400" dirty="0"/>
              <a:t>CALCULATETABLE allows you to create virtual tables that you can filter using multiple conditions and use that table to make further calculations.</a:t>
            </a:r>
          </a:p>
          <a:p>
            <a:pPr marL="0" indent="0">
              <a:buNone/>
            </a:pPr>
            <a:r>
              <a:rPr lang="en-US" sz="2400" i="1" dirty="0"/>
              <a:t>        </a:t>
            </a:r>
            <a:r>
              <a:rPr lang="en-IN" sz="2400" i="1" dirty="0"/>
              <a:t>CALCULATETABLE(&lt;expression&gt; , &lt;filter1&gt;  , &lt;filter2&gt; , …)</a:t>
            </a:r>
          </a:p>
          <a:p>
            <a:pPr marL="0" indent="0">
              <a:buNone/>
            </a:pPr>
            <a:endParaRPr lang="en-IN" sz="2400" dirty="0"/>
          </a:p>
          <a:p>
            <a:pPr marL="0" indent="0">
              <a:buNone/>
            </a:pPr>
            <a:r>
              <a:rPr lang="en-IN" sz="2400" dirty="0"/>
              <a:t>Sample Dataset- Global_superstore_2016.xls</a:t>
            </a:r>
          </a:p>
        </p:txBody>
      </p:sp>
      <p:sp>
        <p:nvSpPr>
          <p:cNvPr id="4" name="Title 1">
            <a:extLst>
              <a:ext uri="{FF2B5EF4-FFF2-40B4-BE49-F238E27FC236}">
                <a16:creationId xmlns:a16="http://schemas.microsoft.com/office/drawing/2014/main" id="{E44822B2-96C6-FE48-D318-32D425476658}"/>
              </a:ext>
            </a:extLst>
          </p:cNvPr>
          <p:cNvSpPr>
            <a:spLocks noGrp="1"/>
          </p:cNvSpPr>
          <p:nvPr>
            <p:ph type="title"/>
          </p:nvPr>
        </p:nvSpPr>
        <p:spPr>
          <a:xfrm>
            <a:off x="457200" y="274638"/>
            <a:ext cx="8305800" cy="715962"/>
          </a:xfrm>
        </p:spPr>
        <p:txBody>
          <a:bodyPr>
            <a:normAutofit fontScale="90000"/>
          </a:bodyPr>
          <a:lstStyle/>
          <a:p>
            <a:r>
              <a:rPr lang="en-IN" b="1" dirty="0"/>
              <a:t>DAX – </a:t>
            </a:r>
            <a:r>
              <a:rPr lang="en-IN" b="1" i="0" dirty="0">
                <a:solidFill>
                  <a:srgbClr val="393939"/>
                </a:solidFill>
                <a:effectLst/>
                <a:latin typeface="Graphik"/>
              </a:rPr>
              <a:t>CALCULATETABLE Function</a:t>
            </a:r>
            <a:endParaRPr lang="en-IN" dirty="0"/>
          </a:p>
        </p:txBody>
      </p:sp>
    </p:spTree>
    <p:extLst>
      <p:ext uri="{BB962C8B-B14F-4D97-AF65-F5344CB8AC3E}">
        <p14:creationId xmlns:p14="http://schemas.microsoft.com/office/powerpoint/2010/main" val="28270449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49DA4-394D-FDD0-3E6D-C1010937FBB0}"/>
              </a:ext>
            </a:extLst>
          </p:cNvPr>
          <p:cNvSpPr>
            <a:spLocks noGrp="1"/>
          </p:cNvSpPr>
          <p:nvPr>
            <p:ph idx="1"/>
          </p:nvPr>
        </p:nvSpPr>
        <p:spPr>
          <a:xfrm>
            <a:off x="457200" y="1166018"/>
            <a:ext cx="8229600" cy="4525963"/>
          </a:xfrm>
        </p:spPr>
        <p:txBody>
          <a:bodyPr>
            <a:normAutofit/>
          </a:bodyPr>
          <a:lstStyle/>
          <a:p>
            <a:r>
              <a:rPr lang="en-US" sz="2400" b="1" i="0" dirty="0">
                <a:solidFill>
                  <a:srgbClr val="393939"/>
                </a:solidFill>
                <a:effectLst/>
              </a:rPr>
              <a:t>Step-1:</a:t>
            </a:r>
            <a:r>
              <a:rPr lang="en-US" sz="2400" b="0" i="0" dirty="0">
                <a:solidFill>
                  <a:srgbClr val="393939"/>
                </a:solidFill>
                <a:effectLst/>
              </a:rPr>
              <a:t> Go to Modeling Tab &gt; Select “DAX expression to create a new table”.</a:t>
            </a:r>
          </a:p>
          <a:p>
            <a:endParaRPr lang="en-IN" sz="2400" dirty="0"/>
          </a:p>
        </p:txBody>
      </p:sp>
      <p:sp>
        <p:nvSpPr>
          <p:cNvPr id="4" name="Title 1">
            <a:extLst>
              <a:ext uri="{FF2B5EF4-FFF2-40B4-BE49-F238E27FC236}">
                <a16:creationId xmlns:a16="http://schemas.microsoft.com/office/drawing/2014/main" id="{C212EA60-50A7-D95B-6EEB-6FBC9663220F}"/>
              </a:ext>
            </a:extLst>
          </p:cNvPr>
          <p:cNvSpPr>
            <a:spLocks noGrp="1"/>
          </p:cNvSpPr>
          <p:nvPr>
            <p:ph type="title"/>
          </p:nvPr>
        </p:nvSpPr>
        <p:spPr>
          <a:xfrm>
            <a:off x="457200" y="274638"/>
            <a:ext cx="8305800" cy="715962"/>
          </a:xfrm>
        </p:spPr>
        <p:txBody>
          <a:bodyPr>
            <a:normAutofit fontScale="90000"/>
          </a:bodyPr>
          <a:lstStyle/>
          <a:p>
            <a:r>
              <a:rPr lang="en-IN" b="1" dirty="0"/>
              <a:t>DAX – </a:t>
            </a:r>
            <a:r>
              <a:rPr lang="en-IN" b="1" i="0" dirty="0">
                <a:solidFill>
                  <a:srgbClr val="393939"/>
                </a:solidFill>
                <a:effectLst/>
                <a:latin typeface="Graphik"/>
              </a:rPr>
              <a:t>CALCULATETABLE Function</a:t>
            </a:r>
            <a:endParaRPr lang="en-IN" dirty="0"/>
          </a:p>
        </p:txBody>
      </p:sp>
      <p:pic>
        <p:nvPicPr>
          <p:cNvPr id="5" name="Picture 4">
            <a:extLst>
              <a:ext uri="{FF2B5EF4-FFF2-40B4-BE49-F238E27FC236}">
                <a16:creationId xmlns:a16="http://schemas.microsoft.com/office/drawing/2014/main" id="{07EF5342-A4BD-5BBA-D93F-DCD7A63B56EB}"/>
              </a:ext>
            </a:extLst>
          </p:cNvPr>
          <p:cNvPicPr>
            <a:picLocks noChangeAspect="1"/>
          </p:cNvPicPr>
          <p:nvPr/>
        </p:nvPicPr>
        <p:blipFill>
          <a:blip r:embed="rId2"/>
          <a:stretch>
            <a:fillRect/>
          </a:stretch>
        </p:blipFill>
        <p:spPr>
          <a:xfrm>
            <a:off x="3810000" y="1752600"/>
            <a:ext cx="4343400" cy="1324086"/>
          </a:xfrm>
          <a:prstGeom prst="rect">
            <a:avLst/>
          </a:prstGeom>
        </p:spPr>
      </p:pic>
      <p:sp>
        <p:nvSpPr>
          <p:cNvPr id="7" name="TextBox 6">
            <a:extLst>
              <a:ext uri="{FF2B5EF4-FFF2-40B4-BE49-F238E27FC236}">
                <a16:creationId xmlns:a16="http://schemas.microsoft.com/office/drawing/2014/main" id="{DC591EBA-1C93-1453-C0AA-5592527B46D2}"/>
              </a:ext>
            </a:extLst>
          </p:cNvPr>
          <p:cNvSpPr txBox="1"/>
          <p:nvPr/>
        </p:nvSpPr>
        <p:spPr>
          <a:xfrm>
            <a:off x="685800" y="3080869"/>
            <a:ext cx="7391400" cy="461665"/>
          </a:xfrm>
          <a:prstGeom prst="rect">
            <a:avLst/>
          </a:prstGeom>
          <a:noFill/>
        </p:spPr>
        <p:txBody>
          <a:bodyPr wrap="square">
            <a:spAutoFit/>
          </a:bodyPr>
          <a:lstStyle/>
          <a:p>
            <a:r>
              <a:rPr lang="en-IN" sz="2400" dirty="0"/>
              <a:t>Step-2: After that Write below DAX function</a:t>
            </a:r>
          </a:p>
        </p:txBody>
      </p:sp>
      <p:pic>
        <p:nvPicPr>
          <p:cNvPr id="8" name="Picture 7">
            <a:extLst>
              <a:ext uri="{FF2B5EF4-FFF2-40B4-BE49-F238E27FC236}">
                <a16:creationId xmlns:a16="http://schemas.microsoft.com/office/drawing/2014/main" id="{00F51F03-4172-39A0-E98A-7A58E89E0D47}"/>
              </a:ext>
            </a:extLst>
          </p:cNvPr>
          <p:cNvPicPr>
            <a:picLocks noChangeAspect="1"/>
          </p:cNvPicPr>
          <p:nvPr/>
        </p:nvPicPr>
        <p:blipFill>
          <a:blip r:embed="rId3"/>
          <a:stretch>
            <a:fillRect/>
          </a:stretch>
        </p:blipFill>
        <p:spPr>
          <a:xfrm>
            <a:off x="1881187" y="3664386"/>
            <a:ext cx="4900613" cy="1950912"/>
          </a:xfrm>
          <a:prstGeom prst="rect">
            <a:avLst/>
          </a:prstGeom>
        </p:spPr>
      </p:pic>
      <p:sp>
        <p:nvSpPr>
          <p:cNvPr id="9" name="Rectangle 8">
            <a:extLst>
              <a:ext uri="{FF2B5EF4-FFF2-40B4-BE49-F238E27FC236}">
                <a16:creationId xmlns:a16="http://schemas.microsoft.com/office/drawing/2014/main" id="{AC9FF3D1-FCEE-3EBB-C9B9-8AC4FA373BA8}"/>
              </a:ext>
            </a:extLst>
          </p:cNvPr>
          <p:cNvSpPr/>
          <p:nvPr/>
        </p:nvSpPr>
        <p:spPr>
          <a:xfrm>
            <a:off x="3048000" y="4724400"/>
            <a:ext cx="1828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333898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7C563-6A6C-5FBA-25A1-A637F52B8E90}"/>
              </a:ext>
            </a:extLst>
          </p:cNvPr>
          <p:cNvSpPr>
            <a:spLocks noGrp="1"/>
          </p:cNvSpPr>
          <p:nvPr>
            <p:ph idx="1"/>
          </p:nvPr>
        </p:nvSpPr>
        <p:spPr>
          <a:xfrm>
            <a:off x="495300" y="1295400"/>
            <a:ext cx="8229600" cy="4525963"/>
          </a:xfrm>
        </p:spPr>
        <p:txBody>
          <a:bodyPr>
            <a:normAutofit/>
          </a:bodyPr>
          <a:lstStyle/>
          <a:p>
            <a:r>
              <a:rPr lang="en-US" sz="2400" dirty="0"/>
              <a:t>Step-3: As you can see in below screenshot, it return new table with given condition data where sales is &gt; 200.</a:t>
            </a:r>
            <a:endParaRPr lang="en-IN" sz="2400" dirty="0"/>
          </a:p>
        </p:txBody>
      </p:sp>
      <p:pic>
        <p:nvPicPr>
          <p:cNvPr id="4" name="Picture 3">
            <a:extLst>
              <a:ext uri="{FF2B5EF4-FFF2-40B4-BE49-F238E27FC236}">
                <a16:creationId xmlns:a16="http://schemas.microsoft.com/office/drawing/2014/main" id="{F4C01F09-6FE8-2E3D-9CEC-3D5D46F5351A}"/>
              </a:ext>
            </a:extLst>
          </p:cNvPr>
          <p:cNvPicPr>
            <a:picLocks noChangeAspect="1"/>
          </p:cNvPicPr>
          <p:nvPr/>
        </p:nvPicPr>
        <p:blipFill>
          <a:blip r:embed="rId2"/>
          <a:stretch>
            <a:fillRect/>
          </a:stretch>
        </p:blipFill>
        <p:spPr>
          <a:xfrm>
            <a:off x="1295400" y="2405856"/>
            <a:ext cx="6934200" cy="2914650"/>
          </a:xfrm>
          <a:prstGeom prst="rect">
            <a:avLst/>
          </a:prstGeom>
        </p:spPr>
      </p:pic>
      <p:sp>
        <p:nvSpPr>
          <p:cNvPr id="5" name="Rectangle 4">
            <a:extLst>
              <a:ext uri="{FF2B5EF4-FFF2-40B4-BE49-F238E27FC236}">
                <a16:creationId xmlns:a16="http://schemas.microsoft.com/office/drawing/2014/main" id="{F56936FD-754B-BD60-3F9B-4B917FA425C2}"/>
              </a:ext>
            </a:extLst>
          </p:cNvPr>
          <p:cNvSpPr/>
          <p:nvPr/>
        </p:nvSpPr>
        <p:spPr>
          <a:xfrm>
            <a:off x="3124200" y="4114800"/>
            <a:ext cx="1371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FE3EECF5-1CAC-6E9C-62BE-9CE47FBD99E2}"/>
              </a:ext>
            </a:extLst>
          </p:cNvPr>
          <p:cNvSpPr>
            <a:spLocks noGrp="1"/>
          </p:cNvSpPr>
          <p:nvPr>
            <p:ph type="title"/>
          </p:nvPr>
        </p:nvSpPr>
        <p:spPr>
          <a:xfrm>
            <a:off x="457200" y="274638"/>
            <a:ext cx="8305800" cy="715962"/>
          </a:xfrm>
        </p:spPr>
        <p:txBody>
          <a:bodyPr>
            <a:normAutofit fontScale="90000"/>
          </a:bodyPr>
          <a:lstStyle/>
          <a:p>
            <a:r>
              <a:rPr lang="en-IN" b="1" dirty="0"/>
              <a:t>DAX – </a:t>
            </a:r>
            <a:r>
              <a:rPr lang="en-IN" b="1" i="0" dirty="0">
                <a:solidFill>
                  <a:srgbClr val="393939"/>
                </a:solidFill>
                <a:effectLst/>
                <a:latin typeface="Graphik"/>
              </a:rPr>
              <a:t>CALCULATETABLE Function</a:t>
            </a:r>
            <a:endParaRPr lang="en-IN" dirty="0"/>
          </a:p>
        </p:txBody>
      </p:sp>
    </p:spTree>
    <p:extLst>
      <p:ext uri="{BB962C8B-B14F-4D97-AF65-F5344CB8AC3E}">
        <p14:creationId xmlns:p14="http://schemas.microsoft.com/office/powerpoint/2010/main" val="19090097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7EF3-54C8-CC5E-0B89-5B25D6707553}"/>
              </a:ext>
            </a:extLst>
          </p:cNvPr>
          <p:cNvSpPr>
            <a:spLocks noGrp="1"/>
          </p:cNvSpPr>
          <p:nvPr>
            <p:ph type="title"/>
          </p:nvPr>
        </p:nvSpPr>
        <p:spPr>
          <a:xfrm>
            <a:off x="457200" y="274638"/>
            <a:ext cx="8229600" cy="639762"/>
          </a:xfrm>
        </p:spPr>
        <p:txBody>
          <a:bodyPr>
            <a:normAutofit fontScale="90000"/>
          </a:bodyPr>
          <a:lstStyle/>
          <a:p>
            <a:r>
              <a:rPr lang="en-IN" b="1" i="0" dirty="0">
                <a:solidFill>
                  <a:srgbClr val="393939"/>
                </a:solidFill>
                <a:effectLst/>
                <a:latin typeface="Graphik"/>
              </a:rPr>
              <a:t>CALCULATETABLE with Measure-</a:t>
            </a:r>
            <a:endParaRPr lang="en-IN" dirty="0"/>
          </a:p>
        </p:txBody>
      </p:sp>
      <p:sp>
        <p:nvSpPr>
          <p:cNvPr id="3" name="Content Placeholder 2">
            <a:extLst>
              <a:ext uri="{FF2B5EF4-FFF2-40B4-BE49-F238E27FC236}">
                <a16:creationId xmlns:a16="http://schemas.microsoft.com/office/drawing/2014/main" id="{87027599-CBE5-012D-5454-75FB5C3165E9}"/>
              </a:ext>
            </a:extLst>
          </p:cNvPr>
          <p:cNvSpPr>
            <a:spLocks noGrp="1"/>
          </p:cNvSpPr>
          <p:nvPr>
            <p:ph idx="1"/>
          </p:nvPr>
        </p:nvSpPr>
        <p:spPr>
          <a:xfrm>
            <a:off x="457200" y="929900"/>
            <a:ext cx="8229600" cy="4525963"/>
          </a:xfrm>
        </p:spPr>
        <p:txBody>
          <a:bodyPr>
            <a:normAutofit/>
          </a:bodyPr>
          <a:lstStyle/>
          <a:p>
            <a:r>
              <a:rPr lang="en-US" sz="2400" b="0" i="0" dirty="0">
                <a:solidFill>
                  <a:srgbClr val="393939"/>
                </a:solidFill>
                <a:effectLst/>
              </a:rPr>
              <a:t>You can also use CALCULATETABLE with measure based on your requirement. </a:t>
            </a:r>
          </a:p>
          <a:p>
            <a:r>
              <a:rPr lang="en-US" sz="2400" b="0" i="0" dirty="0">
                <a:solidFill>
                  <a:srgbClr val="393939"/>
                </a:solidFill>
                <a:effectLst/>
              </a:rPr>
              <a:t>It will create virtual tables that you can filter using multiple conditions and use that table to make further calculations.</a:t>
            </a:r>
          </a:p>
          <a:p>
            <a:r>
              <a:rPr lang="en-US" sz="2400" b="1" dirty="0"/>
              <a:t>Step-1: Create one measure and write below DAX code.</a:t>
            </a:r>
            <a:endParaRPr lang="en-IN" sz="2400" b="1" dirty="0"/>
          </a:p>
        </p:txBody>
      </p:sp>
      <p:pic>
        <p:nvPicPr>
          <p:cNvPr id="6146" name="Picture 2" descr="Calculate table with measure">
            <a:extLst>
              <a:ext uri="{FF2B5EF4-FFF2-40B4-BE49-F238E27FC236}">
                <a16:creationId xmlns:a16="http://schemas.microsoft.com/office/drawing/2014/main" id="{57F9D948-277B-5953-2F8A-2BAD69A8D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008297"/>
            <a:ext cx="4724400" cy="17558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4F7858C-B18D-0CE3-9B0B-66D147F1EFA3}"/>
              </a:ext>
            </a:extLst>
          </p:cNvPr>
          <p:cNvSpPr/>
          <p:nvPr/>
        </p:nvSpPr>
        <p:spPr>
          <a:xfrm>
            <a:off x="4267200" y="4191000"/>
            <a:ext cx="1676400" cy="304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TextBox 8">
            <a:extLst>
              <a:ext uri="{FF2B5EF4-FFF2-40B4-BE49-F238E27FC236}">
                <a16:creationId xmlns:a16="http://schemas.microsoft.com/office/drawing/2014/main" id="{EDE34A3D-D949-A04D-E368-1196693EEC05}"/>
              </a:ext>
            </a:extLst>
          </p:cNvPr>
          <p:cNvSpPr txBox="1"/>
          <p:nvPr/>
        </p:nvSpPr>
        <p:spPr>
          <a:xfrm>
            <a:off x="685800" y="4764108"/>
            <a:ext cx="6108290" cy="1569660"/>
          </a:xfrm>
          <a:prstGeom prst="rect">
            <a:avLst/>
          </a:prstGeom>
          <a:noFill/>
        </p:spPr>
        <p:txBody>
          <a:bodyPr wrap="square">
            <a:spAutoFit/>
          </a:bodyPr>
          <a:lstStyle/>
          <a:p>
            <a:r>
              <a:rPr lang="en-IN" sz="2400" dirty="0"/>
              <a:t>Calculate_Table_with_measure =</a:t>
            </a:r>
          </a:p>
          <a:p>
            <a:r>
              <a:rPr lang="en-IN" sz="2400" dirty="0"/>
              <a:t>SUMX(</a:t>
            </a:r>
          </a:p>
          <a:p>
            <a:r>
              <a:rPr lang="en-IN" sz="2400" dirty="0"/>
              <a:t>CALCULATETABLE(Orders, Orders[Sales]&gt;200),</a:t>
            </a:r>
          </a:p>
          <a:p>
            <a:r>
              <a:rPr lang="en-IN" sz="2400" dirty="0"/>
              <a:t>Orders[Sales])</a:t>
            </a:r>
          </a:p>
        </p:txBody>
      </p:sp>
    </p:spTree>
    <p:extLst>
      <p:ext uri="{BB962C8B-B14F-4D97-AF65-F5344CB8AC3E}">
        <p14:creationId xmlns:p14="http://schemas.microsoft.com/office/powerpoint/2010/main" val="39566960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A4864-C366-C670-7AEB-3BC40A37F408}"/>
              </a:ext>
            </a:extLst>
          </p:cNvPr>
          <p:cNvSpPr>
            <a:spLocks noGrp="1"/>
          </p:cNvSpPr>
          <p:nvPr>
            <p:ph idx="1"/>
          </p:nvPr>
        </p:nvSpPr>
        <p:spPr/>
        <p:txBody>
          <a:bodyPr>
            <a:normAutofit/>
          </a:bodyPr>
          <a:lstStyle/>
          <a:p>
            <a:r>
              <a:rPr lang="en-US" sz="2400" b="1" i="0" dirty="0">
                <a:solidFill>
                  <a:srgbClr val="393939"/>
                </a:solidFill>
                <a:effectLst/>
              </a:rPr>
              <a:t>Step-2:</a:t>
            </a:r>
            <a:r>
              <a:rPr lang="en-US" sz="2400" b="0" i="0" dirty="0">
                <a:solidFill>
                  <a:srgbClr val="393939"/>
                </a:solidFill>
                <a:effectLst/>
              </a:rPr>
              <a:t> Add one card visual and drag measure.</a:t>
            </a:r>
          </a:p>
          <a:p>
            <a:endParaRPr lang="en-US" sz="2400" dirty="0">
              <a:solidFill>
                <a:srgbClr val="393939"/>
              </a:solidFill>
            </a:endParaRPr>
          </a:p>
          <a:p>
            <a:endParaRPr lang="en-US" sz="2400" dirty="0">
              <a:solidFill>
                <a:srgbClr val="393939"/>
              </a:solidFill>
            </a:endParaRPr>
          </a:p>
          <a:p>
            <a:endParaRPr lang="en-US" sz="2400" dirty="0">
              <a:solidFill>
                <a:srgbClr val="393939"/>
              </a:solidFill>
            </a:endParaRPr>
          </a:p>
          <a:p>
            <a:endParaRPr lang="en-US" sz="2400" dirty="0">
              <a:solidFill>
                <a:srgbClr val="393939"/>
              </a:solidFill>
            </a:endParaRPr>
          </a:p>
          <a:p>
            <a:endParaRPr lang="en-US" sz="2400" dirty="0">
              <a:solidFill>
                <a:srgbClr val="393939"/>
              </a:solidFill>
            </a:endParaRPr>
          </a:p>
          <a:p>
            <a:endParaRPr lang="en-US" sz="2400" dirty="0">
              <a:solidFill>
                <a:srgbClr val="393939"/>
              </a:solidFill>
            </a:endParaRPr>
          </a:p>
          <a:p>
            <a:endParaRPr lang="en-US" sz="2400" dirty="0">
              <a:solidFill>
                <a:srgbClr val="393939"/>
              </a:solidFill>
            </a:endParaRPr>
          </a:p>
          <a:p>
            <a:r>
              <a:rPr lang="en-US" sz="2400" dirty="0">
                <a:solidFill>
                  <a:srgbClr val="393939"/>
                </a:solidFill>
              </a:rPr>
              <a:t>Verify the Table output</a:t>
            </a:r>
            <a:endParaRPr lang="en-IN" sz="2400" dirty="0"/>
          </a:p>
        </p:txBody>
      </p:sp>
      <p:pic>
        <p:nvPicPr>
          <p:cNvPr id="4" name="Picture 3">
            <a:extLst>
              <a:ext uri="{FF2B5EF4-FFF2-40B4-BE49-F238E27FC236}">
                <a16:creationId xmlns:a16="http://schemas.microsoft.com/office/drawing/2014/main" id="{15D43F75-FD01-A87B-4EDB-B97F14DEC52F}"/>
              </a:ext>
            </a:extLst>
          </p:cNvPr>
          <p:cNvPicPr>
            <a:picLocks noChangeAspect="1"/>
          </p:cNvPicPr>
          <p:nvPr/>
        </p:nvPicPr>
        <p:blipFill>
          <a:blip r:embed="rId2"/>
          <a:stretch>
            <a:fillRect/>
          </a:stretch>
        </p:blipFill>
        <p:spPr>
          <a:xfrm>
            <a:off x="2133600" y="2176462"/>
            <a:ext cx="5295900" cy="2505075"/>
          </a:xfrm>
          <a:prstGeom prst="rect">
            <a:avLst/>
          </a:prstGeom>
        </p:spPr>
      </p:pic>
      <p:sp>
        <p:nvSpPr>
          <p:cNvPr id="5" name="Rectangle 4">
            <a:extLst>
              <a:ext uri="{FF2B5EF4-FFF2-40B4-BE49-F238E27FC236}">
                <a16:creationId xmlns:a16="http://schemas.microsoft.com/office/drawing/2014/main" id="{A180814D-7843-88DF-0A8D-444A14B431D0}"/>
              </a:ext>
            </a:extLst>
          </p:cNvPr>
          <p:cNvSpPr/>
          <p:nvPr/>
        </p:nvSpPr>
        <p:spPr>
          <a:xfrm>
            <a:off x="4876800" y="4191000"/>
            <a:ext cx="1676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43784267-FBB1-7A6C-70FA-12A1DE2EE74C}"/>
              </a:ext>
            </a:extLst>
          </p:cNvPr>
          <p:cNvSpPr>
            <a:spLocks noGrp="1"/>
          </p:cNvSpPr>
          <p:nvPr>
            <p:ph type="title"/>
          </p:nvPr>
        </p:nvSpPr>
        <p:spPr>
          <a:xfrm>
            <a:off x="457200" y="274638"/>
            <a:ext cx="8229600" cy="639762"/>
          </a:xfrm>
        </p:spPr>
        <p:txBody>
          <a:bodyPr>
            <a:normAutofit fontScale="90000"/>
          </a:bodyPr>
          <a:lstStyle/>
          <a:p>
            <a:r>
              <a:rPr lang="en-IN" b="1" i="0" dirty="0">
                <a:solidFill>
                  <a:srgbClr val="393939"/>
                </a:solidFill>
                <a:effectLst/>
                <a:latin typeface="Graphik"/>
              </a:rPr>
              <a:t>CALCULATETABLE with Measure-</a:t>
            </a:r>
            <a:endParaRPr lang="en-IN" dirty="0"/>
          </a:p>
        </p:txBody>
      </p:sp>
    </p:spTree>
    <p:extLst>
      <p:ext uri="{BB962C8B-B14F-4D97-AF65-F5344CB8AC3E}">
        <p14:creationId xmlns:p14="http://schemas.microsoft.com/office/powerpoint/2010/main" val="22057036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7806-D7C0-A40A-AF08-1C851D0AEE11}"/>
              </a:ext>
            </a:extLst>
          </p:cNvPr>
          <p:cNvSpPr>
            <a:spLocks noGrp="1"/>
          </p:cNvSpPr>
          <p:nvPr>
            <p:ph type="title"/>
          </p:nvPr>
        </p:nvSpPr>
        <p:spPr/>
        <p:txBody>
          <a:bodyPr>
            <a:normAutofit/>
          </a:bodyPr>
          <a:lstStyle/>
          <a:p>
            <a:r>
              <a:rPr lang="en-US" sz="2800" b="1" i="0" dirty="0">
                <a:solidFill>
                  <a:srgbClr val="393939"/>
                </a:solidFill>
                <a:effectLst/>
                <a:latin typeface="Graphik"/>
              </a:rPr>
              <a:t>CALCULATETABLE function with SUMMARIZE function</a:t>
            </a:r>
            <a:endParaRPr lang="en-IN" sz="2800" dirty="0"/>
          </a:p>
        </p:txBody>
      </p:sp>
      <p:sp>
        <p:nvSpPr>
          <p:cNvPr id="3" name="Content Placeholder 2">
            <a:extLst>
              <a:ext uri="{FF2B5EF4-FFF2-40B4-BE49-F238E27FC236}">
                <a16:creationId xmlns:a16="http://schemas.microsoft.com/office/drawing/2014/main" id="{4B4389C7-1E6A-E3BD-FA50-52EB4E99EE1F}"/>
              </a:ext>
            </a:extLst>
          </p:cNvPr>
          <p:cNvSpPr>
            <a:spLocks noGrp="1"/>
          </p:cNvSpPr>
          <p:nvPr>
            <p:ph idx="1"/>
          </p:nvPr>
        </p:nvSpPr>
        <p:spPr/>
        <p:txBody>
          <a:bodyPr>
            <a:normAutofit/>
          </a:bodyPr>
          <a:lstStyle/>
          <a:p>
            <a:pPr algn="l"/>
            <a:r>
              <a:rPr lang="en-US" sz="2400" b="0" i="0" dirty="0">
                <a:solidFill>
                  <a:srgbClr val="393939"/>
                </a:solidFill>
                <a:effectLst/>
                <a:latin typeface="Graphik"/>
              </a:rPr>
              <a:t>As you have seen above, a CALCULATETABLE function returns a table based on given filter condition, and it return all columns of base table.</a:t>
            </a:r>
          </a:p>
          <a:p>
            <a:pPr algn="l"/>
            <a:r>
              <a:rPr lang="en-US" sz="2400" b="0" i="0" dirty="0">
                <a:solidFill>
                  <a:srgbClr val="393939"/>
                </a:solidFill>
                <a:effectLst/>
                <a:latin typeface="Graphik"/>
              </a:rPr>
              <a:t>But if you want to see only specific columns then you can use </a:t>
            </a:r>
            <a:r>
              <a:rPr lang="en-US" sz="2400" b="1" i="0" dirty="0">
                <a:solidFill>
                  <a:srgbClr val="393939"/>
                </a:solidFill>
                <a:effectLst/>
                <a:latin typeface="Graphik"/>
              </a:rPr>
              <a:t>SUMMARIZE</a:t>
            </a:r>
            <a:r>
              <a:rPr lang="en-US" sz="2400" b="0" i="0" dirty="0">
                <a:solidFill>
                  <a:srgbClr val="393939"/>
                </a:solidFill>
                <a:effectLst/>
                <a:latin typeface="Graphik"/>
              </a:rPr>
              <a:t> DAX function with </a:t>
            </a:r>
            <a:r>
              <a:rPr lang="en-US" sz="2400" b="1" i="0" dirty="0">
                <a:solidFill>
                  <a:srgbClr val="393939"/>
                </a:solidFill>
                <a:effectLst/>
                <a:latin typeface="Graphik"/>
              </a:rPr>
              <a:t>CALCULATETABLE</a:t>
            </a:r>
            <a:r>
              <a:rPr lang="en-US" sz="2400" b="0" i="0" dirty="0">
                <a:solidFill>
                  <a:srgbClr val="393939"/>
                </a:solidFill>
                <a:effectLst/>
                <a:latin typeface="Graphik"/>
              </a:rPr>
              <a:t>.</a:t>
            </a:r>
          </a:p>
          <a:p>
            <a:pPr algn="l"/>
            <a:r>
              <a:rPr lang="en-US" sz="2400" b="0" i="0" dirty="0">
                <a:solidFill>
                  <a:srgbClr val="393939"/>
                </a:solidFill>
                <a:effectLst/>
                <a:latin typeface="Graphik"/>
              </a:rPr>
              <a:t>Now go to modeling tab &gt; Add new DAX table</a:t>
            </a:r>
          </a:p>
          <a:p>
            <a:pPr marL="0" indent="0">
              <a:buNone/>
            </a:pPr>
            <a:endParaRPr lang="en-IN" sz="2400" dirty="0"/>
          </a:p>
        </p:txBody>
      </p:sp>
      <p:sp>
        <p:nvSpPr>
          <p:cNvPr id="6" name="TextBox 5">
            <a:extLst>
              <a:ext uri="{FF2B5EF4-FFF2-40B4-BE49-F238E27FC236}">
                <a16:creationId xmlns:a16="http://schemas.microsoft.com/office/drawing/2014/main" id="{B98DBE6E-6548-D2CB-5E7E-914D604AE3FC}"/>
              </a:ext>
            </a:extLst>
          </p:cNvPr>
          <p:cNvSpPr txBox="1"/>
          <p:nvPr/>
        </p:nvSpPr>
        <p:spPr>
          <a:xfrm>
            <a:off x="838200" y="4103638"/>
            <a:ext cx="7010400" cy="2308324"/>
          </a:xfrm>
          <a:prstGeom prst="rect">
            <a:avLst/>
          </a:prstGeom>
          <a:noFill/>
        </p:spPr>
        <p:txBody>
          <a:bodyPr wrap="square">
            <a:spAutoFit/>
          </a:bodyPr>
          <a:lstStyle/>
          <a:p>
            <a:r>
              <a:rPr lang="en-IN" dirty="0"/>
              <a:t>Calculatetable_with_Summarize =</a:t>
            </a:r>
          </a:p>
          <a:p>
            <a:r>
              <a:rPr lang="en-IN" dirty="0"/>
              <a:t>CALCULATETABLE(</a:t>
            </a:r>
          </a:p>
          <a:p>
            <a:r>
              <a:rPr lang="en-IN" dirty="0"/>
              <a:t>SUMMARIZE(Orders, Orders[Category], Orders[Sub-Category], Orders[Sales]),</a:t>
            </a:r>
          </a:p>
          <a:p>
            <a:r>
              <a:rPr lang="en-IN" dirty="0"/>
              <a:t>Orders[Sales]&gt;500)</a:t>
            </a:r>
          </a:p>
          <a:p>
            <a:endParaRPr lang="en-IN" dirty="0"/>
          </a:p>
          <a:p>
            <a:endParaRPr lang="en-IN" dirty="0"/>
          </a:p>
          <a:p>
            <a:r>
              <a:rPr lang="en-IN" dirty="0"/>
              <a:t>Check output in Data</a:t>
            </a:r>
          </a:p>
        </p:txBody>
      </p:sp>
    </p:spTree>
    <p:extLst>
      <p:ext uri="{BB962C8B-B14F-4D97-AF65-F5344CB8AC3E}">
        <p14:creationId xmlns:p14="http://schemas.microsoft.com/office/powerpoint/2010/main" val="29280038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312B-1ED7-1931-680E-16F7D8D10F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2EFB1B-1642-CFE0-1024-093D4824CE7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631994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C1EF-AF4E-D9B4-7C26-B30B76BF7A9D}"/>
              </a:ext>
            </a:extLst>
          </p:cNvPr>
          <p:cNvSpPr>
            <a:spLocks noGrp="1"/>
          </p:cNvSpPr>
          <p:nvPr>
            <p:ph type="title"/>
          </p:nvPr>
        </p:nvSpPr>
        <p:spPr/>
        <p:txBody>
          <a:bodyPr/>
          <a:lstStyle/>
          <a:p>
            <a:r>
              <a:rPr lang="en-US" dirty="0"/>
              <a:t>Dashboard</a:t>
            </a:r>
            <a:endParaRPr lang="en-IN" dirty="0"/>
          </a:p>
        </p:txBody>
      </p:sp>
      <p:sp>
        <p:nvSpPr>
          <p:cNvPr id="3" name="Content Placeholder 2">
            <a:extLst>
              <a:ext uri="{FF2B5EF4-FFF2-40B4-BE49-F238E27FC236}">
                <a16:creationId xmlns:a16="http://schemas.microsoft.com/office/drawing/2014/main" id="{5ADFF3B6-2B40-9CAF-760F-B8528FB749CC}"/>
              </a:ext>
            </a:extLst>
          </p:cNvPr>
          <p:cNvSpPr>
            <a:spLocks noGrp="1"/>
          </p:cNvSpPr>
          <p:nvPr>
            <p:ph idx="1"/>
          </p:nvPr>
        </p:nvSpPr>
        <p:spPr>
          <a:xfrm>
            <a:off x="457200" y="1295400"/>
            <a:ext cx="8229600" cy="4525963"/>
          </a:xfrm>
        </p:spPr>
        <p:txBody>
          <a:bodyPr>
            <a:normAutofit/>
          </a:bodyPr>
          <a:lstStyle/>
          <a:p>
            <a:r>
              <a:rPr lang="en-US" sz="2800" b="0" i="0" dirty="0">
                <a:effectLst/>
                <a:latin typeface="arial" panose="020B0604020202020204" pitchFamily="34" charset="0"/>
              </a:rPr>
              <a:t>A Power BI dashboard is </a:t>
            </a:r>
            <a:r>
              <a:rPr lang="en-US" sz="2800" b="1" i="0" dirty="0">
                <a:effectLst/>
                <a:latin typeface="arial" panose="020B0604020202020204" pitchFamily="34" charset="0"/>
              </a:rPr>
              <a:t>a single page, often called a canvas, that tells a story through visualizations</a:t>
            </a:r>
            <a:r>
              <a:rPr lang="en-US" sz="2800" b="0" i="0" dirty="0">
                <a:effectLst/>
                <a:latin typeface="arial" panose="020B0604020202020204" pitchFamily="34" charset="0"/>
              </a:rPr>
              <a:t>. </a:t>
            </a:r>
          </a:p>
          <a:p>
            <a:r>
              <a:rPr lang="en-US" sz="2800" b="0" i="0" dirty="0">
                <a:effectLst/>
                <a:latin typeface="arial" panose="020B0604020202020204" pitchFamily="34" charset="0"/>
              </a:rPr>
              <a:t>Because it's limited to one page, a well-designed dashboard contains only the highlights of that story. </a:t>
            </a:r>
          </a:p>
          <a:p>
            <a:r>
              <a:rPr lang="en-US" sz="2800" b="0" i="0" dirty="0">
                <a:effectLst/>
                <a:latin typeface="arial" panose="020B0604020202020204" pitchFamily="34" charset="0"/>
              </a:rPr>
              <a:t>Readers can view related reports for the details. </a:t>
            </a:r>
          </a:p>
          <a:p>
            <a:r>
              <a:rPr lang="en-US" sz="2800" b="0" i="0" dirty="0">
                <a:effectLst/>
                <a:latin typeface="arial" panose="020B0604020202020204" pitchFamily="34" charset="0"/>
              </a:rPr>
              <a:t>Dashboards are a feature of the Power BI service.</a:t>
            </a:r>
            <a:endParaRPr lang="en-IN" sz="2800" dirty="0"/>
          </a:p>
        </p:txBody>
      </p:sp>
    </p:spTree>
    <p:extLst>
      <p:ext uri="{BB962C8B-B14F-4D97-AF65-F5344CB8AC3E}">
        <p14:creationId xmlns:p14="http://schemas.microsoft.com/office/powerpoint/2010/main" val="218942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w of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11" y="831273"/>
            <a:ext cx="8937480" cy="55149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0D3A18-BB14-BF97-7FFC-ECCC1A3E5D75}"/>
              </a:ext>
            </a:extLst>
          </p:cNvPr>
          <p:cNvSpPr>
            <a:spLocks noGrp="1"/>
          </p:cNvSpPr>
          <p:nvPr>
            <p:ph type="ctrTitle"/>
          </p:nvPr>
        </p:nvSpPr>
        <p:spPr>
          <a:xfrm>
            <a:off x="685800" y="152401"/>
            <a:ext cx="7772400" cy="609600"/>
          </a:xfrm>
        </p:spPr>
        <p:txBody>
          <a:bodyPr>
            <a:normAutofit fontScale="90000"/>
          </a:bodyPr>
          <a:lstStyle/>
          <a:p>
            <a:r>
              <a:rPr lang="en-US" b="1" dirty="0"/>
              <a:t>D</a:t>
            </a:r>
            <a:r>
              <a:rPr lang="en-IN" b="1" dirty="0"/>
              <a:t>ata Flow and Data Source</a:t>
            </a:r>
            <a:endParaRPr lang="en-IN" dirty="0"/>
          </a:p>
        </p:txBody>
      </p:sp>
    </p:spTree>
    <p:extLst>
      <p:ext uri="{BB962C8B-B14F-4D97-AF65-F5344CB8AC3E}">
        <p14:creationId xmlns:p14="http://schemas.microsoft.com/office/powerpoint/2010/main" val="6636213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7B26-1E96-01A5-692C-461E7D856EF1}"/>
              </a:ext>
            </a:extLst>
          </p:cNvPr>
          <p:cNvSpPr>
            <a:spLocks noGrp="1"/>
          </p:cNvSpPr>
          <p:nvPr>
            <p:ph type="title"/>
          </p:nvPr>
        </p:nvSpPr>
        <p:spPr/>
        <p:txBody>
          <a:bodyPr/>
          <a:lstStyle/>
          <a:p>
            <a:r>
              <a:rPr lang="en-US" dirty="0"/>
              <a:t>Dashboard</a:t>
            </a:r>
            <a:endParaRPr lang="en-IN" dirty="0"/>
          </a:p>
        </p:txBody>
      </p:sp>
      <p:sp>
        <p:nvSpPr>
          <p:cNvPr id="3" name="Content Placeholder 2">
            <a:extLst>
              <a:ext uri="{FF2B5EF4-FFF2-40B4-BE49-F238E27FC236}">
                <a16:creationId xmlns:a16="http://schemas.microsoft.com/office/drawing/2014/main" id="{5BCAB81D-0E7F-1FBA-D4D8-B71302AED822}"/>
              </a:ext>
            </a:extLst>
          </p:cNvPr>
          <p:cNvSpPr>
            <a:spLocks noGrp="1"/>
          </p:cNvSpPr>
          <p:nvPr>
            <p:ph idx="1"/>
          </p:nvPr>
        </p:nvSpPr>
        <p:spPr>
          <a:xfrm>
            <a:off x="457200" y="1417638"/>
            <a:ext cx="8229600" cy="4525963"/>
          </a:xfrm>
        </p:spPr>
        <p:txBody>
          <a:bodyPr>
            <a:normAutofit fontScale="92500"/>
          </a:bodyPr>
          <a:lstStyle/>
          <a:p>
            <a:pPr algn="l"/>
            <a:r>
              <a:rPr lang="en-US" b="0" i="0" dirty="0">
                <a:effectLst/>
                <a:latin typeface="arial" panose="020B0604020202020204" pitchFamily="34" charset="0"/>
              </a:rPr>
              <a:t>What is a dashboard used for?</a:t>
            </a:r>
          </a:p>
          <a:p>
            <a:pPr algn="l"/>
            <a:r>
              <a:rPr lang="en-US" b="0" i="0" dirty="0">
                <a:effectLst/>
                <a:latin typeface="arial" panose="020B0604020202020204" pitchFamily="34" charset="0"/>
              </a:rPr>
              <a:t>Dashboard definition</a:t>
            </a:r>
            <a:br>
              <a:rPr lang="en-US" b="0" i="0" dirty="0">
                <a:effectLst/>
                <a:latin typeface="arial" panose="020B0604020202020204" pitchFamily="34" charset="0"/>
              </a:rPr>
            </a:br>
            <a:br>
              <a:rPr lang="en-US" b="0" i="0" dirty="0">
                <a:effectLst/>
                <a:latin typeface="arial" panose="020B0604020202020204" pitchFamily="34" charset="0"/>
              </a:rPr>
            </a:br>
            <a:r>
              <a:rPr lang="en-US" b="0" i="0" dirty="0">
                <a:effectLst/>
                <a:latin typeface="arial" panose="020B0604020202020204" pitchFamily="34" charset="0"/>
              </a:rPr>
              <a:t>A dashboard is a way of </a:t>
            </a:r>
            <a:r>
              <a:rPr lang="en-US" b="1" i="0" dirty="0">
                <a:effectLst/>
                <a:latin typeface="arial" panose="020B0604020202020204" pitchFamily="34" charset="0"/>
              </a:rPr>
              <a:t>displaying various types of visual data in one place</a:t>
            </a:r>
            <a:r>
              <a:rPr lang="en-US" b="0" i="0" dirty="0">
                <a:effectLst/>
                <a:latin typeface="arial" panose="020B0604020202020204" pitchFamily="34" charset="0"/>
              </a:rPr>
              <a:t>. </a:t>
            </a:r>
          </a:p>
          <a:p>
            <a:pPr algn="l"/>
            <a:endParaRPr lang="en-US" b="0" i="0" dirty="0">
              <a:effectLst/>
              <a:latin typeface="arial" panose="020B0604020202020204" pitchFamily="34" charset="0"/>
            </a:endParaRPr>
          </a:p>
          <a:p>
            <a:pPr marL="0" indent="0" algn="l">
              <a:buNone/>
            </a:pPr>
            <a:r>
              <a:rPr lang="en-US" b="0" i="0" dirty="0">
                <a:effectLst/>
                <a:latin typeface="arial" panose="020B0604020202020204" pitchFamily="34" charset="0"/>
              </a:rPr>
              <a:t>Usually, a dashboard is intended to convey different, but related information in an easy-to-digest form.</a:t>
            </a:r>
          </a:p>
          <a:p>
            <a:endParaRPr lang="en-IN" dirty="0"/>
          </a:p>
        </p:txBody>
      </p:sp>
    </p:spTree>
    <p:extLst>
      <p:ext uri="{BB962C8B-B14F-4D97-AF65-F5344CB8AC3E}">
        <p14:creationId xmlns:p14="http://schemas.microsoft.com/office/powerpoint/2010/main" val="39612193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D8F9-D6F3-BF4D-A98B-EB5A27C1DB77}"/>
              </a:ext>
            </a:extLst>
          </p:cNvPr>
          <p:cNvSpPr>
            <a:spLocks noGrp="1"/>
          </p:cNvSpPr>
          <p:nvPr>
            <p:ph type="title"/>
          </p:nvPr>
        </p:nvSpPr>
        <p:spPr/>
        <p:txBody>
          <a:bodyPr/>
          <a:lstStyle/>
          <a:p>
            <a:r>
              <a:rPr lang="en-US" dirty="0"/>
              <a:t>Dashboard</a:t>
            </a:r>
            <a:endParaRPr lang="en-IN" dirty="0"/>
          </a:p>
        </p:txBody>
      </p:sp>
      <p:sp>
        <p:nvSpPr>
          <p:cNvPr id="3" name="Content Placeholder 2">
            <a:extLst>
              <a:ext uri="{FF2B5EF4-FFF2-40B4-BE49-F238E27FC236}">
                <a16:creationId xmlns:a16="http://schemas.microsoft.com/office/drawing/2014/main" id="{8523F80B-A9CB-1546-EB7C-5585A37F22B9}"/>
              </a:ext>
            </a:extLst>
          </p:cNvPr>
          <p:cNvSpPr>
            <a:spLocks noGrp="1"/>
          </p:cNvSpPr>
          <p:nvPr>
            <p:ph idx="1"/>
          </p:nvPr>
        </p:nvSpPr>
        <p:spPr/>
        <p:txBody>
          <a:bodyPr/>
          <a:lstStyle/>
          <a:p>
            <a:r>
              <a:rPr lang="en-US" dirty="0"/>
              <a:t>Simply put, a data dashboard can be defined as an information management tool that visually tracks, analyzes, and displays key performance indicators (KPI), metrics, as well as key data points, allowing you to monitor the current state of your business, department, team, or specific process</a:t>
            </a:r>
            <a:endParaRPr lang="en-IN" dirty="0"/>
          </a:p>
        </p:txBody>
      </p:sp>
    </p:spTree>
    <p:extLst>
      <p:ext uri="{BB962C8B-B14F-4D97-AF65-F5344CB8AC3E}">
        <p14:creationId xmlns:p14="http://schemas.microsoft.com/office/powerpoint/2010/main" val="39047103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5778-A685-EAFD-C920-F56A114288A9}"/>
              </a:ext>
            </a:extLst>
          </p:cNvPr>
          <p:cNvSpPr>
            <a:spLocks noGrp="1"/>
          </p:cNvSpPr>
          <p:nvPr>
            <p:ph type="title"/>
          </p:nvPr>
        </p:nvSpPr>
        <p:spPr/>
        <p:txBody>
          <a:bodyPr>
            <a:normAutofit fontScale="90000"/>
          </a:bodyPr>
          <a:lstStyle/>
          <a:p>
            <a:r>
              <a:rPr lang="en-US" b="0" i="0" dirty="0">
                <a:solidFill>
                  <a:srgbClr val="202124"/>
                </a:solidFill>
                <a:effectLst/>
                <a:latin typeface="arial" panose="020B0604020202020204" pitchFamily="34" charset="0"/>
              </a:rPr>
              <a:t>What are benefits of dashboards</a:t>
            </a:r>
            <a:endParaRPr lang="en-IN" dirty="0"/>
          </a:p>
        </p:txBody>
      </p:sp>
      <p:sp>
        <p:nvSpPr>
          <p:cNvPr id="3" name="Content Placeholder 2">
            <a:extLst>
              <a:ext uri="{FF2B5EF4-FFF2-40B4-BE49-F238E27FC236}">
                <a16:creationId xmlns:a16="http://schemas.microsoft.com/office/drawing/2014/main" id="{14F973FA-1778-1527-BD39-F26A6D0634A1}"/>
              </a:ext>
            </a:extLst>
          </p:cNvPr>
          <p:cNvSpPr>
            <a:spLocks noGrp="1"/>
          </p:cNvSpPr>
          <p:nvPr>
            <p:ph idx="1"/>
          </p:nvPr>
        </p:nvSpPr>
        <p:spPr/>
        <p:txBody>
          <a:bodyPr>
            <a:normAutofit lnSpcReduction="10000"/>
          </a:bodyPr>
          <a:lstStyle/>
          <a:p>
            <a:pPr marL="0" indent="0" algn="l">
              <a:buNone/>
            </a:pPr>
            <a:r>
              <a:rPr lang="en-US" sz="2600" i="0" dirty="0">
                <a:solidFill>
                  <a:srgbClr val="202124"/>
                </a:solidFill>
                <a:effectLst/>
                <a:latin typeface="arial" panose="020B0604020202020204" pitchFamily="34" charset="0"/>
              </a:rPr>
              <a:t>Most specifically, the right dashboard will give you six key benefits as follows:</a:t>
            </a:r>
          </a:p>
          <a:p>
            <a:pPr marL="0" indent="0" algn="l">
              <a:buNone/>
            </a:pPr>
            <a:endParaRPr lang="en-US" sz="1800" i="0" dirty="0">
              <a:solidFill>
                <a:srgbClr val="202124"/>
              </a:solidFill>
              <a:effectLst/>
              <a:latin typeface="arial" panose="020B0604020202020204" pitchFamily="34" charset="0"/>
            </a:endParaRPr>
          </a:p>
          <a:p>
            <a:pPr algn="l">
              <a:buFont typeface="Arial" panose="020B0604020202020204" pitchFamily="34" charset="0"/>
              <a:buChar char="•"/>
            </a:pPr>
            <a:r>
              <a:rPr lang="en-US" sz="2400" b="0" i="0" dirty="0">
                <a:solidFill>
                  <a:srgbClr val="202124"/>
                </a:solidFill>
                <a:effectLst/>
                <a:latin typeface="arial" panose="020B0604020202020204" pitchFamily="34" charset="0"/>
              </a:rPr>
              <a:t>Total Visibility into Your Business. ...</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Big Time Savings. ...</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Improved Results. ...</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Reduced Stress. ...</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Increased Productivity. ...</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Increased Profits: As discussed, your dashboard shows you exactly which areas of your business are performing poorly.</a:t>
            </a:r>
          </a:p>
          <a:p>
            <a:endParaRPr lang="en-IN" dirty="0"/>
          </a:p>
        </p:txBody>
      </p:sp>
    </p:spTree>
    <p:extLst>
      <p:ext uri="{BB962C8B-B14F-4D97-AF65-F5344CB8AC3E}">
        <p14:creationId xmlns:p14="http://schemas.microsoft.com/office/powerpoint/2010/main" val="41121407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C5A1-86B9-F685-3FFF-01CB5DA493E1}"/>
              </a:ext>
            </a:extLst>
          </p:cNvPr>
          <p:cNvSpPr>
            <a:spLocks noGrp="1"/>
          </p:cNvSpPr>
          <p:nvPr>
            <p:ph type="title"/>
          </p:nvPr>
        </p:nvSpPr>
        <p:spPr/>
        <p:txBody>
          <a:bodyPr/>
          <a:lstStyle/>
          <a:p>
            <a:r>
              <a:rPr lang="en-US" dirty="0"/>
              <a:t>Dashboard vs Reports</a:t>
            </a:r>
            <a:endParaRPr lang="en-IN" dirty="0"/>
          </a:p>
        </p:txBody>
      </p:sp>
      <p:graphicFrame>
        <p:nvGraphicFramePr>
          <p:cNvPr id="4" name="Content Placeholder 3">
            <a:extLst>
              <a:ext uri="{FF2B5EF4-FFF2-40B4-BE49-F238E27FC236}">
                <a16:creationId xmlns:a16="http://schemas.microsoft.com/office/drawing/2014/main" id="{1EFAA9EC-C383-006D-69D1-237E134A5174}"/>
              </a:ext>
            </a:extLst>
          </p:cNvPr>
          <p:cNvGraphicFramePr>
            <a:graphicFrameLocks noGrp="1"/>
          </p:cNvGraphicFramePr>
          <p:nvPr>
            <p:ph idx="1"/>
            <p:extLst>
              <p:ext uri="{D42A27DB-BD31-4B8C-83A1-F6EECF244321}">
                <p14:modId xmlns:p14="http://schemas.microsoft.com/office/powerpoint/2010/main" val="1589355838"/>
              </p:ext>
            </p:extLst>
          </p:nvPr>
        </p:nvGraphicFramePr>
        <p:xfrm>
          <a:off x="685800" y="1603056"/>
          <a:ext cx="7848600" cy="4980306"/>
        </p:xfrm>
        <a:graphic>
          <a:graphicData uri="http://schemas.openxmlformats.org/drawingml/2006/table">
            <a:tbl>
              <a:tblPr/>
              <a:tblGrid>
                <a:gridCol w="2616200">
                  <a:extLst>
                    <a:ext uri="{9D8B030D-6E8A-4147-A177-3AD203B41FA5}">
                      <a16:colId xmlns:a16="http://schemas.microsoft.com/office/drawing/2014/main" val="2267761302"/>
                    </a:ext>
                  </a:extLst>
                </a:gridCol>
                <a:gridCol w="2616200">
                  <a:extLst>
                    <a:ext uri="{9D8B030D-6E8A-4147-A177-3AD203B41FA5}">
                      <a16:colId xmlns:a16="http://schemas.microsoft.com/office/drawing/2014/main" val="3481743414"/>
                    </a:ext>
                  </a:extLst>
                </a:gridCol>
                <a:gridCol w="2616200">
                  <a:extLst>
                    <a:ext uri="{9D8B030D-6E8A-4147-A177-3AD203B41FA5}">
                      <a16:colId xmlns:a16="http://schemas.microsoft.com/office/drawing/2014/main" val="1606384855"/>
                    </a:ext>
                  </a:extLst>
                </a:gridCol>
              </a:tblGrid>
              <a:tr h="190567">
                <a:tc>
                  <a:txBody>
                    <a:bodyPr/>
                    <a:lstStyle/>
                    <a:p>
                      <a:pPr algn="l" fontAlgn="t"/>
                      <a:r>
                        <a:rPr lang="en-IN" sz="1600" b="1">
                          <a:effectLst/>
                        </a:rPr>
                        <a:t>Capability</a:t>
                      </a:r>
                      <a:endParaRPr lang="en-IN" sz="1600">
                        <a:effectLst/>
                      </a:endParaRPr>
                    </a:p>
                  </a:txBody>
                  <a:tcPr marL="47642" marR="47642" marT="23821" marB="23821">
                    <a:lnL>
                      <a:noFill/>
                    </a:lnL>
                    <a:lnR>
                      <a:noFill/>
                    </a:lnR>
                    <a:lnT>
                      <a:noFill/>
                    </a:lnT>
                    <a:lnB>
                      <a:noFill/>
                    </a:lnB>
                    <a:solidFill>
                      <a:srgbClr val="FFFFFF"/>
                    </a:solidFill>
                  </a:tcPr>
                </a:tc>
                <a:tc>
                  <a:txBody>
                    <a:bodyPr/>
                    <a:lstStyle/>
                    <a:p>
                      <a:pPr algn="l" fontAlgn="t"/>
                      <a:r>
                        <a:rPr lang="en-IN" sz="1600" b="1">
                          <a:effectLst/>
                        </a:rPr>
                        <a:t>Dashboards</a:t>
                      </a:r>
                      <a:endParaRPr lang="en-IN" sz="1600">
                        <a:effectLst/>
                      </a:endParaRPr>
                    </a:p>
                  </a:txBody>
                  <a:tcPr marL="47642" marR="47642" marT="23821" marB="23821">
                    <a:lnL>
                      <a:noFill/>
                    </a:lnL>
                    <a:lnR>
                      <a:noFill/>
                    </a:lnR>
                    <a:lnT>
                      <a:noFill/>
                    </a:lnT>
                    <a:lnB>
                      <a:noFill/>
                    </a:lnB>
                    <a:solidFill>
                      <a:srgbClr val="FFFFFF"/>
                    </a:solidFill>
                  </a:tcPr>
                </a:tc>
                <a:tc>
                  <a:txBody>
                    <a:bodyPr/>
                    <a:lstStyle/>
                    <a:p>
                      <a:pPr algn="l" fontAlgn="t"/>
                      <a:r>
                        <a:rPr lang="en-IN" sz="1600" b="1">
                          <a:effectLst/>
                        </a:rPr>
                        <a:t>Reports</a:t>
                      </a:r>
                      <a:endParaRPr lang="en-IN" sz="1600">
                        <a:effectLst/>
                      </a:endParaRP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1915384161"/>
                  </a:ext>
                </a:extLst>
              </a:tr>
              <a:tr h="333492">
                <a:tc>
                  <a:txBody>
                    <a:bodyPr/>
                    <a:lstStyle/>
                    <a:p>
                      <a:pPr algn="l" fontAlgn="t"/>
                      <a:r>
                        <a:rPr lang="en-IN" sz="1600">
                          <a:effectLst/>
                        </a:rPr>
                        <a:t>Pages</a:t>
                      </a:r>
                    </a:p>
                  </a:txBody>
                  <a:tcPr marL="47642" marR="47642" marT="23821" marB="23821">
                    <a:lnL>
                      <a:noFill/>
                    </a:lnL>
                    <a:lnR>
                      <a:noFill/>
                    </a:lnR>
                    <a:lnT>
                      <a:noFill/>
                    </a:lnT>
                    <a:lnB>
                      <a:noFill/>
                    </a:lnB>
                    <a:solidFill>
                      <a:srgbClr val="FFFFFF"/>
                    </a:solidFill>
                  </a:tcPr>
                </a:tc>
                <a:tc>
                  <a:txBody>
                    <a:bodyPr/>
                    <a:lstStyle/>
                    <a:p>
                      <a:pPr algn="l" fontAlgn="t"/>
                      <a:r>
                        <a:rPr lang="en-IN" sz="1600">
                          <a:effectLst/>
                        </a:rPr>
                        <a:t>One page</a:t>
                      </a:r>
                    </a:p>
                  </a:txBody>
                  <a:tcPr marL="47642" marR="47642" marT="23821" marB="23821">
                    <a:lnL>
                      <a:noFill/>
                    </a:lnL>
                    <a:lnR>
                      <a:noFill/>
                    </a:lnR>
                    <a:lnT>
                      <a:noFill/>
                    </a:lnT>
                    <a:lnB>
                      <a:noFill/>
                    </a:lnB>
                    <a:solidFill>
                      <a:srgbClr val="FFFFFF"/>
                    </a:solidFill>
                  </a:tcPr>
                </a:tc>
                <a:tc>
                  <a:txBody>
                    <a:bodyPr/>
                    <a:lstStyle/>
                    <a:p>
                      <a:pPr algn="l" fontAlgn="t"/>
                      <a:r>
                        <a:rPr lang="en-IN" sz="1600">
                          <a:effectLst/>
                        </a:rPr>
                        <a:t>One or more pages</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768901143"/>
                  </a:ext>
                </a:extLst>
              </a:tr>
              <a:tr h="619342">
                <a:tc>
                  <a:txBody>
                    <a:bodyPr/>
                    <a:lstStyle/>
                    <a:p>
                      <a:pPr algn="l" fontAlgn="t"/>
                      <a:r>
                        <a:rPr lang="en-US" sz="1600" b="1">
                          <a:effectLst/>
                        </a:rPr>
                        <a:t>Ask a question about your data</a:t>
                      </a:r>
                      <a:r>
                        <a:rPr lang="en-US" sz="1600">
                          <a:effectLst/>
                        </a:rPr>
                        <a:t> (Power BI Q&amp;A) field at top</a:t>
                      </a:r>
                    </a:p>
                  </a:txBody>
                  <a:tcPr marL="47642" marR="47642" marT="23821" marB="23821">
                    <a:lnL>
                      <a:noFill/>
                    </a:lnL>
                    <a:lnR>
                      <a:noFill/>
                    </a:lnR>
                    <a:lnT>
                      <a:noFill/>
                    </a:lnT>
                    <a:lnB>
                      <a:noFill/>
                    </a:lnB>
                    <a:solidFill>
                      <a:srgbClr val="FFFFFF"/>
                    </a:solidFill>
                  </a:tcPr>
                </a:tc>
                <a:tc>
                  <a:txBody>
                    <a:bodyPr/>
                    <a:lstStyle/>
                    <a:p>
                      <a:pPr algn="l" fontAlgn="t"/>
                      <a:r>
                        <a:rPr lang="en-IN" sz="1600">
                          <a:effectLst/>
                        </a:rPr>
                        <a:t>almost always</a:t>
                      </a:r>
                    </a:p>
                  </a:txBody>
                  <a:tcPr marL="47642" marR="47642" marT="23821" marB="23821">
                    <a:lnL>
                      <a:noFill/>
                    </a:lnL>
                    <a:lnR>
                      <a:noFill/>
                    </a:lnR>
                    <a:lnT>
                      <a:noFill/>
                    </a:lnT>
                    <a:lnB>
                      <a:noFill/>
                    </a:lnB>
                    <a:solidFill>
                      <a:srgbClr val="FFFFFF"/>
                    </a:solidFill>
                  </a:tcPr>
                </a:tc>
                <a:tc>
                  <a:txBody>
                    <a:bodyPr/>
                    <a:lstStyle/>
                    <a:p>
                      <a:pPr algn="l" fontAlgn="t"/>
                      <a:r>
                        <a:rPr lang="en-IN" sz="1600">
                          <a:effectLst/>
                        </a:rPr>
                        <a:t>no</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801391043"/>
                  </a:ext>
                </a:extLst>
              </a:tr>
              <a:tr h="619342">
                <a:tc>
                  <a:txBody>
                    <a:bodyPr/>
                    <a:lstStyle/>
                    <a:p>
                      <a:pPr algn="l" fontAlgn="t"/>
                      <a:r>
                        <a:rPr lang="en-IN" sz="1600">
                          <a:effectLst/>
                        </a:rPr>
                        <a:t>Data sources</a:t>
                      </a:r>
                    </a:p>
                  </a:txBody>
                  <a:tcPr marL="47642" marR="47642" marT="23821" marB="23821">
                    <a:lnL>
                      <a:noFill/>
                    </a:lnL>
                    <a:lnR>
                      <a:noFill/>
                    </a:lnR>
                    <a:lnT>
                      <a:noFill/>
                    </a:lnT>
                    <a:lnB>
                      <a:noFill/>
                    </a:lnB>
                    <a:solidFill>
                      <a:srgbClr val="FFFFFF"/>
                    </a:solidFill>
                  </a:tcPr>
                </a:tc>
                <a:tc>
                  <a:txBody>
                    <a:bodyPr/>
                    <a:lstStyle/>
                    <a:p>
                      <a:pPr algn="l" fontAlgn="t"/>
                      <a:r>
                        <a:rPr lang="en-US" sz="1600">
                          <a:effectLst/>
                        </a:rPr>
                        <a:t>One or more reports and one or more datasets per dashboard</a:t>
                      </a:r>
                    </a:p>
                  </a:txBody>
                  <a:tcPr marL="47642" marR="47642" marT="23821" marB="23821">
                    <a:lnL>
                      <a:noFill/>
                    </a:lnL>
                    <a:lnR>
                      <a:noFill/>
                    </a:lnR>
                    <a:lnT>
                      <a:noFill/>
                    </a:lnT>
                    <a:lnB>
                      <a:noFill/>
                    </a:lnB>
                    <a:solidFill>
                      <a:srgbClr val="FFFFFF"/>
                    </a:solidFill>
                  </a:tcPr>
                </a:tc>
                <a:tc>
                  <a:txBody>
                    <a:bodyPr/>
                    <a:lstStyle/>
                    <a:p>
                      <a:pPr algn="l" fontAlgn="t"/>
                      <a:r>
                        <a:rPr lang="it-IT" sz="1600">
                          <a:effectLst/>
                        </a:rPr>
                        <a:t>A single dataset per report</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3970743624"/>
                  </a:ext>
                </a:extLst>
              </a:tr>
              <a:tr h="619342">
                <a:tc>
                  <a:txBody>
                    <a:bodyPr/>
                    <a:lstStyle/>
                    <a:p>
                      <a:pPr algn="l" fontAlgn="t"/>
                      <a:r>
                        <a:rPr lang="en-IN" sz="1600">
                          <a:effectLst/>
                        </a:rPr>
                        <a:t>Filtering</a:t>
                      </a:r>
                    </a:p>
                  </a:txBody>
                  <a:tcPr marL="47642" marR="47642" marT="23821" marB="23821">
                    <a:lnL>
                      <a:noFill/>
                    </a:lnL>
                    <a:lnR>
                      <a:noFill/>
                    </a:lnR>
                    <a:lnT>
                      <a:noFill/>
                    </a:lnT>
                    <a:lnB>
                      <a:noFill/>
                    </a:lnB>
                    <a:solidFill>
                      <a:srgbClr val="FFFFFF"/>
                    </a:solidFill>
                  </a:tcPr>
                </a:tc>
                <a:tc>
                  <a:txBody>
                    <a:bodyPr/>
                    <a:lstStyle/>
                    <a:p>
                      <a:pPr algn="l" fontAlgn="t"/>
                      <a:r>
                        <a:rPr lang="en-IN" sz="1600" dirty="0">
                          <a:effectLst/>
                        </a:rPr>
                        <a:t>Can't filter or slice</a:t>
                      </a:r>
                    </a:p>
                  </a:txBody>
                  <a:tcPr marL="47642" marR="47642" marT="23821" marB="23821">
                    <a:lnL>
                      <a:noFill/>
                    </a:lnL>
                    <a:lnR>
                      <a:noFill/>
                    </a:lnR>
                    <a:lnT>
                      <a:noFill/>
                    </a:lnT>
                    <a:lnB>
                      <a:noFill/>
                    </a:lnB>
                    <a:solidFill>
                      <a:srgbClr val="FFFFFF"/>
                    </a:solidFill>
                  </a:tcPr>
                </a:tc>
                <a:tc>
                  <a:txBody>
                    <a:bodyPr/>
                    <a:lstStyle/>
                    <a:p>
                      <a:pPr algn="l" fontAlgn="t"/>
                      <a:r>
                        <a:rPr lang="en-US" sz="1600">
                          <a:effectLst/>
                        </a:rPr>
                        <a:t>Many different ways to filter, highlight, and slice</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1991985560"/>
                  </a:ext>
                </a:extLst>
              </a:tr>
              <a:tr h="762267">
                <a:tc>
                  <a:txBody>
                    <a:bodyPr/>
                    <a:lstStyle/>
                    <a:p>
                      <a:pPr algn="l" fontAlgn="t"/>
                      <a:r>
                        <a:rPr lang="en-IN" sz="1600">
                          <a:effectLst/>
                        </a:rPr>
                        <a:t>Set alerts</a:t>
                      </a:r>
                    </a:p>
                  </a:txBody>
                  <a:tcPr marL="47642" marR="47642" marT="23821" marB="23821">
                    <a:lnL>
                      <a:noFill/>
                    </a:lnL>
                    <a:lnR>
                      <a:noFill/>
                    </a:lnR>
                    <a:lnT>
                      <a:noFill/>
                    </a:lnT>
                    <a:lnB>
                      <a:noFill/>
                    </a:lnB>
                    <a:solidFill>
                      <a:srgbClr val="FFFFFF"/>
                    </a:solidFill>
                  </a:tcPr>
                </a:tc>
                <a:tc>
                  <a:txBody>
                    <a:bodyPr/>
                    <a:lstStyle/>
                    <a:p>
                      <a:pPr algn="l" fontAlgn="t"/>
                      <a:r>
                        <a:rPr lang="en-US" sz="1600">
                          <a:effectLst/>
                        </a:rPr>
                        <a:t>Can create alerts to email you when certain conditions are met</a:t>
                      </a:r>
                    </a:p>
                  </a:txBody>
                  <a:tcPr marL="47642" marR="47642" marT="23821" marB="23821">
                    <a:lnL>
                      <a:noFill/>
                    </a:lnL>
                    <a:lnR>
                      <a:noFill/>
                    </a:lnR>
                    <a:lnT>
                      <a:noFill/>
                    </a:lnT>
                    <a:lnB>
                      <a:noFill/>
                    </a:lnB>
                    <a:solidFill>
                      <a:srgbClr val="FFFFFF"/>
                    </a:solidFill>
                  </a:tcPr>
                </a:tc>
                <a:tc>
                  <a:txBody>
                    <a:bodyPr/>
                    <a:lstStyle/>
                    <a:p>
                      <a:pPr algn="l" fontAlgn="t"/>
                      <a:r>
                        <a:rPr lang="en-IN" sz="1600">
                          <a:effectLst/>
                        </a:rPr>
                        <a:t>No</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3371795299"/>
                  </a:ext>
                </a:extLst>
              </a:tr>
              <a:tr h="619342">
                <a:tc>
                  <a:txBody>
                    <a:bodyPr/>
                    <a:lstStyle/>
                    <a:p>
                      <a:pPr algn="l" fontAlgn="t"/>
                      <a:r>
                        <a:rPr lang="en-IN" sz="1600">
                          <a:effectLst/>
                        </a:rPr>
                        <a:t>Featured</a:t>
                      </a:r>
                    </a:p>
                  </a:txBody>
                  <a:tcPr marL="47642" marR="47642" marT="23821" marB="23821">
                    <a:lnL>
                      <a:noFill/>
                    </a:lnL>
                    <a:lnR>
                      <a:noFill/>
                    </a:lnR>
                    <a:lnT>
                      <a:noFill/>
                    </a:lnT>
                    <a:lnB>
                      <a:noFill/>
                    </a:lnB>
                    <a:solidFill>
                      <a:srgbClr val="FFFFFF"/>
                    </a:solidFill>
                  </a:tcPr>
                </a:tc>
                <a:tc>
                  <a:txBody>
                    <a:bodyPr/>
                    <a:lstStyle/>
                    <a:p>
                      <a:pPr algn="l" fontAlgn="t"/>
                      <a:r>
                        <a:rPr lang="en-US" sz="1600">
                          <a:effectLst/>
                        </a:rPr>
                        <a:t>Can set one dashboard as your "featured" dashboard</a:t>
                      </a:r>
                    </a:p>
                  </a:txBody>
                  <a:tcPr marL="47642" marR="47642" marT="23821" marB="23821">
                    <a:lnL>
                      <a:noFill/>
                    </a:lnL>
                    <a:lnR>
                      <a:noFill/>
                    </a:lnR>
                    <a:lnT>
                      <a:noFill/>
                    </a:lnT>
                    <a:lnB>
                      <a:noFill/>
                    </a:lnB>
                    <a:solidFill>
                      <a:srgbClr val="FFFFFF"/>
                    </a:solidFill>
                  </a:tcPr>
                </a:tc>
                <a:tc>
                  <a:txBody>
                    <a:bodyPr/>
                    <a:lstStyle/>
                    <a:p>
                      <a:pPr algn="l" fontAlgn="t"/>
                      <a:r>
                        <a:rPr lang="en-US" sz="1600">
                          <a:effectLst/>
                        </a:rPr>
                        <a:t>Cannot create a featured report</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2839170840"/>
                  </a:ext>
                </a:extLst>
              </a:tr>
              <a:tr h="762267">
                <a:tc>
                  <a:txBody>
                    <a:bodyPr/>
                    <a:lstStyle/>
                    <a:p>
                      <a:pPr algn="l" fontAlgn="t"/>
                      <a:r>
                        <a:rPr lang="en-US" sz="1600">
                          <a:effectLst/>
                        </a:rPr>
                        <a:t>Can see underlying dataset tables and fields</a:t>
                      </a:r>
                    </a:p>
                  </a:txBody>
                  <a:tcPr marL="47642" marR="47642" marT="23821" marB="23821">
                    <a:lnL>
                      <a:noFill/>
                    </a:lnL>
                    <a:lnR>
                      <a:noFill/>
                    </a:lnR>
                    <a:lnT>
                      <a:noFill/>
                    </a:lnT>
                    <a:lnB>
                      <a:noFill/>
                    </a:lnB>
                    <a:solidFill>
                      <a:srgbClr val="FFFFFF"/>
                    </a:solidFill>
                  </a:tcPr>
                </a:tc>
                <a:tc>
                  <a:txBody>
                    <a:bodyPr/>
                    <a:lstStyle/>
                    <a:p>
                      <a:pPr algn="l" fontAlgn="t"/>
                      <a:r>
                        <a:rPr lang="en-US" sz="1600">
                          <a:effectLst/>
                        </a:rPr>
                        <a:t>No. Can export data but can't see tables and fields in the dashboard itself.</a:t>
                      </a:r>
                    </a:p>
                  </a:txBody>
                  <a:tcPr marL="47642" marR="47642" marT="23821" marB="23821">
                    <a:lnL>
                      <a:noFill/>
                    </a:lnL>
                    <a:lnR>
                      <a:noFill/>
                    </a:lnR>
                    <a:lnT>
                      <a:noFill/>
                    </a:lnT>
                    <a:lnB>
                      <a:noFill/>
                    </a:lnB>
                    <a:solidFill>
                      <a:srgbClr val="FFFFFF"/>
                    </a:solidFill>
                  </a:tcPr>
                </a:tc>
                <a:tc>
                  <a:txBody>
                    <a:bodyPr/>
                    <a:lstStyle/>
                    <a:p>
                      <a:pPr algn="l" fontAlgn="t"/>
                      <a:r>
                        <a:rPr lang="en-US" sz="1600" dirty="0">
                          <a:effectLst/>
                        </a:rPr>
                        <a:t>Yes. Can see dataset tables and fields and values.</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862678544"/>
                  </a:ext>
                </a:extLst>
              </a:tr>
            </a:tbl>
          </a:graphicData>
        </a:graphic>
      </p:graphicFrame>
    </p:spTree>
    <p:extLst>
      <p:ext uri="{BB962C8B-B14F-4D97-AF65-F5344CB8AC3E}">
        <p14:creationId xmlns:p14="http://schemas.microsoft.com/office/powerpoint/2010/main" val="3397915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8C91-BCE1-93CE-CDE3-3FD89041AB8B}"/>
              </a:ext>
            </a:extLst>
          </p:cNvPr>
          <p:cNvSpPr>
            <a:spLocks noGrp="1"/>
          </p:cNvSpPr>
          <p:nvPr>
            <p:ph type="title"/>
          </p:nvPr>
        </p:nvSpPr>
        <p:spPr/>
        <p:txBody>
          <a:bodyPr/>
          <a:lstStyle/>
          <a:p>
            <a:r>
              <a:rPr lang="en-US" dirty="0"/>
              <a:t>Dashboard</a:t>
            </a:r>
            <a:endParaRPr lang="en-IN" dirty="0"/>
          </a:p>
        </p:txBody>
      </p:sp>
      <p:sp>
        <p:nvSpPr>
          <p:cNvPr id="3" name="Content Placeholder 2">
            <a:extLst>
              <a:ext uri="{FF2B5EF4-FFF2-40B4-BE49-F238E27FC236}">
                <a16:creationId xmlns:a16="http://schemas.microsoft.com/office/drawing/2014/main" id="{573503DF-7D77-9CFB-89FA-7CCD8E464BEB}"/>
              </a:ext>
            </a:extLst>
          </p:cNvPr>
          <p:cNvSpPr>
            <a:spLocks noGrp="1"/>
          </p:cNvSpPr>
          <p:nvPr>
            <p:ph idx="1"/>
          </p:nvPr>
        </p:nvSpPr>
        <p:spPr/>
        <p:txBody>
          <a:bodyPr>
            <a:normAutofit fontScale="92500" lnSpcReduction="10000"/>
          </a:bodyPr>
          <a:lstStyle/>
          <a:p>
            <a:r>
              <a:rPr lang="en-US" dirty="0"/>
              <a:t>Create Dashboard..</a:t>
            </a:r>
          </a:p>
          <a:p>
            <a:r>
              <a:rPr lang="en-US" dirty="0"/>
              <a:t>Open Power BI Services</a:t>
            </a:r>
          </a:p>
          <a:p>
            <a:r>
              <a:rPr lang="en-US" dirty="0"/>
              <a:t>Open a Report which u have prepared earlier.</a:t>
            </a:r>
          </a:p>
          <a:p>
            <a:r>
              <a:rPr lang="en-IN" dirty="0"/>
              <a:t>Select the visual you like and select the pin Icon to pin dialog box to pin in dashboard</a:t>
            </a:r>
          </a:p>
          <a:p>
            <a:r>
              <a:rPr lang="en-IN" dirty="0"/>
              <a:t>So the select visual is a tile in dashboard</a:t>
            </a:r>
          </a:p>
          <a:p>
            <a:r>
              <a:rPr lang="en-IN" dirty="0"/>
              <a:t>Proceed and select other visual from same or other reports</a:t>
            </a:r>
          </a:p>
          <a:p>
            <a:r>
              <a:rPr lang="en-IN" dirty="0"/>
              <a:t>Selected visuals are pin in dashboard as TILES.</a:t>
            </a:r>
          </a:p>
        </p:txBody>
      </p:sp>
    </p:spTree>
    <p:extLst>
      <p:ext uri="{BB962C8B-B14F-4D97-AF65-F5344CB8AC3E}">
        <p14:creationId xmlns:p14="http://schemas.microsoft.com/office/powerpoint/2010/main" val="358966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6156</TotalTime>
  <Words>4708</Words>
  <Application>Microsoft Office PowerPoint</Application>
  <PresentationFormat>On-screen Show (4:3)</PresentationFormat>
  <Paragraphs>443</Paragraphs>
  <Slides>94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94</vt:i4>
      </vt:variant>
    </vt:vector>
  </HeadingPairs>
  <TitlesOfParts>
    <vt:vector size="100" baseType="lpstr">
      <vt:lpstr>Arial</vt:lpstr>
      <vt:lpstr>Arial</vt:lpstr>
      <vt:lpstr>Calibri</vt:lpstr>
      <vt:lpstr>Graphik</vt:lpstr>
      <vt:lpstr>Wingdings</vt:lpstr>
      <vt:lpstr>Office Theme</vt:lpstr>
      <vt:lpstr>Microsoft Power BI</vt:lpstr>
      <vt:lpstr>What is Business Intelligence</vt:lpstr>
      <vt:lpstr>Business Intelligence</vt:lpstr>
      <vt:lpstr>PowerPoint Presentation</vt:lpstr>
      <vt:lpstr>What is the role of business intelligence?</vt:lpstr>
      <vt:lpstr>What are the benefits of using  business intelligence?</vt:lpstr>
      <vt:lpstr>What is an example of business intelligence?</vt:lpstr>
      <vt:lpstr>Basic Components Within  Business Intelligence:</vt:lpstr>
      <vt:lpstr>Data Flow and Data Source</vt:lpstr>
      <vt:lpstr>What is Power BI</vt:lpstr>
      <vt:lpstr>Components of Power BI</vt:lpstr>
      <vt:lpstr>What is Power BI</vt:lpstr>
      <vt:lpstr>The parts of Power BI</vt:lpstr>
      <vt:lpstr>Power BI Architecture</vt:lpstr>
      <vt:lpstr>Why Power BI</vt:lpstr>
      <vt:lpstr>Building blocks of Power BI</vt:lpstr>
      <vt:lpstr>Building blocks of Power BI</vt:lpstr>
      <vt:lpstr>Installation</vt:lpstr>
      <vt:lpstr>Power Bi Screen</vt:lpstr>
      <vt:lpstr>Get DataSource in Power BI</vt:lpstr>
      <vt:lpstr>PowerPoint Presentation</vt:lpstr>
      <vt:lpstr>PowerPoint Presentation</vt:lpstr>
      <vt:lpstr>PowerPoint Presentation</vt:lpstr>
      <vt:lpstr>DataSource – Excel File</vt:lpstr>
      <vt:lpstr>PowerPoint Presentation</vt:lpstr>
      <vt:lpstr>DataSource – Excel File</vt:lpstr>
      <vt:lpstr>DataSource – Excel File</vt:lpstr>
      <vt:lpstr> Import SQL Data - RDBMS</vt:lpstr>
      <vt:lpstr> Import SQL Data - RDBMS</vt:lpstr>
      <vt:lpstr> Import SQL Data - RDBMS</vt:lpstr>
      <vt:lpstr> Import SQL Data - RDBMS</vt:lpstr>
      <vt:lpstr>Difference Mode </vt:lpstr>
      <vt:lpstr>Connect to a web data source</vt:lpstr>
      <vt:lpstr>Connect to a web data source</vt:lpstr>
      <vt:lpstr>PowerPoint Presentation</vt:lpstr>
      <vt:lpstr>Connect to a web data source</vt:lpstr>
      <vt:lpstr>Shape data in Power Query Editor</vt:lpstr>
      <vt:lpstr>Power Query Editor</vt:lpstr>
      <vt:lpstr>Power Query Editor</vt:lpstr>
      <vt:lpstr>Create a Visualization</vt:lpstr>
      <vt:lpstr>Create a Visualization</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Small Multiple Line Chart Visual in Power BI</vt:lpstr>
      <vt:lpstr>Small Multiple Line Chart Visual in Power BI</vt:lpstr>
      <vt:lpstr>Small Multiple Line Chart Visual in Power BI</vt:lpstr>
      <vt:lpstr>Small Multiple Line Chart Visual in Power BI</vt:lpstr>
      <vt:lpstr>Small Multiple Line Chart Visual in Power BI</vt:lpstr>
      <vt:lpstr>PowerPoint Presentation</vt:lpstr>
      <vt:lpstr>PowerPoint Presentation</vt:lpstr>
      <vt:lpstr>PowerPoint Presentation</vt:lpstr>
      <vt:lpstr>Power BI DAX Functions</vt:lpstr>
      <vt:lpstr>DAX Functions</vt:lpstr>
      <vt:lpstr>DAX Functions - ALL</vt:lpstr>
      <vt:lpstr>DAX Functions</vt:lpstr>
      <vt:lpstr>DAX Function - ALL</vt:lpstr>
      <vt:lpstr>ALLSELECTED</vt:lpstr>
      <vt:lpstr>ALLSELECTED</vt:lpstr>
      <vt:lpstr>ALLSELECTED</vt:lpstr>
      <vt:lpstr>DAX Function - ALLSELECTED</vt:lpstr>
      <vt:lpstr>DAX – ALLEXCEPT function</vt:lpstr>
      <vt:lpstr>DAX – ALLEXCEPT function</vt:lpstr>
      <vt:lpstr>DAX – ALLEXCEPT function</vt:lpstr>
      <vt:lpstr>DAX – ALLEXCEPT function</vt:lpstr>
      <vt:lpstr>DAX – Calculate Function</vt:lpstr>
      <vt:lpstr>DAX – Calculate Function</vt:lpstr>
      <vt:lpstr>DAX – Calculate Function</vt:lpstr>
      <vt:lpstr>DAX – CALCULATETABLE Function</vt:lpstr>
      <vt:lpstr>DAX – CALCULATETABLE Function</vt:lpstr>
      <vt:lpstr>DAX – CALCULATETABLE Function</vt:lpstr>
      <vt:lpstr>CALCULATETABLE with Measure-</vt:lpstr>
      <vt:lpstr>CALCULATETABLE with Measure-</vt:lpstr>
      <vt:lpstr>CALCULATETABLE function with SUMMARIZE function</vt:lpstr>
      <vt:lpstr>PowerPoint Presentation</vt:lpstr>
      <vt:lpstr>Dashboard</vt:lpstr>
      <vt:lpstr>Dashboard</vt:lpstr>
      <vt:lpstr>Dashboard</vt:lpstr>
      <vt:lpstr>What are benefits of dashboards</vt:lpstr>
      <vt:lpstr>Dashboard vs Reports</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BI</dc:title>
  <dc:creator>admin</dc:creator>
  <cp:lastModifiedBy>Irfan Ali</cp:lastModifiedBy>
  <cp:revision>141</cp:revision>
  <dcterms:created xsi:type="dcterms:W3CDTF">2022-12-03T03:35:12Z</dcterms:created>
  <dcterms:modified xsi:type="dcterms:W3CDTF">2024-07-24T04:26:11Z</dcterms:modified>
</cp:coreProperties>
</file>