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3920BB0-F937-45B7-BBD2-D00ECA2B8D30}">
          <p14:sldIdLst>
            <p14:sldId id="257"/>
            <p14:sldId id="256"/>
            <p14:sldId id="258"/>
            <p14:sldId id="259"/>
            <p14:sldId id="260"/>
            <p14:sldId id="261"/>
            <p14:sldId id="262"/>
            <p14:sldId id="263"/>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68" d="100"/>
          <a:sy n="68" d="100"/>
        </p:scale>
        <p:origin x="6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A64CC-85AF-4630-A7C2-CBA0C6D6DB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6D5D67-50C6-40A3-8CE2-2C2CBAFBD3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0AD734-FE3E-45F8-A8A5-41FBDCEB68ED}"/>
              </a:ext>
            </a:extLst>
          </p:cNvPr>
          <p:cNvSpPr>
            <a:spLocks noGrp="1"/>
          </p:cNvSpPr>
          <p:nvPr>
            <p:ph type="dt" sz="half" idx="10"/>
          </p:nvPr>
        </p:nvSpPr>
        <p:spPr/>
        <p:txBody>
          <a:bodyPr/>
          <a:lstStyle/>
          <a:p>
            <a:fld id="{21972B17-DF8B-4A63-9990-E6FF9E8EAC5F}" type="datetimeFigureOut">
              <a:rPr lang="en-US" smtClean="0"/>
              <a:t>4/30/2021</a:t>
            </a:fld>
            <a:endParaRPr lang="en-US"/>
          </a:p>
        </p:txBody>
      </p:sp>
      <p:sp>
        <p:nvSpPr>
          <p:cNvPr id="5" name="Footer Placeholder 4">
            <a:extLst>
              <a:ext uri="{FF2B5EF4-FFF2-40B4-BE49-F238E27FC236}">
                <a16:creationId xmlns:a16="http://schemas.microsoft.com/office/drawing/2014/main" id="{887A251B-6A5B-4B86-BE46-85C214609E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2B701-2305-4714-ABE4-E2F0623EAA87}"/>
              </a:ext>
            </a:extLst>
          </p:cNvPr>
          <p:cNvSpPr>
            <a:spLocks noGrp="1"/>
          </p:cNvSpPr>
          <p:nvPr>
            <p:ph type="sldNum" sz="quarter" idx="12"/>
          </p:nvPr>
        </p:nvSpPr>
        <p:spPr/>
        <p:txBody>
          <a:bodyPr/>
          <a:lstStyle/>
          <a:p>
            <a:fld id="{8085832C-2CCB-4ECD-8FC9-10129AB8A415}" type="slidenum">
              <a:rPr lang="en-US" smtClean="0"/>
              <a:t>‹#›</a:t>
            </a:fld>
            <a:endParaRPr lang="en-US"/>
          </a:p>
        </p:txBody>
      </p:sp>
    </p:spTree>
    <p:extLst>
      <p:ext uri="{BB962C8B-B14F-4D97-AF65-F5344CB8AC3E}">
        <p14:creationId xmlns:p14="http://schemas.microsoft.com/office/powerpoint/2010/main" val="1278781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40951-9967-4AB3-9B43-BC846BF5F6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6BAF1D-CEC9-4C0E-9CE3-0F3EAB9C56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2D134-AE20-47C3-9B47-40EEE7114926}"/>
              </a:ext>
            </a:extLst>
          </p:cNvPr>
          <p:cNvSpPr>
            <a:spLocks noGrp="1"/>
          </p:cNvSpPr>
          <p:nvPr>
            <p:ph type="dt" sz="half" idx="10"/>
          </p:nvPr>
        </p:nvSpPr>
        <p:spPr/>
        <p:txBody>
          <a:bodyPr/>
          <a:lstStyle/>
          <a:p>
            <a:fld id="{21972B17-DF8B-4A63-9990-E6FF9E8EAC5F}" type="datetimeFigureOut">
              <a:rPr lang="en-US" smtClean="0"/>
              <a:t>4/30/2021</a:t>
            </a:fld>
            <a:endParaRPr lang="en-US"/>
          </a:p>
        </p:txBody>
      </p:sp>
      <p:sp>
        <p:nvSpPr>
          <p:cNvPr id="5" name="Footer Placeholder 4">
            <a:extLst>
              <a:ext uri="{FF2B5EF4-FFF2-40B4-BE49-F238E27FC236}">
                <a16:creationId xmlns:a16="http://schemas.microsoft.com/office/drawing/2014/main" id="{45CED067-998D-40FB-A0C3-9E240B8F5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D78978-A331-4216-9EFC-63C435DE379E}"/>
              </a:ext>
            </a:extLst>
          </p:cNvPr>
          <p:cNvSpPr>
            <a:spLocks noGrp="1"/>
          </p:cNvSpPr>
          <p:nvPr>
            <p:ph type="sldNum" sz="quarter" idx="12"/>
          </p:nvPr>
        </p:nvSpPr>
        <p:spPr/>
        <p:txBody>
          <a:bodyPr/>
          <a:lstStyle/>
          <a:p>
            <a:fld id="{8085832C-2CCB-4ECD-8FC9-10129AB8A415}" type="slidenum">
              <a:rPr lang="en-US" smtClean="0"/>
              <a:t>‹#›</a:t>
            </a:fld>
            <a:endParaRPr lang="en-US"/>
          </a:p>
        </p:txBody>
      </p:sp>
    </p:spTree>
    <p:extLst>
      <p:ext uri="{BB962C8B-B14F-4D97-AF65-F5344CB8AC3E}">
        <p14:creationId xmlns:p14="http://schemas.microsoft.com/office/powerpoint/2010/main" val="1489484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2BCA39-9BF9-4EF7-8A8A-E96E3B8996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A7D8D7-8AB9-402F-A644-9FB5919446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2563AB-F685-41E6-B2D6-DF21CA6E108E}"/>
              </a:ext>
            </a:extLst>
          </p:cNvPr>
          <p:cNvSpPr>
            <a:spLocks noGrp="1"/>
          </p:cNvSpPr>
          <p:nvPr>
            <p:ph type="dt" sz="half" idx="10"/>
          </p:nvPr>
        </p:nvSpPr>
        <p:spPr/>
        <p:txBody>
          <a:bodyPr/>
          <a:lstStyle/>
          <a:p>
            <a:fld id="{21972B17-DF8B-4A63-9990-E6FF9E8EAC5F}" type="datetimeFigureOut">
              <a:rPr lang="en-US" smtClean="0"/>
              <a:t>4/30/2021</a:t>
            </a:fld>
            <a:endParaRPr lang="en-US"/>
          </a:p>
        </p:txBody>
      </p:sp>
      <p:sp>
        <p:nvSpPr>
          <p:cNvPr id="5" name="Footer Placeholder 4">
            <a:extLst>
              <a:ext uri="{FF2B5EF4-FFF2-40B4-BE49-F238E27FC236}">
                <a16:creationId xmlns:a16="http://schemas.microsoft.com/office/drawing/2014/main" id="{EF090859-647B-4307-A40A-6A7A84E3C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2C24A5-B0BF-494B-8425-CB85BD8136B0}"/>
              </a:ext>
            </a:extLst>
          </p:cNvPr>
          <p:cNvSpPr>
            <a:spLocks noGrp="1"/>
          </p:cNvSpPr>
          <p:nvPr>
            <p:ph type="sldNum" sz="quarter" idx="12"/>
          </p:nvPr>
        </p:nvSpPr>
        <p:spPr/>
        <p:txBody>
          <a:bodyPr/>
          <a:lstStyle/>
          <a:p>
            <a:fld id="{8085832C-2CCB-4ECD-8FC9-10129AB8A415}" type="slidenum">
              <a:rPr lang="en-US" smtClean="0"/>
              <a:t>‹#›</a:t>
            </a:fld>
            <a:endParaRPr lang="en-US"/>
          </a:p>
        </p:txBody>
      </p:sp>
    </p:spTree>
    <p:extLst>
      <p:ext uri="{BB962C8B-B14F-4D97-AF65-F5344CB8AC3E}">
        <p14:creationId xmlns:p14="http://schemas.microsoft.com/office/powerpoint/2010/main" val="2034277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C6188-20C2-481A-87BB-109075D9FB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0930BD-D0A3-4F42-AFC7-4E5C76C0B2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4726EA-3853-4459-9AB7-6E5EBDB59D70}"/>
              </a:ext>
            </a:extLst>
          </p:cNvPr>
          <p:cNvSpPr>
            <a:spLocks noGrp="1"/>
          </p:cNvSpPr>
          <p:nvPr>
            <p:ph type="dt" sz="half" idx="10"/>
          </p:nvPr>
        </p:nvSpPr>
        <p:spPr/>
        <p:txBody>
          <a:bodyPr/>
          <a:lstStyle/>
          <a:p>
            <a:fld id="{21972B17-DF8B-4A63-9990-E6FF9E8EAC5F}" type="datetimeFigureOut">
              <a:rPr lang="en-US" smtClean="0"/>
              <a:t>4/30/2021</a:t>
            </a:fld>
            <a:endParaRPr lang="en-US"/>
          </a:p>
        </p:txBody>
      </p:sp>
      <p:sp>
        <p:nvSpPr>
          <p:cNvPr id="5" name="Footer Placeholder 4">
            <a:extLst>
              <a:ext uri="{FF2B5EF4-FFF2-40B4-BE49-F238E27FC236}">
                <a16:creationId xmlns:a16="http://schemas.microsoft.com/office/drawing/2014/main" id="{652FD8F0-8360-4471-8E87-AB58BEB403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B721E2-49CF-4C6B-83E0-D3384E860774}"/>
              </a:ext>
            </a:extLst>
          </p:cNvPr>
          <p:cNvSpPr>
            <a:spLocks noGrp="1"/>
          </p:cNvSpPr>
          <p:nvPr>
            <p:ph type="sldNum" sz="quarter" idx="12"/>
          </p:nvPr>
        </p:nvSpPr>
        <p:spPr/>
        <p:txBody>
          <a:bodyPr/>
          <a:lstStyle/>
          <a:p>
            <a:fld id="{8085832C-2CCB-4ECD-8FC9-10129AB8A415}" type="slidenum">
              <a:rPr lang="en-US" smtClean="0"/>
              <a:t>‹#›</a:t>
            </a:fld>
            <a:endParaRPr lang="en-US"/>
          </a:p>
        </p:txBody>
      </p:sp>
    </p:spTree>
    <p:extLst>
      <p:ext uri="{BB962C8B-B14F-4D97-AF65-F5344CB8AC3E}">
        <p14:creationId xmlns:p14="http://schemas.microsoft.com/office/powerpoint/2010/main" val="19011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9D7C-9871-4E42-AB3A-691DE065EC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76F933-F571-47EA-8F85-05E9088814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1F9D6F-6770-4EF7-8C7F-57E541EA57ED}"/>
              </a:ext>
            </a:extLst>
          </p:cNvPr>
          <p:cNvSpPr>
            <a:spLocks noGrp="1"/>
          </p:cNvSpPr>
          <p:nvPr>
            <p:ph type="dt" sz="half" idx="10"/>
          </p:nvPr>
        </p:nvSpPr>
        <p:spPr/>
        <p:txBody>
          <a:bodyPr/>
          <a:lstStyle/>
          <a:p>
            <a:fld id="{21972B17-DF8B-4A63-9990-E6FF9E8EAC5F}" type="datetimeFigureOut">
              <a:rPr lang="en-US" smtClean="0"/>
              <a:t>4/30/2021</a:t>
            </a:fld>
            <a:endParaRPr lang="en-US"/>
          </a:p>
        </p:txBody>
      </p:sp>
      <p:sp>
        <p:nvSpPr>
          <p:cNvPr id="5" name="Footer Placeholder 4">
            <a:extLst>
              <a:ext uri="{FF2B5EF4-FFF2-40B4-BE49-F238E27FC236}">
                <a16:creationId xmlns:a16="http://schemas.microsoft.com/office/drawing/2014/main" id="{36762A0B-4EC0-4B31-B1AA-4758D76FD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77D11-ED9A-445D-8094-79897A15A217}"/>
              </a:ext>
            </a:extLst>
          </p:cNvPr>
          <p:cNvSpPr>
            <a:spLocks noGrp="1"/>
          </p:cNvSpPr>
          <p:nvPr>
            <p:ph type="sldNum" sz="quarter" idx="12"/>
          </p:nvPr>
        </p:nvSpPr>
        <p:spPr/>
        <p:txBody>
          <a:bodyPr/>
          <a:lstStyle/>
          <a:p>
            <a:fld id="{8085832C-2CCB-4ECD-8FC9-10129AB8A415}" type="slidenum">
              <a:rPr lang="en-US" smtClean="0"/>
              <a:t>‹#›</a:t>
            </a:fld>
            <a:endParaRPr lang="en-US"/>
          </a:p>
        </p:txBody>
      </p:sp>
    </p:spTree>
    <p:extLst>
      <p:ext uri="{BB962C8B-B14F-4D97-AF65-F5344CB8AC3E}">
        <p14:creationId xmlns:p14="http://schemas.microsoft.com/office/powerpoint/2010/main" val="417168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B712-3F3E-4D8B-8206-06580698CC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854C34-F267-4EF3-8F69-650B93804C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A85D55-A73B-4E52-8A13-6287EB19E2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C19D3-40F7-45E0-9914-06CE3647FC9D}"/>
              </a:ext>
            </a:extLst>
          </p:cNvPr>
          <p:cNvSpPr>
            <a:spLocks noGrp="1"/>
          </p:cNvSpPr>
          <p:nvPr>
            <p:ph type="dt" sz="half" idx="10"/>
          </p:nvPr>
        </p:nvSpPr>
        <p:spPr/>
        <p:txBody>
          <a:bodyPr/>
          <a:lstStyle/>
          <a:p>
            <a:fld id="{21972B17-DF8B-4A63-9990-E6FF9E8EAC5F}" type="datetimeFigureOut">
              <a:rPr lang="en-US" smtClean="0"/>
              <a:t>4/30/2021</a:t>
            </a:fld>
            <a:endParaRPr lang="en-US"/>
          </a:p>
        </p:txBody>
      </p:sp>
      <p:sp>
        <p:nvSpPr>
          <p:cNvPr id="6" name="Footer Placeholder 5">
            <a:extLst>
              <a:ext uri="{FF2B5EF4-FFF2-40B4-BE49-F238E27FC236}">
                <a16:creationId xmlns:a16="http://schemas.microsoft.com/office/drawing/2014/main" id="{859A82F8-39CE-4582-B6F6-96615E0F0B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8340C8-CED7-4F2C-8C6B-00A37CED2A32}"/>
              </a:ext>
            </a:extLst>
          </p:cNvPr>
          <p:cNvSpPr>
            <a:spLocks noGrp="1"/>
          </p:cNvSpPr>
          <p:nvPr>
            <p:ph type="sldNum" sz="quarter" idx="12"/>
          </p:nvPr>
        </p:nvSpPr>
        <p:spPr/>
        <p:txBody>
          <a:bodyPr/>
          <a:lstStyle/>
          <a:p>
            <a:fld id="{8085832C-2CCB-4ECD-8FC9-10129AB8A415}" type="slidenum">
              <a:rPr lang="en-US" smtClean="0"/>
              <a:t>‹#›</a:t>
            </a:fld>
            <a:endParaRPr lang="en-US"/>
          </a:p>
        </p:txBody>
      </p:sp>
    </p:spTree>
    <p:extLst>
      <p:ext uri="{BB962C8B-B14F-4D97-AF65-F5344CB8AC3E}">
        <p14:creationId xmlns:p14="http://schemas.microsoft.com/office/powerpoint/2010/main" val="957148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55E6B-8613-406E-A00C-CF14D9516B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8140DF-8D6C-480F-966E-2E6DA56E5D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464F89-3B80-4D02-B24B-3A4449798F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0DFBEA-9966-4E1B-9BE0-35571A51FF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F3F453-AA88-4AE9-B791-902CF4DC0B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5F4094-A8E5-4487-BBC0-A1F35D29231C}"/>
              </a:ext>
            </a:extLst>
          </p:cNvPr>
          <p:cNvSpPr>
            <a:spLocks noGrp="1"/>
          </p:cNvSpPr>
          <p:nvPr>
            <p:ph type="dt" sz="half" idx="10"/>
          </p:nvPr>
        </p:nvSpPr>
        <p:spPr/>
        <p:txBody>
          <a:bodyPr/>
          <a:lstStyle/>
          <a:p>
            <a:fld id="{21972B17-DF8B-4A63-9990-E6FF9E8EAC5F}" type="datetimeFigureOut">
              <a:rPr lang="en-US" smtClean="0"/>
              <a:t>4/30/2021</a:t>
            </a:fld>
            <a:endParaRPr lang="en-US"/>
          </a:p>
        </p:txBody>
      </p:sp>
      <p:sp>
        <p:nvSpPr>
          <p:cNvPr id="8" name="Footer Placeholder 7">
            <a:extLst>
              <a:ext uri="{FF2B5EF4-FFF2-40B4-BE49-F238E27FC236}">
                <a16:creationId xmlns:a16="http://schemas.microsoft.com/office/drawing/2014/main" id="{65A5FCAA-0417-4672-9705-8204631FA0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5A9719-5114-40FD-9518-F417810553F5}"/>
              </a:ext>
            </a:extLst>
          </p:cNvPr>
          <p:cNvSpPr>
            <a:spLocks noGrp="1"/>
          </p:cNvSpPr>
          <p:nvPr>
            <p:ph type="sldNum" sz="quarter" idx="12"/>
          </p:nvPr>
        </p:nvSpPr>
        <p:spPr/>
        <p:txBody>
          <a:bodyPr/>
          <a:lstStyle/>
          <a:p>
            <a:fld id="{8085832C-2CCB-4ECD-8FC9-10129AB8A415}" type="slidenum">
              <a:rPr lang="en-US" smtClean="0"/>
              <a:t>‹#›</a:t>
            </a:fld>
            <a:endParaRPr lang="en-US"/>
          </a:p>
        </p:txBody>
      </p:sp>
    </p:spTree>
    <p:extLst>
      <p:ext uri="{BB962C8B-B14F-4D97-AF65-F5344CB8AC3E}">
        <p14:creationId xmlns:p14="http://schemas.microsoft.com/office/powerpoint/2010/main" val="69053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50D4E-5DBD-463F-BFA8-ACE9AECA8E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B23038-BEA6-4730-AE3F-833AECFE4E9E}"/>
              </a:ext>
            </a:extLst>
          </p:cNvPr>
          <p:cNvSpPr>
            <a:spLocks noGrp="1"/>
          </p:cNvSpPr>
          <p:nvPr>
            <p:ph type="dt" sz="half" idx="10"/>
          </p:nvPr>
        </p:nvSpPr>
        <p:spPr/>
        <p:txBody>
          <a:bodyPr/>
          <a:lstStyle/>
          <a:p>
            <a:fld id="{21972B17-DF8B-4A63-9990-E6FF9E8EAC5F}" type="datetimeFigureOut">
              <a:rPr lang="en-US" smtClean="0"/>
              <a:t>4/30/2021</a:t>
            </a:fld>
            <a:endParaRPr lang="en-US"/>
          </a:p>
        </p:txBody>
      </p:sp>
      <p:sp>
        <p:nvSpPr>
          <p:cNvPr id="4" name="Footer Placeholder 3">
            <a:extLst>
              <a:ext uri="{FF2B5EF4-FFF2-40B4-BE49-F238E27FC236}">
                <a16:creationId xmlns:a16="http://schemas.microsoft.com/office/drawing/2014/main" id="{14C0784B-A8E6-41C4-AA81-5C0942652A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90FDBF-F487-4BFE-9BA2-3C968D57F284}"/>
              </a:ext>
            </a:extLst>
          </p:cNvPr>
          <p:cNvSpPr>
            <a:spLocks noGrp="1"/>
          </p:cNvSpPr>
          <p:nvPr>
            <p:ph type="sldNum" sz="quarter" idx="12"/>
          </p:nvPr>
        </p:nvSpPr>
        <p:spPr/>
        <p:txBody>
          <a:bodyPr/>
          <a:lstStyle/>
          <a:p>
            <a:fld id="{8085832C-2CCB-4ECD-8FC9-10129AB8A415}" type="slidenum">
              <a:rPr lang="en-US" smtClean="0"/>
              <a:t>‹#›</a:t>
            </a:fld>
            <a:endParaRPr lang="en-US"/>
          </a:p>
        </p:txBody>
      </p:sp>
    </p:spTree>
    <p:extLst>
      <p:ext uri="{BB962C8B-B14F-4D97-AF65-F5344CB8AC3E}">
        <p14:creationId xmlns:p14="http://schemas.microsoft.com/office/powerpoint/2010/main" val="1749045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03AF7C-3D90-4D95-870B-8A3C50111A21}"/>
              </a:ext>
            </a:extLst>
          </p:cNvPr>
          <p:cNvSpPr>
            <a:spLocks noGrp="1"/>
          </p:cNvSpPr>
          <p:nvPr>
            <p:ph type="dt" sz="half" idx="10"/>
          </p:nvPr>
        </p:nvSpPr>
        <p:spPr/>
        <p:txBody>
          <a:bodyPr/>
          <a:lstStyle/>
          <a:p>
            <a:fld id="{21972B17-DF8B-4A63-9990-E6FF9E8EAC5F}" type="datetimeFigureOut">
              <a:rPr lang="en-US" smtClean="0"/>
              <a:t>4/30/2021</a:t>
            </a:fld>
            <a:endParaRPr lang="en-US"/>
          </a:p>
        </p:txBody>
      </p:sp>
      <p:sp>
        <p:nvSpPr>
          <p:cNvPr id="3" name="Footer Placeholder 2">
            <a:extLst>
              <a:ext uri="{FF2B5EF4-FFF2-40B4-BE49-F238E27FC236}">
                <a16:creationId xmlns:a16="http://schemas.microsoft.com/office/drawing/2014/main" id="{9ADD5603-2A12-4022-9C2C-E743708573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854D44-9EDC-4A73-B5EC-BD4260132B12}"/>
              </a:ext>
            </a:extLst>
          </p:cNvPr>
          <p:cNvSpPr>
            <a:spLocks noGrp="1"/>
          </p:cNvSpPr>
          <p:nvPr>
            <p:ph type="sldNum" sz="quarter" idx="12"/>
          </p:nvPr>
        </p:nvSpPr>
        <p:spPr/>
        <p:txBody>
          <a:bodyPr/>
          <a:lstStyle/>
          <a:p>
            <a:fld id="{8085832C-2CCB-4ECD-8FC9-10129AB8A415}" type="slidenum">
              <a:rPr lang="en-US" smtClean="0"/>
              <a:t>‹#›</a:t>
            </a:fld>
            <a:endParaRPr lang="en-US"/>
          </a:p>
        </p:txBody>
      </p:sp>
    </p:spTree>
    <p:extLst>
      <p:ext uri="{BB962C8B-B14F-4D97-AF65-F5344CB8AC3E}">
        <p14:creationId xmlns:p14="http://schemas.microsoft.com/office/powerpoint/2010/main" val="63959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2A5E4-AE1A-4DB4-8F55-96869A47B5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BADB95-79E0-4818-BFE7-B3C6972F59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A887D3-A774-4F1A-A1B5-4935A37E4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1FC567-D5F6-4D49-8B0F-1C662FF50DA6}"/>
              </a:ext>
            </a:extLst>
          </p:cNvPr>
          <p:cNvSpPr>
            <a:spLocks noGrp="1"/>
          </p:cNvSpPr>
          <p:nvPr>
            <p:ph type="dt" sz="half" idx="10"/>
          </p:nvPr>
        </p:nvSpPr>
        <p:spPr/>
        <p:txBody>
          <a:bodyPr/>
          <a:lstStyle/>
          <a:p>
            <a:fld id="{21972B17-DF8B-4A63-9990-E6FF9E8EAC5F}" type="datetimeFigureOut">
              <a:rPr lang="en-US" smtClean="0"/>
              <a:t>4/30/2021</a:t>
            </a:fld>
            <a:endParaRPr lang="en-US"/>
          </a:p>
        </p:txBody>
      </p:sp>
      <p:sp>
        <p:nvSpPr>
          <p:cNvPr id="6" name="Footer Placeholder 5">
            <a:extLst>
              <a:ext uri="{FF2B5EF4-FFF2-40B4-BE49-F238E27FC236}">
                <a16:creationId xmlns:a16="http://schemas.microsoft.com/office/drawing/2014/main" id="{E9B0B6AF-2D90-4626-BE60-9206E3502B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F57666-2CC1-4843-B062-C59014F62713}"/>
              </a:ext>
            </a:extLst>
          </p:cNvPr>
          <p:cNvSpPr>
            <a:spLocks noGrp="1"/>
          </p:cNvSpPr>
          <p:nvPr>
            <p:ph type="sldNum" sz="quarter" idx="12"/>
          </p:nvPr>
        </p:nvSpPr>
        <p:spPr/>
        <p:txBody>
          <a:bodyPr/>
          <a:lstStyle/>
          <a:p>
            <a:fld id="{8085832C-2CCB-4ECD-8FC9-10129AB8A415}" type="slidenum">
              <a:rPr lang="en-US" smtClean="0"/>
              <a:t>‹#›</a:t>
            </a:fld>
            <a:endParaRPr lang="en-US"/>
          </a:p>
        </p:txBody>
      </p:sp>
    </p:spTree>
    <p:extLst>
      <p:ext uri="{BB962C8B-B14F-4D97-AF65-F5344CB8AC3E}">
        <p14:creationId xmlns:p14="http://schemas.microsoft.com/office/powerpoint/2010/main" val="1411277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64C4-5FCC-404F-979D-D4FCC31688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5C6D09-1716-49B2-84FA-6C3D08D6B3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52F7AE-0EC6-41BB-8764-07CEBF067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C68C9C-AB71-418B-9792-D4D823FBA3B3}"/>
              </a:ext>
            </a:extLst>
          </p:cNvPr>
          <p:cNvSpPr>
            <a:spLocks noGrp="1"/>
          </p:cNvSpPr>
          <p:nvPr>
            <p:ph type="dt" sz="half" idx="10"/>
          </p:nvPr>
        </p:nvSpPr>
        <p:spPr/>
        <p:txBody>
          <a:bodyPr/>
          <a:lstStyle/>
          <a:p>
            <a:fld id="{21972B17-DF8B-4A63-9990-E6FF9E8EAC5F}" type="datetimeFigureOut">
              <a:rPr lang="en-US" smtClean="0"/>
              <a:t>4/30/2021</a:t>
            </a:fld>
            <a:endParaRPr lang="en-US"/>
          </a:p>
        </p:txBody>
      </p:sp>
      <p:sp>
        <p:nvSpPr>
          <p:cNvPr id="6" name="Footer Placeholder 5">
            <a:extLst>
              <a:ext uri="{FF2B5EF4-FFF2-40B4-BE49-F238E27FC236}">
                <a16:creationId xmlns:a16="http://schemas.microsoft.com/office/drawing/2014/main" id="{93640D37-A932-49D7-8FF8-B8816E7FDA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1D6121-506C-4B50-9459-20DF91012FAF}"/>
              </a:ext>
            </a:extLst>
          </p:cNvPr>
          <p:cNvSpPr>
            <a:spLocks noGrp="1"/>
          </p:cNvSpPr>
          <p:nvPr>
            <p:ph type="sldNum" sz="quarter" idx="12"/>
          </p:nvPr>
        </p:nvSpPr>
        <p:spPr/>
        <p:txBody>
          <a:bodyPr/>
          <a:lstStyle/>
          <a:p>
            <a:fld id="{8085832C-2CCB-4ECD-8FC9-10129AB8A415}" type="slidenum">
              <a:rPr lang="en-US" smtClean="0"/>
              <a:t>‹#›</a:t>
            </a:fld>
            <a:endParaRPr lang="en-US"/>
          </a:p>
        </p:txBody>
      </p:sp>
    </p:spTree>
    <p:extLst>
      <p:ext uri="{BB962C8B-B14F-4D97-AF65-F5344CB8AC3E}">
        <p14:creationId xmlns:p14="http://schemas.microsoft.com/office/powerpoint/2010/main" val="275032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868C2D-C83B-4BFE-8420-38ECE80774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04047A-2DE0-4F13-BBF7-C5EBFCE77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8569E-9FCB-41F0-A22E-BF5A00EE78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972B17-DF8B-4A63-9990-E6FF9E8EAC5F}" type="datetimeFigureOut">
              <a:rPr lang="en-US" smtClean="0"/>
              <a:t>4/30/2021</a:t>
            </a:fld>
            <a:endParaRPr lang="en-US"/>
          </a:p>
        </p:txBody>
      </p:sp>
      <p:sp>
        <p:nvSpPr>
          <p:cNvPr id="5" name="Footer Placeholder 4">
            <a:extLst>
              <a:ext uri="{FF2B5EF4-FFF2-40B4-BE49-F238E27FC236}">
                <a16:creationId xmlns:a16="http://schemas.microsoft.com/office/drawing/2014/main" id="{DCC51BC0-A7F5-4A93-B096-84F8CEE685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DB3FFC-2367-49F9-8FD9-3EAE620C63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85832C-2CCB-4ECD-8FC9-10129AB8A415}" type="slidenum">
              <a:rPr lang="en-US" smtClean="0"/>
              <a:t>‹#›</a:t>
            </a:fld>
            <a:endParaRPr lang="en-US"/>
          </a:p>
        </p:txBody>
      </p:sp>
    </p:spTree>
    <p:extLst>
      <p:ext uri="{BB962C8B-B14F-4D97-AF65-F5344CB8AC3E}">
        <p14:creationId xmlns:p14="http://schemas.microsoft.com/office/powerpoint/2010/main" val="634841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ext, indoor, building, many&#10;&#10;Description automatically generated">
            <a:extLst>
              <a:ext uri="{FF2B5EF4-FFF2-40B4-BE49-F238E27FC236}">
                <a16:creationId xmlns:a16="http://schemas.microsoft.com/office/drawing/2014/main" id="{D156472C-7AF4-4FCF-9843-9BF8A2F326CB}"/>
              </a:ext>
            </a:extLst>
          </p:cNvPr>
          <p:cNvPicPr>
            <a:picLocks noChangeAspect="1"/>
          </p:cNvPicPr>
          <p:nvPr/>
        </p:nvPicPr>
        <p:blipFill rotWithShape="1">
          <a:blip r:embed="rId2">
            <a:extLst>
              <a:ext uri="{28A0092B-C50C-407E-A947-70E740481C1C}">
                <a14:useLocalDpi xmlns:a14="http://schemas.microsoft.com/office/drawing/2010/main" val="0"/>
              </a:ext>
            </a:extLst>
          </a:blip>
          <a:srcRect l="15310" r="18051" b="1"/>
          <a:stretch/>
        </p:blipFill>
        <p:spPr>
          <a:xfrm>
            <a:off x="3882570" y="10"/>
            <a:ext cx="8309429" cy="6857990"/>
          </a:xfrm>
          <a:custGeom>
            <a:avLst/>
            <a:gdLst/>
            <a:ahLst/>
            <a:cxnLst/>
            <a:rect l="l" t="t" r="r" b="b"/>
            <a:pathLst>
              <a:path w="12192000" h="6858000">
                <a:moveTo>
                  <a:pt x="0" y="0"/>
                </a:moveTo>
                <a:lnTo>
                  <a:pt x="12192000" y="0"/>
                </a:lnTo>
                <a:lnTo>
                  <a:pt x="12192000" y="6858000"/>
                </a:lnTo>
                <a:lnTo>
                  <a:pt x="0" y="6858000"/>
                </a:lnTo>
                <a:close/>
              </a:path>
            </a:pathLst>
          </a:custGeom>
        </p:spPr>
      </p:pic>
      <p:grpSp>
        <p:nvGrpSpPr>
          <p:cNvPr id="10" name="Group 9">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1" name="Freeform: Shape 10">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oup 11">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8" name="Group 12">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7">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 name="Group 13">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31" name="Freeform: Shape 14">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15">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6" name="TextBox 5">
            <a:extLst>
              <a:ext uri="{FF2B5EF4-FFF2-40B4-BE49-F238E27FC236}">
                <a16:creationId xmlns:a16="http://schemas.microsoft.com/office/drawing/2014/main" id="{53FEE09D-9A33-4A57-A5ED-4FF7DC187043}"/>
              </a:ext>
            </a:extLst>
          </p:cNvPr>
          <p:cNvSpPr txBox="1"/>
          <p:nvPr/>
        </p:nvSpPr>
        <p:spPr>
          <a:xfrm>
            <a:off x="279348" y="674150"/>
            <a:ext cx="3330054" cy="5970865"/>
          </a:xfrm>
          <a:prstGeom prst="rect">
            <a:avLst/>
          </a:prstGeom>
          <a:noFill/>
        </p:spPr>
        <p:txBody>
          <a:bodyPr wrap="square" rtlCol="0">
            <a:spAutoFit/>
          </a:bodyP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r>
              <a:rPr lang="en-US" sz="2000" dirty="0">
                <a:solidFill>
                  <a:srgbClr val="FF0000"/>
                </a:solidFill>
              </a:rPr>
              <a:t>NETFLIX Movies/Shows Search </a:t>
            </a:r>
          </a:p>
          <a:p>
            <a:endParaRPr lang="en-US" dirty="0">
              <a:solidFill>
                <a:srgbClr val="FF0000"/>
              </a:solidFill>
            </a:endParaRPr>
          </a:p>
          <a:p>
            <a:endParaRPr lang="en-US" dirty="0">
              <a:solidFill>
                <a:schemeClr val="bg1"/>
              </a:solidFill>
            </a:endParaRPr>
          </a:p>
          <a:p>
            <a:endParaRPr lang="en-US" dirty="0">
              <a:solidFill>
                <a:schemeClr val="bg1"/>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chemeClr val="bg1"/>
              </a:solidFill>
            </a:endParaRPr>
          </a:p>
          <a:p>
            <a:pPr algn="ctr"/>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Team Members:</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algn="ct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Irfan Ahmed</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Srikanth </a:t>
            </a:r>
            <a:r>
              <a:rPr lang="en-US"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Yelem</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Divyanshi</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Kothari</a:t>
            </a:r>
            <a:endParaRPr lang="en-US" dirty="0">
              <a:solidFill>
                <a:schemeClr val="bg1"/>
              </a:solidFill>
            </a:endParaRPr>
          </a:p>
        </p:txBody>
      </p:sp>
    </p:spTree>
    <p:extLst>
      <p:ext uri="{BB962C8B-B14F-4D97-AF65-F5344CB8AC3E}">
        <p14:creationId xmlns:p14="http://schemas.microsoft.com/office/powerpoint/2010/main" val="2166731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3D4F887-6DBA-49D6-8C32-4C96331DE0BE}"/>
              </a:ext>
            </a:extLst>
          </p:cNvPr>
          <p:cNvSpPr txBox="1">
            <a:spLocks/>
          </p:cNvSpPr>
          <p:nvPr/>
        </p:nvSpPr>
        <p:spPr>
          <a:xfrm>
            <a:off x="928468" y="1030519"/>
            <a:ext cx="10339753" cy="49341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mj-lt"/>
              </a:rPr>
              <a:t>Cosine similarity model is used for training the data and getting recommendations.</a:t>
            </a:r>
          </a:p>
          <a:p>
            <a:endParaRPr lang="en-US" sz="1800" dirty="0">
              <a:latin typeface="+mj-lt"/>
            </a:endParaRPr>
          </a:p>
          <a:p>
            <a:endParaRPr lang="en-US" sz="1800" dirty="0">
              <a:latin typeface="+mj-lt"/>
            </a:endParaRPr>
          </a:p>
          <a:p>
            <a:endParaRPr lang="en-US" sz="1800" dirty="0">
              <a:latin typeface="+mj-lt"/>
            </a:endParaRPr>
          </a:p>
          <a:p>
            <a:endParaRPr lang="en-US" sz="1800" dirty="0">
              <a:latin typeface="+mj-lt"/>
            </a:endParaRPr>
          </a:p>
          <a:p>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r>
              <a:rPr lang="en-US" sz="1800" dirty="0">
                <a:solidFill>
                  <a:srgbClr val="333333"/>
                </a:solidFill>
              </a:rPr>
              <a:t>Cosine Similarity calculates the similarity between two things. </a:t>
            </a:r>
          </a:p>
          <a:p>
            <a:r>
              <a:rPr lang="en-US" sz="1800" dirty="0">
                <a:solidFill>
                  <a:srgbClr val="333333"/>
                </a:solidFill>
              </a:rPr>
              <a:t>After computing the similarity, we further use those computed values for recommendations</a:t>
            </a:r>
            <a:r>
              <a:rPr lang="en-US" sz="1800" dirty="0">
                <a:solidFill>
                  <a:srgbClr val="333333"/>
                </a:solidFill>
                <a:latin typeface="Open Sans" panose="020B0606030504020204" pitchFamily="34" charset="0"/>
              </a:rPr>
              <a:t>.</a:t>
            </a:r>
            <a:endParaRPr lang="en-US" sz="1800" dirty="0"/>
          </a:p>
          <a:p>
            <a:endParaRPr lang="en-US" dirty="0">
              <a:latin typeface="+mj-lt"/>
            </a:endParaRPr>
          </a:p>
        </p:txBody>
      </p:sp>
      <p:pic>
        <p:nvPicPr>
          <p:cNvPr id="6" name="Content Placeholder 7" descr="Graphical user interface, text, application&#10;&#10;Description automatically generated">
            <a:extLst>
              <a:ext uri="{FF2B5EF4-FFF2-40B4-BE49-F238E27FC236}">
                <a16:creationId xmlns:a16="http://schemas.microsoft.com/office/drawing/2014/main" id="{188ED6ED-8587-4421-9694-2F69BFED8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583" y="1420838"/>
            <a:ext cx="5183188" cy="2497016"/>
          </a:xfrm>
          <a:prstGeom prst="rect">
            <a:avLst/>
          </a:prstGeom>
        </p:spPr>
      </p:pic>
    </p:spTree>
    <p:extLst>
      <p:ext uri="{BB962C8B-B14F-4D97-AF65-F5344CB8AC3E}">
        <p14:creationId xmlns:p14="http://schemas.microsoft.com/office/powerpoint/2010/main" val="3198803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EF117-29F1-4C22-AED4-26B2602E72BA}"/>
              </a:ext>
            </a:extLst>
          </p:cNvPr>
          <p:cNvSpPr>
            <a:spLocks noGrp="1"/>
          </p:cNvSpPr>
          <p:nvPr>
            <p:ph idx="1"/>
          </p:nvPr>
        </p:nvSpPr>
        <p:spPr>
          <a:xfrm>
            <a:off x="838200" y="829994"/>
            <a:ext cx="10515600" cy="5148775"/>
          </a:xfrm>
        </p:spPr>
        <p:txBody>
          <a:bodyPr/>
          <a:lstStyle/>
          <a:p>
            <a:r>
              <a:rPr lang="en-US" sz="1800" dirty="0">
                <a:ea typeface="Open Sans" panose="020B0606030504020204" pitchFamily="34" charset="0"/>
                <a:cs typeface="Open Sans" panose="020B0606030504020204" pitchFamily="34" charset="0"/>
              </a:rPr>
              <a:t>We pass the title and get all the recommendations that matches the title</a:t>
            </a:r>
          </a:p>
          <a:p>
            <a:pPr marL="0" indent="0">
              <a:buNone/>
            </a:pPr>
            <a:endParaRPr lang="en-US" sz="1800" dirty="0">
              <a:ea typeface="Open Sans" panose="020B0606030504020204" pitchFamily="34" charset="0"/>
              <a:cs typeface="Open Sans" panose="020B0606030504020204" pitchFamily="34" charset="0"/>
            </a:endParaRPr>
          </a:p>
          <a:p>
            <a:pPr marL="0" indent="0">
              <a:buNone/>
            </a:pPr>
            <a:endParaRPr lang="en-US" sz="1800" dirty="0">
              <a:ea typeface="Open Sans" panose="020B0606030504020204" pitchFamily="34" charset="0"/>
              <a:cs typeface="Open Sans" panose="020B0606030504020204" pitchFamily="34" charset="0"/>
            </a:endParaRPr>
          </a:p>
          <a:p>
            <a:pPr marL="0" indent="0">
              <a:buNone/>
            </a:pPr>
            <a:endParaRPr lang="en-US" sz="1800" dirty="0">
              <a:ea typeface="Open Sans" panose="020B0606030504020204" pitchFamily="34" charset="0"/>
              <a:cs typeface="Open Sans" panose="020B0606030504020204" pitchFamily="34" charset="0"/>
            </a:endParaRPr>
          </a:p>
          <a:p>
            <a:pPr marL="0" indent="0">
              <a:buNone/>
            </a:pPr>
            <a:endParaRPr lang="en-US" sz="1800" dirty="0">
              <a:ea typeface="Open Sans" panose="020B0606030504020204" pitchFamily="34" charset="0"/>
              <a:cs typeface="Open Sans" panose="020B0606030504020204" pitchFamily="34" charset="0"/>
            </a:endParaRPr>
          </a:p>
          <a:p>
            <a:pPr marL="0" indent="0">
              <a:buNone/>
            </a:pPr>
            <a:endParaRPr lang="en-US" sz="1800" dirty="0">
              <a:ea typeface="Open Sans" panose="020B0606030504020204" pitchFamily="34" charset="0"/>
              <a:cs typeface="Open Sans" panose="020B0606030504020204" pitchFamily="34" charset="0"/>
            </a:endParaRPr>
          </a:p>
          <a:p>
            <a:pPr marL="0" indent="0">
              <a:buNone/>
            </a:pPr>
            <a:endParaRPr lang="en-US" sz="1800" dirty="0">
              <a:ea typeface="Open Sans" panose="020B0606030504020204" pitchFamily="34" charset="0"/>
              <a:cs typeface="Open Sans" panose="020B0606030504020204" pitchFamily="34" charset="0"/>
            </a:endParaRPr>
          </a:p>
          <a:p>
            <a:pPr marL="0" indent="0">
              <a:buNone/>
            </a:pPr>
            <a:endParaRPr lang="en-US" sz="1800" dirty="0">
              <a:ea typeface="Open Sans" panose="020B0606030504020204" pitchFamily="34" charset="0"/>
              <a:cs typeface="Open Sans" panose="020B0606030504020204" pitchFamily="34" charset="0"/>
            </a:endParaRPr>
          </a:p>
          <a:p>
            <a:pPr marL="0" indent="0">
              <a:buNone/>
            </a:pPr>
            <a:endParaRPr lang="en-US" sz="1800" dirty="0">
              <a:ea typeface="Open Sans" panose="020B0606030504020204" pitchFamily="34" charset="0"/>
              <a:cs typeface="Open Sans" panose="020B0606030504020204" pitchFamily="34" charset="0"/>
            </a:endParaRPr>
          </a:p>
          <a:p>
            <a:pPr marL="0" indent="0">
              <a:buNone/>
            </a:pPr>
            <a:endParaRPr lang="en-US" sz="1800" dirty="0">
              <a:ea typeface="Open Sans" panose="020B0606030504020204" pitchFamily="34" charset="0"/>
              <a:cs typeface="Open Sans" panose="020B0606030504020204" pitchFamily="34" charset="0"/>
            </a:endParaRPr>
          </a:p>
          <a:p>
            <a:pPr marL="0" indent="0">
              <a:buNone/>
            </a:pPr>
            <a:endParaRPr lang="en-US" sz="1800" dirty="0">
              <a:ea typeface="Open Sans" panose="020B0606030504020204" pitchFamily="34" charset="0"/>
              <a:cs typeface="Open Sans" panose="020B0606030504020204" pitchFamily="34" charset="0"/>
            </a:endParaRPr>
          </a:p>
          <a:p>
            <a:r>
              <a:rPr lang="en-US" sz="1800" dirty="0">
                <a:solidFill>
                  <a:srgbClr val="333333"/>
                </a:solidFill>
                <a:ea typeface="Open Sans" panose="020B0606030504020204" pitchFamily="34" charset="0"/>
                <a:cs typeface="Open Sans" panose="020B0606030504020204" pitchFamily="34" charset="0"/>
              </a:rPr>
              <a:t>After taking the input from the user the input is converted to lower case to make search more efficient.</a:t>
            </a:r>
          </a:p>
          <a:p>
            <a:r>
              <a:rPr lang="en-US" sz="1800" dirty="0">
                <a:solidFill>
                  <a:srgbClr val="333333"/>
                </a:solidFill>
                <a:ea typeface="Open Sans" panose="020B0606030504020204" pitchFamily="34" charset="0"/>
                <a:cs typeface="Open Sans" panose="020B0606030504020204" pitchFamily="34" charset="0"/>
              </a:rPr>
              <a:t>Each row of BOW checks if the input string is present in that column and returns matching rows of that title.</a:t>
            </a:r>
          </a:p>
          <a:p>
            <a:endParaRPr lang="en-US" dirty="0"/>
          </a:p>
        </p:txBody>
      </p:sp>
      <p:pic>
        <p:nvPicPr>
          <p:cNvPr id="4" name="Picture 3" descr="Text&#10;&#10;Description automatically generated">
            <a:extLst>
              <a:ext uri="{FF2B5EF4-FFF2-40B4-BE49-F238E27FC236}">
                <a16:creationId xmlns:a16="http://schemas.microsoft.com/office/drawing/2014/main" id="{86F15F6D-B864-4E82-BF8F-05E3DCADF6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6986" y="1350498"/>
            <a:ext cx="8218028" cy="3334043"/>
          </a:xfrm>
          <a:prstGeom prst="rect">
            <a:avLst/>
          </a:prstGeom>
        </p:spPr>
      </p:pic>
    </p:spTree>
    <p:extLst>
      <p:ext uri="{BB962C8B-B14F-4D97-AF65-F5344CB8AC3E}">
        <p14:creationId xmlns:p14="http://schemas.microsoft.com/office/powerpoint/2010/main" val="1190265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3ECFA1-AC2E-43B8-BF51-A8E2551E052E}"/>
              </a:ext>
            </a:extLst>
          </p:cNvPr>
          <p:cNvSpPr>
            <a:spLocks noGrp="1"/>
          </p:cNvSpPr>
          <p:nvPr>
            <p:ph idx="1"/>
          </p:nvPr>
        </p:nvSpPr>
        <p:spPr>
          <a:xfrm>
            <a:off x="838200" y="1209822"/>
            <a:ext cx="10515600" cy="4967141"/>
          </a:xfrm>
        </p:spPr>
        <p:txBody>
          <a:bodyPr/>
          <a:lstStyle/>
          <a:p>
            <a:r>
              <a:rPr lang="en-US" sz="1800" dirty="0"/>
              <a:t>Once the data is trained, we pass the title to the model and will get all the similar movie ids related to the title and the accuracy of movie ids with respect to the title given as an input.</a:t>
            </a:r>
          </a:p>
          <a:p>
            <a:pPr marL="0" indent="0">
              <a:buNone/>
            </a:pPr>
            <a:endParaRPr lang="en-US" dirty="0"/>
          </a:p>
          <a:p>
            <a:pPr marL="0" indent="0">
              <a:buNone/>
            </a:pPr>
            <a:endParaRPr lang="en-US" dirty="0"/>
          </a:p>
        </p:txBody>
      </p:sp>
      <p:pic>
        <p:nvPicPr>
          <p:cNvPr id="4" name="Picture 3" descr="Graphical user interface, text, application&#10;&#10;Description automatically generated">
            <a:extLst>
              <a:ext uri="{FF2B5EF4-FFF2-40B4-BE49-F238E27FC236}">
                <a16:creationId xmlns:a16="http://schemas.microsoft.com/office/drawing/2014/main" id="{81EE7E8E-606E-42E3-ACA4-3B54EF9E9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821" y="2250831"/>
            <a:ext cx="9678573" cy="3671667"/>
          </a:xfrm>
          <a:prstGeom prst="rect">
            <a:avLst/>
          </a:prstGeom>
        </p:spPr>
      </p:pic>
    </p:spTree>
    <p:extLst>
      <p:ext uri="{BB962C8B-B14F-4D97-AF65-F5344CB8AC3E}">
        <p14:creationId xmlns:p14="http://schemas.microsoft.com/office/powerpoint/2010/main" val="165383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24163A-2086-4C15-9A7F-BDD9C83A1341}"/>
              </a:ext>
            </a:extLst>
          </p:cNvPr>
          <p:cNvSpPr>
            <a:spLocks noGrp="1"/>
          </p:cNvSpPr>
          <p:nvPr>
            <p:ph idx="1"/>
          </p:nvPr>
        </p:nvSpPr>
        <p:spPr>
          <a:xfrm>
            <a:off x="838200" y="970671"/>
            <a:ext cx="10515600" cy="5206292"/>
          </a:xfrm>
        </p:spPr>
        <p:txBody>
          <a:bodyPr/>
          <a:lstStyle/>
          <a:p>
            <a:r>
              <a:rPr lang="en-US" sz="1800" dirty="0"/>
              <a:t>After getting similar movie ids for the title, we now get the movie titles for the recommended ids.</a:t>
            </a:r>
          </a:p>
          <a:p>
            <a:pPr marL="0" indent="0">
              <a:buNone/>
            </a:pPr>
            <a:endParaRPr lang="en-US" dirty="0"/>
          </a:p>
        </p:txBody>
      </p:sp>
      <p:pic>
        <p:nvPicPr>
          <p:cNvPr id="4" name="Picture 3" descr="Graphical user interface, text&#10;&#10;Description automatically generated">
            <a:extLst>
              <a:ext uri="{FF2B5EF4-FFF2-40B4-BE49-F238E27FC236}">
                <a16:creationId xmlns:a16="http://schemas.microsoft.com/office/drawing/2014/main" id="{61E4AA0E-D363-4F67-8EE2-06202E11C7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935" y="1740803"/>
            <a:ext cx="9332175" cy="3984626"/>
          </a:xfrm>
          <a:prstGeom prst="rect">
            <a:avLst/>
          </a:prstGeom>
        </p:spPr>
      </p:pic>
    </p:spTree>
    <p:extLst>
      <p:ext uri="{BB962C8B-B14F-4D97-AF65-F5344CB8AC3E}">
        <p14:creationId xmlns:p14="http://schemas.microsoft.com/office/powerpoint/2010/main" val="2203935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1" name="Freeform: Shape 10">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oup 11">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8" name="Group 12">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7">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 name="Group 13">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31" name="Freeform: Shape 14">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15">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extBox 1">
            <a:extLst>
              <a:ext uri="{FF2B5EF4-FFF2-40B4-BE49-F238E27FC236}">
                <a16:creationId xmlns:a16="http://schemas.microsoft.com/office/drawing/2014/main" id="{4E181788-2FD4-497B-AA96-64F6A47E2F6F}"/>
              </a:ext>
            </a:extLst>
          </p:cNvPr>
          <p:cNvSpPr txBox="1"/>
          <p:nvPr/>
        </p:nvSpPr>
        <p:spPr>
          <a:xfrm>
            <a:off x="5202195" y="1964725"/>
            <a:ext cx="6248399" cy="1200329"/>
          </a:xfrm>
          <a:prstGeom prst="rect">
            <a:avLst/>
          </a:prstGeom>
          <a:noFill/>
        </p:spPr>
        <p:txBody>
          <a:bodyPr wrap="square" rtlCol="0">
            <a:spAutoFit/>
          </a:bodyPr>
          <a:lstStyle/>
          <a:p>
            <a:r>
              <a:rPr lang="en-US" dirty="0"/>
              <a:t>Irfan contribution to the project:</a:t>
            </a:r>
          </a:p>
          <a:p>
            <a:pPr marL="285750" indent="-285750">
              <a:buFontTx/>
              <a:buChar char="-"/>
            </a:pPr>
            <a:r>
              <a:rPr lang="en-US" dirty="0"/>
              <a:t>Creating BOW (using Rake)</a:t>
            </a:r>
          </a:p>
          <a:p>
            <a:pPr marL="285750" indent="-285750">
              <a:buFontTx/>
              <a:buChar char="-"/>
            </a:pPr>
            <a:r>
              <a:rPr lang="en-US" dirty="0"/>
              <a:t>Linear Kernel for recommendation </a:t>
            </a:r>
          </a:p>
          <a:p>
            <a:pPr marL="285750" indent="-285750">
              <a:buFontTx/>
              <a:buChar char="-"/>
            </a:pPr>
            <a:r>
              <a:rPr lang="en-US" dirty="0"/>
              <a:t>Creating Deep Learning Model using LSTM</a:t>
            </a:r>
          </a:p>
        </p:txBody>
      </p:sp>
    </p:spTree>
    <p:extLst>
      <p:ext uri="{BB962C8B-B14F-4D97-AF65-F5344CB8AC3E}">
        <p14:creationId xmlns:p14="http://schemas.microsoft.com/office/powerpoint/2010/main" val="4290455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1" name="Freeform: Shape 10">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oup 11">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8" name="Group 12">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7">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 name="Group 13">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31" name="Freeform: Shape 14">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15">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extBox 1">
            <a:extLst>
              <a:ext uri="{FF2B5EF4-FFF2-40B4-BE49-F238E27FC236}">
                <a16:creationId xmlns:a16="http://schemas.microsoft.com/office/drawing/2014/main" id="{C346DFE1-2954-4673-9D28-2286DD804D98}"/>
              </a:ext>
            </a:extLst>
          </p:cNvPr>
          <p:cNvSpPr txBox="1"/>
          <p:nvPr/>
        </p:nvSpPr>
        <p:spPr>
          <a:xfrm>
            <a:off x="5698611" y="61217"/>
            <a:ext cx="5738069" cy="369332"/>
          </a:xfrm>
          <a:prstGeom prst="rect">
            <a:avLst/>
          </a:prstGeom>
          <a:noFill/>
        </p:spPr>
        <p:txBody>
          <a:bodyPr wrap="square" rtlCol="0">
            <a:spAutoFit/>
          </a:bodyPr>
          <a:lstStyle/>
          <a:p>
            <a:r>
              <a:rPr lang="en-US" dirty="0">
                <a:solidFill>
                  <a:srgbClr val="FF0000"/>
                </a:solidFill>
              </a:rPr>
              <a:t>Rake: Rake Automatic Keyword Extraction </a:t>
            </a:r>
          </a:p>
        </p:txBody>
      </p:sp>
      <p:sp>
        <p:nvSpPr>
          <p:cNvPr id="4" name="TextBox 3">
            <a:extLst>
              <a:ext uri="{FF2B5EF4-FFF2-40B4-BE49-F238E27FC236}">
                <a16:creationId xmlns:a16="http://schemas.microsoft.com/office/drawing/2014/main" id="{7EC388E4-16C2-4CDE-9837-F0877419045F}"/>
              </a:ext>
            </a:extLst>
          </p:cNvPr>
          <p:cNvSpPr txBox="1"/>
          <p:nvPr/>
        </p:nvSpPr>
        <p:spPr>
          <a:xfrm>
            <a:off x="4453720" y="430549"/>
            <a:ext cx="7088696" cy="1200329"/>
          </a:xfrm>
          <a:prstGeom prst="rect">
            <a:avLst/>
          </a:prstGeom>
          <a:noFill/>
        </p:spPr>
        <p:txBody>
          <a:bodyPr wrap="square" rtlCol="0">
            <a:spAutoFit/>
          </a:bodyPr>
          <a:lstStyle/>
          <a:p>
            <a:r>
              <a:rPr lang="en-US" dirty="0"/>
              <a:t>RAKE is keyword extraction algorithm. The algorithm uses </a:t>
            </a:r>
            <a:r>
              <a:rPr lang="en-US" dirty="0" err="1"/>
              <a:t>stopwords</a:t>
            </a:r>
            <a:r>
              <a:rPr lang="en-US" dirty="0"/>
              <a:t> and key phrases in a text/sentence to determine word frequency and its occurrence relating to other words in the document. </a:t>
            </a:r>
          </a:p>
          <a:p>
            <a:endParaRPr lang="en-US" dirty="0"/>
          </a:p>
        </p:txBody>
      </p:sp>
      <p:sp>
        <p:nvSpPr>
          <p:cNvPr id="5" name="TextBox 4">
            <a:extLst>
              <a:ext uri="{FF2B5EF4-FFF2-40B4-BE49-F238E27FC236}">
                <a16:creationId xmlns:a16="http://schemas.microsoft.com/office/drawing/2014/main" id="{4D0B9E0C-4F95-4822-BE29-DF7320BE4886}"/>
              </a:ext>
            </a:extLst>
          </p:cNvPr>
          <p:cNvSpPr txBox="1"/>
          <p:nvPr/>
        </p:nvSpPr>
        <p:spPr>
          <a:xfrm>
            <a:off x="4946699" y="1347581"/>
            <a:ext cx="6467912" cy="2031325"/>
          </a:xfrm>
          <a:prstGeom prst="rect">
            <a:avLst/>
          </a:prstGeom>
          <a:noFill/>
        </p:spPr>
        <p:txBody>
          <a:bodyPr wrap="square" rtlCol="0">
            <a:spAutoFit/>
          </a:bodyPr>
          <a:lstStyle/>
          <a:p>
            <a:r>
              <a:rPr lang="en-US" dirty="0"/>
              <a:t>The Netflix dataset was used which was obtained from Kaggle:</a:t>
            </a:r>
          </a:p>
          <a:p>
            <a:pPr marL="285750" indent="-285750">
              <a:buFontTx/>
              <a:buChar char="-"/>
            </a:pPr>
            <a:r>
              <a:rPr lang="en-US" dirty="0"/>
              <a:t>For the purpose of this project only the title, type, director, cast, description columns were used. </a:t>
            </a:r>
          </a:p>
          <a:p>
            <a:pPr marL="285750" indent="-285750">
              <a:buFontTx/>
              <a:buChar char="-"/>
            </a:pPr>
            <a:r>
              <a:rPr lang="en-US" dirty="0"/>
              <a:t>For each of the description the keywords were extracted using rake and saved into a new column. </a:t>
            </a:r>
          </a:p>
          <a:p>
            <a:pPr marL="285750" indent="-285750">
              <a:buFontTx/>
              <a:buChar char="-"/>
            </a:pPr>
            <a:r>
              <a:rPr lang="en-US" dirty="0"/>
              <a:t>Then the other columns were mapped so they cold be combined with the keyword. </a:t>
            </a:r>
          </a:p>
        </p:txBody>
      </p:sp>
      <p:pic>
        <p:nvPicPr>
          <p:cNvPr id="9" name="Picture 8" descr="Text&#10;&#10;Description automatically generated">
            <a:extLst>
              <a:ext uri="{FF2B5EF4-FFF2-40B4-BE49-F238E27FC236}">
                <a16:creationId xmlns:a16="http://schemas.microsoft.com/office/drawing/2014/main" id="{ADEB02A9-D5F3-4600-AA9B-630550B90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0720" y="3359759"/>
            <a:ext cx="6284634" cy="884680"/>
          </a:xfrm>
          <a:prstGeom prst="rect">
            <a:avLst/>
          </a:prstGeom>
        </p:spPr>
      </p:pic>
      <p:pic>
        <p:nvPicPr>
          <p:cNvPr id="13" name="Picture 12" descr="Graphical user interface, text&#10;&#10;Description automatically generated">
            <a:extLst>
              <a:ext uri="{FF2B5EF4-FFF2-40B4-BE49-F238E27FC236}">
                <a16:creationId xmlns:a16="http://schemas.microsoft.com/office/drawing/2014/main" id="{DE0319D3-2526-4C28-95EA-C0EAEAFEE4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0720" y="4297768"/>
            <a:ext cx="6284634" cy="1073332"/>
          </a:xfrm>
          <a:prstGeom prst="rect">
            <a:avLst/>
          </a:prstGeom>
        </p:spPr>
      </p:pic>
      <p:pic>
        <p:nvPicPr>
          <p:cNvPr id="15" name="Picture 14" descr="Graphical user interface, text, application&#10;&#10;Description automatically generated with medium confidence">
            <a:extLst>
              <a:ext uri="{FF2B5EF4-FFF2-40B4-BE49-F238E27FC236}">
                <a16:creationId xmlns:a16="http://schemas.microsoft.com/office/drawing/2014/main" id="{AD44399C-057C-48D0-989A-72F0ABADD1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7228" y="5309286"/>
            <a:ext cx="3303373" cy="1263386"/>
          </a:xfrm>
          <a:prstGeom prst="rect">
            <a:avLst/>
          </a:prstGeom>
        </p:spPr>
      </p:pic>
    </p:spTree>
    <p:extLst>
      <p:ext uri="{BB962C8B-B14F-4D97-AF65-F5344CB8AC3E}">
        <p14:creationId xmlns:p14="http://schemas.microsoft.com/office/powerpoint/2010/main" val="2679548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1" name="Freeform: Shape 10">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oup 11">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8" name="Group 12">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7">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 name="Group 13">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31" name="Freeform: Shape 14">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15">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TextBox 2">
            <a:extLst>
              <a:ext uri="{FF2B5EF4-FFF2-40B4-BE49-F238E27FC236}">
                <a16:creationId xmlns:a16="http://schemas.microsoft.com/office/drawing/2014/main" id="{C292D079-F894-4F52-9339-F12273875FE8}"/>
              </a:ext>
            </a:extLst>
          </p:cNvPr>
          <p:cNvSpPr txBox="1"/>
          <p:nvPr/>
        </p:nvSpPr>
        <p:spPr>
          <a:xfrm>
            <a:off x="4591050" y="86497"/>
            <a:ext cx="6182497" cy="369332"/>
          </a:xfrm>
          <a:prstGeom prst="rect">
            <a:avLst/>
          </a:prstGeom>
          <a:noFill/>
        </p:spPr>
        <p:txBody>
          <a:bodyPr wrap="square" rtlCol="0">
            <a:spAutoFit/>
          </a:bodyPr>
          <a:lstStyle/>
          <a:p>
            <a:r>
              <a:rPr lang="en-US" dirty="0">
                <a:solidFill>
                  <a:srgbClr val="FF0000"/>
                </a:solidFill>
              </a:rPr>
              <a:t>SVM Linear Kernel used for movie recommendation </a:t>
            </a:r>
          </a:p>
        </p:txBody>
      </p:sp>
      <p:sp>
        <p:nvSpPr>
          <p:cNvPr id="4" name="TextBox 3">
            <a:extLst>
              <a:ext uri="{FF2B5EF4-FFF2-40B4-BE49-F238E27FC236}">
                <a16:creationId xmlns:a16="http://schemas.microsoft.com/office/drawing/2014/main" id="{A17E2B6D-2F2A-49E9-BB35-B336D862286F}"/>
              </a:ext>
            </a:extLst>
          </p:cNvPr>
          <p:cNvSpPr txBox="1"/>
          <p:nvPr/>
        </p:nvSpPr>
        <p:spPr>
          <a:xfrm>
            <a:off x="4394886" y="543697"/>
            <a:ext cx="7681783" cy="2308324"/>
          </a:xfrm>
          <a:prstGeom prst="rect">
            <a:avLst/>
          </a:prstGeom>
          <a:noFill/>
        </p:spPr>
        <p:txBody>
          <a:bodyPr wrap="square" rtlCol="0">
            <a:spAutoFit/>
          </a:bodyPr>
          <a:lstStyle/>
          <a:p>
            <a:pPr marL="285750" indent="-285750">
              <a:buFontTx/>
              <a:buChar char="-"/>
            </a:pPr>
            <a:r>
              <a:rPr lang="en-US" dirty="0"/>
              <a:t>Linear Kernel is used for linearly separable data using a line. This is often good to use when there are greater quantity of features in a dataset, such as text datasets. </a:t>
            </a:r>
          </a:p>
          <a:p>
            <a:pPr marL="285750" indent="-285750">
              <a:buFontTx/>
              <a:buChar char="-"/>
            </a:pPr>
            <a:endParaRPr lang="en-US" dirty="0"/>
          </a:p>
          <a:p>
            <a:endParaRPr lang="en-US" dirty="0"/>
          </a:p>
          <a:p>
            <a:pPr marL="285750" indent="-285750">
              <a:buFontTx/>
              <a:buChar char="-"/>
            </a:pPr>
            <a:r>
              <a:rPr lang="en-US" dirty="0"/>
              <a:t>The dataset created with RAKE was used to see if this method would improve the movie recommendations or not. </a:t>
            </a:r>
          </a:p>
          <a:p>
            <a:pPr marL="285750" indent="-285750">
              <a:buFontTx/>
              <a:buChar char="-"/>
            </a:pPr>
            <a:endParaRPr lang="en-US" dirty="0"/>
          </a:p>
        </p:txBody>
      </p:sp>
      <p:pic>
        <p:nvPicPr>
          <p:cNvPr id="9" name="Picture 8" descr="Graphical user interface, text, application&#10;&#10;Description automatically generated">
            <a:extLst>
              <a:ext uri="{FF2B5EF4-FFF2-40B4-BE49-F238E27FC236}">
                <a16:creationId xmlns:a16="http://schemas.microsoft.com/office/drawing/2014/main" id="{81DD46B9-2093-46F0-ACAE-3C625BE01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774" y="2800206"/>
            <a:ext cx="5605255" cy="1369870"/>
          </a:xfrm>
          <a:prstGeom prst="rect">
            <a:avLst/>
          </a:prstGeom>
        </p:spPr>
      </p:pic>
      <p:pic>
        <p:nvPicPr>
          <p:cNvPr id="13" name="Picture 12" descr="Text&#10;&#10;Description automatically generated">
            <a:extLst>
              <a:ext uri="{FF2B5EF4-FFF2-40B4-BE49-F238E27FC236}">
                <a16:creationId xmlns:a16="http://schemas.microsoft.com/office/drawing/2014/main" id="{FF8D48D9-131C-4155-96A1-AE9418EEA5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0624" y="4170076"/>
            <a:ext cx="3724402" cy="1573643"/>
          </a:xfrm>
          <a:prstGeom prst="rect">
            <a:avLst/>
          </a:prstGeom>
        </p:spPr>
      </p:pic>
    </p:spTree>
    <p:extLst>
      <p:ext uri="{BB962C8B-B14F-4D97-AF65-F5344CB8AC3E}">
        <p14:creationId xmlns:p14="http://schemas.microsoft.com/office/powerpoint/2010/main" val="1830270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1" name="Freeform: Shape 10">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oup 11">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8" name="Group 12">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7">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 name="Group 13">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31" name="Freeform: Shape 14">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15">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7" name="TextBox 6">
            <a:extLst>
              <a:ext uri="{FF2B5EF4-FFF2-40B4-BE49-F238E27FC236}">
                <a16:creationId xmlns:a16="http://schemas.microsoft.com/office/drawing/2014/main" id="{5DAF177B-662D-492F-832C-68EA408E2A9D}"/>
              </a:ext>
            </a:extLst>
          </p:cNvPr>
          <p:cNvSpPr txBox="1"/>
          <p:nvPr/>
        </p:nvSpPr>
        <p:spPr>
          <a:xfrm>
            <a:off x="4795653" y="181044"/>
            <a:ext cx="5448097" cy="369332"/>
          </a:xfrm>
          <a:prstGeom prst="rect">
            <a:avLst/>
          </a:prstGeom>
          <a:noFill/>
        </p:spPr>
        <p:txBody>
          <a:bodyPr wrap="square" rtlCol="0">
            <a:spAutoFit/>
          </a:bodyPr>
          <a:lstStyle/>
          <a:p>
            <a:pPr algn="ctr"/>
            <a:r>
              <a:rPr lang="en-US" dirty="0">
                <a:solidFill>
                  <a:srgbClr val="FF0000"/>
                </a:solidFill>
              </a:rPr>
              <a:t>Keras model with LSTM layer </a:t>
            </a:r>
          </a:p>
        </p:txBody>
      </p:sp>
      <p:sp>
        <p:nvSpPr>
          <p:cNvPr id="2" name="TextBox 1">
            <a:extLst>
              <a:ext uri="{FF2B5EF4-FFF2-40B4-BE49-F238E27FC236}">
                <a16:creationId xmlns:a16="http://schemas.microsoft.com/office/drawing/2014/main" id="{EAA32847-8844-4C3C-BE45-E8714E3DACED}"/>
              </a:ext>
            </a:extLst>
          </p:cNvPr>
          <p:cNvSpPr txBox="1"/>
          <p:nvPr/>
        </p:nvSpPr>
        <p:spPr>
          <a:xfrm>
            <a:off x="4571999" y="964734"/>
            <a:ext cx="7499759" cy="2862322"/>
          </a:xfrm>
          <a:prstGeom prst="rect">
            <a:avLst/>
          </a:prstGeom>
          <a:noFill/>
        </p:spPr>
        <p:txBody>
          <a:bodyPr wrap="square" rtlCol="0">
            <a:spAutoFit/>
          </a:bodyPr>
          <a:lstStyle/>
          <a:p>
            <a:pPr marL="285750" indent="-285750">
              <a:buFontTx/>
              <a:buChar char="-"/>
            </a:pPr>
            <a:r>
              <a:rPr lang="en-US" dirty="0"/>
              <a:t>It a s feedforward artificial network.</a:t>
            </a:r>
          </a:p>
          <a:p>
            <a:pPr marL="285750" indent="-285750">
              <a:buFontTx/>
              <a:buChar char="-"/>
            </a:pPr>
            <a:r>
              <a:rPr lang="en-US" dirty="0"/>
              <a:t>Consists of  three-layer nodes.</a:t>
            </a:r>
          </a:p>
          <a:p>
            <a:pPr marL="742950" lvl="1" indent="-285750">
              <a:buFontTx/>
              <a:buChar char="-"/>
            </a:pPr>
            <a:r>
              <a:rPr lang="en-US" dirty="0"/>
              <a:t>Input, hidden, output layer. </a:t>
            </a:r>
          </a:p>
          <a:p>
            <a:pPr marL="742950" lvl="1" indent="-285750">
              <a:buFontTx/>
              <a:buChar char="-"/>
            </a:pPr>
            <a:r>
              <a:rPr lang="en-US" dirty="0"/>
              <a:t>Consists of artificial neurons .</a:t>
            </a:r>
          </a:p>
          <a:p>
            <a:pPr marL="742950" lvl="1" indent="-285750">
              <a:buFontTx/>
              <a:buChar char="-"/>
            </a:pPr>
            <a:r>
              <a:rPr lang="en-US" dirty="0"/>
              <a:t>The units have weighted input signals and an activation function is used to produce an output. </a:t>
            </a:r>
          </a:p>
          <a:p>
            <a:pPr marL="742950" lvl="1" indent="-285750">
              <a:buFontTx/>
              <a:buChar char="-"/>
            </a:pPr>
            <a:endParaRPr lang="en-US" dirty="0"/>
          </a:p>
          <a:p>
            <a:pPr marL="742950" lvl="1" indent="-285750">
              <a:buFontTx/>
              <a:buChar char="-"/>
            </a:pPr>
            <a:endParaRPr lang="en-US" dirty="0"/>
          </a:p>
          <a:p>
            <a:pPr marL="742950" lvl="1" indent="-285750">
              <a:buFontTx/>
              <a:buChar char="-"/>
            </a:pPr>
            <a:endParaRPr lang="en-US" dirty="0"/>
          </a:p>
          <a:p>
            <a:pPr marL="742950" lvl="1" indent="-285750">
              <a:buFontTx/>
              <a:buChar char="-"/>
            </a:pPr>
            <a:endParaRPr lang="en-US" dirty="0"/>
          </a:p>
        </p:txBody>
      </p:sp>
      <p:sp>
        <p:nvSpPr>
          <p:cNvPr id="4" name="TextBox 3">
            <a:extLst>
              <a:ext uri="{FF2B5EF4-FFF2-40B4-BE49-F238E27FC236}">
                <a16:creationId xmlns:a16="http://schemas.microsoft.com/office/drawing/2014/main" id="{A2A7665A-D71B-4604-A6AE-695456EA1385}"/>
              </a:ext>
            </a:extLst>
          </p:cNvPr>
          <p:cNvSpPr txBox="1"/>
          <p:nvPr/>
        </p:nvSpPr>
        <p:spPr>
          <a:xfrm>
            <a:off x="4795652" y="2734811"/>
            <a:ext cx="6495929" cy="646331"/>
          </a:xfrm>
          <a:prstGeom prst="rect">
            <a:avLst/>
          </a:prstGeom>
          <a:noFill/>
        </p:spPr>
        <p:txBody>
          <a:bodyPr wrap="square" rtlCol="0">
            <a:spAutoFit/>
          </a:bodyPr>
          <a:lstStyle/>
          <a:p>
            <a:r>
              <a:rPr lang="en-US" dirty="0"/>
              <a:t>The API style that I decided to use was Sequential Model: </a:t>
            </a:r>
          </a:p>
          <a:p>
            <a:r>
              <a:rPr lang="en-US" dirty="0"/>
              <a:t>- It is simple to use and great for 70% of the use cases. </a:t>
            </a:r>
          </a:p>
        </p:txBody>
      </p:sp>
      <p:sp>
        <p:nvSpPr>
          <p:cNvPr id="6" name="TextBox 5">
            <a:extLst>
              <a:ext uri="{FF2B5EF4-FFF2-40B4-BE49-F238E27FC236}">
                <a16:creationId xmlns:a16="http://schemas.microsoft.com/office/drawing/2014/main" id="{E6DAF8AE-6B30-44CB-9895-EE598E40045A}"/>
              </a:ext>
            </a:extLst>
          </p:cNvPr>
          <p:cNvSpPr txBox="1"/>
          <p:nvPr/>
        </p:nvSpPr>
        <p:spPr>
          <a:xfrm>
            <a:off x="5008228" y="3598877"/>
            <a:ext cx="6283353" cy="646331"/>
          </a:xfrm>
          <a:prstGeom prst="rect">
            <a:avLst/>
          </a:prstGeom>
          <a:noFill/>
        </p:spPr>
        <p:txBody>
          <a:bodyPr wrap="square" rtlCol="0">
            <a:spAutoFit/>
          </a:bodyPr>
          <a:lstStyle/>
          <a:p>
            <a:r>
              <a:rPr lang="en-US" dirty="0"/>
              <a:t>For the complier optimizer ‘</a:t>
            </a:r>
            <a:r>
              <a:rPr lang="en-US" dirty="0" err="1"/>
              <a:t>adam</a:t>
            </a:r>
            <a:r>
              <a:rPr lang="en-US" dirty="0"/>
              <a:t>’ used </a:t>
            </a:r>
            <a:r>
              <a:rPr lang="en-US" dirty="0" err="1"/>
              <a:t>used</a:t>
            </a:r>
            <a:r>
              <a:rPr lang="en-US" dirty="0"/>
              <a:t>, and loss function ‘</a:t>
            </a:r>
            <a:r>
              <a:rPr lang="en-US" dirty="0" err="1"/>
              <a:t>sparse_categorical_crossentropy</a:t>
            </a:r>
            <a:r>
              <a:rPr lang="en-US" dirty="0"/>
              <a:t>’</a:t>
            </a:r>
          </a:p>
        </p:txBody>
      </p:sp>
    </p:spTree>
    <p:extLst>
      <p:ext uri="{BB962C8B-B14F-4D97-AF65-F5344CB8AC3E}">
        <p14:creationId xmlns:p14="http://schemas.microsoft.com/office/powerpoint/2010/main" val="3230748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1" name="Freeform: Shape 10">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oup 11">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8" name="Group 12">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7">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 name="Group 13">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31" name="Freeform: Shape 14">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15">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extBox 1">
            <a:extLst>
              <a:ext uri="{FF2B5EF4-FFF2-40B4-BE49-F238E27FC236}">
                <a16:creationId xmlns:a16="http://schemas.microsoft.com/office/drawing/2014/main" id="{398C9215-A1CC-4905-AE21-B8F8158727CD}"/>
              </a:ext>
            </a:extLst>
          </p:cNvPr>
          <p:cNvSpPr txBox="1"/>
          <p:nvPr/>
        </p:nvSpPr>
        <p:spPr>
          <a:xfrm>
            <a:off x="6556791" y="85364"/>
            <a:ext cx="2599566" cy="369332"/>
          </a:xfrm>
          <a:prstGeom prst="rect">
            <a:avLst/>
          </a:prstGeom>
          <a:noFill/>
        </p:spPr>
        <p:txBody>
          <a:bodyPr wrap="square" rtlCol="0">
            <a:spAutoFit/>
          </a:bodyPr>
          <a:lstStyle/>
          <a:p>
            <a:r>
              <a:rPr lang="en-US" dirty="0">
                <a:solidFill>
                  <a:srgbClr val="FF0000"/>
                </a:solidFill>
              </a:rPr>
              <a:t>Model setup and results </a:t>
            </a:r>
          </a:p>
        </p:txBody>
      </p:sp>
      <p:pic>
        <p:nvPicPr>
          <p:cNvPr id="6" name="Picture 5" descr="Graphical user interface, text, application, email&#10;&#10;Description automatically generated">
            <a:extLst>
              <a:ext uri="{FF2B5EF4-FFF2-40B4-BE49-F238E27FC236}">
                <a16:creationId xmlns:a16="http://schemas.microsoft.com/office/drawing/2014/main" id="{A2BDFCC0-DD6E-41EE-B460-542A3A617F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5905" y="613654"/>
            <a:ext cx="6542267" cy="2953329"/>
          </a:xfrm>
          <a:prstGeom prst="rect">
            <a:avLst/>
          </a:prstGeom>
        </p:spPr>
      </p:pic>
      <p:pic>
        <p:nvPicPr>
          <p:cNvPr id="12" name="Picture 11" descr="Table&#10;&#10;Description automatically generated">
            <a:extLst>
              <a:ext uri="{FF2B5EF4-FFF2-40B4-BE49-F238E27FC236}">
                <a16:creationId xmlns:a16="http://schemas.microsoft.com/office/drawing/2014/main" id="{2C3E0C23-558D-4E4F-AC71-782C5A576F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3696" y="3725941"/>
            <a:ext cx="4781550" cy="2552700"/>
          </a:xfrm>
          <a:prstGeom prst="rect">
            <a:avLst/>
          </a:prstGeom>
        </p:spPr>
      </p:pic>
      <p:pic>
        <p:nvPicPr>
          <p:cNvPr id="14" name="Picture 13" descr="Chart&#10;&#10;Description automatically generated">
            <a:extLst>
              <a:ext uri="{FF2B5EF4-FFF2-40B4-BE49-F238E27FC236}">
                <a16:creationId xmlns:a16="http://schemas.microsoft.com/office/drawing/2014/main" id="{6AA24B6C-9A2D-4C0A-89F6-75C076D1FA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507" y="270030"/>
            <a:ext cx="3379396" cy="2329424"/>
          </a:xfrm>
          <a:prstGeom prst="rect">
            <a:avLst/>
          </a:prstGeom>
        </p:spPr>
      </p:pic>
      <p:pic>
        <p:nvPicPr>
          <p:cNvPr id="16" name="Picture 15" descr="Chart&#10;&#10;Description automatically generated">
            <a:extLst>
              <a:ext uri="{FF2B5EF4-FFF2-40B4-BE49-F238E27FC236}">
                <a16:creationId xmlns:a16="http://schemas.microsoft.com/office/drawing/2014/main" id="{C3A7C57A-351F-4E9A-BFD4-2F85BBA03E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942" y="3429000"/>
            <a:ext cx="3379397" cy="2235370"/>
          </a:xfrm>
          <a:prstGeom prst="rect">
            <a:avLst/>
          </a:prstGeom>
        </p:spPr>
      </p:pic>
    </p:spTree>
    <p:extLst>
      <p:ext uri="{BB962C8B-B14F-4D97-AF65-F5344CB8AC3E}">
        <p14:creationId xmlns:p14="http://schemas.microsoft.com/office/powerpoint/2010/main" val="3863190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1" name="Freeform: Shape 10">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oup 11">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8" name="Group 12">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7">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 name="Group 13">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31" name="Freeform: Shape 14">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15">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7" name="TextBox 6">
            <a:extLst>
              <a:ext uri="{FF2B5EF4-FFF2-40B4-BE49-F238E27FC236}">
                <a16:creationId xmlns:a16="http://schemas.microsoft.com/office/drawing/2014/main" id="{5DAF177B-662D-492F-832C-68EA408E2A9D}"/>
              </a:ext>
            </a:extLst>
          </p:cNvPr>
          <p:cNvSpPr txBox="1"/>
          <p:nvPr/>
        </p:nvSpPr>
        <p:spPr>
          <a:xfrm>
            <a:off x="4085968" y="350108"/>
            <a:ext cx="5885935" cy="369332"/>
          </a:xfrm>
          <a:prstGeom prst="rect">
            <a:avLst/>
          </a:prstGeom>
          <a:noFill/>
        </p:spPr>
        <p:txBody>
          <a:bodyPr wrap="square" rtlCol="0">
            <a:spAutoFit/>
          </a:bodyPr>
          <a:lstStyle/>
          <a:p>
            <a:pPr algn="ctr"/>
            <a:r>
              <a:rPr lang="en-US" dirty="0">
                <a:solidFill>
                  <a:srgbClr val="FF0000"/>
                </a:solidFill>
              </a:rPr>
              <a:t>References</a:t>
            </a:r>
          </a:p>
        </p:txBody>
      </p:sp>
      <p:sp>
        <p:nvSpPr>
          <p:cNvPr id="8" name="TextBox 7">
            <a:extLst>
              <a:ext uri="{FF2B5EF4-FFF2-40B4-BE49-F238E27FC236}">
                <a16:creationId xmlns:a16="http://schemas.microsoft.com/office/drawing/2014/main" id="{281A2BF9-A289-4740-894A-DAF2B196ACFC}"/>
              </a:ext>
            </a:extLst>
          </p:cNvPr>
          <p:cNvSpPr txBox="1"/>
          <p:nvPr/>
        </p:nvSpPr>
        <p:spPr>
          <a:xfrm>
            <a:off x="4288015" y="1512210"/>
            <a:ext cx="7557996" cy="774507"/>
          </a:xfrm>
          <a:prstGeom prst="rect">
            <a:avLst/>
          </a:prstGeom>
          <a:noFill/>
        </p:spPr>
        <p:txBody>
          <a:bodyPr wrap="square" rtlCol="0">
            <a:spAutoFit/>
          </a:bodyPr>
          <a:lstStyle/>
          <a:p>
            <a:pPr marL="285750" marR="0" indent="-285750">
              <a:lnSpc>
                <a:spcPct val="107000"/>
              </a:lnSpc>
              <a:spcBef>
                <a:spcPts val="0"/>
              </a:spcBef>
              <a:spcAft>
                <a:spcPts val="800"/>
              </a:spcAft>
              <a:buFontTx/>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https://www.kaggle.com/shivamb/netflix-shows </a:t>
            </a:r>
          </a:p>
          <a:p>
            <a:pPr marL="285750" marR="0" indent="-285750">
              <a:lnSpc>
                <a:spcPct val="107000"/>
              </a:lnSpc>
              <a:spcBef>
                <a:spcPts val="0"/>
              </a:spcBef>
              <a:spcAft>
                <a:spcPts val="800"/>
              </a:spcAft>
              <a:buFontTx/>
              <a:buChar char="-"/>
            </a:pPr>
            <a:r>
              <a:rPr lang="en-US" dirty="0">
                <a:latin typeface="Calibri" panose="020F0502020204030204" pitchFamily="34" charset="0"/>
                <a:ea typeface="Calibri" panose="020F0502020204030204" pitchFamily="34" charset="0"/>
                <a:cs typeface="Times New Roman" panose="02020603050405020304" pitchFamily="18" charset="0"/>
              </a:rPr>
              <a:t>Class PowerPoints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3456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B9BDDBD-AC59-45CC-ACEC-A87597A7E78A}"/>
              </a:ext>
            </a:extLst>
          </p:cNvPr>
          <p:cNvSpPr txBox="1">
            <a:spLocks noGrp="1"/>
          </p:cNvSpPr>
          <p:nvPr>
            <p:ph idx="1"/>
          </p:nvPr>
        </p:nvSpPr>
        <p:spPr>
          <a:xfrm>
            <a:off x="4065562" y="1825625"/>
            <a:ext cx="7288237" cy="968470"/>
          </a:xfrm>
          <a:prstGeom prst="rect">
            <a:avLst/>
          </a:prstGeom>
          <a:noFill/>
        </p:spPr>
        <p:txBody>
          <a:bodyPr wrap="square" rtlCol="0">
            <a:spAutoFit/>
          </a:bodyPr>
          <a:lstStyle/>
          <a:p>
            <a:r>
              <a:rPr lang="en-US" sz="1800" dirty="0"/>
              <a:t>Srikanth contribution to the project:</a:t>
            </a:r>
          </a:p>
          <a:p>
            <a:pPr marL="457200" lvl="1" indent="0">
              <a:buNone/>
            </a:pPr>
            <a:r>
              <a:rPr lang="en-US" sz="1800" dirty="0"/>
              <a:t>Creating BOW (using Rake)</a:t>
            </a:r>
          </a:p>
          <a:p>
            <a:pPr marL="457200" lvl="1" indent="0">
              <a:buNone/>
            </a:pPr>
            <a:r>
              <a:rPr lang="en-US" sz="1800" dirty="0"/>
              <a:t>Cosine Similarity for recommendation </a:t>
            </a:r>
          </a:p>
        </p:txBody>
      </p:sp>
    </p:spTree>
    <p:extLst>
      <p:ext uri="{BB962C8B-B14F-4D97-AF65-F5344CB8AC3E}">
        <p14:creationId xmlns:p14="http://schemas.microsoft.com/office/powerpoint/2010/main" val="1221337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5190E-500E-4404-8DAB-0839259ED6BF}"/>
              </a:ext>
            </a:extLst>
          </p:cNvPr>
          <p:cNvSpPr>
            <a:spLocks noGrp="1"/>
          </p:cNvSpPr>
          <p:nvPr>
            <p:ph type="title"/>
          </p:nvPr>
        </p:nvSpPr>
        <p:spPr>
          <a:xfrm>
            <a:off x="838200" y="365126"/>
            <a:ext cx="10515600" cy="577410"/>
          </a:xfrm>
        </p:spPr>
        <p:txBody>
          <a:bodyPr>
            <a:normAutofit/>
          </a:bodyPr>
          <a:lstStyle/>
          <a:p>
            <a:pPr algn="ctr"/>
            <a:r>
              <a:rPr lang="en-US" sz="1800" b="1" i="1" dirty="0">
                <a:solidFill>
                  <a:srgbClr val="FF0000"/>
                </a:solidFill>
                <a:latin typeface="Century Schoolbook" panose="02040604050505020304" pitchFamily="18" charset="0"/>
              </a:rPr>
              <a:t>NETFLIX MOVIE RECOMMENDATION USING COSINE SIMILARITY</a:t>
            </a:r>
            <a:endParaRPr lang="en-US" sz="1800" dirty="0">
              <a:solidFill>
                <a:srgbClr val="FF0000"/>
              </a:solidFill>
            </a:endParaRPr>
          </a:p>
        </p:txBody>
      </p:sp>
      <p:sp>
        <p:nvSpPr>
          <p:cNvPr id="3" name="Content Placeholder 2">
            <a:extLst>
              <a:ext uri="{FF2B5EF4-FFF2-40B4-BE49-F238E27FC236}">
                <a16:creationId xmlns:a16="http://schemas.microsoft.com/office/drawing/2014/main" id="{50463040-8283-4838-A2F4-A47396022F68}"/>
              </a:ext>
            </a:extLst>
          </p:cNvPr>
          <p:cNvSpPr>
            <a:spLocks noGrp="1"/>
          </p:cNvSpPr>
          <p:nvPr>
            <p:ph idx="1"/>
          </p:nvPr>
        </p:nvSpPr>
        <p:spPr>
          <a:xfrm>
            <a:off x="838201" y="1167619"/>
            <a:ext cx="9839178" cy="3573193"/>
          </a:xfrm>
        </p:spPr>
        <p:txBody>
          <a:bodyPr>
            <a:normAutofit/>
          </a:bodyPr>
          <a:lstStyle/>
          <a:p>
            <a:r>
              <a:rPr lang="en-US" sz="1800" dirty="0"/>
              <a:t>Preprocessed Data of Netflix titles csv</a:t>
            </a:r>
          </a:p>
          <a:p>
            <a:pPr marL="0" indent="0">
              <a:buNone/>
            </a:pPr>
            <a:endParaRPr lang="en-US" sz="1800" dirty="0">
              <a:latin typeface="Century Schoolbook" panose="02040604050505020304" pitchFamily="18" charset="0"/>
            </a:endParaRPr>
          </a:p>
          <a:p>
            <a:pPr marL="0" indent="0">
              <a:buNone/>
            </a:pPr>
            <a:endParaRPr lang="en-US" sz="1800" dirty="0">
              <a:latin typeface="Century Schoolbook" panose="02040604050505020304" pitchFamily="18" charset="0"/>
            </a:endParaRPr>
          </a:p>
          <a:p>
            <a:pPr marL="0" indent="0">
              <a:buNone/>
            </a:pPr>
            <a:endParaRPr lang="en-US" sz="1800" dirty="0">
              <a:latin typeface="Century Schoolbook" panose="02040604050505020304" pitchFamily="18" charset="0"/>
            </a:endParaRPr>
          </a:p>
          <a:p>
            <a:pPr marL="0" indent="0">
              <a:buNone/>
            </a:pPr>
            <a:endParaRPr lang="en-US" sz="1800" dirty="0">
              <a:latin typeface="Century Schoolbook" panose="02040604050505020304" pitchFamily="18" charset="0"/>
            </a:endParaRPr>
          </a:p>
          <a:p>
            <a:pPr marL="0" indent="0">
              <a:buNone/>
            </a:pPr>
            <a:endParaRPr lang="en-US" sz="1800" dirty="0">
              <a:latin typeface="Century Schoolbook" panose="02040604050505020304" pitchFamily="18" charset="0"/>
            </a:endParaRPr>
          </a:p>
          <a:p>
            <a:r>
              <a:rPr lang="en-US" sz="1800" dirty="0"/>
              <a:t>The BOW column contains combination of title and description column in lower case.</a:t>
            </a:r>
          </a:p>
          <a:p>
            <a:r>
              <a:rPr lang="en-US" sz="1800" dirty="0"/>
              <a:t>Two columns are combined to make search more efficient based on title as well as description column.</a:t>
            </a:r>
          </a:p>
          <a:p>
            <a:pPr marL="0" indent="0">
              <a:buNone/>
            </a:pPr>
            <a:endParaRPr lang="en-US" sz="1800" dirty="0">
              <a:latin typeface="Century Schoolbook" panose="02040604050505020304" pitchFamily="18" charset="0"/>
            </a:endParaRPr>
          </a:p>
        </p:txBody>
      </p:sp>
      <p:pic>
        <p:nvPicPr>
          <p:cNvPr id="4" name="Picture 3" descr="Table&#10;&#10;Description automatically generated with low confidence">
            <a:extLst>
              <a:ext uri="{FF2B5EF4-FFF2-40B4-BE49-F238E27FC236}">
                <a16:creationId xmlns:a16="http://schemas.microsoft.com/office/drawing/2014/main" id="{22EB4058-2B1B-4B59-BB59-A38FDECC5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399" y="1406770"/>
            <a:ext cx="4676335" cy="2022230"/>
          </a:xfrm>
          <a:prstGeom prst="rect">
            <a:avLst/>
          </a:prstGeom>
        </p:spPr>
      </p:pic>
    </p:spTree>
    <p:extLst>
      <p:ext uri="{BB962C8B-B14F-4D97-AF65-F5344CB8AC3E}">
        <p14:creationId xmlns:p14="http://schemas.microsoft.com/office/powerpoint/2010/main" val="529001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526</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Century Schoolbook</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NETFLIX MOVIE RECOMMENDATION USING COSINE SIMILARITY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Irfan (UMKC-Student)</dc:creator>
  <cp:lastModifiedBy>srikanthyelem@outlook.com</cp:lastModifiedBy>
  <cp:revision>23</cp:revision>
  <dcterms:created xsi:type="dcterms:W3CDTF">2021-03-22T19:51:27Z</dcterms:created>
  <dcterms:modified xsi:type="dcterms:W3CDTF">2021-04-30T11:10:06Z</dcterms:modified>
</cp:coreProperties>
</file>