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CF0EDBB-2559-43D4-BF18-DDE3549802E9}">
          <p14:sldIdLst>
            <p14:sldId id="257"/>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7C4D-6E70-4227-95E0-B74FF99FF7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C48EC-E8AA-4815-8F26-58BD1F2B3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26454-9CE3-4E7B-A6A5-DB4C98C20F63}"/>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938DBA1F-1974-4A3C-9B74-6DDECA832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D97F7-3034-4E27-9B4B-EC8123EDE336}"/>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1839251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3D7A-8B76-44CD-A0FC-912E4F5A38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05BD5D-6AAF-498C-9DF3-0A896E17B6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131D5-68CF-4A4D-A655-2EDF5D0D095B}"/>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B5EF9ED5-CC41-4594-B065-6AC3F8BCF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89498-B682-4069-BA54-C25D53725209}"/>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95083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0FD9B-63DA-4C71-BFF8-3D6CC7B7A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53BEDF-DF39-449A-A36B-E91162BAAC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CDB38-0568-462F-9C94-C33420DD7956}"/>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E9F24F1B-7241-4839-817C-F164D7F5D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6DF8E-1776-4178-9D74-F35DC624B4AF}"/>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222110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2A0C8-A3B9-4154-9187-B36C73DB5D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843BF-3CB9-4416-AA5B-9507E8A7A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75F7E-AFB2-4452-B2FF-D4668A99603F}"/>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56FDA885-38EB-45A3-A85C-20E48BF40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14DD9-F196-4004-B5F0-CCD49FA9CF2C}"/>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425949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1229-2EE7-457B-8555-69E2A0F2E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223930-A62F-4DE9-8397-FEBC1B145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FCC4CF-247D-462B-B8A5-DF551E679D07}"/>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2B88DE74-1015-4A6E-9B75-E1421B5CE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40B81-474C-45A9-8583-5874AAA5844D}"/>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3336669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2F308-0996-4BA7-B547-A70630EE0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BB06A-AD02-4EC8-A851-4CBF66C068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9EB583-E2F8-458D-8875-252EB0505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28E144-B7C8-4E23-8FA3-BB8CB2A0C967}"/>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6" name="Footer Placeholder 5">
            <a:extLst>
              <a:ext uri="{FF2B5EF4-FFF2-40B4-BE49-F238E27FC236}">
                <a16:creationId xmlns:a16="http://schemas.microsoft.com/office/drawing/2014/main" id="{6E70CAD3-DD31-4F53-A3E0-C44A69449C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1A462-EA7A-4402-9FD3-0E71DF5EDD24}"/>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353088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AE80-E2C3-4577-91ED-DF18BB075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5CC944-6151-48F1-8D7D-0040BDC56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BAF8F1-78E0-4518-83E8-7F9A2BEA92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F741C-9395-4476-9C0D-9945C3FE5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B693A-5F2E-4B0E-8C36-A6CE6FB26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C308A-A0A5-4D8C-B6CF-23324C31BD79}"/>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8" name="Footer Placeholder 7">
            <a:extLst>
              <a:ext uri="{FF2B5EF4-FFF2-40B4-BE49-F238E27FC236}">
                <a16:creationId xmlns:a16="http://schemas.microsoft.com/office/drawing/2014/main" id="{AB59D253-A301-4B5A-B683-87C67F666D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AE8FE-9F07-4F82-9672-3615FA8664EB}"/>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173018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51E5-E19D-40A2-ACA2-9065F22DD4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574E1-0C80-4D0D-963D-3FFDF7C7F382}"/>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4" name="Footer Placeholder 3">
            <a:extLst>
              <a:ext uri="{FF2B5EF4-FFF2-40B4-BE49-F238E27FC236}">
                <a16:creationId xmlns:a16="http://schemas.microsoft.com/office/drawing/2014/main" id="{8C86E54A-C19D-4B6B-9CA2-E31AAC14E2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A2587-1B9A-40E5-A9C0-9F44F1445088}"/>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421477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BCE16-418D-4A64-BFCB-D66C146ECB67}"/>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3" name="Footer Placeholder 2">
            <a:extLst>
              <a:ext uri="{FF2B5EF4-FFF2-40B4-BE49-F238E27FC236}">
                <a16:creationId xmlns:a16="http://schemas.microsoft.com/office/drawing/2014/main" id="{F5B8C2C1-A091-4CF2-863C-49B95FF029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84C86-782C-4F30-B4A5-E387FFC3A73A}"/>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126936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6078-F477-4367-9523-BB2353C08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451B4-E10E-4563-B5C7-27BBA939C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713806-5971-4458-992E-30274AA97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38E36-B2E7-4456-B6B2-8DDE85EFA0C0}"/>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6" name="Footer Placeholder 5">
            <a:extLst>
              <a:ext uri="{FF2B5EF4-FFF2-40B4-BE49-F238E27FC236}">
                <a16:creationId xmlns:a16="http://schemas.microsoft.com/office/drawing/2014/main" id="{B387C214-2CF3-42AC-B441-5D24228EF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2327F8-00FD-465F-B961-61A707179775}"/>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4131303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5F80-D096-4B75-85B2-AF0A9B388A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48B96-1BC8-4EB6-B304-EE5BB2FA61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FA799-723D-47C6-A71C-4C1E23CFD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EB57B-E714-4CC0-981E-69E99EDCF792}"/>
              </a:ext>
            </a:extLst>
          </p:cNvPr>
          <p:cNvSpPr>
            <a:spLocks noGrp="1"/>
          </p:cNvSpPr>
          <p:nvPr>
            <p:ph type="dt" sz="half" idx="10"/>
          </p:nvPr>
        </p:nvSpPr>
        <p:spPr/>
        <p:txBody>
          <a:bodyPr/>
          <a:lstStyle/>
          <a:p>
            <a:fld id="{0DA03642-2622-44A3-B8E8-6EF9192988D8}" type="datetimeFigureOut">
              <a:rPr lang="en-US" smtClean="0"/>
              <a:t>4/27/2021</a:t>
            </a:fld>
            <a:endParaRPr lang="en-US"/>
          </a:p>
        </p:txBody>
      </p:sp>
      <p:sp>
        <p:nvSpPr>
          <p:cNvPr id="6" name="Footer Placeholder 5">
            <a:extLst>
              <a:ext uri="{FF2B5EF4-FFF2-40B4-BE49-F238E27FC236}">
                <a16:creationId xmlns:a16="http://schemas.microsoft.com/office/drawing/2014/main" id="{ACB695F1-43AD-40D7-8702-A754FE416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D3D3C-3D2F-4D2B-912E-DBD4027C7A7A}"/>
              </a:ext>
            </a:extLst>
          </p:cNvPr>
          <p:cNvSpPr>
            <a:spLocks noGrp="1"/>
          </p:cNvSpPr>
          <p:nvPr>
            <p:ph type="sldNum" sz="quarter" idx="12"/>
          </p:nvPr>
        </p:nvSpPr>
        <p:spPr/>
        <p:txBody>
          <a:bodyPr/>
          <a:lstStyle/>
          <a:p>
            <a:fld id="{1D767E44-27C9-46C4-99EC-16CC9ECE418D}" type="slidenum">
              <a:rPr lang="en-US" smtClean="0"/>
              <a:t>‹#›</a:t>
            </a:fld>
            <a:endParaRPr lang="en-US"/>
          </a:p>
        </p:txBody>
      </p:sp>
    </p:spTree>
    <p:extLst>
      <p:ext uri="{BB962C8B-B14F-4D97-AF65-F5344CB8AC3E}">
        <p14:creationId xmlns:p14="http://schemas.microsoft.com/office/powerpoint/2010/main" val="2517441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264EBD-0CD3-4FA1-82F3-A6CB5630E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24AA2B-9AD0-40AD-BDEA-07C689EB0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E8CBC-3540-4C38-A4DB-529F70AC2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03642-2622-44A3-B8E8-6EF9192988D8}" type="datetimeFigureOut">
              <a:rPr lang="en-US" smtClean="0"/>
              <a:t>4/27/2021</a:t>
            </a:fld>
            <a:endParaRPr lang="en-US"/>
          </a:p>
        </p:txBody>
      </p:sp>
      <p:sp>
        <p:nvSpPr>
          <p:cNvPr id="5" name="Footer Placeholder 4">
            <a:extLst>
              <a:ext uri="{FF2B5EF4-FFF2-40B4-BE49-F238E27FC236}">
                <a16:creationId xmlns:a16="http://schemas.microsoft.com/office/drawing/2014/main" id="{DFB3ECB2-617E-4EE1-9D3E-2AD445AB5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1ECFE5-1AC4-4290-BAD2-E785AA063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67E44-27C9-46C4-99EC-16CC9ECE418D}" type="slidenum">
              <a:rPr lang="en-US" smtClean="0"/>
              <a:t>‹#›</a:t>
            </a:fld>
            <a:endParaRPr lang="en-US"/>
          </a:p>
        </p:txBody>
      </p:sp>
    </p:spTree>
    <p:extLst>
      <p:ext uri="{BB962C8B-B14F-4D97-AF65-F5344CB8AC3E}">
        <p14:creationId xmlns:p14="http://schemas.microsoft.com/office/powerpoint/2010/main" val="19337212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8EDF3E-9C99-4587-9C36-8B7DE894413A}"/>
              </a:ext>
            </a:extLst>
          </p:cNvPr>
          <p:cNvSpPr>
            <a:spLocks noGrp="1"/>
          </p:cNvSpPr>
          <p:nvPr>
            <p:ph sz="half" idx="1"/>
          </p:nvPr>
        </p:nvSpPr>
        <p:spPr>
          <a:xfrm>
            <a:off x="677334" y="1825625"/>
            <a:ext cx="4184035" cy="4215736"/>
          </a:xfrm>
        </p:spPr>
        <p:txBody>
          <a:bodyPr>
            <a:normAutofit/>
          </a:bodyPr>
          <a:lstStyle/>
          <a:p>
            <a:r>
              <a:rPr lang="en-US" sz="2400" dirty="0">
                <a:latin typeface="Century Schoolbook" panose="02040604050505020304" pitchFamily="18" charset="0"/>
              </a:rPr>
              <a:t>Preprocessed Data of Netflix titles csv</a:t>
            </a:r>
          </a:p>
          <a:p>
            <a:pPr marL="0" indent="0">
              <a:buNone/>
            </a:pPr>
            <a:r>
              <a:rPr lang="en-US" dirty="0"/>
              <a:t> </a:t>
            </a:r>
          </a:p>
          <a:p>
            <a:endParaRPr lang="en-US" dirty="0"/>
          </a:p>
        </p:txBody>
      </p:sp>
      <p:sp>
        <p:nvSpPr>
          <p:cNvPr id="4" name="Content Placeholder 3">
            <a:extLst>
              <a:ext uri="{FF2B5EF4-FFF2-40B4-BE49-F238E27FC236}">
                <a16:creationId xmlns:a16="http://schemas.microsoft.com/office/drawing/2014/main" id="{A06CD33F-82B2-4A95-95DB-F87A12280110}"/>
              </a:ext>
            </a:extLst>
          </p:cNvPr>
          <p:cNvSpPr>
            <a:spLocks noGrp="1"/>
          </p:cNvSpPr>
          <p:nvPr>
            <p:ph sz="half" idx="2"/>
          </p:nvPr>
        </p:nvSpPr>
        <p:spPr>
          <a:xfrm>
            <a:off x="5899311" y="1825625"/>
            <a:ext cx="5307365" cy="4110941"/>
          </a:xfrm>
        </p:spPr>
        <p:txBody>
          <a:bodyPr>
            <a:normAutofit/>
          </a:bodyPr>
          <a:lstStyle/>
          <a:p>
            <a:r>
              <a:rPr lang="en-US" sz="2400" dirty="0">
                <a:latin typeface="Century Schoolbook" panose="02040604050505020304" pitchFamily="18" charset="0"/>
              </a:rPr>
              <a:t>The BOW column contains combination of title and description column in lower case.</a:t>
            </a:r>
          </a:p>
          <a:p>
            <a:endParaRPr lang="en-US" sz="2400" dirty="0">
              <a:latin typeface="Century Schoolbook" panose="02040604050505020304" pitchFamily="18" charset="0"/>
            </a:endParaRPr>
          </a:p>
          <a:p>
            <a:r>
              <a:rPr lang="en-US" sz="2400" dirty="0">
                <a:latin typeface="Century Schoolbook" panose="02040604050505020304" pitchFamily="18" charset="0"/>
              </a:rPr>
              <a:t>Two columns are combined to make search more efficient based on title as well as description column</a:t>
            </a:r>
          </a:p>
        </p:txBody>
      </p:sp>
      <p:pic>
        <p:nvPicPr>
          <p:cNvPr id="5" name="Picture 4" descr="Table&#10;&#10;Description automatically generated with low confidence">
            <a:extLst>
              <a:ext uri="{FF2B5EF4-FFF2-40B4-BE49-F238E27FC236}">
                <a16:creationId xmlns:a16="http://schemas.microsoft.com/office/drawing/2014/main" id="{76EABB6B-52A5-4FF5-967B-497A91793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324" y="2785403"/>
            <a:ext cx="4605997" cy="2715065"/>
          </a:xfrm>
          <a:prstGeom prst="rect">
            <a:avLst/>
          </a:prstGeom>
        </p:spPr>
      </p:pic>
      <p:sp>
        <p:nvSpPr>
          <p:cNvPr id="6" name="Content Placeholder 2">
            <a:extLst>
              <a:ext uri="{FF2B5EF4-FFF2-40B4-BE49-F238E27FC236}">
                <a16:creationId xmlns:a16="http://schemas.microsoft.com/office/drawing/2014/main" id="{6AD8BFAD-8D5B-4F25-A8C5-C9EFB8BCDEBD}"/>
              </a:ext>
            </a:extLst>
          </p:cNvPr>
          <p:cNvSpPr txBox="1">
            <a:spLocks/>
          </p:cNvSpPr>
          <p:nvPr/>
        </p:nvSpPr>
        <p:spPr>
          <a:xfrm>
            <a:off x="1809456" y="333961"/>
            <a:ext cx="8420687" cy="8151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i="1" dirty="0">
                <a:latin typeface="Century Schoolbook" panose="02040604050505020304" pitchFamily="18" charset="0"/>
              </a:rPr>
              <a:t> NETFLIX MOVIE RECOMMENDATION USING COSINE SIMILARITY</a:t>
            </a:r>
          </a:p>
        </p:txBody>
      </p:sp>
    </p:spTree>
    <p:extLst>
      <p:ext uri="{BB962C8B-B14F-4D97-AF65-F5344CB8AC3E}">
        <p14:creationId xmlns:p14="http://schemas.microsoft.com/office/powerpoint/2010/main" val="88090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E6AECEF-C0AC-4086-A89A-F959F21D3F49}"/>
              </a:ext>
            </a:extLst>
          </p:cNvPr>
          <p:cNvSpPr>
            <a:spLocks noGrp="1"/>
          </p:cNvSpPr>
          <p:nvPr>
            <p:ph sz="half" idx="2"/>
          </p:nvPr>
        </p:nvSpPr>
        <p:spPr>
          <a:xfrm>
            <a:off x="836612" y="1392701"/>
            <a:ext cx="5157787" cy="4796961"/>
          </a:xfrm>
        </p:spPr>
        <p:txBody>
          <a:bodyPr/>
          <a:lstStyle/>
          <a:p>
            <a:r>
              <a:rPr lang="en-US" sz="2400" dirty="0">
                <a:latin typeface="Century Schoolbook" panose="02040604050505020304" pitchFamily="18" charset="0"/>
              </a:rPr>
              <a:t>Cosine similarity model is used for training the data and getting recommendations.</a:t>
            </a:r>
          </a:p>
          <a:p>
            <a:endParaRPr lang="en-US" dirty="0"/>
          </a:p>
        </p:txBody>
      </p:sp>
      <p:sp>
        <p:nvSpPr>
          <p:cNvPr id="6" name="Content Placeholder 5">
            <a:extLst>
              <a:ext uri="{FF2B5EF4-FFF2-40B4-BE49-F238E27FC236}">
                <a16:creationId xmlns:a16="http://schemas.microsoft.com/office/drawing/2014/main" id="{D9B4402A-8292-4E23-883C-EAA87E0E7DA6}"/>
              </a:ext>
            </a:extLst>
          </p:cNvPr>
          <p:cNvSpPr>
            <a:spLocks noGrp="1"/>
          </p:cNvSpPr>
          <p:nvPr>
            <p:ph sz="quarter" idx="4"/>
          </p:nvPr>
        </p:nvSpPr>
        <p:spPr>
          <a:xfrm>
            <a:off x="6172200" y="1392701"/>
            <a:ext cx="5183188" cy="4796961"/>
          </a:xfrm>
        </p:spPr>
        <p:txBody>
          <a:bodyPr/>
          <a:lstStyle/>
          <a:p>
            <a:r>
              <a:rPr lang="en-US" sz="2400" b="0" i="0" dirty="0">
                <a:solidFill>
                  <a:srgbClr val="333333"/>
                </a:solidFill>
                <a:effectLst/>
                <a:latin typeface="Century Schoolbook" panose="02040604050505020304" pitchFamily="18" charset="0"/>
              </a:rPr>
              <a:t>Cosine Similarity calculates the similarity between two things. </a:t>
            </a:r>
          </a:p>
          <a:p>
            <a:pPr marL="0" indent="0">
              <a:buNone/>
            </a:pPr>
            <a:endParaRPr lang="en-US" sz="2400" b="0" i="0" dirty="0">
              <a:solidFill>
                <a:srgbClr val="333333"/>
              </a:solidFill>
              <a:effectLst/>
              <a:latin typeface="Century Schoolbook" panose="02040604050505020304" pitchFamily="18" charset="0"/>
            </a:endParaRPr>
          </a:p>
          <a:p>
            <a:r>
              <a:rPr lang="en-US" sz="2400" dirty="0">
                <a:solidFill>
                  <a:srgbClr val="333333"/>
                </a:solidFill>
                <a:latin typeface="Century Schoolbook" panose="02040604050505020304" pitchFamily="18" charset="0"/>
              </a:rPr>
              <a:t>After </a:t>
            </a:r>
            <a:r>
              <a:rPr lang="en-US" sz="2400" b="0" i="0" dirty="0">
                <a:solidFill>
                  <a:srgbClr val="333333"/>
                </a:solidFill>
                <a:effectLst/>
                <a:latin typeface="Century Schoolbook" panose="02040604050505020304" pitchFamily="18" charset="0"/>
              </a:rPr>
              <a:t>computing the similarity, we further use those computed values for recommendations</a:t>
            </a:r>
            <a:r>
              <a:rPr lang="en-US" b="0" i="0" dirty="0">
                <a:solidFill>
                  <a:srgbClr val="333333"/>
                </a:solidFill>
                <a:effectLst/>
                <a:latin typeface="Open Sans" panose="020B0606030504020204" pitchFamily="34" charset="0"/>
              </a:rPr>
              <a:t>.</a:t>
            </a:r>
            <a:endParaRPr lang="en-US" dirty="0"/>
          </a:p>
        </p:txBody>
      </p:sp>
      <p:pic>
        <p:nvPicPr>
          <p:cNvPr id="8" name="Content Placeholder 7" descr="Graphical user interface, text, application&#10;&#10;Description automatically generated">
            <a:extLst>
              <a:ext uri="{FF2B5EF4-FFF2-40B4-BE49-F238E27FC236}">
                <a16:creationId xmlns:a16="http://schemas.microsoft.com/office/drawing/2014/main" id="{226A0211-A9A3-42C1-8517-CA9E431BE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11" y="2968284"/>
            <a:ext cx="5183188" cy="2497016"/>
          </a:xfrm>
          <a:prstGeom prst="rect">
            <a:avLst/>
          </a:prstGeom>
        </p:spPr>
      </p:pic>
    </p:spTree>
    <p:extLst>
      <p:ext uri="{BB962C8B-B14F-4D97-AF65-F5344CB8AC3E}">
        <p14:creationId xmlns:p14="http://schemas.microsoft.com/office/powerpoint/2010/main" val="62206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75C5819-7B46-4961-89AE-E029407502B7}"/>
              </a:ext>
            </a:extLst>
          </p:cNvPr>
          <p:cNvSpPr>
            <a:spLocks noGrp="1"/>
          </p:cNvSpPr>
          <p:nvPr>
            <p:ph sz="half" idx="2"/>
          </p:nvPr>
        </p:nvSpPr>
        <p:spPr>
          <a:xfrm>
            <a:off x="814388" y="211015"/>
            <a:ext cx="5281612" cy="5978648"/>
          </a:xfrm>
        </p:spPr>
        <p:txBody>
          <a:bodyPr/>
          <a:lstStyle/>
          <a:p>
            <a:endParaRPr lang="en-US" dirty="0"/>
          </a:p>
          <a:p>
            <a:endParaRPr lang="en-US" dirty="0"/>
          </a:p>
          <a:p>
            <a:r>
              <a:rPr lang="en-US" sz="2400" dirty="0">
                <a:latin typeface="Century Schoolbook" panose="02040604050505020304" pitchFamily="18" charset="0"/>
                <a:ea typeface="Open Sans" panose="020B0606030504020204" pitchFamily="34" charset="0"/>
                <a:cs typeface="Open Sans" panose="020B0606030504020204" pitchFamily="34" charset="0"/>
              </a:rPr>
              <a:t>We pass the title and get all the recommendations that matches the title</a:t>
            </a:r>
          </a:p>
          <a:p>
            <a:endParaRPr lang="en-US" dirty="0"/>
          </a:p>
          <a:p>
            <a:endParaRPr lang="en-US" dirty="0"/>
          </a:p>
        </p:txBody>
      </p:sp>
      <p:sp>
        <p:nvSpPr>
          <p:cNvPr id="6" name="Content Placeholder 5">
            <a:extLst>
              <a:ext uri="{FF2B5EF4-FFF2-40B4-BE49-F238E27FC236}">
                <a16:creationId xmlns:a16="http://schemas.microsoft.com/office/drawing/2014/main" id="{D9B4402A-8292-4E23-883C-EAA87E0E7DA6}"/>
              </a:ext>
            </a:extLst>
          </p:cNvPr>
          <p:cNvSpPr>
            <a:spLocks noGrp="1"/>
          </p:cNvSpPr>
          <p:nvPr>
            <p:ph sz="quarter" idx="4"/>
          </p:nvPr>
        </p:nvSpPr>
        <p:spPr>
          <a:xfrm>
            <a:off x="6172200" y="1320800"/>
            <a:ext cx="5183188" cy="4868863"/>
          </a:xfrm>
        </p:spPr>
        <p:txBody>
          <a:bodyPr/>
          <a:lstStyle/>
          <a:p>
            <a:r>
              <a:rPr lang="en-US" sz="2400" dirty="0">
                <a:solidFill>
                  <a:srgbClr val="333333"/>
                </a:solidFill>
                <a:latin typeface="Century Schoolbook" panose="02040604050505020304" pitchFamily="18" charset="0"/>
                <a:ea typeface="Open Sans" panose="020B0606030504020204" pitchFamily="34" charset="0"/>
                <a:cs typeface="Open Sans" panose="020B0606030504020204" pitchFamily="34" charset="0"/>
              </a:rPr>
              <a:t>After taking the input from the user the input is converted to lower case to make search more efficient.</a:t>
            </a:r>
          </a:p>
          <a:p>
            <a:endParaRPr lang="en-US" sz="2400" dirty="0">
              <a:solidFill>
                <a:srgbClr val="333333"/>
              </a:solidFill>
              <a:latin typeface="Century Schoolbook" panose="02040604050505020304" pitchFamily="18" charset="0"/>
              <a:ea typeface="Open Sans" panose="020B0606030504020204" pitchFamily="34" charset="0"/>
              <a:cs typeface="Open Sans" panose="020B0606030504020204" pitchFamily="34" charset="0"/>
            </a:endParaRPr>
          </a:p>
          <a:p>
            <a:r>
              <a:rPr lang="en-US" sz="2400" dirty="0">
                <a:solidFill>
                  <a:srgbClr val="333333"/>
                </a:solidFill>
                <a:latin typeface="Century Schoolbook" panose="02040604050505020304" pitchFamily="18" charset="0"/>
                <a:ea typeface="Open Sans" panose="020B0606030504020204" pitchFamily="34" charset="0"/>
                <a:cs typeface="Open Sans" panose="020B0606030504020204" pitchFamily="34" charset="0"/>
              </a:rPr>
              <a:t>Each row of BOW checks if the input string is present in that column and returns matching rows of that title.</a:t>
            </a:r>
          </a:p>
          <a:p>
            <a:endParaRPr lang="en-US" dirty="0">
              <a:solidFill>
                <a:srgbClr val="333333"/>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rgbClr val="333333"/>
              </a:solidFill>
              <a:effectLst/>
              <a:latin typeface="Open Sans" panose="020B0604020202020204" pitchFamily="34" charset="0"/>
            </a:endParaRPr>
          </a:p>
        </p:txBody>
      </p:sp>
      <p:pic>
        <p:nvPicPr>
          <p:cNvPr id="13" name="Picture 12" descr="Text&#10;&#10;Description automatically generated">
            <a:extLst>
              <a:ext uri="{FF2B5EF4-FFF2-40B4-BE49-F238E27FC236}">
                <a16:creationId xmlns:a16="http://schemas.microsoft.com/office/drawing/2014/main" id="{DE153EC5-563D-429F-8BC8-E95A6D783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12" y="2672861"/>
            <a:ext cx="5160963" cy="3334043"/>
          </a:xfrm>
          <a:prstGeom prst="rect">
            <a:avLst/>
          </a:prstGeom>
        </p:spPr>
      </p:pic>
    </p:spTree>
    <p:extLst>
      <p:ext uri="{BB962C8B-B14F-4D97-AF65-F5344CB8AC3E}">
        <p14:creationId xmlns:p14="http://schemas.microsoft.com/office/powerpoint/2010/main" val="131970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75C5819-7B46-4961-89AE-E029407502B7}"/>
              </a:ext>
            </a:extLst>
          </p:cNvPr>
          <p:cNvSpPr>
            <a:spLocks noGrp="1"/>
          </p:cNvSpPr>
          <p:nvPr>
            <p:ph sz="half" idx="2"/>
          </p:nvPr>
        </p:nvSpPr>
        <p:spPr>
          <a:xfrm>
            <a:off x="395873" y="548640"/>
            <a:ext cx="10886415" cy="5641022"/>
          </a:xfrm>
        </p:spPr>
        <p:txBody>
          <a:bodyPr/>
          <a:lstStyle/>
          <a:p>
            <a:r>
              <a:rPr lang="en-US" sz="2400" dirty="0">
                <a:latin typeface="Century Schoolbook" panose="02040604050505020304" pitchFamily="18" charset="0"/>
              </a:rPr>
              <a:t>Once the data is trained, we pass the title to the model and will get all the similar movie ids related to the title and the accuracy of movie ids with respect to the title given as an input.</a:t>
            </a:r>
          </a:p>
          <a:p>
            <a:pPr marL="0" indent="0">
              <a:buNone/>
            </a:pPr>
            <a:endParaRPr lang="en-US" dirty="0"/>
          </a:p>
          <a:p>
            <a:pPr marL="0" indent="0">
              <a:buNone/>
            </a:pPr>
            <a:endParaRPr lang="en-US" dirty="0"/>
          </a:p>
        </p:txBody>
      </p:sp>
      <p:pic>
        <p:nvPicPr>
          <p:cNvPr id="3" name="Picture 2" descr="Graphical user interface, text, application&#10;&#10;Description automatically generated">
            <a:extLst>
              <a:ext uri="{FF2B5EF4-FFF2-40B4-BE49-F238E27FC236}">
                <a16:creationId xmlns:a16="http://schemas.microsoft.com/office/drawing/2014/main" id="{6464BB7C-99B2-46EA-AE10-F79B1F774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01" y="1744395"/>
            <a:ext cx="10633198" cy="4178103"/>
          </a:xfrm>
          <a:prstGeom prst="rect">
            <a:avLst/>
          </a:prstGeom>
        </p:spPr>
      </p:pic>
    </p:spTree>
    <p:extLst>
      <p:ext uri="{BB962C8B-B14F-4D97-AF65-F5344CB8AC3E}">
        <p14:creationId xmlns:p14="http://schemas.microsoft.com/office/powerpoint/2010/main" val="138879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275C5819-7B46-4961-89AE-E029407502B7}"/>
              </a:ext>
            </a:extLst>
          </p:cNvPr>
          <p:cNvSpPr>
            <a:spLocks noGrp="1"/>
          </p:cNvSpPr>
          <p:nvPr>
            <p:ph sz="half" idx="2"/>
          </p:nvPr>
        </p:nvSpPr>
        <p:spPr>
          <a:xfrm>
            <a:off x="395873" y="668337"/>
            <a:ext cx="10886415" cy="5521326"/>
          </a:xfrm>
        </p:spPr>
        <p:txBody>
          <a:bodyPr/>
          <a:lstStyle/>
          <a:p>
            <a:endParaRPr lang="en-US" dirty="0"/>
          </a:p>
          <a:p>
            <a:r>
              <a:rPr lang="en-US" sz="2400" dirty="0">
                <a:latin typeface="Century Schoolbook" panose="02040604050505020304" pitchFamily="18" charset="0"/>
              </a:rPr>
              <a:t>After getting similar movie ids for the title, we now get the movie titles for the recommended ids.</a:t>
            </a:r>
          </a:p>
          <a:p>
            <a:pPr marL="0" indent="0">
              <a:buNone/>
            </a:pPr>
            <a:r>
              <a:rPr lang="en-US" dirty="0"/>
              <a:t> </a:t>
            </a:r>
          </a:p>
          <a:p>
            <a:pPr marL="0" indent="0">
              <a:buNone/>
            </a:pPr>
            <a:endParaRPr lang="en-US" dirty="0"/>
          </a:p>
        </p:txBody>
      </p:sp>
      <p:pic>
        <p:nvPicPr>
          <p:cNvPr id="4" name="Picture 3" descr="Graphical user interface, text&#10;&#10;Description automatically generated">
            <a:extLst>
              <a:ext uri="{FF2B5EF4-FFF2-40B4-BE49-F238E27FC236}">
                <a16:creationId xmlns:a16="http://schemas.microsoft.com/office/drawing/2014/main" id="{A58D3532-495C-42CA-B7B3-F1C06848A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35" y="2205037"/>
            <a:ext cx="10002130" cy="3984626"/>
          </a:xfrm>
          <a:prstGeom prst="rect">
            <a:avLst/>
          </a:prstGeom>
        </p:spPr>
      </p:pic>
    </p:spTree>
    <p:extLst>
      <p:ext uri="{BB962C8B-B14F-4D97-AF65-F5344CB8AC3E}">
        <p14:creationId xmlns:p14="http://schemas.microsoft.com/office/powerpoint/2010/main" val="997783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2136</TotalTime>
  <Words>198</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Century Schoolbook</vt:lpstr>
      <vt:lpstr>Open Sans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srikanthyelem@outlook.com</dc:creator>
  <cp:lastModifiedBy>srikanthyelem@outlook.com</cp:lastModifiedBy>
  <cp:revision>11</cp:revision>
  <dcterms:created xsi:type="dcterms:W3CDTF">2021-04-28T01:30:32Z</dcterms:created>
  <dcterms:modified xsi:type="dcterms:W3CDTF">2021-04-29T13:07:00Z</dcterms:modified>
</cp:coreProperties>
</file>