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62" r:id="rId4"/>
    <p:sldId id="266" r:id="rId5"/>
    <p:sldId id="270" r:id="rId6"/>
    <p:sldId id="267" r:id="rId7"/>
    <p:sldId id="268" r:id="rId8"/>
    <p:sldId id="258" r:id="rId9"/>
    <p:sldId id="261" r:id="rId10"/>
    <p:sldId id="269" r:id="rId11"/>
    <p:sldId id="259" r:id="rId12"/>
    <p:sldId id="260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5D0E-08AD-417A-884B-BD350B76DDC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7A20E-BDF0-422E-899F-B109904C6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0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14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85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1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9109-1C2A-4348-AF82-40843FF1E5F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6FF-D96C-4F8D-A12F-C566F3D30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walla.com/articles/difference-flat-file-relational-database" TargetMode="External"/><Relationship Id="rId7" Type="http://schemas.openxmlformats.org/officeDocument/2006/relationships/hyperlink" Target="https://wikipedia.com/" TargetMode="External"/><Relationship Id="rId2" Type="http://schemas.openxmlformats.org/officeDocument/2006/relationships/hyperlink" Target="https://www.shellscript.s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" TargetMode="External"/><Relationship Id="rId5" Type="http://schemas.openxmlformats.org/officeDocument/2006/relationships/hyperlink" Target="https://www.techopedia.com/definition/1245/structured-query-language-sql" TargetMode="External"/><Relationship Id="rId4" Type="http://schemas.openxmlformats.org/officeDocument/2006/relationships/hyperlink" Target="https://iykra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100" y="1214438"/>
            <a:ext cx="6781800" cy="2387600"/>
          </a:xfrm>
        </p:spPr>
        <p:txBody>
          <a:bodyPr/>
          <a:lstStyle/>
          <a:p>
            <a:r>
              <a:rPr lang="en-US" dirty="0" smtClean="0"/>
              <a:t>SQL, Python, and Shell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Muhamad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r>
              <a:rPr lang="en-US" dirty="0" smtClean="0"/>
              <a:t> </a:t>
            </a:r>
            <a:r>
              <a:rPr lang="en-US" dirty="0" err="1" smtClean="0"/>
              <a:t>Fadhullah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5" y="761999"/>
            <a:ext cx="3852550" cy="5295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8499"/>
            <a:ext cx="3378200" cy="53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9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7" y="1016794"/>
            <a:ext cx="11863038" cy="506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6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9" y="620093"/>
            <a:ext cx="9210460" cy="5890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Shell Scripting 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8300" y="156178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Shell Script is a programming language that is compiled based on shell commands. If you use </a:t>
            </a:r>
            <a:r>
              <a:rPr lang="en-US" sz="2000" dirty="0" err="1" smtClean="0">
                <a:solidFill>
                  <a:schemeClr val="bg1"/>
                </a:solidFill>
              </a:rPr>
              <a:t>linux</a:t>
            </a:r>
            <a:r>
              <a:rPr lang="en-US" sz="2000" dirty="0" smtClean="0">
                <a:solidFill>
                  <a:schemeClr val="bg1"/>
                </a:solidFill>
              </a:rPr>
              <a:t>, then compiling shell commands in a shell file is the same as when you create an application.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In the data science, shell scripting is useful when store or deploy the model to the application or server.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Shell scripting terminal can be found in the </a:t>
            </a:r>
            <a:r>
              <a:rPr lang="en-US" sz="2000" dirty="0" err="1" smtClean="0">
                <a:solidFill>
                  <a:schemeClr val="bg1"/>
                </a:solidFill>
              </a:rPr>
              <a:t>linux</a:t>
            </a:r>
            <a:r>
              <a:rPr lang="en-US" sz="2000" dirty="0" smtClean="0">
                <a:solidFill>
                  <a:schemeClr val="bg1"/>
                </a:solidFill>
              </a:rPr>
              <a:t>, windows, and </a:t>
            </a:r>
            <a:r>
              <a:rPr lang="en-US" sz="2000" dirty="0" err="1" smtClean="0">
                <a:solidFill>
                  <a:schemeClr val="bg1"/>
                </a:solidFill>
              </a:rPr>
              <a:t>macOS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50" y="3800842"/>
            <a:ext cx="2189798" cy="265430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73" y="4240342"/>
            <a:ext cx="3592828" cy="244312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30" y="1662200"/>
            <a:ext cx="1930038" cy="19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4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5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3900" y="194854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Basic command in Shell Scripting: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</a:t>
            </a:r>
            <a:r>
              <a:rPr lang="en-US" sz="2400" dirty="0" err="1" smtClean="0">
                <a:solidFill>
                  <a:schemeClr val="bg1"/>
                </a:solidFill>
              </a:rPr>
              <a:t>kdir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to create some folder or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n</a:t>
            </a:r>
            <a:r>
              <a:rPr lang="en-US" sz="2400" dirty="0" err="1" smtClean="0">
                <a:solidFill>
                  <a:schemeClr val="bg1"/>
                </a:solidFill>
              </a:rPr>
              <a:t>ano</a:t>
            </a:r>
            <a:r>
              <a:rPr lang="en-US" sz="2400" dirty="0" smtClean="0">
                <a:solidFill>
                  <a:schemeClr val="bg1"/>
                </a:solidFill>
              </a:rPr>
              <a:t>/vim/cat simplefile.txt 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to create some file like text, python, or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to copy and paste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r</a:t>
            </a:r>
            <a:r>
              <a:rPr lang="en-US" sz="24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</a:t>
            </a: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  to remove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mv  to move the file to other directory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4" t="18096" r="5727" b="17986"/>
          <a:stretch/>
        </p:blipFill>
        <p:spPr>
          <a:xfrm>
            <a:off x="8039099" y="2047190"/>
            <a:ext cx="1727200" cy="12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1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https://www.shellscript.sh/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https://www.techwalla.com/articles/difference-flat-file-relational-database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https://iykra.com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https://www.techopedia.com/definition/1245/structured-query-language-sql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https://www.w3schools.com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https://Wikipedia.com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5100" y="1214438"/>
            <a:ext cx="6781800" cy="2387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25" y="761999"/>
            <a:ext cx="3852550" cy="5295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58499"/>
            <a:ext cx="3378200" cy="53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1"/>
            <a:ext cx="10375900" cy="223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database is a structured system for storing data with several rules that are made in accordance with the wishes and needs of the owner based on existing problems.</a:t>
            </a:r>
          </a:p>
          <a:p>
            <a:pPr marL="0" indent="0">
              <a:buNone/>
            </a:pPr>
            <a:r>
              <a:rPr lang="en-US" sz="1800" dirty="0" smtClean="0"/>
              <a:t>There are two type of database. First, flat file database stores data in a single table structure. Second,  relational database uses multiple table structures, cross-referencing records between tables. Tables in both organize records in rows, with each column containing a single piece of data in the record.</a:t>
            </a:r>
          </a:p>
          <a:p>
            <a:pPr marL="0" indent="0">
              <a:buNone/>
            </a:pPr>
            <a:r>
              <a:rPr lang="en-US" sz="1800" dirty="0" smtClean="0"/>
              <a:t>DBMS (Database management System) -&gt; Oracle, MySQL, SQL Server, </a:t>
            </a:r>
            <a:r>
              <a:rPr lang="en-US" sz="1800" dirty="0" err="1" smtClean="0"/>
              <a:t>MongoDB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11" b="40185"/>
          <a:stretch/>
        </p:blipFill>
        <p:spPr>
          <a:xfrm>
            <a:off x="838200" y="2908300"/>
            <a:ext cx="3643317" cy="86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39" y="4033513"/>
            <a:ext cx="1951037" cy="1007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97" y="3111500"/>
            <a:ext cx="2891327" cy="2160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65" y="2898341"/>
            <a:ext cx="30956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reasons that we need the database: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627" y="1934639"/>
            <a:ext cx="4107682" cy="679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1. Size, how much data we have, estimates of customers who write data every day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21" y="576146"/>
            <a:ext cx="1358493" cy="1358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847" y="428885"/>
            <a:ext cx="1611902" cy="1547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13" y="2446684"/>
            <a:ext cx="1381895" cy="1574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35" y="2399249"/>
            <a:ext cx="1508726" cy="15087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98" y="4526902"/>
            <a:ext cx="1301138" cy="1301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10" y="4461095"/>
            <a:ext cx="1122152" cy="12803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89545" y="1790211"/>
            <a:ext cx="4107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2. Accuracy, Data input errors that cannot be addressed if not using a database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16627" y="3942127"/>
            <a:ext cx="4107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3. Security, security of customer data and data traffic that occur (privacy)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9545" y="3907975"/>
            <a:ext cx="4107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4. </a:t>
            </a:r>
            <a:r>
              <a:rPr lang="en-US" sz="1600" dirty="0" smtClean="0"/>
              <a:t>Redundancy</a:t>
            </a:r>
            <a:r>
              <a:rPr lang="en-US" sz="1600" dirty="0" smtClean="0"/>
              <a:t>, the similarity of data that occurs, so that conflicts can occur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9545" y="5667976"/>
            <a:ext cx="41076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6. Overwriting, if there are 100 customers who write or input data simultaneously, resulting in overlapping data with one another.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6627" y="5791088"/>
            <a:ext cx="4107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5. Importance, if an error occurs and crashes resulting in our important data being lost.</a:t>
            </a:r>
          </a:p>
        </p:txBody>
      </p:sp>
    </p:spTree>
    <p:extLst>
      <p:ext uri="{BB962C8B-B14F-4D97-AF65-F5344CB8AC3E}">
        <p14:creationId xmlns:p14="http://schemas.microsoft.com/office/powerpoint/2010/main" val="12900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59000"/>
            <a:ext cx="6134100" cy="4699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Structured Query Language (SQL)</a:t>
            </a:r>
          </a:p>
          <a:p>
            <a:r>
              <a:rPr lang="en-US" sz="2000" dirty="0" smtClean="0"/>
              <a:t>Structured Query Language (SQL) is a programming language that is typically used in relational database or data stream management systems.</a:t>
            </a:r>
          </a:p>
          <a:p>
            <a:r>
              <a:rPr lang="en-US" sz="2000" dirty="0" smtClean="0"/>
              <a:t>It was developed by IBM in the early 1970s and is now an official standard recognized by the American National Standards Institute (ANSI) and the International Organization for Standardization (ISO).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49"/>
          <a:stretch/>
        </p:blipFill>
        <p:spPr>
          <a:xfrm>
            <a:off x="6487053" y="1912936"/>
            <a:ext cx="5704947" cy="3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400" cy="6858000"/>
          </a:xfrm>
        </p:spPr>
      </p:pic>
    </p:spTree>
    <p:extLst>
      <p:ext uri="{BB962C8B-B14F-4D97-AF65-F5344CB8AC3E}">
        <p14:creationId xmlns:p14="http://schemas.microsoft.com/office/powerpoint/2010/main" val="122731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Command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885825"/>
            <a:ext cx="5537200" cy="2949575"/>
          </a:xfrm>
        </p:spPr>
        <p:txBody>
          <a:bodyPr/>
          <a:lstStyle/>
          <a:p>
            <a:r>
              <a:rPr lang="en-US" sz="2000" b="1" dirty="0" smtClean="0"/>
              <a:t>Data Definition Language (DDL)</a:t>
            </a:r>
          </a:p>
          <a:p>
            <a:pPr marL="0" indent="0">
              <a:buNone/>
            </a:pPr>
            <a:r>
              <a:rPr lang="en-US" sz="2000" dirty="0" smtClean="0"/>
              <a:t>This includes CREATE (tables, views, objects, etc.), ALTER and DROP (delete).</a:t>
            </a:r>
          </a:p>
          <a:p>
            <a:r>
              <a:rPr lang="en-US" sz="2000" b="1" dirty="0" smtClean="0"/>
              <a:t>Data Manipulation Language (DML)</a:t>
            </a:r>
          </a:p>
          <a:p>
            <a:pPr marL="0" indent="0">
              <a:buNone/>
            </a:pPr>
            <a:r>
              <a:rPr lang="en-US" sz="2000" dirty="0" smtClean="0"/>
              <a:t>SELECT, INSERT, UPDATE, DELETE of records within tables.</a:t>
            </a:r>
          </a:p>
          <a:p>
            <a:r>
              <a:rPr lang="en-US" sz="2000" b="1" dirty="0" smtClean="0"/>
              <a:t>Data Control Language (DCL)</a:t>
            </a:r>
          </a:p>
          <a:p>
            <a:pPr marL="0" indent="0">
              <a:buNone/>
            </a:pPr>
            <a:r>
              <a:rPr lang="en-US" sz="2000" dirty="0" smtClean="0"/>
              <a:t>GRANT and/or REVOKE user privileges, etc.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8600" y="4898936"/>
            <a:ext cx="665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/>
              <a:t>SELECT [ DISTINCT ] </a:t>
            </a:r>
            <a:r>
              <a:rPr lang="en-US" sz="2000" dirty="0" smtClean="0"/>
              <a:t>column_name1, column_name2 </a:t>
            </a:r>
            <a:r>
              <a:rPr lang="en-US" sz="2000" b="1" dirty="0" smtClean="0"/>
              <a:t>FROM</a:t>
            </a:r>
          </a:p>
          <a:p>
            <a:pPr algn="just"/>
            <a:r>
              <a:rPr lang="en-US" sz="2000" dirty="0" err="1" smtClean="0"/>
              <a:t>table_name</a:t>
            </a:r>
            <a:r>
              <a:rPr lang="en-US" sz="2000" dirty="0" smtClean="0"/>
              <a:t> </a:t>
            </a:r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b="1" dirty="0" smtClean="0"/>
              <a:t>[</a:t>
            </a:r>
            <a:r>
              <a:rPr lang="en-US" sz="2000" dirty="0" smtClean="0"/>
              <a:t>condition, </a:t>
            </a:r>
            <a:r>
              <a:rPr lang="en-US" sz="2000" dirty="0" err="1" smtClean="0"/>
              <a:t>comparison_operator</a:t>
            </a:r>
            <a:r>
              <a:rPr lang="en-US" sz="2000" dirty="0" smtClean="0"/>
              <a:t>,</a:t>
            </a:r>
          </a:p>
          <a:p>
            <a:pPr algn="just"/>
            <a:r>
              <a:rPr lang="en-US" sz="2000" dirty="0" err="1" smtClean="0"/>
              <a:t>logical_operator</a:t>
            </a:r>
            <a:r>
              <a:rPr lang="en-US" sz="2000" dirty="0" smtClean="0"/>
              <a:t> </a:t>
            </a:r>
            <a:r>
              <a:rPr lang="en-US" sz="2000" b="1" dirty="0" smtClean="0"/>
              <a:t>] [</a:t>
            </a:r>
            <a:r>
              <a:rPr lang="en-US" sz="2000" dirty="0" smtClean="0"/>
              <a:t> </a:t>
            </a:r>
            <a:r>
              <a:rPr lang="en-US" sz="2000" b="1" dirty="0" smtClean="0"/>
              <a:t>LIMIT</a:t>
            </a:r>
            <a:r>
              <a:rPr lang="en-US" sz="2000" dirty="0" smtClean="0"/>
              <a:t> 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 err="1" smtClean="0"/>
              <a:t>n_row</a:t>
            </a:r>
            <a:r>
              <a:rPr lang="en-US" sz="2000" dirty="0" smtClean="0"/>
              <a:t> </a:t>
            </a:r>
            <a:r>
              <a:rPr lang="en-US" sz="2000" b="1" dirty="0" smtClean="0"/>
              <a:t>[</a:t>
            </a:r>
            <a:r>
              <a:rPr lang="en-US" sz="2000" dirty="0" smtClean="0"/>
              <a:t> </a:t>
            </a:r>
            <a:r>
              <a:rPr lang="en-US" sz="2000" b="1" dirty="0" smtClean="0"/>
              <a:t>ORDER BY ]</a:t>
            </a:r>
            <a:r>
              <a:rPr lang="en-US" sz="2000" dirty="0" smtClean="0"/>
              <a:t> </a:t>
            </a:r>
            <a:r>
              <a:rPr lang="en-US" sz="2000" dirty="0" err="1" smtClean="0"/>
              <a:t>column_name</a:t>
            </a:r>
            <a:endParaRPr lang="en-US" sz="2000" dirty="0" smtClean="0"/>
          </a:p>
          <a:p>
            <a:pPr algn="just"/>
            <a:r>
              <a:rPr lang="en-US" sz="2000" b="1" dirty="0" smtClean="0"/>
              <a:t>[ASC/ DESC ]</a:t>
            </a:r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9350" y="4309736"/>
            <a:ext cx="2273300" cy="41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/>
              <a:t>Struecture</a:t>
            </a:r>
            <a:r>
              <a:rPr lang="en-US" b="1" dirty="0" smtClean="0"/>
              <a:t> 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311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18" y="411489"/>
            <a:ext cx="9964763" cy="6353176"/>
          </a:xfrm>
        </p:spPr>
      </p:pic>
    </p:spTree>
    <p:extLst>
      <p:ext uri="{BB962C8B-B14F-4D97-AF65-F5344CB8AC3E}">
        <p14:creationId xmlns:p14="http://schemas.microsoft.com/office/powerpoint/2010/main" val="23276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Fundamental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32" y="1279525"/>
            <a:ext cx="4368335" cy="4351338"/>
          </a:xfrm>
        </p:spPr>
      </p:pic>
      <p:sp>
        <p:nvSpPr>
          <p:cNvPr id="5" name="Rectangle 4"/>
          <p:cNvSpPr/>
          <p:nvPr/>
        </p:nvSpPr>
        <p:spPr>
          <a:xfrm>
            <a:off x="295845" y="1146870"/>
            <a:ext cx="6057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Python is a popular programming language. It was created by Guido van </a:t>
            </a:r>
            <a:r>
              <a:rPr lang="en-US" sz="2000" dirty="0" err="1" smtClean="0"/>
              <a:t>Rossum</a:t>
            </a:r>
            <a:r>
              <a:rPr lang="en-US" sz="2000" dirty="0" smtClean="0"/>
              <a:t>, and released in 1991.</a:t>
            </a:r>
          </a:p>
          <a:p>
            <a:r>
              <a:rPr lang="en-US" sz="2000" dirty="0" smtClean="0"/>
              <a:t>It is 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web development (server-side),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software development,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mathematics,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system scripting.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Data Scientist and Machine Learning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7" y="3604062"/>
            <a:ext cx="3526971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</a:t>
            </a:r>
            <a:r>
              <a:rPr lang="en-US" smtClean="0"/>
              <a:t>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098"/>
            <a:ext cx="11226800" cy="4191729"/>
          </a:xfrm>
        </p:spPr>
      </p:pic>
    </p:spTree>
    <p:extLst>
      <p:ext uri="{BB962C8B-B14F-4D97-AF65-F5344CB8AC3E}">
        <p14:creationId xmlns:p14="http://schemas.microsoft.com/office/powerpoint/2010/main" val="24307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SQL, Python, and Shell Scripting</vt:lpstr>
      <vt:lpstr>Database?</vt:lpstr>
      <vt:lpstr>The reasons that we need the database:</vt:lpstr>
      <vt:lpstr>SQL?</vt:lpstr>
      <vt:lpstr>PowerPoint Presentation</vt:lpstr>
      <vt:lpstr>Basic Command SQL</vt:lpstr>
      <vt:lpstr>Join</vt:lpstr>
      <vt:lpstr>Python Fundamental</vt:lpstr>
      <vt:lpstr>Basic Python</vt:lpstr>
      <vt:lpstr>PowerPoint Presentation</vt:lpstr>
      <vt:lpstr>Shell Scripting Linux</vt:lpstr>
      <vt:lpstr>PowerPoint Presentation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irfanfadhullah</dc:creator>
  <cp:lastModifiedBy>irfanfadhullah</cp:lastModifiedBy>
  <cp:revision>16</cp:revision>
  <dcterms:created xsi:type="dcterms:W3CDTF">2020-04-17T12:54:39Z</dcterms:created>
  <dcterms:modified xsi:type="dcterms:W3CDTF">2020-04-18T08:25:59Z</dcterms:modified>
</cp:coreProperties>
</file>