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65" r:id="rId4"/>
    <p:sldId id="262" r:id="rId5"/>
    <p:sldId id="269" r:id="rId6"/>
    <p:sldId id="263" r:id="rId7"/>
    <p:sldId id="266" r:id="rId8"/>
    <p:sldId id="267" r:id="rId9"/>
    <p:sldId id="276" r:id="rId10"/>
    <p:sldId id="274" r:id="rId11"/>
    <p:sldId id="323" r:id="rId12"/>
    <p:sldId id="277" r:id="rId13"/>
    <p:sldId id="324" r:id="rId14"/>
    <p:sldId id="279" r:id="rId15"/>
    <p:sldId id="280" r:id="rId16"/>
    <p:sldId id="271" r:id="rId17"/>
    <p:sldId id="272" r:id="rId18"/>
    <p:sldId id="278" r:id="rId19"/>
    <p:sldId id="281" r:id="rId20"/>
    <p:sldId id="321" r:id="rId21"/>
    <p:sldId id="270" r:id="rId22"/>
    <p:sldId id="294" r:id="rId23"/>
    <p:sldId id="273" r:id="rId24"/>
    <p:sldId id="282" r:id="rId25"/>
    <p:sldId id="283" r:id="rId26"/>
    <p:sldId id="284" r:id="rId27"/>
    <p:sldId id="285" r:id="rId28"/>
    <p:sldId id="286" r:id="rId29"/>
    <p:sldId id="287" r:id="rId30"/>
    <p:sldId id="288" r:id="rId31"/>
    <p:sldId id="289" r:id="rId32"/>
    <p:sldId id="290" r:id="rId33"/>
    <p:sldId id="291" r:id="rId34"/>
    <p:sldId id="295" r:id="rId35"/>
    <p:sldId id="293" r:id="rId36"/>
    <p:sldId id="297" r:id="rId37"/>
    <p:sldId id="298" r:id="rId38"/>
    <p:sldId id="299" r:id="rId39"/>
    <p:sldId id="301" r:id="rId40"/>
    <p:sldId id="302" r:id="rId41"/>
    <p:sldId id="300" r:id="rId42"/>
    <p:sldId id="304" r:id="rId43"/>
    <p:sldId id="305" r:id="rId44"/>
    <p:sldId id="306" r:id="rId45"/>
    <p:sldId id="307" r:id="rId46"/>
    <p:sldId id="325" r:id="rId47"/>
    <p:sldId id="309" r:id="rId48"/>
    <p:sldId id="311" r:id="rId49"/>
    <p:sldId id="314" r:id="rId50"/>
    <p:sldId id="316" r:id="rId51"/>
    <p:sldId id="318" r:id="rId52"/>
    <p:sldId id="319"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76" autoAdjust="0"/>
  </p:normalViewPr>
  <p:slideViewPr>
    <p:cSldViewPr>
      <p:cViewPr>
        <p:scale>
          <a:sx n="100" d="100"/>
          <a:sy n="100" d="100"/>
        </p:scale>
        <p:origin x="1920" y="31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30" d="100"/>
        <a:sy n="130" d="100"/>
      </p:scale>
      <p:origin x="0" y="-18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DAB74E-FF31-4D6D-9228-F82FA98C48FF}"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AA027-1A5D-44B9-83F9-A6F1D037EACF}" type="slidenum">
              <a:rPr lang="en-US" smtClean="0"/>
              <a:t>‹#›</a:t>
            </a:fld>
            <a:endParaRPr lang="en-US"/>
          </a:p>
        </p:txBody>
      </p:sp>
    </p:spTree>
    <p:extLst>
      <p:ext uri="{BB962C8B-B14F-4D97-AF65-F5344CB8AC3E}">
        <p14:creationId xmlns:p14="http://schemas.microsoft.com/office/powerpoint/2010/main" val="1266097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AB74E-FF31-4D6D-9228-F82FA98C48FF}"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AA027-1A5D-44B9-83F9-A6F1D037EACF}" type="slidenum">
              <a:rPr lang="en-US" smtClean="0"/>
              <a:t>‹#›</a:t>
            </a:fld>
            <a:endParaRPr lang="en-US"/>
          </a:p>
        </p:txBody>
      </p:sp>
    </p:spTree>
    <p:extLst>
      <p:ext uri="{BB962C8B-B14F-4D97-AF65-F5344CB8AC3E}">
        <p14:creationId xmlns:p14="http://schemas.microsoft.com/office/powerpoint/2010/main" val="1001822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AB74E-FF31-4D6D-9228-F82FA98C48FF}"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AA027-1A5D-44B9-83F9-A6F1D037EACF}" type="slidenum">
              <a:rPr lang="en-US" smtClean="0"/>
              <a:t>‹#›</a:t>
            </a:fld>
            <a:endParaRPr lang="en-US"/>
          </a:p>
        </p:txBody>
      </p:sp>
    </p:spTree>
    <p:extLst>
      <p:ext uri="{BB962C8B-B14F-4D97-AF65-F5344CB8AC3E}">
        <p14:creationId xmlns:p14="http://schemas.microsoft.com/office/powerpoint/2010/main" val="1932481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AB74E-FF31-4D6D-9228-F82FA98C48FF}"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AA027-1A5D-44B9-83F9-A6F1D037EACF}" type="slidenum">
              <a:rPr lang="en-US" smtClean="0"/>
              <a:t>‹#›</a:t>
            </a:fld>
            <a:endParaRPr lang="en-US"/>
          </a:p>
        </p:txBody>
      </p:sp>
    </p:spTree>
    <p:extLst>
      <p:ext uri="{BB962C8B-B14F-4D97-AF65-F5344CB8AC3E}">
        <p14:creationId xmlns:p14="http://schemas.microsoft.com/office/powerpoint/2010/main" val="189049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DAB74E-FF31-4D6D-9228-F82FA98C48FF}"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AA027-1A5D-44B9-83F9-A6F1D037EACF}" type="slidenum">
              <a:rPr lang="en-US" smtClean="0"/>
              <a:t>‹#›</a:t>
            </a:fld>
            <a:endParaRPr lang="en-US"/>
          </a:p>
        </p:txBody>
      </p:sp>
    </p:spTree>
    <p:extLst>
      <p:ext uri="{BB962C8B-B14F-4D97-AF65-F5344CB8AC3E}">
        <p14:creationId xmlns:p14="http://schemas.microsoft.com/office/powerpoint/2010/main" val="2721782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DAB74E-FF31-4D6D-9228-F82FA98C48FF}"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AA027-1A5D-44B9-83F9-A6F1D037EACF}" type="slidenum">
              <a:rPr lang="en-US" smtClean="0"/>
              <a:t>‹#›</a:t>
            </a:fld>
            <a:endParaRPr lang="en-US"/>
          </a:p>
        </p:txBody>
      </p:sp>
    </p:spTree>
    <p:extLst>
      <p:ext uri="{BB962C8B-B14F-4D97-AF65-F5344CB8AC3E}">
        <p14:creationId xmlns:p14="http://schemas.microsoft.com/office/powerpoint/2010/main" val="544196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DAB74E-FF31-4D6D-9228-F82FA98C48FF}" type="datetimeFigureOut">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0AA027-1A5D-44B9-83F9-A6F1D037EACF}" type="slidenum">
              <a:rPr lang="en-US" smtClean="0"/>
              <a:t>‹#›</a:t>
            </a:fld>
            <a:endParaRPr lang="en-US"/>
          </a:p>
        </p:txBody>
      </p:sp>
    </p:spTree>
    <p:extLst>
      <p:ext uri="{BB962C8B-B14F-4D97-AF65-F5344CB8AC3E}">
        <p14:creationId xmlns:p14="http://schemas.microsoft.com/office/powerpoint/2010/main" val="487540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DAB74E-FF31-4D6D-9228-F82FA98C48FF}" type="datetimeFigureOut">
              <a:rPr lang="en-US" smtClean="0"/>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0AA027-1A5D-44B9-83F9-A6F1D037EACF}" type="slidenum">
              <a:rPr lang="en-US" smtClean="0"/>
              <a:t>‹#›</a:t>
            </a:fld>
            <a:endParaRPr lang="en-US"/>
          </a:p>
        </p:txBody>
      </p:sp>
    </p:spTree>
    <p:extLst>
      <p:ext uri="{BB962C8B-B14F-4D97-AF65-F5344CB8AC3E}">
        <p14:creationId xmlns:p14="http://schemas.microsoft.com/office/powerpoint/2010/main" val="392429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DAB74E-FF31-4D6D-9228-F82FA98C48FF}" type="datetimeFigureOut">
              <a:rPr lang="en-US" smtClean="0"/>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0AA027-1A5D-44B9-83F9-A6F1D037EACF}" type="slidenum">
              <a:rPr lang="en-US" smtClean="0"/>
              <a:t>‹#›</a:t>
            </a:fld>
            <a:endParaRPr lang="en-US"/>
          </a:p>
        </p:txBody>
      </p:sp>
    </p:spTree>
    <p:extLst>
      <p:ext uri="{BB962C8B-B14F-4D97-AF65-F5344CB8AC3E}">
        <p14:creationId xmlns:p14="http://schemas.microsoft.com/office/powerpoint/2010/main" val="3567438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DAB74E-FF31-4D6D-9228-F82FA98C48FF}"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AA027-1A5D-44B9-83F9-A6F1D037EACF}" type="slidenum">
              <a:rPr lang="en-US" smtClean="0"/>
              <a:t>‹#›</a:t>
            </a:fld>
            <a:endParaRPr lang="en-US"/>
          </a:p>
        </p:txBody>
      </p:sp>
    </p:spTree>
    <p:extLst>
      <p:ext uri="{BB962C8B-B14F-4D97-AF65-F5344CB8AC3E}">
        <p14:creationId xmlns:p14="http://schemas.microsoft.com/office/powerpoint/2010/main" val="3222556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DAB74E-FF31-4D6D-9228-F82FA98C48FF}"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AA027-1A5D-44B9-83F9-A6F1D037EACF}" type="slidenum">
              <a:rPr lang="en-US" smtClean="0"/>
              <a:t>‹#›</a:t>
            </a:fld>
            <a:endParaRPr lang="en-US"/>
          </a:p>
        </p:txBody>
      </p:sp>
    </p:spTree>
    <p:extLst>
      <p:ext uri="{BB962C8B-B14F-4D97-AF65-F5344CB8AC3E}">
        <p14:creationId xmlns:p14="http://schemas.microsoft.com/office/powerpoint/2010/main" val="4013656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DAB74E-FF31-4D6D-9228-F82FA98C48FF}" type="datetimeFigureOut">
              <a:rPr lang="en-US" smtClean="0"/>
              <a:t>11/14/2022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0AA027-1A5D-44B9-83F9-A6F1D037EACF}" type="slidenum">
              <a:rPr lang="en-US" smtClean="0"/>
              <a:t>‹#›</a:t>
            </a:fld>
            <a:endParaRPr lang="en-US"/>
          </a:p>
        </p:txBody>
      </p:sp>
    </p:spTree>
    <p:extLst>
      <p:ext uri="{BB962C8B-B14F-4D97-AF65-F5344CB8AC3E}">
        <p14:creationId xmlns:p14="http://schemas.microsoft.com/office/powerpoint/2010/main" val="3740753759"/>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839200" cy="2003427"/>
          </a:xfrm>
        </p:spPr>
        <p:txBody>
          <a:bodyPr>
            <a:normAutofit/>
          </a:bodyPr>
          <a:lstStyle/>
          <a:p>
            <a:r>
              <a:rPr lang="en-US" b="1" u="sng" dirty="0" smtClean="0">
                <a:solidFill>
                  <a:srgbClr val="0070C0"/>
                </a:solidFill>
              </a:rPr>
              <a:t>“Web Soft Overview”</a:t>
            </a:r>
            <a:r>
              <a:rPr lang="en-US" b="1" dirty="0" smtClean="0">
                <a:solidFill>
                  <a:srgbClr val="0070C0"/>
                </a:solidFill>
              </a:rPr>
              <a:t>  </a:t>
            </a:r>
            <a:endParaRPr lang="en-US" b="1" dirty="0">
              <a:solidFill>
                <a:schemeClr val="tx2"/>
              </a:solidFill>
            </a:endParaRPr>
          </a:p>
        </p:txBody>
      </p:sp>
      <p:sp>
        <p:nvSpPr>
          <p:cNvPr id="3" name="Subtitle 2"/>
          <p:cNvSpPr>
            <a:spLocks noGrp="1"/>
          </p:cNvSpPr>
          <p:nvPr>
            <p:ph type="subTitle" idx="1"/>
          </p:nvPr>
        </p:nvSpPr>
        <p:spPr>
          <a:xfrm>
            <a:off x="1136424" y="2590800"/>
            <a:ext cx="7315200" cy="1676400"/>
          </a:xfrm>
        </p:spPr>
        <p:txBody>
          <a:bodyPr>
            <a:normAutofit fontScale="25000" lnSpcReduction="20000"/>
          </a:bodyPr>
          <a:lstStyle/>
          <a:p>
            <a:endParaRPr lang="en-US" b="1" dirty="0" smtClean="0">
              <a:solidFill>
                <a:schemeClr val="tx2"/>
              </a:solidFill>
            </a:endParaRPr>
          </a:p>
          <a:p>
            <a:endParaRPr lang="en-US" sz="5100" b="1" dirty="0" smtClean="0">
              <a:solidFill>
                <a:schemeClr val="tx2"/>
              </a:solidFill>
            </a:endParaRPr>
          </a:p>
          <a:p>
            <a:endParaRPr lang="en-US" sz="5100" b="1" u="sng" dirty="0">
              <a:solidFill>
                <a:schemeClr val="tx2"/>
              </a:solidFill>
            </a:endParaRPr>
          </a:p>
          <a:p>
            <a:r>
              <a:rPr lang="en-US" sz="13500" b="1" dirty="0" smtClean="0">
                <a:solidFill>
                  <a:srgbClr val="0070C0"/>
                </a:solidFill>
                <a:latin typeface="+mj-lt"/>
                <a:ea typeface="+mj-ea"/>
                <a:cs typeface="+mj-cs"/>
              </a:rPr>
              <a:t>Training Road Map</a:t>
            </a:r>
            <a:endParaRPr lang="en-US" sz="13500" b="1" dirty="0">
              <a:solidFill>
                <a:srgbClr val="0070C0"/>
              </a:solidFill>
              <a:latin typeface="+mj-lt"/>
              <a:ea typeface="+mj-ea"/>
              <a:cs typeface="+mj-cs"/>
            </a:endParaRPr>
          </a:p>
          <a:p>
            <a:endParaRPr lang="en-US" b="1" dirty="0">
              <a:solidFill>
                <a:schemeClr val="tx2"/>
              </a:solidFill>
            </a:endParaRPr>
          </a:p>
          <a:p>
            <a:endParaRPr lang="en-US" b="1" dirty="0" smtClean="0">
              <a:solidFill>
                <a:schemeClr val="tx2"/>
              </a:solidFill>
            </a:endParaRPr>
          </a:p>
          <a:p>
            <a:r>
              <a:rPr lang="en-US" dirty="0" smtClean="0"/>
              <a:t> </a:t>
            </a:r>
          </a:p>
        </p:txBody>
      </p:sp>
      <p:sp>
        <p:nvSpPr>
          <p:cNvPr id="4" name="Subtitle 2"/>
          <p:cNvSpPr txBox="1">
            <a:spLocks/>
          </p:cNvSpPr>
          <p:nvPr/>
        </p:nvSpPr>
        <p:spPr>
          <a:xfrm>
            <a:off x="1295400" y="4800600"/>
            <a:ext cx="7315200" cy="1676400"/>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b="1" dirty="0" smtClean="0">
              <a:solidFill>
                <a:schemeClr val="tx2"/>
              </a:solidFill>
            </a:endParaRPr>
          </a:p>
          <a:p>
            <a:endParaRPr lang="en-US" b="1" dirty="0" smtClean="0">
              <a:solidFill>
                <a:schemeClr val="tx2"/>
              </a:solidFill>
            </a:endParaRPr>
          </a:p>
          <a:p>
            <a:endParaRPr lang="en-US" b="1" dirty="0" smtClean="0">
              <a:solidFill>
                <a:schemeClr val="tx2"/>
              </a:solidFill>
            </a:endParaRPr>
          </a:p>
          <a:p>
            <a:r>
              <a:rPr lang="en-US" dirty="0" smtClean="0"/>
              <a:t>                     </a:t>
            </a:r>
            <a:endParaRPr lang="en-US" dirty="0"/>
          </a:p>
        </p:txBody>
      </p:sp>
      <p:sp>
        <p:nvSpPr>
          <p:cNvPr id="5" name="Subtitle 2"/>
          <p:cNvSpPr txBox="1">
            <a:spLocks/>
          </p:cNvSpPr>
          <p:nvPr/>
        </p:nvSpPr>
        <p:spPr>
          <a:xfrm>
            <a:off x="1295400" y="4800600"/>
            <a:ext cx="7315200" cy="1676400"/>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b="1" dirty="0" smtClean="0">
              <a:solidFill>
                <a:schemeClr val="tx2"/>
              </a:solidFill>
            </a:endParaRPr>
          </a:p>
          <a:p>
            <a:r>
              <a:rPr lang="en-US" sz="5100" b="1" dirty="0" smtClean="0">
                <a:solidFill>
                  <a:schemeClr val="tx2"/>
                </a:solidFill>
              </a:rPr>
              <a:t> </a:t>
            </a:r>
          </a:p>
          <a:p>
            <a:endParaRPr lang="en-US" b="1" dirty="0" smtClean="0">
              <a:solidFill>
                <a:schemeClr val="tx2"/>
              </a:solidFill>
            </a:endParaRPr>
          </a:p>
          <a:p>
            <a:endParaRPr lang="en-US" b="1" dirty="0" smtClean="0">
              <a:solidFill>
                <a:schemeClr val="tx2"/>
              </a:solidFill>
            </a:endParaRPr>
          </a:p>
          <a:p>
            <a:r>
              <a:rPr lang="en-US" dirty="0" smtClean="0"/>
              <a:t>                     </a:t>
            </a:r>
            <a:endParaRPr lang="en-US" dirty="0"/>
          </a:p>
        </p:txBody>
      </p:sp>
      <p:sp>
        <p:nvSpPr>
          <p:cNvPr id="7" name="Rectangle 6"/>
          <p:cNvSpPr/>
          <p:nvPr/>
        </p:nvSpPr>
        <p:spPr>
          <a:xfrm>
            <a:off x="3744687" y="5638800"/>
            <a:ext cx="5410200" cy="521361"/>
          </a:xfrm>
          <a:prstGeom prst="rect">
            <a:avLst/>
          </a:prstGeom>
        </p:spPr>
        <p:txBody>
          <a:bodyPr wrap="square">
            <a:spAutoFit/>
          </a:bodyPr>
          <a:lstStyle/>
          <a:p>
            <a:pPr algn="ctr">
              <a:lnSpc>
                <a:spcPct val="80000"/>
              </a:lnSpc>
              <a:spcBef>
                <a:spcPct val="20000"/>
              </a:spcBef>
            </a:pPr>
            <a:r>
              <a:rPr lang="en-US" sz="3400" b="1" dirty="0">
                <a:solidFill>
                  <a:srgbClr val="0070C0"/>
                </a:solidFill>
                <a:latin typeface="+mj-lt"/>
                <a:ea typeface="+mj-ea"/>
                <a:cs typeface="+mj-cs"/>
              </a:rPr>
              <a:t>Documented By </a:t>
            </a:r>
            <a:r>
              <a:rPr lang="en-US" sz="3400" b="1" dirty="0" smtClean="0">
                <a:solidFill>
                  <a:srgbClr val="0070C0"/>
                </a:solidFill>
                <a:latin typeface="+mj-lt"/>
                <a:ea typeface="+mj-ea"/>
                <a:cs typeface="+mj-cs"/>
              </a:rPr>
              <a:t>: Irfan </a:t>
            </a:r>
            <a:r>
              <a:rPr lang="en-US" sz="3400" b="1" dirty="0" err="1" smtClean="0">
                <a:solidFill>
                  <a:srgbClr val="0070C0"/>
                </a:solidFill>
                <a:latin typeface="+mj-lt"/>
                <a:ea typeface="+mj-ea"/>
                <a:cs typeface="+mj-cs"/>
              </a:rPr>
              <a:t>Fazal</a:t>
            </a:r>
            <a:endParaRPr lang="en-US" sz="3400" b="1" dirty="0">
              <a:solidFill>
                <a:srgbClr val="0070C0"/>
              </a:solidFill>
              <a:latin typeface="+mj-lt"/>
              <a:ea typeface="+mj-ea"/>
              <a:cs typeface="+mj-cs"/>
            </a:endParaRPr>
          </a:p>
        </p:txBody>
      </p:sp>
    </p:spTree>
    <p:extLst>
      <p:ext uri="{BB962C8B-B14F-4D97-AF65-F5344CB8AC3E}">
        <p14:creationId xmlns:p14="http://schemas.microsoft.com/office/powerpoint/2010/main" val="3351632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solidFill>
                  <a:srgbClr val="0070C0"/>
                </a:solidFill>
              </a:rPr>
              <a:t>What is </a:t>
            </a:r>
            <a:r>
              <a:rPr lang="en-US" sz="4000" b="1" u="sng" dirty="0" smtClean="0">
                <a:solidFill>
                  <a:srgbClr val="0070C0"/>
                </a:solidFill>
              </a:rPr>
              <a:t>Account Number</a:t>
            </a:r>
            <a:endParaRPr lang="en-US" sz="4000" b="1" u="sng" dirty="0">
              <a:solidFill>
                <a:srgbClr val="0070C0"/>
              </a:solidFill>
            </a:endParaRPr>
          </a:p>
        </p:txBody>
      </p:sp>
      <p:sp>
        <p:nvSpPr>
          <p:cNvPr id="3" name="Content Placeholder 2"/>
          <p:cNvSpPr>
            <a:spLocks noGrp="1"/>
          </p:cNvSpPr>
          <p:nvPr>
            <p:ph idx="1"/>
          </p:nvPr>
        </p:nvSpPr>
        <p:spPr/>
        <p:txBody>
          <a:bodyPr>
            <a:normAutofit/>
          </a:bodyPr>
          <a:lstStyle/>
          <a:p>
            <a:r>
              <a:rPr lang="en-US" sz="2500" dirty="0" smtClean="0">
                <a:solidFill>
                  <a:schemeClr val="tx2"/>
                </a:solidFill>
              </a:rPr>
              <a:t>Account number is a unique numeric identifier assigned to a patient’s profile in MTBC system.</a:t>
            </a:r>
          </a:p>
          <a:p>
            <a:r>
              <a:rPr lang="en-US" sz="2500" dirty="0" smtClean="0">
                <a:solidFill>
                  <a:schemeClr val="tx2"/>
                </a:solidFill>
              </a:rPr>
              <a:t>A patient’s account contains complete information regarding a patient including personal and insurance information (If any)</a:t>
            </a:r>
          </a:p>
          <a:p>
            <a:r>
              <a:rPr lang="en-US" sz="2500" dirty="0" smtClean="0">
                <a:solidFill>
                  <a:schemeClr val="tx2"/>
                </a:solidFill>
              </a:rPr>
              <a:t>Example:</a:t>
            </a:r>
          </a:p>
          <a:p>
            <a:r>
              <a:rPr lang="en-US" sz="2500" b="1" dirty="0" smtClean="0">
                <a:solidFill>
                  <a:schemeClr val="tx2"/>
                </a:solidFill>
              </a:rPr>
              <a:t>101146253511817</a:t>
            </a:r>
          </a:p>
          <a:p>
            <a:r>
              <a:rPr lang="en-US" sz="2500" b="1" dirty="0" smtClean="0">
                <a:solidFill>
                  <a:schemeClr val="tx2"/>
                </a:solidFill>
              </a:rPr>
              <a:t>101146251010005</a:t>
            </a:r>
            <a:endParaRPr lang="en-US" sz="2500" b="1" dirty="0">
              <a:solidFill>
                <a:schemeClr val="tx2"/>
              </a:solidFill>
            </a:endParaRPr>
          </a:p>
        </p:txBody>
      </p:sp>
    </p:spTree>
    <p:extLst>
      <p:ext uri="{BB962C8B-B14F-4D97-AF65-F5344CB8AC3E}">
        <p14:creationId xmlns:p14="http://schemas.microsoft.com/office/powerpoint/2010/main" val="2181123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2000"/>
            <a:ext cx="8610600" cy="545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4797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1000"/>
                                        <p:tgtEl>
                                          <p:spTgt spid="2051"/>
                                        </p:tgtEl>
                                      </p:cBhvr>
                                    </p:animEffect>
                                    <p:anim calcmode="lin" valueType="num">
                                      <p:cBhvr>
                                        <p:cTn id="8" dur="1000" fill="hold"/>
                                        <p:tgtEl>
                                          <p:spTgt spid="2051"/>
                                        </p:tgtEl>
                                        <p:attrNameLst>
                                          <p:attrName>ppt_x</p:attrName>
                                        </p:attrNameLst>
                                      </p:cBhvr>
                                      <p:tavLst>
                                        <p:tav tm="0">
                                          <p:val>
                                            <p:strVal val="#ppt_x"/>
                                          </p:val>
                                        </p:tav>
                                        <p:tav tm="100000">
                                          <p:val>
                                            <p:strVal val="#ppt_x"/>
                                          </p:val>
                                        </p:tav>
                                      </p:tavLst>
                                    </p:anim>
                                    <p:anim calcmode="lin" valueType="num">
                                      <p:cBhvr>
                                        <p:cTn id="9"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solidFill>
                  <a:srgbClr val="0070C0"/>
                </a:solidFill>
              </a:rPr>
              <a:t>What Is </a:t>
            </a:r>
            <a:r>
              <a:rPr lang="en-US" sz="4000" b="1" u="sng" dirty="0" smtClean="0">
                <a:solidFill>
                  <a:srgbClr val="0070C0"/>
                </a:solidFill>
              </a:rPr>
              <a:t>a Claim and Claim#?</a:t>
            </a:r>
            <a:endParaRPr lang="en-US" sz="4000" b="1" u="sng" dirty="0">
              <a:solidFill>
                <a:srgbClr val="0070C0"/>
              </a:solidFill>
            </a:endParaRPr>
          </a:p>
        </p:txBody>
      </p:sp>
      <p:sp>
        <p:nvSpPr>
          <p:cNvPr id="3" name="Content Placeholder 2"/>
          <p:cNvSpPr>
            <a:spLocks noGrp="1"/>
          </p:cNvSpPr>
          <p:nvPr>
            <p:ph idx="1"/>
          </p:nvPr>
        </p:nvSpPr>
        <p:spPr/>
        <p:txBody>
          <a:bodyPr>
            <a:normAutofit fontScale="92500" lnSpcReduction="20000"/>
          </a:bodyPr>
          <a:lstStyle/>
          <a:p>
            <a:r>
              <a:rPr lang="en-US" sz="2700" b="1" dirty="0">
                <a:solidFill>
                  <a:schemeClr val="tx2"/>
                </a:solidFill>
              </a:rPr>
              <a:t>Medical claims </a:t>
            </a:r>
            <a:r>
              <a:rPr lang="en-US" sz="2700" dirty="0">
                <a:solidFill>
                  <a:schemeClr val="tx2"/>
                </a:solidFill>
              </a:rPr>
              <a:t>are </a:t>
            </a:r>
            <a:r>
              <a:rPr lang="en-US" sz="2700" b="1" dirty="0">
                <a:solidFill>
                  <a:schemeClr val="tx2"/>
                </a:solidFill>
              </a:rPr>
              <a:t>medical bills </a:t>
            </a:r>
            <a:r>
              <a:rPr lang="en-US" sz="2700" dirty="0">
                <a:solidFill>
                  <a:schemeClr val="tx2"/>
                </a:solidFill>
              </a:rPr>
              <a:t>submitted to health insurance carriers and other insurance providers for services rendered to </a:t>
            </a:r>
            <a:r>
              <a:rPr lang="en-US" sz="2700" b="1" dirty="0">
                <a:solidFill>
                  <a:schemeClr val="tx2"/>
                </a:solidFill>
              </a:rPr>
              <a:t>patients</a:t>
            </a:r>
            <a:r>
              <a:rPr lang="en-US" sz="2700" dirty="0">
                <a:solidFill>
                  <a:schemeClr val="tx2"/>
                </a:solidFill>
              </a:rPr>
              <a:t> by providers of care. When you go to the doctor, hospital or other provider, your service generates a bill</a:t>
            </a:r>
            <a:r>
              <a:rPr lang="en-US" sz="2700" dirty="0" smtClean="0">
                <a:solidFill>
                  <a:schemeClr val="tx2"/>
                </a:solidFill>
              </a:rPr>
              <a:t>. A claim contains information such as;</a:t>
            </a:r>
          </a:p>
          <a:p>
            <a:r>
              <a:rPr lang="en-US" sz="2700" dirty="0">
                <a:solidFill>
                  <a:schemeClr val="tx2"/>
                </a:solidFill>
              </a:rPr>
              <a:t>Dos </a:t>
            </a:r>
          </a:p>
          <a:p>
            <a:r>
              <a:rPr lang="en-US" sz="2700" dirty="0">
                <a:solidFill>
                  <a:schemeClr val="tx2"/>
                </a:solidFill>
              </a:rPr>
              <a:t>CPT code</a:t>
            </a:r>
          </a:p>
          <a:p>
            <a:r>
              <a:rPr lang="en-US" sz="2700" dirty="0">
                <a:solidFill>
                  <a:schemeClr val="tx2"/>
                </a:solidFill>
              </a:rPr>
              <a:t>DX code </a:t>
            </a:r>
          </a:p>
          <a:p>
            <a:r>
              <a:rPr lang="en-US" sz="2700" dirty="0">
                <a:solidFill>
                  <a:schemeClr val="tx2"/>
                </a:solidFill>
              </a:rPr>
              <a:t>Claim </a:t>
            </a:r>
            <a:r>
              <a:rPr lang="en-US" sz="2700" dirty="0" smtClean="0">
                <a:solidFill>
                  <a:schemeClr val="tx2"/>
                </a:solidFill>
              </a:rPr>
              <a:t>Notes</a:t>
            </a:r>
          </a:p>
          <a:p>
            <a:endParaRPr lang="en-US" sz="2700" dirty="0" smtClean="0">
              <a:solidFill>
                <a:schemeClr val="tx2"/>
              </a:solidFill>
            </a:endParaRPr>
          </a:p>
          <a:p>
            <a:r>
              <a:rPr lang="en-US" sz="2700" dirty="0" smtClean="0">
                <a:solidFill>
                  <a:schemeClr val="tx2"/>
                </a:solidFill>
              </a:rPr>
              <a:t>Every claim is generated a with a unique numeric identifier which is known as claim number.</a:t>
            </a:r>
            <a:endParaRPr lang="en-US" sz="2700" dirty="0">
              <a:solidFill>
                <a:schemeClr val="tx2"/>
              </a:solidFill>
            </a:endParaRPr>
          </a:p>
          <a:p>
            <a:endParaRPr lang="en-US" sz="2700" dirty="0">
              <a:solidFill>
                <a:schemeClr val="tx2"/>
              </a:solidFill>
            </a:endParaRPr>
          </a:p>
          <a:p>
            <a:endParaRPr lang="en-US" dirty="0" smtClean="0"/>
          </a:p>
          <a:p>
            <a:endParaRPr lang="en-US" dirty="0"/>
          </a:p>
          <a:p>
            <a:endParaRPr lang="en-US" dirty="0"/>
          </a:p>
        </p:txBody>
      </p:sp>
    </p:spTree>
    <p:extLst>
      <p:ext uri="{BB962C8B-B14F-4D97-AF65-F5344CB8AC3E}">
        <p14:creationId xmlns:p14="http://schemas.microsoft.com/office/powerpoint/2010/main" val="15072583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 y="304800"/>
            <a:ext cx="8763001" cy="6400800"/>
          </a:xfrm>
          <a:prstGeom prst="rect">
            <a:avLst/>
          </a:prstGeom>
        </p:spPr>
      </p:pic>
    </p:spTree>
    <p:extLst>
      <p:ext uri="{BB962C8B-B14F-4D97-AF65-F5344CB8AC3E}">
        <p14:creationId xmlns:p14="http://schemas.microsoft.com/office/powerpoint/2010/main" val="3282328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solidFill>
                  <a:srgbClr val="0070C0"/>
                </a:solidFill>
              </a:rPr>
              <a:t>What is Practice Provider Profile</a:t>
            </a:r>
          </a:p>
        </p:txBody>
      </p:sp>
      <p:sp>
        <p:nvSpPr>
          <p:cNvPr id="3" name="Content Placeholder 2"/>
          <p:cNvSpPr>
            <a:spLocks noGrp="1"/>
          </p:cNvSpPr>
          <p:nvPr>
            <p:ph idx="1"/>
          </p:nvPr>
        </p:nvSpPr>
        <p:spPr/>
        <p:txBody>
          <a:bodyPr>
            <a:normAutofit/>
          </a:bodyPr>
          <a:lstStyle/>
          <a:p>
            <a:r>
              <a:rPr lang="en-US" sz="2400" dirty="0">
                <a:solidFill>
                  <a:schemeClr val="tx2"/>
                </a:solidFill>
              </a:rPr>
              <a:t>Practice provider profile is a module where </a:t>
            </a:r>
            <a:r>
              <a:rPr lang="en-US" sz="2400" dirty="0" smtClean="0">
                <a:solidFill>
                  <a:schemeClr val="tx2"/>
                </a:solidFill>
              </a:rPr>
              <a:t>we can see </a:t>
            </a:r>
            <a:r>
              <a:rPr lang="en-US" sz="2400" dirty="0">
                <a:solidFill>
                  <a:schemeClr val="tx2"/>
                </a:solidFill>
              </a:rPr>
              <a:t>information related </a:t>
            </a:r>
            <a:r>
              <a:rPr lang="en-US" sz="2400" dirty="0" smtClean="0">
                <a:solidFill>
                  <a:schemeClr val="tx2"/>
                </a:solidFill>
              </a:rPr>
              <a:t>to provider and practices.(Clients)</a:t>
            </a:r>
            <a:r>
              <a:rPr lang="en-US" sz="2400" dirty="0">
                <a:solidFill>
                  <a:schemeClr val="tx2"/>
                </a:solidFill>
              </a:rPr>
              <a:t> </a:t>
            </a:r>
          </a:p>
          <a:p>
            <a:endParaRPr lang="en-US" sz="2400" dirty="0" smtClean="0">
              <a:solidFill>
                <a:schemeClr val="tx2"/>
              </a:solidFill>
            </a:endParaRPr>
          </a:p>
          <a:p>
            <a:r>
              <a:rPr lang="en-US" sz="2400" dirty="0" smtClean="0">
                <a:solidFill>
                  <a:schemeClr val="tx2"/>
                </a:solidFill>
              </a:rPr>
              <a:t>Practice Provider Profiles contains important information that is used for claim submission, such as practice name, NPI and tax and related information.</a:t>
            </a:r>
            <a:endParaRPr lang="en-US" sz="2400" dirty="0">
              <a:solidFill>
                <a:schemeClr val="tx2"/>
              </a:solidFill>
            </a:endParaRPr>
          </a:p>
          <a:p>
            <a:endParaRPr lang="en-US" sz="2400" dirty="0" smtClean="0">
              <a:solidFill>
                <a:schemeClr val="tx2"/>
              </a:solidFill>
            </a:endParaRPr>
          </a:p>
          <a:p>
            <a:r>
              <a:rPr lang="en-US" sz="2400" dirty="0" smtClean="0">
                <a:solidFill>
                  <a:schemeClr val="tx2"/>
                </a:solidFill>
              </a:rPr>
              <a:t>NASD (New Account Setup Dept. creates, maintains these profiles.</a:t>
            </a:r>
            <a:endParaRPr lang="en-US" sz="2400" dirty="0">
              <a:solidFill>
                <a:schemeClr val="tx2"/>
              </a:solidFill>
            </a:endParaRPr>
          </a:p>
        </p:txBody>
      </p:sp>
    </p:spTree>
    <p:extLst>
      <p:ext uri="{BB962C8B-B14F-4D97-AF65-F5344CB8AC3E}">
        <p14:creationId xmlns:p14="http://schemas.microsoft.com/office/powerpoint/2010/main" val="1318668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2" name="Picture 1"/>
          <p:cNvPicPr>
            <a:picLocks noChangeAspect="1"/>
          </p:cNvPicPr>
          <p:nvPr/>
        </p:nvPicPr>
        <p:blipFill>
          <a:blip r:embed="rId2"/>
          <a:stretch>
            <a:fillRect/>
          </a:stretch>
        </p:blipFill>
        <p:spPr>
          <a:xfrm>
            <a:off x="228601" y="76200"/>
            <a:ext cx="8839200" cy="6629400"/>
          </a:xfrm>
          <a:prstGeom prst="rect">
            <a:avLst/>
          </a:prstGeom>
        </p:spPr>
      </p:pic>
    </p:spTree>
    <p:extLst>
      <p:ext uri="{BB962C8B-B14F-4D97-AF65-F5344CB8AC3E}">
        <p14:creationId xmlns:p14="http://schemas.microsoft.com/office/powerpoint/2010/main" val="41209746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solidFill>
                  <a:srgbClr val="0070C0"/>
                </a:solidFill>
              </a:rPr>
              <a:t>What is Dashboard</a:t>
            </a:r>
            <a:endParaRPr lang="en-US" sz="4000" b="1" u="sng" dirty="0">
              <a:solidFill>
                <a:srgbClr val="0070C0"/>
              </a:solidFill>
            </a:endParaRPr>
          </a:p>
        </p:txBody>
      </p:sp>
      <p:sp>
        <p:nvSpPr>
          <p:cNvPr id="3" name="Content Placeholder 2"/>
          <p:cNvSpPr>
            <a:spLocks noGrp="1"/>
          </p:cNvSpPr>
          <p:nvPr>
            <p:ph idx="1"/>
          </p:nvPr>
        </p:nvSpPr>
        <p:spPr/>
        <p:txBody>
          <a:bodyPr>
            <a:normAutofit fontScale="92500"/>
          </a:bodyPr>
          <a:lstStyle/>
          <a:p>
            <a:r>
              <a:rPr lang="en-US" sz="2400" dirty="0" smtClean="0">
                <a:solidFill>
                  <a:schemeClr val="tx2"/>
                </a:solidFill>
              </a:rPr>
              <a:t>Dashboard </a:t>
            </a:r>
            <a:r>
              <a:rPr lang="en-US" sz="2400" dirty="0">
                <a:solidFill>
                  <a:schemeClr val="tx2"/>
                </a:solidFill>
              </a:rPr>
              <a:t>is </a:t>
            </a:r>
            <a:r>
              <a:rPr lang="en-US" sz="2400" dirty="0" smtClean="0">
                <a:solidFill>
                  <a:schemeClr val="tx2"/>
                </a:solidFill>
              </a:rPr>
              <a:t>a console at the main homepage of </a:t>
            </a:r>
            <a:r>
              <a:rPr lang="en-US" sz="2400" dirty="0" err="1" smtClean="0">
                <a:solidFill>
                  <a:schemeClr val="tx2"/>
                </a:solidFill>
              </a:rPr>
              <a:t>websoft</a:t>
            </a:r>
            <a:r>
              <a:rPr lang="en-US" sz="2400" dirty="0" smtClean="0">
                <a:solidFill>
                  <a:schemeClr val="tx2"/>
                </a:solidFill>
              </a:rPr>
              <a:t> that shows statistics of different variables used in the billing practice.</a:t>
            </a:r>
          </a:p>
          <a:p>
            <a:r>
              <a:rPr lang="en-US" sz="2400" dirty="0" smtClean="0">
                <a:solidFill>
                  <a:schemeClr val="tx2"/>
                </a:solidFill>
              </a:rPr>
              <a:t>This dashboard provides numbers for each variable that how much work is pending which pending at account manager’s end, Lead account manager and their supervisors.</a:t>
            </a:r>
          </a:p>
          <a:p>
            <a:r>
              <a:rPr lang="en-US" sz="2400" dirty="0" smtClean="0">
                <a:solidFill>
                  <a:schemeClr val="tx2"/>
                </a:solidFill>
              </a:rPr>
              <a:t>On </a:t>
            </a:r>
            <a:r>
              <a:rPr lang="en-US" sz="2400" dirty="0">
                <a:solidFill>
                  <a:schemeClr val="tx2"/>
                </a:solidFill>
              </a:rPr>
              <a:t>daily basis users work on it and </a:t>
            </a:r>
            <a:r>
              <a:rPr lang="en-US" sz="2400" dirty="0" smtClean="0">
                <a:solidFill>
                  <a:schemeClr val="tx2"/>
                </a:solidFill>
              </a:rPr>
              <a:t>resolve the pending numbers.</a:t>
            </a:r>
            <a:endParaRPr lang="en-US" sz="2400" dirty="0">
              <a:solidFill>
                <a:schemeClr val="tx2"/>
              </a:solidFill>
            </a:endParaRPr>
          </a:p>
          <a:p>
            <a:r>
              <a:rPr lang="en-US" sz="2400" dirty="0">
                <a:solidFill>
                  <a:schemeClr val="tx2"/>
                </a:solidFill>
              </a:rPr>
              <a:t>Variables are </a:t>
            </a:r>
            <a:r>
              <a:rPr lang="en-US" sz="2400" dirty="0" smtClean="0">
                <a:solidFill>
                  <a:schemeClr val="tx2"/>
                </a:solidFill>
              </a:rPr>
              <a:t>shown aging </a:t>
            </a:r>
            <a:r>
              <a:rPr lang="en-US" sz="2400" dirty="0">
                <a:solidFill>
                  <a:schemeClr val="tx2"/>
                </a:solidFill>
              </a:rPr>
              <a:t>wise .</a:t>
            </a:r>
          </a:p>
          <a:p>
            <a:r>
              <a:rPr lang="en-US" sz="2400" dirty="0">
                <a:solidFill>
                  <a:schemeClr val="tx2"/>
                </a:solidFill>
              </a:rPr>
              <a:t>Data is showing with </a:t>
            </a:r>
            <a:r>
              <a:rPr lang="en-US" sz="2400" dirty="0" smtClean="0">
                <a:solidFill>
                  <a:schemeClr val="tx2"/>
                </a:solidFill>
              </a:rPr>
              <a:t>Practice </a:t>
            </a:r>
            <a:r>
              <a:rPr lang="en-US" sz="2400" dirty="0">
                <a:solidFill>
                  <a:schemeClr val="tx2"/>
                </a:solidFill>
              </a:rPr>
              <a:t>wise</a:t>
            </a:r>
            <a:r>
              <a:rPr lang="en-US" sz="2400" dirty="0" smtClean="0">
                <a:solidFill>
                  <a:schemeClr val="tx2"/>
                </a:solidFill>
              </a:rPr>
              <a:t>, Mo </a:t>
            </a:r>
            <a:r>
              <a:rPr lang="en-US" sz="2400" dirty="0">
                <a:solidFill>
                  <a:schemeClr val="tx2"/>
                </a:solidFill>
              </a:rPr>
              <a:t>wise, Lead Wise </a:t>
            </a:r>
            <a:r>
              <a:rPr lang="en-US" sz="2400" dirty="0" smtClean="0">
                <a:solidFill>
                  <a:schemeClr val="tx2"/>
                </a:solidFill>
              </a:rPr>
              <a:t>.</a:t>
            </a:r>
          </a:p>
          <a:p>
            <a:r>
              <a:rPr lang="en-US" sz="2400" dirty="0" smtClean="0">
                <a:solidFill>
                  <a:schemeClr val="tx2"/>
                </a:solidFill>
              </a:rPr>
              <a:t>Dash board job run by Data base Team and it runs after every one hour.</a:t>
            </a:r>
          </a:p>
          <a:p>
            <a:r>
              <a:rPr lang="en-US" sz="2400" dirty="0" smtClean="0">
                <a:solidFill>
                  <a:schemeClr val="tx2"/>
                </a:solidFill>
              </a:rPr>
              <a:t>Time and date is showing on Top .</a:t>
            </a:r>
          </a:p>
          <a:p>
            <a:pPr marL="0" indent="0">
              <a:buNone/>
            </a:pPr>
            <a:endParaRPr lang="en-US" sz="2400" dirty="0" smtClean="0">
              <a:solidFill>
                <a:schemeClr val="tx2"/>
              </a:solidFill>
            </a:endParaRPr>
          </a:p>
          <a:p>
            <a:endParaRPr lang="en-US" sz="2400" dirty="0" smtClean="0">
              <a:solidFill>
                <a:schemeClr val="tx2"/>
              </a:solidFill>
            </a:endParaRPr>
          </a:p>
          <a:p>
            <a:endParaRPr lang="en-US" sz="2400" dirty="0" smtClean="0">
              <a:solidFill>
                <a:schemeClr val="tx2"/>
              </a:solidFill>
            </a:endParaRPr>
          </a:p>
          <a:p>
            <a:endParaRPr lang="en-US" sz="2400" dirty="0" smtClean="0">
              <a:solidFill>
                <a:schemeClr val="tx2"/>
              </a:solidFill>
            </a:endParaRPr>
          </a:p>
          <a:p>
            <a:endParaRPr lang="en-US" sz="2400" dirty="0">
              <a:solidFill>
                <a:schemeClr val="tx2"/>
              </a:solidFill>
            </a:endParaRPr>
          </a:p>
        </p:txBody>
      </p:sp>
    </p:spTree>
    <p:extLst>
      <p:ext uri="{BB962C8B-B14F-4D97-AF65-F5344CB8AC3E}">
        <p14:creationId xmlns:p14="http://schemas.microsoft.com/office/powerpoint/2010/main" val="2838044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a:t>
            </a:r>
            <a:endParaRPr lang="en-US" dirty="0"/>
          </a:p>
        </p:txBody>
      </p:sp>
      <p:pic>
        <p:nvPicPr>
          <p:cNvPr id="4" name="Content Placeholder 3"/>
          <p:cNvPicPr>
            <a:picLocks noGrp="1" noChangeAspect="1"/>
          </p:cNvPicPr>
          <p:nvPr>
            <p:ph idx="1"/>
          </p:nvPr>
        </p:nvPicPr>
        <p:blipFill>
          <a:blip r:embed="rId2"/>
          <a:stretch>
            <a:fillRect/>
          </a:stretch>
        </p:blipFill>
        <p:spPr>
          <a:xfrm>
            <a:off x="457200" y="1295400"/>
            <a:ext cx="8229600" cy="4425629"/>
          </a:xfrm>
          <a:prstGeom prst="rect">
            <a:avLst/>
          </a:prstGeom>
        </p:spPr>
      </p:pic>
    </p:spTree>
    <p:extLst>
      <p:ext uri="{BB962C8B-B14F-4D97-AF65-F5344CB8AC3E}">
        <p14:creationId xmlns:p14="http://schemas.microsoft.com/office/powerpoint/2010/main" val="49884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solidFill>
                  <a:srgbClr val="0070C0"/>
                </a:solidFill>
              </a:rPr>
              <a:t>What is User Profile</a:t>
            </a:r>
          </a:p>
        </p:txBody>
      </p:sp>
      <p:sp>
        <p:nvSpPr>
          <p:cNvPr id="3" name="Content Placeholder 2"/>
          <p:cNvSpPr>
            <a:spLocks noGrp="1"/>
          </p:cNvSpPr>
          <p:nvPr>
            <p:ph idx="1"/>
          </p:nvPr>
        </p:nvSpPr>
        <p:spPr/>
        <p:txBody>
          <a:bodyPr>
            <a:normAutofit lnSpcReduction="10000"/>
          </a:bodyPr>
          <a:lstStyle/>
          <a:p>
            <a:r>
              <a:rPr lang="en-US" sz="2600" dirty="0">
                <a:solidFill>
                  <a:schemeClr val="tx2"/>
                </a:solidFill>
              </a:rPr>
              <a:t>User profile is also a module, where user related information is showing</a:t>
            </a:r>
          </a:p>
          <a:p>
            <a:r>
              <a:rPr lang="en-US" sz="2600" dirty="0">
                <a:solidFill>
                  <a:schemeClr val="tx2"/>
                </a:solidFill>
              </a:rPr>
              <a:t>User name </a:t>
            </a:r>
          </a:p>
          <a:p>
            <a:r>
              <a:rPr lang="en-US" sz="2600" dirty="0">
                <a:solidFill>
                  <a:schemeClr val="tx2"/>
                </a:solidFill>
              </a:rPr>
              <a:t>User Id </a:t>
            </a:r>
          </a:p>
          <a:p>
            <a:r>
              <a:rPr lang="en-US" sz="2600" dirty="0">
                <a:solidFill>
                  <a:schemeClr val="tx2"/>
                </a:solidFill>
              </a:rPr>
              <a:t>Employee Id</a:t>
            </a:r>
          </a:p>
          <a:p>
            <a:r>
              <a:rPr lang="en-US" sz="2600" dirty="0">
                <a:solidFill>
                  <a:schemeClr val="tx2"/>
                </a:solidFill>
              </a:rPr>
              <a:t>Designation </a:t>
            </a:r>
          </a:p>
          <a:p>
            <a:r>
              <a:rPr lang="en-US" sz="2600" dirty="0">
                <a:solidFill>
                  <a:schemeClr val="tx2"/>
                </a:solidFill>
              </a:rPr>
              <a:t>Department </a:t>
            </a:r>
          </a:p>
          <a:p>
            <a:r>
              <a:rPr lang="en-US" sz="2600" dirty="0">
                <a:solidFill>
                  <a:schemeClr val="tx2"/>
                </a:solidFill>
              </a:rPr>
              <a:t>Team Name </a:t>
            </a:r>
          </a:p>
          <a:p>
            <a:r>
              <a:rPr lang="en-US" sz="2600" dirty="0">
                <a:solidFill>
                  <a:schemeClr val="tx2"/>
                </a:solidFill>
              </a:rPr>
              <a:t>Assign </a:t>
            </a:r>
            <a:r>
              <a:rPr lang="en-US" sz="2600" dirty="0" smtClean="0">
                <a:solidFill>
                  <a:schemeClr val="tx2"/>
                </a:solidFill>
              </a:rPr>
              <a:t>practices</a:t>
            </a:r>
          </a:p>
          <a:p>
            <a:r>
              <a:rPr lang="en-US" sz="2600" dirty="0" smtClean="0">
                <a:solidFill>
                  <a:schemeClr val="tx2"/>
                </a:solidFill>
              </a:rPr>
              <a:t>Active or Inactive</a:t>
            </a:r>
            <a:endParaRPr lang="en-US" sz="2600" dirty="0">
              <a:solidFill>
                <a:schemeClr val="tx2"/>
              </a:solidFill>
            </a:endParaRPr>
          </a:p>
          <a:p>
            <a:endParaRPr lang="en-US" dirty="0"/>
          </a:p>
        </p:txBody>
      </p:sp>
    </p:spTree>
    <p:extLst>
      <p:ext uri="{BB962C8B-B14F-4D97-AF65-F5344CB8AC3E}">
        <p14:creationId xmlns:p14="http://schemas.microsoft.com/office/powerpoint/2010/main" val="30921506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8534400" cy="6374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1781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u="sng" dirty="0" smtClean="0">
                <a:solidFill>
                  <a:srgbClr val="0070C0"/>
                </a:solidFill>
              </a:rPr>
              <a:t>Introduction</a:t>
            </a:r>
            <a:r>
              <a:rPr lang="en-US" dirty="0">
                <a:solidFill>
                  <a:srgbClr val="0070C0"/>
                </a:solidFill>
              </a:rPr>
              <a:t/>
            </a:r>
            <a:br>
              <a:rPr lang="en-US" dirty="0">
                <a:solidFill>
                  <a:srgbClr val="0070C0"/>
                </a:solidFill>
              </a:rPr>
            </a:br>
            <a:endParaRPr lang="en-US" dirty="0">
              <a:solidFill>
                <a:srgbClr val="0070C0"/>
              </a:solidFill>
            </a:endParaRPr>
          </a:p>
        </p:txBody>
      </p:sp>
      <p:sp>
        <p:nvSpPr>
          <p:cNvPr id="3" name="Content Placeholder 2"/>
          <p:cNvSpPr>
            <a:spLocks noGrp="1"/>
          </p:cNvSpPr>
          <p:nvPr>
            <p:ph idx="1"/>
          </p:nvPr>
        </p:nvSpPr>
        <p:spPr>
          <a:xfrm>
            <a:off x="457200" y="1676402"/>
            <a:ext cx="8229600" cy="4525963"/>
          </a:xfrm>
        </p:spPr>
        <p:txBody>
          <a:bodyPr>
            <a:normAutofit lnSpcReduction="10000"/>
          </a:bodyPr>
          <a:lstStyle/>
          <a:p>
            <a:pPr marL="0" lvl="0" indent="0">
              <a:buNone/>
            </a:pPr>
            <a:r>
              <a:rPr lang="en-US" sz="5700" b="1" dirty="0" smtClean="0">
                <a:solidFill>
                  <a:srgbClr val="0070C0"/>
                </a:solidFill>
                <a:latin typeface="+mj-lt"/>
                <a:ea typeface="+mj-ea"/>
                <a:cs typeface="+mj-cs"/>
              </a:rPr>
              <a:t>MTBC </a:t>
            </a:r>
            <a:r>
              <a:rPr lang="en-US" sz="5700" b="1" dirty="0" err="1" smtClean="0">
                <a:solidFill>
                  <a:srgbClr val="0070C0"/>
                </a:solidFill>
                <a:latin typeface="+mj-lt"/>
                <a:ea typeface="+mj-ea"/>
                <a:cs typeface="+mj-cs"/>
              </a:rPr>
              <a:t>WebSoft</a:t>
            </a:r>
            <a:r>
              <a:rPr lang="en-US" sz="5700" b="1" dirty="0" smtClean="0">
                <a:solidFill>
                  <a:srgbClr val="0070C0"/>
                </a:solidFill>
                <a:latin typeface="+mj-lt"/>
                <a:ea typeface="+mj-ea"/>
                <a:cs typeface="+mj-cs"/>
              </a:rPr>
              <a:t> </a:t>
            </a:r>
            <a:endParaRPr lang="en-US" sz="5700" b="1" dirty="0">
              <a:solidFill>
                <a:srgbClr val="0070C0"/>
              </a:solidFill>
              <a:latin typeface="+mj-lt"/>
              <a:ea typeface="+mj-ea"/>
              <a:cs typeface="+mj-cs"/>
            </a:endParaRPr>
          </a:p>
          <a:p>
            <a:pPr marL="0" lvl="0" indent="0">
              <a:buNone/>
            </a:pPr>
            <a:endParaRPr lang="en-US" b="1" dirty="0"/>
          </a:p>
          <a:p>
            <a:pPr lvl="0"/>
            <a:r>
              <a:rPr lang="en-US" sz="2900" dirty="0" err="1" smtClean="0">
                <a:solidFill>
                  <a:schemeClr val="tx2"/>
                </a:solidFill>
              </a:rPr>
              <a:t>WebSoft</a:t>
            </a:r>
            <a:r>
              <a:rPr lang="en-US" sz="2900" dirty="0" smtClean="0">
                <a:solidFill>
                  <a:schemeClr val="tx2"/>
                </a:solidFill>
              </a:rPr>
              <a:t> </a:t>
            </a:r>
            <a:r>
              <a:rPr lang="en-US" sz="2900" dirty="0">
                <a:solidFill>
                  <a:schemeClr val="tx2"/>
                </a:solidFill>
              </a:rPr>
              <a:t>is </a:t>
            </a:r>
            <a:r>
              <a:rPr lang="en-US" sz="2900" dirty="0" smtClean="0">
                <a:solidFill>
                  <a:schemeClr val="tx2"/>
                </a:solidFill>
              </a:rPr>
              <a:t>a web based solution built on Angular 6 designed, hosted and maintained by MTBC. </a:t>
            </a:r>
            <a:endParaRPr lang="en-US" sz="2900" dirty="0">
              <a:solidFill>
                <a:schemeClr val="tx2"/>
              </a:solidFill>
            </a:endParaRPr>
          </a:p>
          <a:p>
            <a:pPr lvl="0"/>
            <a:r>
              <a:rPr lang="en-US" sz="2900" dirty="0">
                <a:solidFill>
                  <a:schemeClr val="tx2"/>
                </a:solidFill>
              </a:rPr>
              <a:t>It’s a billing platform for </a:t>
            </a:r>
            <a:r>
              <a:rPr lang="en-US" sz="2900" dirty="0" smtClean="0">
                <a:solidFill>
                  <a:schemeClr val="tx2"/>
                </a:solidFill>
              </a:rPr>
              <a:t>employees in Operations who perform billing practice in their routine work.</a:t>
            </a:r>
          </a:p>
          <a:p>
            <a:pPr lvl="0"/>
            <a:r>
              <a:rPr lang="en-US" sz="2900" dirty="0" smtClean="0">
                <a:solidFill>
                  <a:schemeClr val="tx2"/>
                </a:solidFill>
              </a:rPr>
              <a:t>Maintain the work efficiency of the users.</a:t>
            </a:r>
          </a:p>
          <a:p>
            <a:pPr lvl="0"/>
            <a:r>
              <a:rPr lang="en-US" sz="2900" dirty="0" smtClean="0">
                <a:solidFill>
                  <a:schemeClr val="tx2"/>
                </a:solidFill>
              </a:rPr>
              <a:t>Makes the user’s work easier.</a:t>
            </a:r>
          </a:p>
          <a:p>
            <a:pPr lvl="0"/>
            <a:endParaRPr lang="en-US" dirty="0" smtClean="0"/>
          </a:p>
          <a:p>
            <a:pPr lvl="0"/>
            <a:endParaRPr lang="en-US" dirty="0" smtClean="0"/>
          </a:p>
        </p:txBody>
      </p:sp>
    </p:spTree>
    <p:extLst>
      <p:ext uri="{BB962C8B-B14F-4D97-AF65-F5344CB8AC3E}">
        <p14:creationId xmlns:p14="http://schemas.microsoft.com/office/powerpoint/2010/main" val="17678129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fontScale="90000"/>
          </a:bodyPr>
          <a:lstStyle/>
          <a:p>
            <a:r>
              <a:rPr lang="en-US" b="1" dirty="0"/>
              <a:t/>
            </a:r>
            <a:br>
              <a:rPr lang="en-US" b="1" dirty="0"/>
            </a:br>
            <a:r>
              <a:rPr lang="en-US" b="1" dirty="0">
                <a:solidFill>
                  <a:srgbClr val="0070C0"/>
                </a:solidFill>
              </a:rPr>
              <a:t>What Is Customize Developers Tools? </a:t>
            </a:r>
            <a:br>
              <a:rPr lang="en-US" b="1" dirty="0">
                <a:solidFill>
                  <a:srgbClr val="0070C0"/>
                </a:solidFill>
              </a:rPr>
            </a:br>
            <a:endParaRPr lang="en-US" b="1" dirty="0">
              <a:solidFill>
                <a:srgbClr val="0070C0"/>
              </a:solidFill>
            </a:endParaRPr>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915" y="4158344"/>
            <a:ext cx="8839200"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653" y="1371602"/>
            <a:ext cx="6361113"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864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fade">
                                      <p:cBhvr>
                                        <p:cTn id="7" dur="1000"/>
                                        <p:tgtEl>
                                          <p:spTgt spid="9220"/>
                                        </p:tgtEl>
                                      </p:cBhvr>
                                    </p:animEffect>
                                    <p:anim calcmode="lin" valueType="num">
                                      <p:cBhvr>
                                        <p:cTn id="8" dur="1000" fill="hold"/>
                                        <p:tgtEl>
                                          <p:spTgt spid="9220"/>
                                        </p:tgtEl>
                                        <p:attrNameLst>
                                          <p:attrName>ppt_x</p:attrName>
                                        </p:attrNameLst>
                                      </p:cBhvr>
                                      <p:tavLst>
                                        <p:tav tm="0">
                                          <p:val>
                                            <p:strVal val="#ppt_x"/>
                                          </p:val>
                                        </p:tav>
                                        <p:tav tm="100000">
                                          <p:val>
                                            <p:strVal val="#ppt_x"/>
                                          </p:val>
                                        </p:tav>
                                      </p:tavLst>
                                    </p:anim>
                                    <p:anim calcmode="lin" valueType="num">
                                      <p:cBhvr>
                                        <p:cTn id="9" dur="1000" fill="hold"/>
                                        <p:tgtEl>
                                          <p:spTgt spid="92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solidFill>
                  <a:srgbClr val="0070C0"/>
                </a:solidFill>
              </a:rPr>
              <a:t>Most Common Issues Are Received</a:t>
            </a:r>
          </a:p>
        </p:txBody>
      </p:sp>
      <p:sp>
        <p:nvSpPr>
          <p:cNvPr id="3" name="Content Placeholder 2"/>
          <p:cNvSpPr>
            <a:spLocks noGrp="1"/>
          </p:cNvSpPr>
          <p:nvPr>
            <p:ph idx="1"/>
          </p:nvPr>
        </p:nvSpPr>
        <p:spPr/>
        <p:txBody>
          <a:bodyPr/>
          <a:lstStyle/>
          <a:p>
            <a:pPr lvl="0"/>
            <a:r>
              <a:rPr lang="en-US" sz="2600" dirty="0">
                <a:solidFill>
                  <a:schemeClr val="tx2"/>
                </a:solidFill>
              </a:rPr>
              <a:t>Slowness Issue</a:t>
            </a:r>
          </a:p>
          <a:p>
            <a:pPr lvl="0"/>
            <a:r>
              <a:rPr lang="en-US" sz="2600" dirty="0">
                <a:solidFill>
                  <a:schemeClr val="tx2"/>
                </a:solidFill>
              </a:rPr>
              <a:t>Attachment Issues</a:t>
            </a:r>
          </a:p>
          <a:p>
            <a:pPr lvl="0"/>
            <a:r>
              <a:rPr lang="en-US" sz="2600" dirty="0">
                <a:solidFill>
                  <a:schemeClr val="tx2"/>
                </a:solidFill>
              </a:rPr>
              <a:t>Scan Path Issues </a:t>
            </a:r>
          </a:p>
          <a:p>
            <a:pPr lvl="0"/>
            <a:r>
              <a:rPr lang="en-US" sz="2600" dirty="0">
                <a:solidFill>
                  <a:schemeClr val="tx2"/>
                </a:solidFill>
              </a:rPr>
              <a:t>Violation of primary Key code</a:t>
            </a:r>
          </a:p>
          <a:p>
            <a:pPr lvl="0"/>
            <a:r>
              <a:rPr lang="en-US" sz="2600" dirty="0">
                <a:solidFill>
                  <a:schemeClr val="tx2"/>
                </a:solidFill>
              </a:rPr>
              <a:t>Payment source is Missing </a:t>
            </a:r>
          </a:p>
          <a:p>
            <a:pPr lvl="0"/>
            <a:r>
              <a:rPr lang="en-US" sz="2600" dirty="0">
                <a:solidFill>
                  <a:schemeClr val="tx2"/>
                </a:solidFill>
              </a:rPr>
              <a:t>Fax Generation </a:t>
            </a:r>
            <a:r>
              <a:rPr lang="en-US" sz="2600" dirty="0" smtClean="0">
                <a:solidFill>
                  <a:schemeClr val="tx2"/>
                </a:solidFill>
              </a:rPr>
              <a:t>Issue</a:t>
            </a:r>
          </a:p>
          <a:p>
            <a:pPr lvl="0"/>
            <a:r>
              <a:rPr lang="en-US" sz="2600" dirty="0" smtClean="0">
                <a:solidFill>
                  <a:schemeClr val="tx2"/>
                </a:solidFill>
              </a:rPr>
              <a:t>Move to PTL Issue </a:t>
            </a:r>
          </a:p>
          <a:p>
            <a:pPr lvl="0"/>
            <a:r>
              <a:rPr lang="en-US" sz="2600" dirty="0" err="1" smtClean="0">
                <a:solidFill>
                  <a:schemeClr val="tx2"/>
                </a:solidFill>
              </a:rPr>
              <a:t>Dayplanner</a:t>
            </a:r>
            <a:r>
              <a:rPr lang="en-US" sz="2600" dirty="0" smtClean="0">
                <a:solidFill>
                  <a:schemeClr val="tx2"/>
                </a:solidFill>
              </a:rPr>
              <a:t> assignment issues</a:t>
            </a:r>
          </a:p>
          <a:p>
            <a:pPr marL="0" lvl="0" indent="0">
              <a:buNone/>
            </a:pPr>
            <a:r>
              <a:rPr lang="en-US" sz="2600" dirty="0" smtClean="0">
                <a:solidFill>
                  <a:schemeClr val="tx2"/>
                </a:solidFill>
              </a:rPr>
              <a:t>I have discussed 3, or 4 issues which are most common .</a:t>
            </a:r>
            <a:endParaRPr lang="en-US" sz="2600" dirty="0">
              <a:solidFill>
                <a:schemeClr val="tx2"/>
              </a:solidFill>
            </a:endParaRPr>
          </a:p>
          <a:p>
            <a:pPr lvl="0"/>
            <a:endParaRPr lang="en-US" sz="2400" dirty="0"/>
          </a:p>
          <a:p>
            <a:pPr lvl="0"/>
            <a:endParaRPr lang="en-US" sz="2400" dirty="0" smtClean="0"/>
          </a:p>
          <a:p>
            <a:pPr lvl="0"/>
            <a:endParaRPr lang="en-US" sz="2400" dirty="0"/>
          </a:p>
          <a:p>
            <a:endParaRPr lang="en-US" dirty="0" smtClean="0"/>
          </a:p>
          <a:p>
            <a:endParaRPr lang="en-US" dirty="0" smtClean="0"/>
          </a:p>
          <a:p>
            <a:endParaRPr lang="en-US" dirty="0"/>
          </a:p>
        </p:txBody>
      </p:sp>
    </p:spTree>
    <p:extLst>
      <p:ext uri="{BB962C8B-B14F-4D97-AF65-F5344CB8AC3E}">
        <p14:creationId xmlns:p14="http://schemas.microsoft.com/office/powerpoint/2010/main" val="18077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967335"/>
            <a:ext cx="7086600" cy="1754326"/>
          </a:xfrm>
          <a:prstGeom prst="rect">
            <a:avLst/>
          </a:prstGeom>
        </p:spPr>
        <p:txBody>
          <a:bodyPr wrap="square">
            <a:spAutoFit/>
          </a:bodyPr>
          <a:lstStyle/>
          <a:p>
            <a:pPr>
              <a:spcBef>
                <a:spcPct val="20000"/>
              </a:spcBef>
            </a:pPr>
            <a:r>
              <a:rPr lang="en-US" sz="4000" b="1" dirty="0" smtClean="0">
                <a:solidFill>
                  <a:srgbClr val="0070C0"/>
                </a:solidFill>
                <a:latin typeface="+mj-lt"/>
                <a:ea typeface="+mj-ea"/>
                <a:cs typeface="+mj-cs"/>
              </a:rPr>
              <a:t>                  </a:t>
            </a:r>
            <a:r>
              <a:rPr lang="en-US" sz="6000" b="1" dirty="0" smtClean="0">
                <a:solidFill>
                  <a:srgbClr val="0070C0"/>
                </a:solidFill>
                <a:latin typeface="+mj-lt"/>
                <a:ea typeface="+mj-ea"/>
                <a:cs typeface="+mj-cs"/>
              </a:rPr>
              <a:t>Slowness</a:t>
            </a:r>
            <a:endParaRPr lang="en-US" sz="6000" b="1" dirty="0">
              <a:solidFill>
                <a:srgbClr val="0070C0"/>
              </a:solidFill>
              <a:latin typeface="+mj-lt"/>
              <a:ea typeface="+mj-ea"/>
              <a:cs typeface="+mj-cs"/>
            </a:endParaRPr>
          </a:p>
          <a:p>
            <a:pPr>
              <a:spcBef>
                <a:spcPct val="20000"/>
              </a:spcBef>
            </a:pPr>
            <a:r>
              <a:rPr lang="en-US" sz="4000" b="1" dirty="0">
                <a:solidFill>
                  <a:srgbClr val="0070C0"/>
                </a:solidFill>
                <a:latin typeface="+mj-lt"/>
                <a:ea typeface="+mj-ea"/>
                <a:cs typeface="+mj-cs"/>
              </a:rPr>
              <a:t>                           </a:t>
            </a:r>
          </a:p>
        </p:txBody>
      </p:sp>
    </p:spTree>
    <p:extLst>
      <p:ext uri="{BB962C8B-B14F-4D97-AF65-F5344CB8AC3E}">
        <p14:creationId xmlns:p14="http://schemas.microsoft.com/office/powerpoint/2010/main" val="25033638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solidFill>
                  <a:srgbClr val="0070C0"/>
                </a:solidFill>
              </a:rPr>
              <a:t>Slowness Issue</a:t>
            </a:r>
          </a:p>
        </p:txBody>
      </p:sp>
      <p:sp>
        <p:nvSpPr>
          <p:cNvPr id="3" name="Content Placeholder 2"/>
          <p:cNvSpPr>
            <a:spLocks noGrp="1"/>
          </p:cNvSpPr>
          <p:nvPr>
            <p:ph idx="1"/>
          </p:nvPr>
        </p:nvSpPr>
        <p:spPr>
          <a:xfrm>
            <a:off x="228600" y="1600200"/>
            <a:ext cx="8458200" cy="5181600"/>
          </a:xfrm>
        </p:spPr>
        <p:txBody>
          <a:bodyPr>
            <a:normAutofit/>
          </a:bodyPr>
          <a:lstStyle/>
          <a:p>
            <a:r>
              <a:rPr lang="en-US" sz="2600" dirty="0">
                <a:solidFill>
                  <a:schemeClr val="tx2"/>
                </a:solidFill>
              </a:rPr>
              <a:t>Slowness issue is the most important issue where we </a:t>
            </a:r>
            <a:r>
              <a:rPr lang="en-US" sz="2600" dirty="0" smtClean="0">
                <a:solidFill>
                  <a:schemeClr val="tx2"/>
                </a:solidFill>
              </a:rPr>
              <a:t>receive </a:t>
            </a:r>
            <a:r>
              <a:rPr lang="en-US" sz="2600" dirty="0">
                <a:solidFill>
                  <a:schemeClr val="tx2"/>
                </a:solidFill>
              </a:rPr>
              <a:t>concerns from OPS Department or Other </a:t>
            </a:r>
            <a:r>
              <a:rPr lang="en-US" sz="2600" dirty="0" smtClean="0">
                <a:solidFill>
                  <a:schemeClr val="tx2"/>
                </a:solidFill>
              </a:rPr>
              <a:t>departments who </a:t>
            </a:r>
            <a:r>
              <a:rPr lang="en-US" sz="2600" dirty="0">
                <a:solidFill>
                  <a:schemeClr val="tx2"/>
                </a:solidFill>
              </a:rPr>
              <a:t>work in </a:t>
            </a:r>
            <a:r>
              <a:rPr lang="en-US" sz="2600" dirty="0" err="1">
                <a:solidFill>
                  <a:schemeClr val="tx2"/>
                </a:solidFill>
              </a:rPr>
              <a:t>Websoft</a:t>
            </a:r>
            <a:r>
              <a:rPr lang="en-US" sz="2600" dirty="0">
                <a:solidFill>
                  <a:schemeClr val="tx2"/>
                </a:solidFill>
              </a:rPr>
              <a:t> or </a:t>
            </a:r>
            <a:r>
              <a:rPr lang="en-US" sz="2600" dirty="0" err="1" smtClean="0">
                <a:solidFill>
                  <a:schemeClr val="tx2"/>
                </a:solidFill>
              </a:rPr>
              <a:t>TalkEHR</a:t>
            </a:r>
            <a:r>
              <a:rPr lang="en-US" sz="2600" dirty="0" smtClean="0">
                <a:solidFill>
                  <a:schemeClr val="tx2"/>
                </a:solidFill>
              </a:rPr>
              <a:t>.</a:t>
            </a:r>
            <a:endParaRPr lang="en-US" sz="2600" dirty="0">
              <a:solidFill>
                <a:schemeClr val="tx2"/>
              </a:solidFill>
            </a:endParaRPr>
          </a:p>
          <a:p>
            <a:r>
              <a:rPr lang="en-US" sz="2600" dirty="0">
                <a:solidFill>
                  <a:schemeClr val="tx2"/>
                </a:solidFill>
              </a:rPr>
              <a:t>1st priority of our team to fix slowness issue because due </a:t>
            </a:r>
            <a:r>
              <a:rPr lang="en-US" sz="2600" dirty="0" smtClean="0">
                <a:solidFill>
                  <a:schemeClr val="tx2"/>
                </a:solidFill>
              </a:rPr>
              <a:t>it affect performance and user will not be able to complete their work, and it will go pending which causes frustration for end users.</a:t>
            </a:r>
            <a:endParaRPr lang="en-US" sz="2600" dirty="0">
              <a:solidFill>
                <a:schemeClr val="tx2"/>
              </a:solidFill>
            </a:endParaRPr>
          </a:p>
          <a:p>
            <a:r>
              <a:rPr lang="en-US" sz="2600" dirty="0">
                <a:solidFill>
                  <a:schemeClr val="tx2"/>
                </a:solidFill>
              </a:rPr>
              <a:t>Slowness </a:t>
            </a:r>
            <a:r>
              <a:rPr lang="en-US" sz="2600" dirty="0" smtClean="0">
                <a:solidFill>
                  <a:schemeClr val="tx2"/>
                </a:solidFill>
              </a:rPr>
              <a:t>complaints are </a:t>
            </a:r>
            <a:r>
              <a:rPr lang="en-US" sz="2600" dirty="0">
                <a:solidFill>
                  <a:schemeClr val="tx2"/>
                </a:solidFill>
              </a:rPr>
              <a:t>received </a:t>
            </a:r>
            <a:r>
              <a:rPr lang="en-US" sz="2600" dirty="0" smtClean="0">
                <a:solidFill>
                  <a:schemeClr val="tx2"/>
                </a:solidFill>
              </a:rPr>
              <a:t>of </a:t>
            </a:r>
            <a:r>
              <a:rPr lang="en-US" sz="2600" dirty="0">
                <a:solidFill>
                  <a:schemeClr val="tx2"/>
                </a:solidFill>
              </a:rPr>
              <a:t>two types </a:t>
            </a:r>
          </a:p>
          <a:p>
            <a:r>
              <a:rPr lang="en-US" sz="2600" b="1" dirty="0" smtClean="0">
                <a:solidFill>
                  <a:schemeClr val="tx2"/>
                </a:solidFill>
              </a:rPr>
              <a:t>              Individual </a:t>
            </a:r>
            <a:r>
              <a:rPr lang="en-US" sz="2600" b="1" dirty="0">
                <a:solidFill>
                  <a:schemeClr val="tx2"/>
                </a:solidFill>
              </a:rPr>
              <a:t>User Slowness </a:t>
            </a:r>
          </a:p>
          <a:p>
            <a:r>
              <a:rPr lang="en-US" sz="2600" b="1" dirty="0" smtClean="0">
                <a:solidFill>
                  <a:schemeClr val="tx2"/>
                </a:solidFill>
              </a:rPr>
              <a:t>              Over </a:t>
            </a:r>
            <a:r>
              <a:rPr lang="en-US" sz="2600" b="1" dirty="0">
                <a:solidFill>
                  <a:schemeClr val="tx2"/>
                </a:solidFill>
              </a:rPr>
              <a:t>all slowness </a:t>
            </a:r>
          </a:p>
          <a:p>
            <a:endParaRPr lang="en-US" dirty="0"/>
          </a:p>
        </p:txBody>
      </p:sp>
    </p:spTree>
    <p:extLst>
      <p:ext uri="{BB962C8B-B14F-4D97-AF65-F5344CB8AC3E}">
        <p14:creationId xmlns:p14="http://schemas.microsoft.com/office/powerpoint/2010/main" val="18778965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u="sng" dirty="0" smtClean="0">
                <a:solidFill>
                  <a:srgbClr val="0070C0"/>
                </a:solidFill>
              </a:rPr>
              <a:t/>
            </a:r>
            <a:br>
              <a:rPr lang="en-US" sz="4000" b="1" u="sng" dirty="0" smtClean="0">
                <a:solidFill>
                  <a:srgbClr val="0070C0"/>
                </a:solidFill>
              </a:rPr>
            </a:br>
            <a:r>
              <a:rPr lang="en-US" sz="4000" b="1" u="sng" dirty="0" smtClean="0">
                <a:solidFill>
                  <a:srgbClr val="0070C0"/>
                </a:solidFill>
              </a:rPr>
              <a:t>Individual </a:t>
            </a:r>
            <a:r>
              <a:rPr lang="en-US" sz="4000" b="1" u="sng" dirty="0">
                <a:solidFill>
                  <a:srgbClr val="0070C0"/>
                </a:solidFill>
              </a:rPr>
              <a:t>User Slowness Issue </a:t>
            </a:r>
            <a:br>
              <a:rPr lang="en-US" sz="4000" b="1" u="sng" dirty="0">
                <a:solidFill>
                  <a:srgbClr val="0070C0"/>
                </a:solidFill>
              </a:rPr>
            </a:br>
            <a:endParaRPr lang="en-US" sz="4000" b="1" u="sng" dirty="0">
              <a:solidFill>
                <a:srgbClr val="0070C0"/>
              </a:solidFill>
            </a:endParaRPr>
          </a:p>
        </p:txBody>
      </p:sp>
      <p:sp>
        <p:nvSpPr>
          <p:cNvPr id="3" name="Content Placeholder 2"/>
          <p:cNvSpPr>
            <a:spLocks noGrp="1"/>
          </p:cNvSpPr>
          <p:nvPr>
            <p:ph idx="1"/>
          </p:nvPr>
        </p:nvSpPr>
        <p:spPr/>
        <p:txBody>
          <a:bodyPr>
            <a:normAutofit fontScale="77500" lnSpcReduction="20000"/>
          </a:bodyPr>
          <a:lstStyle/>
          <a:p>
            <a:r>
              <a:rPr lang="en-US" sz="3400" dirty="0">
                <a:solidFill>
                  <a:schemeClr val="tx2"/>
                </a:solidFill>
              </a:rPr>
              <a:t>Most of the time individual user complain that soft is stuck or slow, </a:t>
            </a:r>
            <a:r>
              <a:rPr lang="en-US" sz="3400" dirty="0" smtClean="0">
                <a:solidFill>
                  <a:schemeClr val="tx2"/>
                </a:solidFill>
              </a:rPr>
              <a:t>but </a:t>
            </a:r>
            <a:r>
              <a:rPr lang="en-US" sz="3400" dirty="0">
                <a:solidFill>
                  <a:schemeClr val="tx2"/>
                </a:solidFill>
              </a:rPr>
              <a:t>over all users </a:t>
            </a:r>
            <a:r>
              <a:rPr lang="en-US" sz="3400" dirty="0" smtClean="0">
                <a:solidFill>
                  <a:schemeClr val="tx2"/>
                </a:solidFill>
              </a:rPr>
              <a:t>for others its </a:t>
            </a:r>
            <a:r>
              <a:rPr lang="en-US" sz="3400" dirty="0">
                <a:solidFill>
                  <a:schemeClr val="tx2"/>
                </a:solidFill>
              </a:rPr>
              <a:t>working </a:t>
            </a:r>
            <a:r>
              <a:rPr lang="en-US" sz="3400" dirty="0" smtClean="0">
                <a:solidFill>
                  <a:schemeClr val="tx2"/>
                </a:solidFill>
              </a:rPr>
              <a:t>fine, then first </a:t>
            </a:r>
            <a:r>
              <a:rPr lang="en-US" sz="3400" dirty="0">
                <a:solidFill>
                  <a:schemeClr val="tx2"/>
                </a:solidFill>
              </a:rPr>
              <a:t>of all we </a:t>
            </a:r>
            <a:r>
              <a:rPr lang="en-US" sz="3400" dirty="0" smtClean="0">
                <a:solidFill>
                  <a:schemeClr val="tx2"/>
                </a:solidFill>
              </a:rPr>
              <a:t>should check </a:t>
            </a:r>
            <a:r>
              <a:rPr lang="en-US" sz="3400" dirty="0">
                <a:solidFill>
                  <a:schemeClr val="tx2"/>
                </a:solidFill>
              </a:rPr>
              <a:t>what’s the </a:t>
            </a:r>
            <a:r>
              <a:rPr lang="en-US" sz="3400" dirty="0" smtClean="0">
                <a:solidFill>
                  <a:schemeClr val="tx2"/>
                </a:solidFill>
              </a:rPr>
              <a:t>issue, it is the system level or </a:t>
            </a:r>
            <a:r>
              <a:rPr lang="en-US" sz="3400" dirty="0">
                <a:solidFill>
                  <a:schemeClr val="tx2"/>
                </a:solidFill>
              </a:rPr>
              <a:t>soft level issue .</a:t>
            </a:r>
          </a:p>
          <a:p>
            <a:r>
              <a:rPr lang="en-US" sz="3400" dirty="0">
                <a:solidFill>
                  <a:schemeClr val="tx2"/>
                </a:solidFill>
              </a:rPr>
              <a:t>Stop a Currently Running Program. Right-click the taskbar and click "Start Task Manager." Click the "Processes" tab. ...</a:t>
            </a:r>
          </a:p>
          <a:p>
            <a:r>
              <a:rPr lang="en-US" sz="3400" dirty="0">
                <a:solidFill>
                  <a:schemeClr val="tx2"/>
                </a:solidFill>
              </a:rPr>
              <a:t>Disable Startup Programs. Click the Start button and type "system." </a:t>
            </a:r>
            <a:r>
              <a:rPr lang="en-US" sz="3400" dirty="0" smtClean="0">
                <a:solidFill>
                  <a:schemeClr val="tx2"/>
                </a:solidFill>
              </a:rPr>
              <a:t>...</a:t>
            </a:r>
            <a:endParaRPr lang="en-US" sz="3400" dirty="0">
              <a:solidFill>
                <a:schemeClr val="tx2"/>
              </a:solidFill>
            </a:endParaRPr>
          </a:p>
          <a:p>
            <a:r>
              <a:rPr lang="en-US" sz="3400" dirty="0">
                <a:solidFill>
                  <a:schemeClr val="tx2"/>
                </a:solidFill>
              </a:rPr>
              <a:t>Uninstall Programs. Click the Start button and type "programs." ...</a:t>
            </a:r>
          </a:p>
          <a:p>
            <a:r>
              <a:rPr lang="en-US" sz="3400" dirty="0">
                <a:solidFill>
                  <a:schemeClr val="tx2"/>
                </a:solidFill>
              </a:rPr>
              <a:t>Disk Cleanup. Click the Start button and type "disk.</a:t>
            </a:r>
          </a:p>
          <a:p>
            <a:endParaRPr lang="en-US" dirty="0"/>
          </a:p>
        </p:txBody>
      </p:sp>
    </p:spTree>
    <p:extLst>
      <p:ext uri="{BB962C8B-B14F-4D97-AF65-F5344CB8AC3E}">
        <p14:creationId xmlns:p14="http://schemas.microsoft.com/office/powerpoint/2010/main" val="4421127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534400" cy="6934200"/>
          </a:xfrm>
        </p:spPr>
        <p:txBody>
          <a:bodyPr/>
          <a:lstStyle/>
          <a:p>
            <a:endParaRPr lang="en-US" sz="2900" dirty="0" smtClean="0">
              <a:solidFill>
                <a:schemeClr val="tx2"/>
              </a:solidFill>
            </a:endParaRPr>
          </a:p>
          <a:p>
            <a:r>
              <a:rPr lang="en-US" sz="2900" dirty="0" smtClean="0">
                <a:solidFill>
                  <a:schemeClr val="tx2"/>
                </a:solidFill>
              </a:rPr>
              <a:t>Clear history with press short cut key</a:t>
            </a:r>
          </a:p>
          <a:p>
            <a:pPr marL="0" indent="0">
              <a:buNone/>
            </a:pPr>
            <a:r>
              <a:rPr lang="en-US" sz="2900" dirty="0" smtClean="0">
                <a:solidFill>
                  <a:schemeClr val="tx2"/>
                </a:solidFill>
              </a:rPr>
              <a:t>                </a:t>
            </a:r>
            <a:r>
              <a:rPr lang="en-US" sz="2600" b="1" dirty="0" err="1" smtClean="0">
                <a:solidFill>
                  <a:schemeClr val="tx2"/>
                </a:solidFill>
              </a:rPr>
              <a:t>CTR+Shift+Delete</a:t>
            </a:r>
            <a:r>
              <a:rPr lang="en-US" sz="2600" b="1" dirty="0" smtClean="0">
                <a:solidFill>
                  <a:schemeClr val="tx2"/>
                </a:solidFill>
              </a:rPr>
              <a:t> </a:t>
            </a:r>
            <a:r>
              <a:rPr lang="en-US" sz="2600" dirty="0" smtClean="0">
                <a:solidFill>
                  <a:schemeClr val="tx2"/>
                </a:solidFill>
              </a:rPr>
              <a:t>and clear .</a:t>
            </a:r>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r>
              <a:rPr lang="en-US" sz="2600" dirty="0">
                <a:solidFill>
                  <a:schemeClr val="tx2"/>
                </a:solidFill>
              </a:rPr>
              <a:t>Its up to users to clear with select time range as everything, Today , Last hour </a:t>
            </a:r>
            <a:r>
              <a:rPr lang="en-US" sz="2600" dirty="0" smtClean="0">
                <a:solidFill>
                  <a:schemeClr val="tx2"/>
                </a:solidFill>
              </a:rPr>
              <a:t>or </a:t>
            </a:r>
            <a:r>
              <a:rPr lang="en-US" sz="2600" dirty="0">
                <a:solidFill>
                  <a:schemeClr val="tx2"/>
                </a:solidFill>
              </a:rPr>
              <a:t>4 </a:t>
            </a:r>
            <a:r>
              <a:rPr lang="en-US" sz="2600" dirty="0" smtClean="0">
                <a:solidFill>
                  <a:schemeClr val="tx2"/>
                </a:solidFill>
              </a:rPr>
              <a:t>hour .</a:t>
            </a:r>
            <a:endParaRPr lang="en-US" sz="2600" dirty="0">
              <a:solidFill>
                <a:schemeClr val="tx2"/>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05656"/>
            <a:ext cx="3914775"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715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1000"/>
                                        <p:tgtEl>
                                          <p:spTgt spid="3075"/>
                                        </p:tgtEl>
                                      </p:cBhvr>
                                    </p:animEffect>
                                    <p:anim calcmode="lin" valueType="num">
                                      <p:cBhvr>
                                        <p:cTn id="8" dur="1000" fill="hold"/>
                                        <p:tgtEl>
                                          <p:spTgt spid="3075"/>
                                        </p:tgtEl>
                                        <p:attrNameLst>
                                          <p:attrName>ppt_x</p:attrName>
                                        </p:attrNameLst>
                                      </p:cBhvr>
                                      <p:tavLst>
                                        <p:tav tm="0">
                                          <p:val>
                                            <p:strVal val="#ppt_x"/>
                                          </p:val>
                                        </p:tav>
                                        <p:tav tm="100000">
                                          <p:val>
                                            <p:strVal val="#ppt_x"/>
                                          </p:val>
                                        </p:tav>
                                      </p:tavLst>
                                    </p:anim>
                                    <p:anim calcmode="lin" valueType="num">
                                      <p:cBhvr>
                                        <p:cTn id="9"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solidFill>
                  <a:srgbClr val="0070C0"/>
                </a:solidFill>
              </a:rPr>
              <a:t>Check Connection </a:t>
            </a:r>
            <a:r>
              <a:rPr lang="en-US" sz="4000" b="1" u="sng" dirty="0" smtClean="0">
                <a:solidFill>
                  <a:srgbClr val="0070C0"/>
                </a:solidFill>
              </a:rPr>
              <a:t>Setting/Proxy</a:t>
            </a:r>
            <a:endParaRPr lang="en-US" sz="4000" b="1" u="sng" dirty="0">
              <a:solidFill>
                <a:srgbClr val="0070C0"/>
              </a:solidFill>
            </a:endParaRPr>
          </a:p>
        </p:txBody>
      </p:sp>
      <p:sp>
        <p:nvSpPr>
          <p:cNvPr id="3" name="Content Placeholder 2"/>
          <p:cNvSpPr>
            <a:spLocks noGrp="1"/>
          </p:cNvSpPr>
          <p:nvPr>
            <p:ph idx="1"/>
          </p:nvPr>
        </p:nvSpPr>
        <p:spPr/>
        <p:txBody>
          <a:bodyPr>
            <a:normAutofit/>
          </a:bodyPr>
          <a:lstStyle/>
          <a:p>
            <a:r>
              <a:rPr lang="en-US" sz="2900" dirty="0" err="1" smtClean="0">
                <a:solidFill>
                  <a:schemeClr val="tx2"/>
                </a:solidFill>
              </a:rPr>
              <a:t>Websoft</a:t>
            </a:r>
            <a:r>
              <a:rPr lang="en-US" sz="2900" dirty="0" smtClean="0">
                <a:solidFill>
                  <a:schemeClr val="tx2"/>
                </a:solidFill>
              </a:rPr>
              <a:t> only works on IP 172.25.0.11 but sometime they change and add a different proxy 192.168.0.22 to access portals such </a:t>
            </a:r>
            <a:r>
              <a:rPr lang="en-US" sz="2900" dirty="0" err="1" smtClean="0">
                <a:solidFill>
                  <a:schemeClr val="tx2"/>
                </a:solidFill>
              </a:rPr>
              <a:t>Availity</a:t>
            </a:r>
            <a:r>
              <a:rPr lang="en-US" sz="2900" dirty="0" smtClean="0">
                <a:solidFill>
                  <a:schemeClr val="tx2"/>
                </a:solidFill>
              </a:rPr>
              <a:t> or </a:t>
            </a:r>
            <a:r>
              <a:rPr lang="en-US" sz="2900" dirty="0" err="1" smtClean="0">
                <a:solidFill>
                  <a:schemeClr val="tx2"/>
                </a:solidFill>
              </a:rPr>
              <a:t>Navinet</a:t>
            </a:r>
            <a:r>
              <a:rPr lang="en-US" sz="2900" dirty="0" smtClean="0">
                <a:solidFill>
                  <a:schemeClr val="tx2"/>
                </a:solidFill>
              </a:rPr>
              <a:t> and they forget to change back to original IP. Without 172.25.0.11 </a:t>
            </a:r>
            <a:r>
              <a:rPr lang="en-US" sz="2900" dirty="0" err="1" smtClean="0">
                <a:solidFill>
                  <a:schemeClr val="tx2"/>
                </a:solidFill>
              </a:rPr>
              <a:t>Websoft</a:t>
            </a:r>
            <a:r>
              <a:rPr lang="en-US" sz="2900" dirty="0" smtClean="0">
                <a:solidFill>
                  <a:schemeClr val="tx2"/>
                </a:solidFill>
              </a:rPr>
              <a:t> </a:t>
            </a:r>
            <a:r>
              <a:rPr lang="en-US" sz="2900" dirty="0">
                <a:solidFill>
                  <a:schemeClr val="tx2"/>
                </a:solidFill>
              </a:rPr>
              <a:t>or </a:t>
            </a:r>
            <a:r>
              <a:rPr lang="en-US" sz="2900" dirty="0" err="1" smtClean="0">
                <a:solidFill>
                  <a:schemeClr val="tx2"/>
                </a:solidFill>
              </a:rPr>
              <a:t>TalkEHR</a:t>
            </a:r>
            <a:r>
              <a:rPr lang="en-US" sz="2900" dirty="0" smtClean="0">
                <a:solidFill>
                  <a:schemeClr val="tx2"/>
                </a:solidFill>
              </a:rPr>
              <a:t> shall not work and users shall not be able </a:t>
            </a:r>
            <a:r>
              <a:rPr lang="en-US" sz="2900" dirty="0">
                <a:solidFill>
                  <a:schemeClr val="tx2"/>
                </a:solidFill>
              </a:rPr>
              <a:t>to login </a:t>
            </a:r>
            <a:r>
              <a:rPr lang="en-US" sz="2900" dirty="0" err="1">
                <a:solidFill>
                  <a:schemeClr val="tx2"/>
                </a:solidFill>
              </a:rPr>
              <a:t>Websoft</a:t>
            </a:r>
            <a:r>
              <a:rPr lang="en-US" sz="2900" dirty="0">
                <a:solidFill>
                  <a:schemeClr val="tx2"/>
                </a:solidFill>
              </a:rPr>
              <a:t> or </a:t>
            </a:r>
            <a:r>
              <a:rPr lang="en-US" sz="2900" dirty="0" err="1">
                <a:solidFill>
                  <a:schemeClr val="tx2"/>
                </a:solidFill>
              </a:rPr>
              <a:t>TalkEHR</a:t>
            </a:r>
            <a:r>
              <a:rPr lang="en-US" sz="2900" dirty="0">
                <a:solidFill>
                  <a:schemeClr val="tx2"/>
                </a:solidFill>
              </a:rPr>
              <a:t> and if </a:t>
            </a:r>
            <a:r>
              <a:rPr lang="en-US" sz="2900" dirty="0" err="1">
                <a:solidFill>
                  <a:schemeClr val="tx2"/>
                </a:solidFill>
              </a:rPr>
              <a:t>Websoft</a:t>
            </a:r>
            <a:r>
              <a:rPr lang="en-US" sz="2900" dirty="0">
                <a:solidFill>
                  <a:schemeClr val="tx2"/>
                </a:solidFill>
              </a:rPr>
              <a:t> is already login than it will not work </a:t>
            </a:r>
            <a:r>
              <a:rPr lang="en-US" sz="2900" dirty="0" smtClean="0">
                <a:solidFill>
                  <a:schemeClr val="tx2"/>
                </a:solidFill>
              </a:rPr>
              <a:t>properly </a:t>
            </a:r>
            <a:r>
              <a:rPr lang="en-US" sz="2900" dirty="0">
                <a:solidFill>
                  <a:schemeClr val="tx2"/>
                </a:solidFill>
              </a:rPr>
              <a:t>or slow, Need to check from connection and set correct proxy </a:t>
            </a:r>
            <a:r>
              <a:rPr lang="en-US" dirty="0" smtClean="0"/>
              <a:t>.</a:t>
            </a:r>
          </a:p>
          <a:p>
            <a:pPr marL="0" indent="0">
              <a:buNone/>
            </a:pPr>
            <a:endParaRPr lang="en-US" dirty="0" smtClean="0"/>
          </a:p>
          <a:p>
            <a:endParaRPr lang="en-US" dirty="0"/>
          </a:p>
        </p:txBody>
      </p:sp>
    </p:spTree>
    <p:extLst>
      <p:ext uri="{BB962C8B-B14F-4D97-AF65-F5344CB8AC3E}">
        <p14:creationId xmlns:p14="http://schemas.microsoft.com/office/powerpoint/2010/main" val="13869158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229" y="152400"/>
            <a:ext cx="7772400"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13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u="sng" dirty="0">
                <a:solidFill>
                  <a:srgbClr val="0070C0"/>
                </a:solidFill>
              </a:rPr>
              <a:t>Over All Slowness Issue Reported</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900" dirty="0">
                <a:solidFill>
                  <a:schemeClr val="tx2"/>
                </a:solidFill>
              </a:rPr>
              <a:t>When we </a:t>
            </a:r>
            <a:r>
              <a:rPr lang="en-US" sz="2900" dirty="0" smtClean="0">
                <a:solidFill>
                  <a:schemeClr val="tx2"/>
                </a:solidFill>
              </a:rPr>
              <a:t>receive </a:t>
            </a:r>
            <a:r>
              <a:rPr lang="en-US" sz="2900" dirty="0">
                <a:solidFill>
                  <a:schemeClr val="tx2"/>
                </a:solidFill>
              </a:rPr>
              <a:t>concern from all over shifts and </a:t>
            </a:r>
            <a:r>
              <a:rPr lang="en-US" sz="2900" dirty="0" smtClean="0">
                <a:solidFill>
                  <a:schemeClr val="tx2"/>
                </a:solidFill>
              </a:rPr>
              <a:t>they’re unable </a:t>
            </a:r>
            <a:r>
              <a:rPr lang="en-US" sz="2900" dirty="0">
                <a:solidFill>
                  <a:schemeClr val="tx2"/>
                </a:solidFill>
              </a:rPr>
              <a:t>to save any claims or soft </a:t>
            </a:r>
            <a:r>
              <a:rPr lang="en-US" sz="2900" dirty="0" smtClean="0">
                <a:solidFill>
                  <a:schemeClr val="tx2"/>
                </a:solidFill>
              </a:rPr>
              <a:t>gets unresponsive, it may happen due to a role function  in any of the following departments.</a:t>
            </a:r>
          </a:p>
          <a:p>
            <a:pPr marL="0" indent="0">
              <a:buNone/>
            </a:pPr>
            <a:endParaRPr lang="en-US" sz="2900" b="1" dirty="0" smtClean="0">
              <a:solidFill>
                <a:schemeClr val="tx2"/>
              </a:solidFill>
            </a:endParaRPr>
          </a:p>
          <a:p>
            <a:r>
              <a:rPr lang="en-US" sz="2900" b="1" dirty="0" smtClean="0">
                <a:solidFill>
                  <a:schemeClr val="tx2"/>
                </a:solidFill>
              </a:rPr>
              <a:t>Due </a:t>
            </a:r>
            <a:r>
              <a:rPr lang="en-US" sz="2900" b="1" dirty="0">
                <a:solidFill>
                  <a:schemeClr val="tx2"/>
                </a:solidFill>
              </a:rPr>
              <a:t>to Network </a:t>
            </a:r>
            <a:r>
              <a:rPr lang="en-US" sz="2900" b="1" dirty="0" smtClean="0">
                <a:solidFill>
                  <a:schemeClr val="tx2"/>
                </a:solidFill>
              </a:rPr>
              <a:t>Issue </a:t>
            </a:r>
            <a:endParaRPr lang="en-US" sz="2900" b="1" dirty="0">
              <a:solidFill>
                <a:schemeClr val="tx2"/>
              </a:solidFill>
            </a:endParaRPr>
          </a:p>
          <a:p>
            <a:r>
              <a:rPr lang="en-US" sz="2900" b="1" dirty="0">
                <a:solidFill>
                  <a:schemeClr val="tx2"/>
                </a:solidFill>
              </a:rPr>
              <a:t>Due to Data base </a:t>
            </a:r>
            <a:r>
              <a:rPr lang="en-US" sz="2900" b="1" dirty="0" smtClean="0">
                <a:solidFill>
                  <a:schemeClr val="tx2"/>
                </a:solidFill>
              </a:rPr>
              <a:t>Issue  </a:t>
            </a:r>
            <a:endParaRPr lang="en-US" sz="2900" b="1" dirty="0">
              <a:solidFill>
                <a:schemeClr val="tx2"/>
              </a:solidFill>
            </a:endParaRPr>
          </a:p>
          <a:p>
            <a:r>
              <a:rPr lang="en-US" sz="2900" b="1" dirty="0">
                <a:solidFill>
                  <a:schemeClr val="tx2"/>
                </a:solidFill>
              </a:rPr>
              <a:t>Due to </a:t>
            </a:r>
            <a:r>
              <a:rPr lang="en-US" sz="2900" b="1" dirty="0" smtClean="0">
                <a:solidFill>
                  <a:schemeClr val="tx2"/>
                </a:solidFill>
              </a:rPr>
              <a:t>Application </a:t>
            </a:r>
            <a:r>
              <a:rPr lang="en-US" sz="2900" b="1" dirty="0">
                <a:solidFill>
                  <a:schemeClr val="tx2"/>
                </a:solidFill>
              </a:rPr>
              <a:t>level issue </a:t>
            </a:r>
          </a:p>
          <a:p>
            <a:endParaRPr lang="en-US" dirty="0"/>
          </a:p>
        </p:txBody>
      </p:sp>
    </p:spTree>
    <p:extLst>
      <p:ext uri="{BB962C8B-B14F-4D97-AF65-F5344CB8AC3E}">
        <p14:creationId xmlns:p14="http://schemas.microsoft.com/office/powerpoint/2010/main" val="25594750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solidFill>
                  <a:srgbClr val="0070C0"/>
                </a:solidFill>
              </a:rPr>
              <a:t>Network Issue</a:t>
            </a:r>
          </a:p>
        </p:txBody>
      </p:sp>
      <p:sp>
        <p:nvSpPr>
          <p:cNvPr id="3" name="Content Placeholder 2"/>
          <p:cNvSpPr>
            <a:spLocks noGrp="1"/>
          </p:cNvSpPr>
          <p:nvPr>
            <p:ph idx="1"/>
          </p:nvPr>
        </p:nvSpPr>
        <p:spPr/>
        <p:txBody>
          <a:bodyPr>
            <a:normAutofit fontScale="62500" lnSpcReduction="20000"/>
          </a:bodyPr>
          <a:lstStyle/>
          <a:p>
            <a:r>
              <a:rPr lang="en-US" sz="3700" dirty="0">
                <a:solidFill>
                  <a:schemeClr val="tx2"/>
                </a:solidFill>
              </a:rPr>
              <a:t>Most common error received in slowness “Timeout "or Internal server error</a:t>
            </a:r>
          </a:p>
          <a:p>
            <a:r>
              <a:rPr lang="en-US" sz="3700" dirty="0">
                <a:solidFill>
                  <a:schemeClr val="tx2"/>
                </a:solidFill>
              </a:rPr>
              <a:t>Hover over </a:t>
            </a:r>
            <a:r>
              <a:rPr lang="en-US" sz="3700" dirty="0">
                <a:solidFill>
                  <a:schemeClr val="tx1">
                    <a:lumMod val="75000"/>
                    <a:lumOff val="25000"/>
                  </a:schemeClr>
                </a:solidFill>
              </a:rPr>
              <a:t>Settings, </a:t>
            </a:r>
            <a:r>
              <a:rPr lang="en-US" sz="3700" dirty="0">
                <a:solidFill>
                  <a:schemeClr val="tx2"/>
                </a:solidFill>
              </a:rPr>
              <a:t>and select Permalinks. Scroll down to the bottom of the page, and click Save Changes. Open your website or soft in your browser. If the 500 internal server error is gone, it was caused by a corrupted .</a:t>
            </a:r>
          </a:p>
          <a:p>
            <a:r>
              <a:rPr lang="en-US" sz="3700" dirty="0">
                <a:solidFill>
                  <a:schemeClr val="tx2"/>
                </a:solidFill>
              </a:rPr>
              <a:t>A </a:t>
            </a:r>
            <a:r>
              <a:rPr lang="en-US" sz="3700" b="1" dirty="0">
                <a:solidFill>
                  <a:schemeClr val="tx2"/>
                </a:solidFill>
              </a:rPr>
              <a:t>server</a:t>
            </a:r>
            <a:r>
              <a:rPr lang="en-US" sz="3700" dirty="0">
                <a:solidFill>
                  <a:schemeClr val="tx2"/>
                </a:solidFill>
              </a:rPr>
              <a:t> connection timeout means that a server is taking too long to reply to a data request made from another device. ... </a:t>
            </a:r>
            <a:r>
              <a:rPr lang="en-US" sz="3700" b="1" dirty="0">
                <a:solidFill>
                  <a:schemeClr val="tx2"/>
                </a:solidFill>
              </a:rPr>
              <a:t>Timeout</a:t>
            </a:r>
            <a:r>
              <a:rPr lang="en-US" sz="3700" dirty="0">
                <a:solidFill>
                  <a:schemeClr val="tx2"/>
                </a:solidFill>
              </a:rPr>
              <a:t> errors can happen for a number of reasons. The server, the requesting device, the network hardware and even an Internet connection can be at fault.</a:t>
            </a:r>
          </a:p>
          <a:p>
            <a:r>
              <a:rPr lang="en-US" sz="3700" dirty="0">
                <a:solidFill>
                  <a:schemeClr val="tx2"/>
                </a:solidFill>
              </a:rPr>
              <a:t>Due to connectivity issue , its cause problem communicate with network Team .</a:t>
            </a:r>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1029498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solidFill>
                  <a:srgbClr val="0070C0"/>
                </a:solidFill>
              </a:rPr>
              <a:t>Front Page </a:t>
            </a:r>
            <a:r>
              <a:rPr lang="en-US" sz="4000" b="1" u="sng" dirty="0" smtClean="0">
                <a:solidFill>
                  <a:srgbClr val="0070C0"/>
                </a:solidFill>
              </a:rPr>
              <a:t>OF </a:t>
            </a:r>
            <a:r>
              <a:rPr lang="en-US" sz="4000" b="1" u="sng" dirty="0" err="1">
                <a:solidFill>
                  <a:srgbClr val="0070C0"/>
                </a:solidFill>
              </a:rPr>
              <a:t>WebSoft</a:t>
            </a:r>
            <a:endParaRPr lang="en-US" sz="4000" b="1" u="sng" dirty="0">
              <a:solidFill>
                <a:srgbClr val="0070C0"/>
              </a:solidFill>
            </a:endParaRPr>
          </a:p>
        </p:txBody>
      </p:sp>
      <p:pic>
        <p:nvPicPr>
          <p:cNvPr id="4" name="Content Placeholder 3"/>
          <p:cNvPicPr>
            <a:picLocks noGrp="1" noChangeAspect="1"/>
          </p:cNvPicPr>
          <p:nvPr>
            <p:ph idx="1"/>
          </p:nvPr>
        </p:nvPicPr>
        <p:blipFill>
          <a:blip r:embed="rId2"/>
          <a:stretch>
            <a:fillRect/>
          </a:stretch>
        </p:blipFill>
        <p:spPr>
          <a:xfrm>
            <a:off x="457200" y="1417638"/>
            <a:ext cx="8229600" cy="4983161"/>
          </a:xfrm>
          <a:prstGeom prst="rect">
            <a:avLst/>
          </a:prstGeom>
        </p:spPr>
      </p:pic>
    </p:spTree>
    <p:extLst>
      <p:ext uri="{BB962C8B-B14F-4D97-AF65-F5344CB8AC3E}">
        <p14:creationId xmlns:p14="http://schemas.microsoft.com/office/powerpoint/2010/main" val="33074846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382000" cy="6126163"/>
          </a:xfrm>
        </p:spPr>
        <p:txBody>
          <a:bodyPr>
            <a:normAutofit/>
          </a:bodyPr>
          <a:lstStyle/>
          <a:p>
            <a:pPr marL="0" indent="0">
              <a:buNone/>
            </a:pPr>
            <a:endParaRPr lang="en-US" dirty="0"/>
          </a:p>
          <a:p>
            <a:r>
              <a:rPr lang="en-US" sz="2300" dirty="0" smtClean="0">
                <a:solidFill>
                  <a:schemeClr val="tx2"/>
                </a:solidFill>
              </a:rPr>
              <a:t>In </a:t>
            </a:r>
            <a:r>
              <a:rPr lang="en-US" sz="2300" dirty="0">
                <a:solidFill>
                  <a:schemeClr val="tx2"/>
                </a:solidFill>
              </a:rPr>
              <a:t>console “Time out” Showing with below details</a:t>
            </a:r>
          </a:p>
          <a:p>
            <a:endParaRPr lang="en-US" dirty="0"/>
          </a:p>
          <a:p>
            <a:endParaRPr lang="en-US" dirty="0" smtClean="0"/>
          </a:p>
          <a:p>
            <a:endParaRPr lang="en-US" dirty="0"/>
          </a:p>
          <a:p>
            <a:endParaRPr lang="en-US" dirty="0" smtClean="0"/>
          </a:p>
          <a:p>
            <a:r>
              <a:rPr lang="en-US" sz="2300" dirty="0">
                <a:solidFill>
                  <a:schemeClr val="tx2"/>
                </a:solidFill>
              </a:rPr>
              <a:t>We can check server response and net work response with ping </a:t>
            </a:r>
            <a:endParaRPr lang="en-US" dirty="0" smtClean="0"/>
          </a:p>
          <a:p>
            <a:pPr marL="0" indent="0">
              <a:buNone/>
            </a:pPr>
            <a:endParaRPr lang="en-US" dirty="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05000"/>
            <a:ext cx="8247063"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p:cNvPicPr>
            <a:picLocks noChangeAspect="1"/>
          </p:cNvPicPr>
          <p:nvPr/>
        </p:nvPicPr>
        <p:blipFill>
          <a:blip r:embed="rId3"/>
          <a:stretch>
            <a:fillRect/>
          </a:stretch>
        </p:blipFill>
        <p:spPr>
          <a:xfrm>
            <a:off x="1295400" y="3810000"/>
            <a:ext cx="5980952" cy="2316163"/>
          </a:xfrm>
          <a:prstGeom prst="rect">
            <a:avLst/>
          </a:prstGeom>
        </p:spPr>
      </p:pic>
    </p:spTree>
    <p:extLst>
      <p:ext uri="{BB962C8B-B14F-4D97-AF65-F5344CB8AC3E}">
        <p14:creationId xmlns:p14="http://schemas.microsoft.com/office/powerpoint/2010/main" val="306219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1000"/>
                                        <p:tgtEl>
                                          <p:spTgt spid="7172"/>
                                        </p:tgtEl>
                                      </p:cBhvr>
                                    </p:animEffect>
                                    <p:anim calcmode="lin" valueType="num">
                                      <p:cBhvr>
                                        <p:cTn id="8" dur="1000" fill="hold"/>
                                        <p:tgtEl>
                                          <p:spTgt spid="7172"/>
                                        </p:tgtEl>
                                        <p:attrNameLst>
                                          <p:attrName>ppt_x</p:attrName>
                                        </p:attrNameLst>
                                      </p:cBhvr>
                                      <p:tavLst>
                                        <p:tav tm="0">
                                          <p:val>
                                            <p:strVal val="#ppt_x"/>
                                          </p:val>
                                        </p:tav>
                                        <p:tav tm="100000">
                                          <p:val>
                                            <p:strVal val="#ppt_x"/>
                                          </p:val>
                                        </p:tav>
                                      </p:tavLst>
                                    </p:anim>
                                    <p:anim calcmode="lin" valueType="num">
                                      <p:cBhvr>
                                        <p:cTn id="9" dur="1000" fill="hold"/>
                                        <p:tgtEl>
                                          <p:spTgt spid="71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solidFill>
                  <a:srgbClr val="0070C0"/>
                </a:solidFill>
              </a:rPr>
              <a:t>Data Base End</a:t>
            </a:r>
          </a:p>
        </p:txBody>
      </p:sp>
      <p:sp>
        <p:nvSpPr>
          <p:cNvPr id="3" name="Content Placeholder 2"/>
          <p:cNvSpPr>
            <a:spLocks noGrp="1"/>
          </p:cNvSpPr>
          <p:nvPr>
            <p:ph idx="1"/>
          </p:nvPr>
        </p:nvSpPr>
        <p:spPr/>
        <p:txBody>
          <a:bodyPr>
            <a:normAutofit/>
          </a:bodyPr>
          <a:lstStyle/>
          <a:p>
            <a:r>
              <a:rPr lang="en-US" sz="2300" dirty="0">
                <a:solidFill>
                  <a:schemeClr val="tx2"/>
                </a:solidFill>
              </a:rPr>
              <a:t>Mostly slowness issue reported at DB team end .</a:t>
            </a:r>
          </a:p>
          <a:p>
            <a:r>
              <a:rPr lang="en-US" sz="2300" dirty="0">
                <a:solidFill>
                  <a:schemeClr val="tx2"/>
                </a:solidFill>
              </a:rPr>
              <a:t>Dead lock occur between quires due to this issue slowness occurred </a:t>
            </a:r>
          </a:p>
          <a:p>
            <a:r>
              <a:rPr lang="en-US" sz="2300" dirty="0">
                <a:solidFill>
                  <a:schemeClr val="tx2"/>
                </a:solidFill>
              </a:rPr>
              <a:t>When replication take time due</a:t>
            </a:r>
          </a:p>
          <a:p>
            <a:r>
              <a:rPr lang="en-US" sz="2300" dirty="0" smtClean="0">
                <a:solidFill>
                  <a:schemeClr val="tx2"/>
                </a:solidFill>
              </a:rPr>
              <a:t>Need </a:t>
            </a:r>
            <a:r>
              <a:rPr lang="en-US" sz="2300" dirty="0">
                <a:solidFill>
                  <a:schemeClr val="tx2"/>
                </a:solidFill>
              </a:rPr>
              <a:t>to communicate with DB team on urgent basis they will check this issue on priority </a:t>
            </a:r>
            <a:endParaRPr lang="en-US" sz="2300" dirty="0" smtClean="0">
              <a:solidFill>
                <a:schemeClr val="tx2"/>
              </a:solidFill>
            </a:endParaRPr>
          </a:p>
          <a:p>
            <a:r>
              <a:rPr lang="en-US" sz="2300" dirty="0" smtClean="0">
                <a:solidFill>
                  <a:schemeClr val="tx2"/>
                </a:solidFill>
              </a:rPr>
              <a:t>As like below response will be received .</a:t>
            </a:r>
          </a:p>
          <a:p>
            <a:pPr marL="0" indent="0">
              <a:buNone/>
            </a:pPr>
            <a:endParaRPr lang="en-US" sz="2300" dirty="0" smtClean="0">
              <a:solidFill>
                <a:schemeClr val="tx2"/>
              </a:solidFill>
            </a:endParaRPr>
          </a:p>
          <a:p>
            <a:pPr marL="0" indent="0">
              <a:buNone/>
            </a:pPr>
            <a:endParaRPr lang="en-US" sz="2300" dirty="0">
              <a:solidFill>
                <a:schemeClr val="tx2"/>
              </a:solidFill>
            </a:endParaRPr>
          </a:p>
        </p:txBody>
      </p:sp>
      <p:pic>
        <p:nvPicPr>
          <p:cNvPr id="9222" name="Picture 6" descr="C:\Users\AFIANA~1\AppData\Local\Temp\SNAGHTMLb3bedd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4953000"/>
            <a:ext cx="8686800" cy="1045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4346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solidFill>
                  <a:srgbClr val="0070C0"/>
                </a:solidFill>
              </a:rPr>
              <a:t>Application Level Issue</a:t>
            </a:r>
          </a:p>
        </p:txBody>
      </p:sp>
      <p:sp>
        <p:nvSpPr>
          <p:cNvPr id="3" name="Content Placeholder 2"/>
          <p:cNvSpPr>
            <a:spLocks noGrp="1"/>
          </p:cNvSpPr>
          <p:nvPr>
            <p:ph idx="1"/>
          </p:nvPr>
        </p:nvSpPr>
        <p:spPr>
          <a:xfrm>
            <a:off x="0" y="1600200"/>
            <a:ext cx="8686800" cy="5236029"/>
          </a:xfrm>
        </p:spPr>
        <p:txBody>
          <a:bodyPr>
            <a:normAutofit/>
          </a:bodyPr>
          <a:lstStyle/>
          <a:p>
            <a:r>
              <a:rPr lang="en-US" sz="2300" dirty="0">
                <a:solidFill>
                  <a:schemeClr val="tx2"/>
                </a:solidFill>
              </a:rPr>
              <a:t>Application level issue mean slowness issue reported against some modules as like ERA Rejected report, SSCM or some specific report  When we receive these type of slowness concerns than we should need to check our SP it take time then we need to check SP and optimize data with the help of DB team.</a:t>
            </a:r>
          </a:p>
          <a:p>
            <a:r>
              <a:rPr lang="en-US" sz="2300" dirty="0" smtClean="0">
                <a:solidFill>
                  <a:schemeClr val="tx2"/>
                </a:solidFill>
              </a:rPr>
              <a:t>As like </a:t>
            </a:r>
          </a:p>
          <a:p>
            <a:endParaRPr lang="en-US" sz="2300" dirty="0">
              <a:solidFill>
                <a:schemeClr val="tx2"/>
              </a:solidFill>
            </a:endParaRPr>
          </a:p>
          <a:p>
            <a:endParaRPr lang="en-US" sz="2300" dirty="0" smtClean="0">
              <a:solidFill>
                <a:schemeClr val="tx2"/>
              </a:solidFill>
            </a:endParaRPr>
          </a:p>
          <a:p>
            <a:pPr marL="0" indent="0">
              <a:buNone/>
            </a:pPr>
            <a:r>
              <a:rPr lang="en-US" sz="2300" dirty="0" smtClean="0">
                <a:solidFill>
                  <a:schemeClr val="tx2"/>
                </a:solidFill>
              </a:rPr>
              <a:t> </a:t>
            </a:r>
          </a:p>
          <a:p>
            <a:pPr marL="0" indent="0">
              <a:buNone/>
            </a:pPr>
            <a:r>
              <a:rPr lang="en-US" sz="2300" dirty="0" smtClean="0">
                <a:solidFill>
                  <a:schemeClr val="tx2"/>
                </a:solidFill>
              </a:rPr>
              <a:t>              Reply received with remarks :</a:t>
            </a:r>
            <a:r>
              <a:rPr lang="en-US" sz="2400" dirty="0"/>
              <a:t> </a:t>
            </a:r>
          </a:p>
          <a:p>
            <a:r>
              <a:rPr lang="en-US" sz="2300" dirty="0">
                <a:solidFill>
                  <a:schemeClr val="tx2"/>
                </a:solidFill>
              </a:rPr>
              <a:t>SP has been optimized and returning result in 6 second from 3.42 mint, so please verify</a:t>
            </a:r>
            <a:r>
              <a:rPr lang="en-US" sz="2300" dirty="0" smtClean="0">
                <a:solidFill>
                  <a:schemeClr val="tx2"/>
                </a:solidFill>
              </a:rPr>
              <a:t>. Verify and than it will be “OK” and issue has been fixed.</a:t>
            </a:r>
            <a:endParaRPr lang="en-US" sz="2300" dirty="0">
              <a:solidFill>
                <a:schemeClr val="tx2"/>
              </a:solidFill>
            </a:endParaRPr>
          </a:p>
          <a:p>
            <a:endParaRPr lang="en-US" sz="2300" dirty="0">
              <a:solidFill>
                <a:schemeClr val="tx2"/>
              </a:solidFill>
            </a:endParaRPr>
          </a:p>
          <a:p>
            <a:endParaRPr lang="en-US" dirty="0" smtClean="0"/>
          </a:p>
          <a:p>
            <a:endParaRPr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810000"/>
            <a:ext cx="7094537"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8931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solidFill>
                  <a:srgbClr val="0070C0"/>
                </a:solidFill>
              </a:rPr>
              <a:t>If </a:t>
            </a:r>
            <a:r>
              <a:rPr lang="en-US" sz="4000" b="1" u="sng" dirty="0" smtClean="0">
                <a:solidFill>
                  <a:srgbClr val="0070C0"/>
                </a:solidFill>
              </a:rPr>
              <a:t>No Slowness Observed</a:t>
            </a:r>
            <a:endParaRPr lang="en-US" sz="4000" b="1" u="sng" dirty="0">
              <a:solidFill>
                <a:srgbClr val="0070C0"/>
              </a:solidFill>
            </a:endParaRPr>
          </a:p>
        </p:txBody>
      </p:sp>
      <p:sp>
        <p:nvSpPr>
          <p:cNvPr id="3" name="Content Placeholder 2"/>
          <p:cNvSpPr>
            <a:spLocks noGrp="1"/>
          </p:cNvSpPr>
          <p:nvPr>
            <p:ph idx="1"/>
          </p:nvPr>
        </p:nvSpPr>
        <p:spPr/>
        <p:txBody>
          <a:bodyPr/>
          <a:lstStyle/>
          <a:p>
            <a:r>
              <a:rPr lang="en-US" sz="2300" dirty="0">
                <a:solidFill>
                  <a:schemeClr val="tx2"/>
                </a:solidFill>
              </a:rPr>
              <a:t>If no slowness observer by DB end than response received by DB team</a:t>
            </a:r>
          </a:p>
          <a:p>
            <a:r>
              <a:rPr lang="en-US" sz="2300" dirty="0">
                <a:solidFill>
                  <a:schemeClr val="tx2"/>
                </a:solidFill>
              </a:rPr>
              <a:t>There is no slowness observed  on DB-SRV6, pl. check below image:</a:t>
            </a:r>
          </a:p>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914" y="3429000"/>
            <a:ext cx="7478486"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056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1000"/>
                                        <p:tgtEl>
                                          <p:spTgt spid="10242"/>
                                        </p:tgtEl>
                                      </p:cBhvr>
                                    </p:animEffect>
                                    <p:anim calcmode="lin" valueType="num">
                                      <p:cBhvr>
                                        <p:cTn id="8" dur="1000" fill="hold"/>
                                        <p:tgtEl>
                                          <p:spTgt spid="10242"/>
                                        </p:tgtEl>
                                        <p:attrNameLst>
                                          <p:attrName>ppt_x</p:attrName>
                                        </p:attrNameLst>
                                      </p:cBhvr>
                                      <p:tavLst>
                                        <p:tav tm="0">
                                          <p:val>
                                            <p:strVal val="#ppt_x"/>
                                          </p:val>
                                        </p:tav>
                                        <p:tav tm="100000">
                                          <p:val>
                                            <p:strVal val="#ppt_x"/>
                                          </p:val>
                                        </p:tav>
                                      </p:tavLst>
                                    </p:anim>
                                    <p:anim calcmode="lin" valueType="num">
                                      <p:cBhvr>
                                        <p:cTn id="9" dur="1000" fill="hold"/>
                                        <p:tgtEl>
                                          <p:spTgt spid="102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967335"/>
            <a:ext cx="7086600" cy="1754326"/>
          </a:xfrm>
          <a:prstGeom prst="rect">
            <a:avLst/>
          </a:prstGeom>
        </p:spPr>
        <p:txBody>
          <a:bodyPr wrap="square">
            <a:spAutoFit/>
          </a:bodyPr>
          <a:lstStyle/>
          <a:p>
            <a:pPr>
              <a:spcBef>
                <a:spcPct val="20000"/>
              </a:spcBef>
            </a:pPr>
            <a:r>
              <a:rPr lang="en-US" sz="4000" b="1" dirty="0" smtClean="0">
                <a:solidFill>
                  <a:srgbClr val="0070C0"/>
                </a:solidFill>
                <a:latin typeface="+mj-lt"/>
                <a:ea typeface="+mj-ea"/>
                <a:cs typeface="+mj-cs"/>
              </a:rPr>
              <a:t>                  </a:t>
            </a:r>
            <a:r>
              <a:rPr lang="en-US" sz="6000" b="1" dirty="0" smtClean="0">
                <a:solidFill>
                  <a:srgbClr val="0070C0"/>
                </a:solidFill>
                <a:latin typeface="+mj-lt"/>
                <a:ea typeface="+mj-ea"/>
                <a:cs typeface="+mj-cs"/>
              </a:rPr>
              <a:t>Attachments</a:t>
            </a:r>
            <a:endParaRPr lang="en-US" sz="6000" b="1" dirty="0">
              <a:solidFill>
                <a:srgbClr val="0070C0"/>
              </a:solidFill>
              <a:latin typeface="+mj-lt"/>
              <a:ea typeface="+mj-ea"/>
              <a:cs typeface="+mj-cs"/>
            </a:endParaRPr>
          </a:p>
          <a:p>
            <a:pPr>
              <a:spcBef>
                <a:spcPct val="20000"/>
              </a:spcBef>
            </a:pPr>
            <a:r>
              <a:rPr lang="en-US" sz="4000" b="1" dirty="0">
                <a:solidFill>
                  <a:srgbClr val="0070C0"/>
                </a:solidFill>
                <a:latin typeface="+mj-lt"/>
                <a:ea typeface="+mj-ea"/>
                <a:cs typeface="+mj-cs"/>
              </a:rPr>
              <a:t>                           </a:t>
            </a:r>
          </a:p>
        </p:txBody>
      </p:sp>
    </p:spTree>
    <p:extLst>
      <p:ext uri="{BB962C8B-B14F-4D97-AF65-F5344CB8AC3E}">
        <p14:creationId xmlns:p14="http://schemas.microsoft.com/office/powerpoint/2010/main" val="29075831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solidFill>
                  <a:srgbClr val="0070C0"/>
                </a:solidFill>
              </a:rPr>
              <a:t>Attachment Issues </a:t>
            </a:r>
          </a:p>
        </p:txBody>
      </p:sp>
      <p:sp>
        <p:nvSpPr>
          <p:cNvPr id="3" name="Content Placeholder 2"/>
          <p:cNvSpPr>
            <a:spLocks noGrp="1"/>
          </p:cNvSpPr>
          <p:nvPr>
            <p:ph idx="1"/>
          </p:nvPr>
        </p:nvSpPr>
        <p:spPr/>
        <p:txBody>
          <a:bodyPr>
            <a:normAutofit fontScale="92500" lnSpcReduction="10000"/>
          </a:bodyPr>
          <a:lstStyle/>
          <a:p>
            <a:r>
              <a:rPr lang="en-US" sz="3400" dirty="0">
                <a:solidFill>
                  <a:schemeClr val="tx2"/>
                </a:solidFill>
              </a:rPr>
              <a:t>Attachment issues are reported in different modules due to different reasons.</a:t>
            </a:r>
          </a:p>
          <a:p>
            <a:pPr marL="0" indent="0">
              <a:buNone/>
            </a:pPr>
            <a:endParaRPr lang="en-US" sz="3400" dirty="0">
              <a:solidFill>
                <a:schemeClr val="tx2"/>
              </a:solidFill>
            </a:endParaRPr>
          </a:p>
          <a:p>
            <a:r>
              <a:rPr lang="en-US" sz="3400" dirty="0">
                <a:solidFill>
                  <a:schemeClr val="tx2"/>
                </a:solidFill>
              </a:rPr>
              <a:t>Attachment issue in Cases level\PTL</a:t>
            </a:r>
          </a:p>
          <a:p>
            <a:r>
              <a:rPr lang="en-US" sz="3400" dirty="0">
                <a:solidFill>
                  <a:schemeClr val="tx2"/>
                </a:solidFill>
              </a:rPr>
              <a:t>Attachment issue in Claim level </a:t>
            </a:r>
          </a:p>
          <a:p>
            <a:endParaRPr lang="en-US" dirty="0" smtClean="0"/>
          </a:p>
          <a:p>
            <a:endParaRPr lang="en-US" dirty="0" smtClean="0"/>
          </a:p>
          <a:p>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6942777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153400" cy="6705600"/>
          </a:xfrm>
        </p:spPr>
        <p:txBody>
          <a:bodyPr>
            <a:normAutofit/>
          </a:bodyPr>
          <a:lstStyle/>
          <a:p>
            <a:endParaRPr lang="en-US" dirty="0" smtClean="0">
              <a:solidFill>
                <a:schemeClr val="tx2"/>
              </a:solidFill>
            </a:endParaRPr>
          </a:p>
          <a:p>
            <a:r>
              <a:rPr lang="en-US" sz="2400" dirty="0">
                <a:solidFill>
                  <a:schemeClr val="tx2"/>
                </a:solidFill>
              </a:rPr>
              <a:t>If we received concern in SSCM against provider cases, </a:t>
            </a:r>
            <a:r>
              <a:rPr lang="en-US" sz="2400" dirty="0" smtClean="0">
                <a:solidFill>
                  <a:schemeClr val="tx2"/>
                </a:solidFill>
              </a:rPr>
              <a:t>with the attachment of any file that we couldn’t open. </a:t>
            </a:r>
          </a:p>
          <a:p>
            <a:r>
              <a:rPr lang="en-US" sz="2400" dirty="0" smtClean="0">
                <a:solidFill>
                  <a:schemeClr val="tx2"/>
                </a:solidFill>
              </a:rPr>
              <a:t>If </a:t>
            </a:r>
            <a:r>
              <a:rPr lang="en-US" sz="2400" dirty="0">
                <a:solidFill>
                  <a:schemeClr val="tx2"/>
                </a:solidFill>
              </a:rPr>
              <a:t>these files are not </a:t>
            </a:r>
            <a:r>
              <a:rPr lang="en-US" sz="2400" dirty="0" smtClean="0">
                <a:solidFill>
                  <a:schemeClr val="tx2"/>
                </a:solidFill>
              </a:rPr>
              <a:t>opening from PMS </a:t>
            </a:r>
            <a:r>
              <a:rPr lang="en-US" sz="2400" dirty="0">
                <a:solidFill>
                  <a:schemeClr val="tx2"/>
                </a:solidFill>
              </a:rPr>
              <a:t>site than </a:t>
            </a:r>
            <a:r>
              <a:rPr lang="en-US" sz="2400" dirty="0" smtClean="0">
                <a:solidFill>
                  <a:schemeClr val="tx2"/>
                </a:solidFill>
              </a:rPr>
              <a:t>the issue will be of PMS </a:t>
            </a:r>
            <a:r>
              <a:rPr lang="en-US" sz="2400" dirty="0">
                <a:solidFill>
                  <a:schemeClr val="tx2"/>
                </a:solidFill>
              </a:rPr>
              <a:t>site </a:t>
            </a:r>
            <a:r>
              <a:rPr lang="en-US" sz="2400" dirty="0" smtClean="0">
                <a:solidFill>
                  <a:schemeClr val="tx2"/>
                </a:solidFill>
              </a:rPr>
              <a:t>and should report to </a:t>
            </a:r>
            <a:r>
              <a:rPr lang="en-US" sz="2400" dirty="0">
                <a:solidFill>
                  <a:schemeClr val="tx2"/>
                </a:solidFill>
              </a:rPr>
              <a:t>concerned Team </a:t>
            </a:r>
            <a:r>
              <a:rPr lang="en-US" sz="2400" dirty="0" smtClean="0">
                <a:solidFill>
                  <a:schemeClr val="tx2"/>
                </a:solidFill>
              </a:rPr>
              <a:t>.</a:t>
            </a:r>
          </a:p>
          <a:p>
            <a:endParaRPr lang="en-US" sz="2400" dirty="0">
              <a:solidFill>
                <a:schemeClr val="tx2"/>
              </a:solidFill>
            </a:endParaRPr>
          </a:p>
          <a:p>
            <a:pPr marL="0" indent="0">
              <a:buNone/>
            </a:pPr>
            <a:r>
              <a:rPr lang="en-US" sz="2400" dirty="0" smtClean="0">
                <a:solidFill>
                  <a:schemeClr val="tx2"/>
                </a:solidFill>
              </a:rPr>
              <a:t>Example below (Case </a:t>
            </a:r>
            <a:r>
              <a:rPr lang="en-US" sz="2400" dirty="0">
                <a:solidFill>
                  <a:schemeClr val="tx2"/>
                </a:solidFill>
              </a:rPr>
              <a:t># </a:t>
            </a:r>
            <a:r>
              <a:rPr lang="en-US" sz="2400" dirty="0" smtClean="0">
                <a:solidFill>
                  <a:schemeClr val="tx2"/>
                </a:solidFill>
              </a:rPr>
              <a:t>554531447)</a:t>
            </a:r>
            <a:r>
              <a:rPr lang="en-US" dirty="0">
                <a:solidFill>
                  <a:schemeClr val="tx2"/>
                </a:solidFill>
              </a:rPr>
              <a:t> </a:t>
            </a:r>
          </a:p>
          <a:p>
            <a:endParaRPr lang="en-US" sz="2800" dirty="0" smtClean="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429000"/>
            <a:ext cx="8247063"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282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1000"/>
                                        <p:tgtEl>
                                          <p:spTgt spid="11266"/>
                                        </p:tgtEl>
                                      </p:cBhvr>
                                    </p:animEffect>
                                    <p:anim calcmode="lin" valueType="num">
                                      <p:cBhvr>
                                        <p:cTn id="8" dur="1000" fill="hold"/>
                                        <p:tgtEl>
                                          <p:spTgt spid="11266"/>
                                        </p:tgtEl>
                                        <p:attrNameLst>
                                          <p:attrName>ppt_x</p:attrName>
                                        </p:attrNameLst>
                                      </p:cBhvr>
                                      <p:tavLst>
                                        <p:tav tm="0">
                                          <p:val>
                                            <p:strVal val="#ppt_x"/>
                                          </p:val>
                                        </p:tav>
                                        <p:tav tm="100000">
                                          <p:val>
                                            <p:strVal val="#ppt_x"/>
                                          </p:val>
                                        </p:tav>
                                      </p:tavLst>
                                    </p:anim>
                                    <p:anim calcmode="lin" valueType="num">
                                      <p:cBhvr>
                                        <p:cTn id="9" dur="1000" fill="hold"/>
                                        <p:tgtEl>
                                          <p:spTgt spid="112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553200"/>
          </a:xfrm>
        </p:spPr>
        <p:txBody>
          <a:bodyPr>
            <a:normAutofit/>
          </a:bodyPr>
          <a:lstStyle/>
          <a:p>
            <a:r>
              <a:rPr lang="en-US" sz="2600" dirty="0">
                <a:solidFill>
                  <a:schemeClr val="tx2"/>
                </a:solidFill>
              </a:rPr>
              <a:t>I</a:t>
            </a:r>
            <a:r>
              <a:rPr lang="en-US" sz="2600" dirty="0" smtClean="0">
                <a:solidFill>
                  <a:schemeClr val="tx2"/>
                </a:solidFill>
              </a:rPr>
              <a:t>f </a:t>
            </a:r>
            <a:r>
              <a:rPr lang="en-US" sz="2600" dirty="0">
                <a:solidFill>
                  <a:schemeClr val="tx2"/>
                </a:solidFill>
              </a:rPr>
              <a:t>files are not </a:t>
            </a:r>
            <a:r>
              <a:rPr lang="en-US" sz="2600" dirty="0" smtClean="0">
                <a:solidFill>
                  <a:schemeClr val="tx2"/>
                </a:solidFill>
              </a:rPr>
              <a:t>opening </a:t>
            </a:r>
            <a:r>
              <a:rPr lang="en-US" sz="2600" dirty="0">
                <a:solidFill>
                  <a:schemeClr val="tx2"/>
                </a:solidFill>
              </a:rPr>
              <a:t>and error </a:t>
            </a:r>
            <a:r>
              <a:rPr lang="en-US" sz="2600" dirty="0" smtClean="0">
                <a:solidFill>
                  <a:schemeClr val="tx2"/>
                </a:solidFill>
              </a:rPr>
              <a:t>showing as below;</a:t>
            </a:r>
          </a:p>
          <a:p>
            <a:pPr marL="0" indent="0">
              <a:buNone/>
            </a:pPr>
            <a:endParaRPr lang="en-US" dirty="0" smtClean="0"/>
          </a:p>
          <a:p>
            <a:endParaRPr lang="en-US" dirty="0"/>
          </a:p>
          <a:p>
            <a:endParaRPr lang="en-US" dirty="0" smtClean="0"/>
          </a:p>
          <a:p>
            <a:pPr marL="0" indent="0">
              <a:buNone/>
            </a:pPr>
            <a:r>
              <a:rPr lang="en-US" dirty="0" smtClean="0"/>
              <a:t> </a:t>
            </a:r>
          </a:p>
          <a:p>
            <a:endParaRPr lang="en-US" sz="2600" dirty="0" smtClean="0">
              <a:solidFill>
                <a:schemeClr val="tx2"/>
              </a:solidFill>
            </a:endParaRPr>
          </a:p>
          <a:p>
            <a:r>
              <a:rPr lang="en-US" sz="2600" dirty="0" smtClean="0">
                <a:solidFill>
                  <a:schemeClr val="tx2"/>
                </a:solidFill>
              </a:rPr>
              <a:t>Than </a:t>
            </a:r>
            <a:r>
              <a:rPr lang="en-US" sz="2600" dirty="0">
                <a:solidFill>
                  <a:schemeClr val="tx2"/>
                </a:solidFill>
              </a:rPr>
              <a:t>we should need to send email to </a:t>
            </a:r>
            <a:r>
              <a:rPr lang="en-US" sz="2600" dirty="0" smtClean="0">
                <a:solidFill>
                  <a:schemeClr val="tx2"/>
                </a:solidFill>
              </a:rPr>
              <a:t>concerned dept. </a:t>
            </a:r>
            <a:r>
              <a:rPr lang="en-US" sz="2600" dirty="0">
                <a:solidFill>
                  <a:schemeClr val="tx2"/>
                </a:solidFill>
              </a:rPr>
              <a:t>to </a:t>
            </a:r>
            <a:r>
              <a:rPr lang="en-US" sz="2600" dirty="0" smtClean="0">
                <a:solidFill>
                  <a:schemeClr val="tx2"/>
                </a:solidFill>
              </a:rPr>
              <a:t>check either </a:t>
            </a:r>
            <a:r>
              <a:rPr lang="en-US" sz="2600" dirty="0">
                <a:solidFill>
                  <a:schemeClr val="tx2"/>
                </a:solidFill>
              </a:rPr>
              <a:t>is </a:t>
            </a:r>
            <a:r>
              <a:rPr lang="en-US" sz="2600" dirty="0" smtClean="0">
                <a:solidFill>
                  <a:schemeClr val="tx2"/>
                </a:solidFill>
              </a:rPr>
              <a:t>of provider </a:t>
            </a:r>
            <a:r>
              <a:rPr lang="en-US" sz="2600" dirty="0">
                <a:solidFill>
                  <a:schemeClr val="tx2"/>
                </a:solidFill>
              </a:rPr>
              <a:t>level issue or replication </a:t>
            </a:r>
            <a:r>
              <a:rPr lang="en-US" sz="2600" dirty="0" smtClean="0">
                <a:solidFill>
                  <a:schemeClr val="tx2"/>
                </a:solidFill>
              </a:rPr>
              <a:t>issue</a:t>
            </a:r>
            <a:r>
              <a:rPr lang="en-US" sz="2600" dirty="0">
                <a:solidFill>
                  <a:schemeClr val="tx2"/>
                </a:solidFill>
              </a:rPr>
              <a:t>. </a:t>
            </a:r>
            <a:endParaRPr lang="en-US" sz="2600" dirty="0" smtClean="0">
              <a:solidFill>
                <a:schemeClr val="tx2"/>
              </a:solidFill>
            </a:endParaRPr>
          </a:p>
          <a:p>
            <a:endParaRPr lang="en-US" sz="2600" dirty="0">
              <a:solidFill>
                <a:schemeClr val="tx2"/>
              </a:solidFill>
            </a:endParaRPr>
          </a:p>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440" y="914400"/>
            <a:ext cx="56388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572000"/>
            <a:ext cx="6694487"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679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1000"/>
                                        <p:tgtEl>
                                          <p:spTgt spid="12290"/>
                                        </p:tgtEl>
                                      </p:cBhvr>
                                    </p:animEffect>
                                    <p:anim calcmode="lin" valueType="num">
                                      <p:cBhvr>
                                        <p:cTn id="8" dur="1000" fill="hold"/>
                                        <p:tgtEl>
                                          <p:spTgt spid="12290"/>
                                        </p:tgtEl>
                                        <p:attrNameLst>
                                          <p:attrName>ppt_x</p:attrName>
                                        </p:attrNameLst>
                                      </p:cBhvr>
                                      <p:tavLst>
                                        <p:tav tm="0">
                                          <p:val>
                                            <p:strVal val="#ppt_x"/>
                                          </p:val>
                                        </p:tav>
                                        <p:tav tm="100000">
                                          <p:val>
                                            <p:strVal val="#ppt_x"/>
                                          </p:val>
                                        </p:tav>
                                      </p:tavLst>
                                    </p:anim>
                                    <p:anim calcmode="lin" valueType="num">
                                      <p:cBhvr>
                                        <p:cTn id="9" dur="1000" fill="hold"/>
                                        <p:tgtEl>
                                          <p:spTgt spid="1229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291"/>
                                        </p:tgtEl>
                                        <p:attrNameLst>
                                          <p:attrName>style.visibility</p:attrName>
                                        </p:attrNameLst>
                                      </p:cBhvr>
                                      <p:to>
                                        <p:strVal val="visible"/>
                                      </p:to>
                                    </p:set>
                                    <p:animEffect transition="in" filter="fade">
                                      <p:cBhvr>
                                        <p:cTn id="14" dur="1000"/>
                                        <p:tgtEl>
                                          <p:spTgt spid="12291"/>
                                        </p:tgtEl>
                                      </p:cBhvr>
                                    </p:animEffect>
                                    <p:anim calcmode="lin" valueType="num">
                                      <p:cBhvr>
                                        <p:cTn id="15" dur="1000" fill="hold"/>
                                        <p:tgtEl>
                                          <p:spTgt spid="12291"/>
                                        </p:tgtEl>
                                        <p:attrNameLst>
                                          <p:attrName>ppt_x</p:attrName>
                                        </p:attrNameLst>
                                      </p:cBhvr>
                                      <p:tavLst>
                                        <p:tav tm="0">
                                          <p:val>
                                            <p:strVal val="#ppt_x"/>
                                          </p:val>
                                        </p:tav>
                                        <p:tav tm="100000">
                                          <p:val>
                                            <p:strVal val="#ppt_x"/>
                                          </p:val>
                                        </p:tav>
                                      </p:tavLst>
                                    </p:anim>
                                    <p:anim calcmode="lin" valueType="num">
                                      <p:cBhvr>
                                        <p:cTn id="16" dur="1000" fill="hold"/>
                                        <p:tgtEl>
                                          <p:spTgt spid="122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31837"/>
            <a:ext cx="8534400" cy="5440363"/>
          </a:xfrm>
        </p:spPr>
        <p:txBody>
          <a:bodyPr>
            <a:normAutofit/>
          </a:bodyPr>
          <a:lstStyle/>
          <a:p>
            <a:r>
              <a:rPr lang="en-US" sz="3100" dirty="0">
                <a:solidFill>
                  <a:schemeClr val="tx2"/>
                </a:solidFill>
              </a:rPr>
              <a:t>If files are </a:t>
            </a:r>
            <a:r>
              <a:rPr lang="en-US" sz="3100" dirty="0" smtClean="0">
                <a:solidFill>
                  <a:schemeClr val="tx2"/>
                </a:solidFill>
              </a:rPr>
              <a:t>opening </a:t>
            </a:r>
            <a:r>
              <a:rPr lang="en-US" sz="3100" dirty="0">
                <a:solidFill>
                  <a:schemeClr val="tx2"/>
                </a:solidFill>
              </a:rPr>
              <a:t>from PMS site and not </a:t>
            </a:r>
            <a:r>
              <a:rPr lang="en-US" sz="3100" dirty="0" smtClean="0">
                <a:solidFill>
                  <a:schemeClr val="tx2"/>
                </a:solidFill>
              </a:rPr>
              <a:t>replicated </a:t>
            </a:r>
            <a:r>
              <a:rPr lang="en-US" sz="3100" dirty="0">
                <a:solidFill>
                  <a:schemeClr val="tx2"/>
                </a:solidFill>
              </a:rPr>
              <a:t>on any server , than need to check job’s why these files are missing and fix this issue .</a:t>
            </a:r>
          </a:p>
          <a:p>
            <a:r>
              <a:rPr lang="en-US" sz="3100" dirty="0">
                <a:solidFill>
                  <a:schemeClr val="tx2"/>
                </a:solidFill>
              </a:rPr>
              <a:t>For time being need to </a:t>
            </a:r>
            <a:r>
              <a:rPr lang="en-US" sz="3100" dirty="0" smtClean="0">
                <a:solidFill>
                  <a:schemeClr val="tx2"/>
                </a:solidFill>
              </a:rPr>
              <a:t>place missing </a:t>
            </a:r>
            <a:r>
              <a:rPr lang="en-US" sz="3100" dirty="0">
                <a:solidFill>
                  <a:schemeClr val="tx2"/>
                </a:solidFill>
              </a:rPr>
              <a:t>files in respective folders </a:t>
            </a:r>
            <a:r>
              <a:rPr lang="en-US" sz="3100" dirty="0" smtClean="0">
                <a:solidFill>
                  <a:schemeClr val="tx2"/>
                </a:solidFill>
              </a:rPr>
              <a:t>from one server to other and reply </a:t>
            </a:r>
            <a:r>
              <a:rPr lang="en-US" sz="3100" dirty="0">
                <a:solidFill>
                  <a:schemeClr val="tx2"/>
                </a:solidFill>
              </a:rPr>
              <a:t>on email accordingly </a:t>
            </a:r>
            <a:r>
              <a:rPr lang="en-US" sz="3100" dirty="0" smtClean="0">
                <a:solidFill>
                  <a:schemeClr val="tx2"/>
                </a:solidFill>
              </a:rPr>
              <a:t>.</a:t>
            </a:r>
          </a:p>
          <a:p>
            <a:endParaRPr lang="en-US" sz="3100" dirty="0">
              <a:solidFill>
                <a:schemeClr val="tx2"/>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733800"/>
            <a:ext cx="777240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177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1000"/>
                                        <p:tgtEl>
                                          <p:spTgt spid="13314"/>
                                        </p:tgtEl>
                                      </p:cBhvr>
                                    </p:animEffect>
                                    <p:anim calcmode="lin" valueType="num">
                                      <p:cBhvr>
                                        <p:cTn id="8" dur="1000" fill="hold"/>
                                        <p:tgtEl>
                                          <p:spTgt spid="13314"/>
                                        </p:tgtEl>
                                        <p:attrNameLst>
                                          <p:attrName>ppt_x</p:attrName>
                                        </p:attrNameLst>
                                      </p:cBhvr>
                                      <p:tavLst>
                                        <p:tav tm="0">
                                          <p:val>
                                            <p:strVal val="#ppt_x"/>
                                          </p:val>
                                        </p:tav>
                                        <p:tav tm="100000">
                                          <p:val>
                                            <p:strVal val="#ppt_x"/>
                                          </p:val>
                                        </p:tav>
                                      </p:tavLst>
                                    </p:anim>
                                    <p:anim calcmode="lin" valueType="num">
                                      <p:cBhvr>
                                        <p:cTn id="9" dur="1000" fill="hold"/>
                                        <p:tgtEl>
                                          <p:spTgt spid="133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solidFill>
                  <a:srgbClr val="0070C0"/>
                </a:solidFill>
              </a:rPr>
              <a:t>Attachment Issue In Claim Level </a:t>
            </a:r>
          </a:p>
        </p:txBody>
      </p:sp>
      <p:sp>
        <p:nvSpPr>
          <p:cNvPr id="3" name="Content Placeholder 2"/>
          <p:cNvSpPr>
            <a:spLocks noGrp="1"/>
          </p:cNvSpPr>
          <p:nvPr>
            <p:ph idx="1"/>
          </p:nvPr>
        </p:nvSpPr>
        <p:spPr>
          <a:xfrm>
            <a:off x="152400" y="1600200"/>
            <a:ext cx="8534400" cy="5257800"/>
          </a:xfrm>
        </p:spPr>
        <p:txBody>
          <a:bodyPr>
            <a:normAutofit/>
          </a:bodyPr>
          <a:lstStyle/>
          <a:p>
            <a:r>
              <a:rPr lang="en-US" sz="3100" dirty="0" smtClean="0">
                <a:solidFill>
                  <a:schemeClr val="tx2"/>
                </a:solidFill>
              </a:rPr>
              <a:t>1</a:t>
            </a:r>
            <a:r>
              <a:rPr lang="en-US" sz="3100" baseline="30000" dirty="0" smtClean="0">
                <a:solidFill>
                  <a:schemeClr val="tx2"/>
                </a:solidFill>
              </a:rPr>
              <a:t>st</a:t>
            </a:r>
            <a:r>
              <a:rPr lang="en-US" sz="3100" dirty="0" smtClean="0">
                <a:solidFill>
                  <a:schemeClr val="tx2"/>
                </a:solidFill>
              </a:rPr>
              <a:t> type: Attachment in claim level issue received when users have no access on mentioned paths ,</a:t>
            </a:r>
          </a:p>
          <a:p>
            <a:pPr marL="0" indent="0">
              <a:buNone/>
            </a:pPr>
            <a:r>
              <a:rPr lang="en-US" sz="3100" dirty="0" smtClean="0">
                <a:solidFill>
                  <a:schemeClr val="tx2"/>
                </a:solidFill>
              </a:rPr>
              <a:t>1</a:t>
            </a:r>
            <a:r>
              <a:rPr lang="en-US" sz="3100" baseline="30000" dirty="0" smtClean="0">
                <a:solidFill>
                  <a:schemeClr val="tx2"/>
                </a:solidFill>
              </a:rPr>
              <a:t>st</a:t>
            </a:r>
            <a:r>
              <a:rPr lang="en-US" sz="3100" dirty="0" smtClean="0">
                <a:solidFill>
                  <a:schemeClr val="tx2"/>
                </a:solidFill>
              </a:rPr>
              <a:t> of all we should need to give access to users with the help of network Team , Than they will able to attached files in claim level .</a:t>
            </a:r>
            <a:endParaRPr lang="en-US" sz="3100" dirty="0">
              <a:solidFill>
                <a:schemeClr val="tx2"/>
              </a:solidFill>
            </a:endParaRPr>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114800"/>
            <a:ext cx="5419725"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30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1000"/>
                                        <p:tgtEl>
                                          <p:spTgt spid="14340"/>
                                        </p:tgtEl>
                                      </p:cBhvr>
                                    </p:animEffect>
                                    <p:anim calcmode="lin" valueType="num">
                                      <p:cBhvr>
                                        <p:cTn id="8" dur="1000" fill="hold"/>
                                        <p:tgtEl>
                                          <p:spTgt spid="14340"/>
                                        </p:tgtEl>
                                        <p:attrNameLst>
                                          <p:attrName>ppt_x</p:attrName>
                                        </p:attrNameLst>
                                      </p:cBhvr>
                                      <p:tavLst>
                                        <p:tav tm="0">
                                          <p:val>
                                            <p:strVal val="#ppt_x"/>
                                          </p:val>
                                        </p:tav>
                                        <p:tav tm="100000">
                                          <p:val>
                                            <p:strVal val="#ppt_x"/>
                                          </p:val>
                                        </p:tav>
                                      </p:tavLst>
                                    </p:anim>
                                    <p:anim calcmode="lin" valueType="num">
                                      <p:cBhvr>
                                        <p:cTn id="9" dur="1000" fill="hold"/>
                                        <p:tgtEl>
                                          <p:spTgt spid="143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solidFill>
                  <a:srgbClr val="0070C0"/>
                </a:solidFill>
              </a:rPr>
              <a:t/>
            </a:r>
            <a:br>
              <a:rPr lang="en-US" b="1" u="sng" dirty="0" smtClean="0">
                <a:solidFill>
                  <a:srgbClr val="0070C0"/>
                </a:solidFill>
              </a:rPr>
            </a:br>
            <a:r>
              <a:rPr lang="en-US" b="1" u="sng" dirty="0" err="1" smtClean="0">
                <a:solidFill>
                  <a:srgbClr val="0070C0"/>
                </a:solidFill>
              </a:rPr>
              <a:t>TalkEHR</a:t>
            </a:r>
            <a:r>
              <a:rPr lang="en-US" b="1" u="sng" dirty="0" smtClean="0">
                <a:solidFill>
                  <a:srgbClr val="0070C0"/>
                </a:solidFill>
              </a:rPr>
              <a:t>(Unification) Introduction</a:t>
            </a:r>
            <a:r>
              <a:rPr lang="en-US" dirty="0" smtClean="0">
                <a:solidFill>
                  <a:srgbClr val="0070C0"/>
                </a:solidFill>
              </a:rPr>
              <a:t/>
            </a:r>
            <a:br>
              <a:rPr lang="en-US" dirty="0" smtClean="0">
                <a:solidFill>
                  <a:srgbClr val="0070C0"/>
                </a:solidFill>
              </a:rPr>
            </a:br>
            <a:endParaRPr lang="en-US" dirty="0">
              <a:solidFill>
                <a:srgbClr val="0070C0"/>
              </a:solidFill>
            </a:endParaRPr>
          </a:p>
        </p:txBody>
      </p:sp>
      <p:sp>
        <p:nvSpPr>
          <p:cNvPr id="3" name="Content Placeholder 2"/>
          <p:cNvSpPr>
            <a:spLocks noGrp="1"/>
          </p:cNvSpPr>
          <p:nvPr>
            <p:ph idx="1"/>
          </p:nvPr>
        </p:nvSpPr>
        <p:spPr>
          <a:xfrm>
            <a:off x="381000" y="1981201"/>
            <a:ext cx="8229600" cy="2362200"/>
          </a:xfrm>
        </p:spPr>
        <p:txBody>
          <a:bodyPr>
            <a:normAutofit fontScale="25000" lnSpcReduction="20000"/>
          </a:bodyPr>
          <a:lstStyle/>
          <a:p>
            <a:pPr marL="0" indent="0">
              <a:buNone/>
            </a:pPr>
            <a:r>
              <a:rPr lang="en-US" sz="7200" dirty="0" smtClean="0">
                <a:solidFill>
                  <a:schemeClr val="tx2"/>
                </a:solidFill>
              </a:rPr>
              <a:t>Currently two platforms are operational</a:t>
            </a:r>
          </a:p>
          <a:p>
            <a:pPr marL="1143000" indent="-1143000">
              <a:buAutoNum type="arabicPeriod"/>
            </a:pPr>
            <a:r>
              <a:rPr lang="en-US" sz="7200" dirty="0" err="1" smtClean="0">
                <a:solidFill>
                  <a:schemeClr val="tx2"/>
                </a:solidFill>
              </a:rPr>
              <a:t>Websoft</a:t>
            </a:r>
            <a:r>
              <a:rPr lang="en-US" sz="7200" dirty="0" smtClean="0">
                <a:solidFill>
                  <a:schemeClr val="tx2"/>
                </a:solidFill>
              </a:rPr>
              <a:t>: In use of Billing Teams</a:t>
            </a:r>
          </a:p>
          <a:p>
            <a:pPr marL="1143000" indent="-1143000">
              <a:buAutoNum type="arabicPeriod"/>
            </a:pPr>
            <a:r>
              <a:rPr lang="en-US" sz="7200" dirty="0" err="1" smtClean="0">
                <a:solidFill>
                  <a:schemeClr val="tx2"/>
                </a:solidFill>
              </a:rPr>
              <a:t>TalkEHR</a:t>
            </a:r>
            <a:r>
              <a:rPr lang="en-US" sz="7200" dirty="0" smtClean="0">
                <a:solidFill>
                  <a:schemeClr val="tx2"/>
                </a:solidFill>
              </a:rPr>
              <a:t>: In use of providers/clients.</a:t>
            </a:r>
          </a:p>
          <a:p>
            <a:pPr marL="0" indent="0">
              <a:buNone/>
            </a:pPr>
            <a:endParaRPr lang="en-US" sz="7200" dirty="0" smtClean="0">
              <a:solidFill>
                <a:schemeClr val="tx2"/>
              </a:solidFill>
            </a:endParaRPr>
          </a:p>
          <a:p>
            <a:pPr marL="1143000" indent="-1143000">
              <a:buAutoNum type="arabicPeriod"/>
            </a:pPr>
            <a:endParaRPr lang="en-US" sz="7200" dirty="0">
              <a:solidFill>
                <a:schemeClr val="tx2"/>
              </a:solidFill>
            </a:endParaRPr>
          </a:p>
          <a:p>
            <a:pPr marL="0" indent="0">
              <a:buNone/>
            </a:pPr>
            <a:endParaRPr lang="en-US" sz="7200" dirty="0" smtClean="0">
              <a:solidFill>
                <a:schemeClr val="tx2"/>
              </a:solidFill>
            </a:endParaRPr>
          </a:p>
          <a:p>
            <a:pPr lvl="0"/>
            <a:endParaRPr lang="en-US" dirty="0" smtClean="0"/>
          </a:p>
          <a:p>
            <a:pPr lvl="0"/>
            <a:endParaRPr lang="en-US" dirty="0"/>
          </a:p>
          <a:p>
            <a:pPr marL="0" indent="0">
              <a:buNone/>
            </a:pPr>
            <a:r>
              <a:rPr lang="en-US" b="1" dirty="0" smtClean="0"/>
              <a:t>     </a:t>
            </a:r>
            <a:endParaRPr lang="en-US" dirty="0"/>
          </a:p>
        </p:txBody>
      </p:sp>
    </p:spTree>
    <p:extLst>
      <p:ext uri="{BB962C8B-B14F-4D97-AF65-F5344CB8AC3E}">
        <p14:creationId xmlns:p14="http://schemas.microsoft.com/office/powerpoint/2010/main" val="19584608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419350" y="762000"/>
            <a:ext cx="4495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               Server </a:t>
            </a:r>
            <a:r>
              <a:rPr lang="en-US" b="1" dirty="0"/>
              <a:t>Path for </a:t>
            </a:r>
            <a:r>
              <a:rPr lang="en-US" b="1" dirty="0" smtClean="0"/>
              <a:t>Claims </a:t>
            </a:r>
            <a:endParaRPr lang="en-US" dirty="0"/>
          </a:p>
        </p:txBody>
      </p:sp>
      <p:sp>
        <p:nvSpPr>
          <p:cNvPr id="9" name="Rounded Rectangle 8"/>
          <p:cNvSpPr/>
          <p:nvPr/>
        </p:nvSpPr>
        <p:spPr>
          <a:xfrm>
            <a:off x="4833256" y="2449286"/>
            <a:ext cx="3548744"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Bagh</a:t>
            </a:r>
            <a:endParaRPr lang="en-US" dirty="0"/>
          </a:p>
        </p:txBody>
      </p:sp>
      <p:sp>
        <p:nvSpPr>
          <p:cNvPr id="12" name="Rounded Rectangle 11"/>
          <p:cNvSpPr/>
          <p:nvPr/>
        </p:nvSpPr>
        <p:spPr>
          <a:xfrm>
            <a:off x="560070" y="2427515"/>
            <a:ext cx="3619500" cy="1240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     ISB</a:t>
            </a:r>
            <a:endParaRPr lang="en-US" dirty="0">
              <a:solidFill>
                <a:schemeClr val="bg1"/>
              </a:solidFill>
            </a:endParaRPr>
          </a:p>
        </p:txBody>
      </p:sp>
      <p:sp>
        <p:nvSpPr>
          <p:cNvPr id="26" name="Rounded Rectangle 25"/>
          <p:cNvSpPr/>
          <p:nvPr/>
        </p:nvSpPr>
        <p:spPr>
          <a:xfrm>
            <a:off x="4833256" y="4833257"/>
            <a:ext cx="3472544" cy="12627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smtClean="0"/>
              <a:t>bfilesrv1\</a:t>
            </a:r>
            <a:r>
              <a:rPr lang="en-US" dirty="0">
                <a:solidFill>
                  <a:schemeClr val="bg1"/>
                </a:solidFill>
              </a:rPr>
              <a:t>hcfaattachement$\2019</a:t>
            </a:r>
            <a:r>
              <a:rPr lang="en-US" dirty="0" smtClean="0"/>
              <a:t>\</a:t>
            </a:r>
            <a:endParaRPr lang="en-US" dirty="0"/>
          </a:p>
        </p:txBody>
      </p:sp>
      <p:cxnSp>
        <p:nvCxnSpPr>
          <p:cNvPr id="29" name="Straight Arrow Connector 28"/>
          <p:cNvCxnSpPr/>
          <p:nvPr/>
        </p:nvCxnSpPr>
        <p:spPr>
          <a:xfrm>
            <a:off x="2122714" y="3657600"/>
            <a:ext cx="0" cy="11654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466114" y="3614057"/>
            <a:ext cx="0" cy="1219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560070" y="4823098"/>
            <a:ext cx="36195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\\filesrv2\hcfaattachement$\2019</a:t>
            </a:r>
          </a:p>
        </p:txBody>
      </p:sp>
    </p:spTree>
    <p:extLst>
      <p:ext uri="{BB962C8B-B14F-4D97-AF65-F5344CB8AC3E}">
        <p14:creationId xmlns:p14="http://schemas.microsoft.com/office/powerpoint/2010/main" val="3406472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304800"/>
            <a:ext cx="8610600" cy="6553200"/>
          </a:xfrm>
        </p:spPr>
        <p:txBody>
          <a:bodyPr>
            <a:normAutofit/>
          </a:bodyPr>
          <a:lstStyle/>
          <a:p>
            <a:r>
              <a:rPr lang="en-US" sz="3100" dirty="0">
                <a:solidFill>
                  <a:schemeClr val="tx2"/>
                </a:solidFill>
              </a:rPr>
              <a:t>In </a:t>
            </a:r>
            <a:r>
              <a:rPr lang="en-US" sz="3100" dirty="0" smtClean="0">
                <a:solidFill>
                  <a:schemeClr val="tx2"/>
                </a:solidFill>
              </a:rPr>
              <a:t>months start,  we are unable to attach file with below error message;</a:t>
            </a:r>
          </a:p>
          <a:p>
            <a:endParaRPr lang="en-US" sz="3100" dirty="0">
              <a:solidFill>
                <a:schemeClr val="tx2"/>
              </a:solidFill>
            </a:endParaRPr>
          </a:p>
          <a:p>
            <a:endParaRPr lang="en-US" sz="3100" dirty="0">
              <a:solidFill>
                <a:schemeClr val="tx2"/>
              </a:solidFill>
            </a:endParaRPr>
          </a:p>
          <a:p>
            <a:endParaRPr lang="en-US" sz="3100" dirty="0">
              <a:solidFill>
                <a:schemeClr val="tx2"/>
              </a:solidFill>
            </a:endParaRPr>
          </a:p>
          <a:p>
            <a:endParaRPr lang="en-US" sz="3100" dirty="0" smtClean="0">
              <a:solidFill>
                <a:schemeClr val="tx2"/>
              </a:solidFill>
            </a:endParaRPr>
          </a:p>
          <a:p>
            <a:r>
              <a:rPr lang="en-US" sz="3100" dirty="0" smtClean="0">
                <a:solidFill>
                  <a:schemeClr val="tx2"/>
                </a:solidFill>
              </a:rPr>
              <a:t>For that, we need </a:t>
            </a:r>
            <a:r>
              <a:rPr lang="en-US" sz="3100" dirty="0">
                <a:solidFill>
                  <a:schemeClr val="tx2"/>
                </a:solidFill>
              </a:rPr>
              <a:t>to </a:t>
            </a:r>
            <a:r>
              <a:rPr lang="en-US" sz="3100" dirty="0" smtClean="0">
                <a:solidFill>
                  <a:schemeClr val="tx2"/>
                </a:solidFill>
              </a:rPr>
              <a:t>add directory </a:t>
            </a:r>
            <a:r>
              <a:rPr lang="en-US" sz="3100" dirty="0">
                <a:solidFill>
                  <a:schemeClr val="tx2"/>
                </a:solidFill>
              </a:rPr>
              <a:t>against mentioned servers </a:t>
            </a:r>
            <a:r>
              <a:rPr lang="en-US" sz="3100" dirty="0" smtClean="0">
                <a:solidFill>
                  <a:schemeClr val="tx2"/>
                </a:solidFill>
              </a:rPr>
              <a:t>than one can attach the file.</a:t>
            </a:r>
            <a:endParaRPr lang="en-US" sz="3100" dirty="0">
              <a:solidFill>
                <a:schemeClr val="tx2"/>
              </a:solidFill>
            </a:endParaRPr>
          </a:p>
          <a:p>
            <a:pPr marL="0" indent="0">
              <a:buNone/>
            </a:pPr>
            <a:r>
              <a:rPr lang="en-US" sz="3100" dirty="0">
                <a:solidFill>
                  <a:schemeClr val="tx2"/>
                </a:solidFill>
              </a:rPr>
              <a:t> </a:t>
            </a:r>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371600"/>
            <a:ext cx="60198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775" y="4724399"/>
            <a:ext cx="6067425"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130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fade">
                                      <p:cBhvr>
                                        <p:cTn id="7" dur="1000"/>
                                        <p:tgtEl>
                                          <p:spTgt spid="15363"/>
                                        </p:tgtEl>
                                      </p:cBhvr>
                                    </p:animEffect>
                                    <p:anim calcmode="lin" valueType="num">
                                      <p:cBhvr>
                                        <p:cTn id="8" dur="1000" fill="hold"/>
                                        <p:tgtEl>
                                          <p:spTgt spid="15363"/>
                                        </p:tgtEl>
                                        <p:attrNameLst>
                                          <p:attrName>ppt_x</p:attrName>
                                        </p:attrNameLst>
                                      </p:cBhvr>
                                      <p:tavLst>
                                        <p:tav tm="0">
                                          <p:val>
                                            <p:strVal val="#ppt_x"/>
                                          </p:val>
                                        </p:tav>
                                        <p:tav tm="100000">
                                          <p:val>
                                            <p:strVal val="#ppt_x"/>
                                          </p:val>
                                        </p:tav>
                                      </p:tavLst>
                                    </p:anim>
                                    <p:anim calcmode="lin" valueType="num">
                                      <p:cBhvr>
                                        <p:cTn id="9" dur="1000" fill="hold"/>
                                        <p:tgtEl>
                                          <p:spTgt spid="1536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364"/>
                                        </p:tgtEl>
                                        <p:attrNameLst>
                                          <p:attrName>style.visibility</p:attrName>
                                        </p:attrNameLst>
                                      </p:cBhvr>
                                      <p:to>
                                        <p:strVal val="visible"/>
                                      </p:to>
                                    </p:set>
                                    <p:animEffect transition="in" filter="fade">
                                      <p:cBhvr>
                                        <p:cTn id="14" dur="1000"/>
                                        <p:tgtEl>
                                          <p:spTgt spid="15364"/>
                                        </p:tgtEl>
                                      </p:cBhvr>
                                    </p:animEffect>
                                    <p:anim calcmode="lin" valueType="num">
                                      <p:cBhvr>
                                        <p:cTn id="15" dur="1000" fill="hold"/>
                                        <p:tgtEl>
                                          <p:spTgt spid="15364"/>
                                        </p:tgtEl>
                                        <p:attrNameLst>
                                          <p:attrName>ppt_x</p:attrName>
                                        </p:attrNameLst>
                                      </p:cBhvr>
                                      <p:tavLst>
                                        <p:tav tm="0">
                                          <p:val>
                                            <p:strVal val="#ppt_x"/>
                                          </p:val>
                                        </p:tav>
                                        <p:tav tm="100000">
                                          <p:val>
                                            <p:strVal val="#ppt_x"/>
                                          </p:val>
                                        </p:tav>
                                      </p:tavLst>
                                    </p:anim>
                                    <p:anim calcmode="lin" valueType="num">
                                      <p:cBhvr>
                                        <p:cTn id="16" dur="1000" fill="hold"/>
                                        <p:tgtEl>
                                          <p:spTgt spid="153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967335"/>
            <a:ext cx="8991600" cy="1015663"/>
          </a:xfrm>
          <a:prstGeom prst="rect">
            <a:avLst/>
          </a:prstGeom>
        </p:spPr>
        <p:txBody>
          <a:bodyPr wrap="square">
            <a:spAutoFit/>
          </a:bodyPr>
          <a:lstStyle/>
          <a:p>
            <a:pPr>
              <a:spcBef>
                <a:spcPct val="20000"/>
              </a:spcBef>
            </a:pPr>
            <a:r>
              <a:rPr lang="en-US" sz="4000" b="1" dirty="0" smtClean="0">
                <a:solidFill>
                  <a:srgbClr val="0070C0"/>
                </a:solidFill>
                <a:latin typeface="+mj-lt"/>
                <a:ea typeface="+mj-ea"/>
                <a:cs typeface="+mj-cs"/>
              </a:rPr>
              <a:t>         </a:t>
            </a:r>
            <a:r>
              <a:rPr lang="en-US" sz="6000" b="1" dirty="0" smtClean="0">
                <a:solidFill>
                  <a:srgbClr val="0070C0"/>
                </a:solidFill>
                <a:latin typeface="+mj-lt"/>
                <a:ea typeface="+mj-ea"/>
                <a:cs typeface="+mj-cs"/>
              </a:rPr>
              <a:t>Scan Path Related Issue</a:t>
            </a:r>
            <a:endParaRPr lang="en-US" sz="4000" b="1" dirty="0">
              <a:solidFill>
                <a:srgbClr val="0070C0"/>
              </a:solidFill>
              <a:latin typeface="+mj-lt"/>
              <a:ea typeface="+mj-ea"/>
              <a:cs typeface="+mj-cs"/>
            </a:endParaRPr>
          </a:p>
        </p:txBody>
      </p:sp>
    </p:spTree>
    <p:extLst>
      <p:ext uri="{BB962C8B-B14F-4D97-AF65-F5344CB8AC3E}">
        <p14:creationId xmlns:p14="http://schemas.microsoft.com/office/powerpoint/2010/main" val="15525099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solidFill>
                  <a:srgbClr val="0070C0"/>
                </a:solidFill>
              </a:rPr>
              <a:t>Scan Path Not Found</a:t>
            </a:r>
          </a:p>
        </p:txBody>
      </p:sp>
      <p:sp>
        <p:nvSpPr>
          <p:cNvPr id="3" name="Content Placeholder 2"/>
          <p:cNvSpPr>
            <a:spLocks noGrp="1"/>
          </p:cNvSpPr>
          <p:nvPr>
            <p:ph idx="1"/>
          </p:nvPr>
        </p:nvSpPr>
        <p:spPr/>
        <p:txBody>
          <a:bodyPr>
            <a:normAutofit/>
          </a:bodyPr>
          <a:lstStyle/>
          <a:p>
            <a:r>
              <a:rPr lang="en-US" sz="3100" dirty="0">
                <a:solidFill>
                  <a:schemeClr val="tx2"/>
                </a:solidFill>
              </a:rPr>
              <a:t>Most of the time </a:t>
            </a:r>
            <a:r>
              <a:rPr lang="en-US" sz="3100" dirty="0" smtClean="0">
                <a:solidFill>
                  <a:schemeClr val="tx2"/>
                </a:solidFill>
              </a:rPr>
              <a:t>issues </a:t>
            </a:r>
            <a:r>
              <a:rPr lang="en-US" sz="3100" dirty="0">
                <a:solidFill>
                  <a:schemeClr val="tx2"/>
                </a:solidFill>
              </a:rPr>
              <a:t>received from OPS regarding scan path with below reason. </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2790826"/>
            <a:ext cx="6477001" cy="3457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518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fade">
                                      <p:cBhvr>
                                        <p:cTn id="7" dur="1000"/>
                                        <p:tgtEl>
                                          <p:spTgt spid="16386"/>
                                        </p:tgtEl>
                                      </p:cBhvr>
                                    </p:animEffect>
                                    <p:anim calcmode="lin" valueType="num">
                                      <p:cBhvr>
                                        <p:cTn id="8" dur="1000" fill="hold"/>
                                        <p:tgtEl>
                                          <p:spTgt spid="16386"/>
                                        </p:tgtEl>
                                        <p:attrNameLst>
                                          <p:attrName>ppt_x</p:attrName>
                                        </p:attrNameLst>
                                      </p:cBhvr>
                                      <p:tavLst>
                                        <p:tav tm="0">
                                          <p:val>
                                            <p:strVal val="#ppt_x"/>
                                          </p:val>
                                        </p:tav>
                                        <p:tav tm="100000">
                                          <p:val>
                                            <p:strVal val="#ppt_x"/>
                                          </p:val>
                                        </p:tav>
                                      </p:tavLst>
                                    </p:anim>
                                    <p:anim calcmode="lin" valueType="num">
                                      <p:cBhvr>
                                        <p:cTn id="9" dur="1000" fill="hold"/>
                                        <p:tgtEl>
                                          <p:spTgt spid="163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991600" cy="6858000"/>
          </a:xfrm>
        </p:spPr>
        <p:txBody>
          <a:bodyPr>
            <a:normAutofit/>
          </a:bodyPr>
          <a:lstStyle/>
          <a:p>
            <a:r>
              <a:rPr lang="en-US" sz="3100" dirty="0">
                <a:solidFill>
                  <a:schemeClr val="tx2"/>
                </a:solidFill>
              </a:rPr>
              <a:t>Soft pick scan path according to practice alias which is updated in Practice provider profile .</a:t>
            </a:r>
          </a:p>
          <a:p>
            <a:r>
              <a:rPr lang="en-US" sz="3100" dirty="0">
                <a:solidFill>
                  <a:schemeClr val="tx2"/>
                </a:solidFill>
              </a:rPr>
              <a:t>1st of all </a:t>
            </a:r>
            <a:r>
              <a:rPr lang="en-US" sz="3100" dirty="0" smtClean="0">
                <a:solidFill>
                  <a:schemeClr val="tx2"/>
                </a:solidFill>
              </a:rPr>
              <a:t>should compare </a:t>
            </a:r>
            <a:r>
              <a:rPr lang="en-US" sz="3100" dirty="0">
                <a:solidFill>
                  <a:schemeClr val="tx2"/>
                </a:solidFill>
              </a:rPr>
              <a:t>scan folder with practice provider profile with practice alias .</a:t>
            </a:r>
          </a:p>
          <a:p>
            <a:r>
              <a:rPr lang="en-US" sz="3100" dirty="0">
                <a:solidFill>
                  <a:schemeClr val="tx2"/>
                </a:solidFill>
              </a:rPr>
              <a:t>As like </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286000"/>
            <a:ext cx="5124450"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505" y="3962400"/>
            <a:ext cx="8199437"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782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fade">
                                      <p:cBhvr>
                                        <p:cTn id="7" dur="1000"/>
                                        <p:tgtEl>
                                          <p:spTgt spid="17411"/>
                                        </p:tgtEl>
                                      </p:cBhvr>
                                    </p:animEffect>
                                    <p:anim calcmode="lin" valueType="num">
                                      <p:cBhvr>
                                        <p:cTn id="8" dur="1000" fill="hold"/>
                                        <p:tgtEl>
                                          <p:spTgt spid="17411"/>
                                        </p:tgtEl>
                                        <p:attrNameLst>
                                          <p:attrName>ppt_x</p:attrName>
                                        </p:attrNameLst>
                                      </p:cBhvr>
                                      <p:tavLst>
                                        <p:tav tm="0">
                                          <p:val>
                                            <p:strVal val="#ppt_x"/>
                                          </p:val>
                                        </p:tav>
                                        <p:tav tm="100000">
                                          <p:val>
                                            <p:strVal val="#ppt_x"/>
                                          </p:val>
                                        </p:tav>
                                      </p:tavLst>
                                    </p:anim>
                                    <p:anim calcmode="lin" valueType="num">
                                      <p:cBhvr>
                                        <p:cTn id="9" dur="1000" fill="hold"/>
                                        <p:tgtEl>
                                          <p:spTgt spid="174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410"/>
                                        </p:tgtEl>
                                        <p:attrNameLst>
                                          <p:attrName>style.visibility</p:attrName>
                                        </p:attrNameLst>
                                      </p:cBhvr>
                                      <p:to>
                                        <p:strVal val="visible"/>
                                      </p:to>
                                    </p:set>
                                    <p:animEffect transition="in" filter="fade">
                                      <p:cBhvr>
                                        <p:cTn id="14" dur="1000"/>
                                        <p:tgtEl>
                                          <p:spTgt spid="17410"/>
                                        </p:tgtEl>
                                      </p:cBhvr>
                                    </p:animEffect>
                                    <p:anim calcmode="lin" valueType="num">
                                      <p:cBhvr>
                                        <p:cTn id="15" dur="1000" fill="hold"/>
                                        <p:tgtEl>
                                          <p:spTgt spid="17410"/>
                                        </p:tgtEl>
                                        <p:attrNameLst>
                                          <p:attrName>ppt_x</p:attrName>
                                        </p:attrNameLst>
                                      </p:cBhvr>
                                      <p:tavLst>
                                        <p:tav tm="0">
                                          <p:val>
                                            <p:strVal val="#ppt_x"/>
                                          </p:val>
                                        </p:tav>
                                        <p:tav tm="100000">
                                          <p:val>
                                            <p:strVal val="#ppt_x"/>
                                          </p:val>
                                        </p:tav>
                                      </p:tavLst>
                                    </p:anim>
                                    <p:anim calcmode="lin" valueType="num">
                                      <p:cBhvr>
                                        <p:cTn id="16" dur="1000" fill="hold"/>
                                        <p:tgtEl>
                                          <p:spTgt spid="174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74637"/>
            <a:ext cx="8458200" cy="6126163"/>
          </a:xfrm>
        </p:spPr>
        <p:txBody>
          <a:bodyPr/>
          <a:lstStyle/>
          <a:p>
            <a:r>
              <a:rPr lang="en-US" sz="3100" dirty="0">
                <a:solidFill>
                  <a:schemeClr val="tx2"/>
                </a:solidFill>
              </a:rPr>
              <a:t>If scan folder mismatch with practice alias or </a:t>
            </a:r>
            <a:r>
              <a:rPr lang="en-US" sz="3100" b="1" dirty="0">
                <a:solidFill>
                  <a:schemeClr val="tx2"/>
                </a:solidFill>
              </a:rPr>
              <a:t>Referred by </a:t>
            </a:r>
            <a:r>
              <a:rPr lang="en-US" sz="3100" dirty="0">
                <a:solidFill>
                  <a:schemeClr val="tx2"/>
                </a:solidFill>
              </a:rPr>
              <a:t>is different than send email to </a:t>
            </a:r>
            <a:r>
              <a:rPr lang="en-US" sz="3100" b="1" dirty="0">
                <a:solidFill>
                  <a:schemeClr val="tx2"/>
                </a:solidFill>
              </a:rPr>
              <a:t>Network</a:t>
            </a:r>
            <a:r>
              <a:rPr lang="en-US" sz="3100" dirty="0">
                <a:solidFill>
                  <a:schemeClr val="tx2"/>
                </a:solidFill>
              </a:rPr>
              <a:t> and EDI team to </a:t>
            </a:r>
            <a:r>
              <a:rPr lang="en-US" sz="3100" dirty="0" smtClean="0">
                <a:solidFill>
                  <a:schemeClr val="tx2"/>
                </a:solidFill>
              </a:rPr>
              <a:t>correct the </a:t>
            </a:r>
            <a:r>
              <a:rPr lang="en-US" sz="3100" dirty="0">
                <a:solidFill>
                  <a:schemeClr val="tx2"/>
                </a:solidFill>
              </a:rPr>
              <a:t>scan </a:t>
            </a:r>
            <a:r>
              <a:rPr lang="en-US" sz="3100" dirty="0" smtClean="0">
                <a:solidFill>
                  <a:schemeClr val="tx2"/>
                </a:solidFill>
              </a:rPr>
              <a:t>folder.</a:t>
            </a:r>
          </a:p>
          <a:p>
            <a:r>
              <a:rPr lang="en-US" sz="3100" dirty="0" smtClean="0">
                <a:solidFill>
                  <a:schemeClr val="tx2"/>
                </a:solidFill>
              </a:rPr>
              <a:t>If Referred by is changed than we should need to update alias according to Refereed name </a:t>
            </a:r>
            <a:r>
              <a:rPr lang="en-US" sz="3100" dirty="0">
                <a:solidFill>
                  <a:schemeClr val="tx2"/>
                </a:solidFill>
              </a:rPr>
              <a:t>with the help of network and EDI Team .</a:t>
            </a:r>
          </a:p>
          <a:p>
            <a:r>
              <a:rPr lang="en-US" dirty="0" smtClean="0"/>
              <a:t>Soft pick the path from below server</a:t>
            </a:r>
            <a:endParaRPr lang="en-US" dirty="0"/>
          </a:p>
        </p:txBody>
      </p:sp>
      <p:sp>
        <p:nvSpPr>
          <p:cNvPr id="2" name="Rectangle 1"/>
          <p:cNvSpPr/>
          <p:nvPr/>
        </p:nvSpPr>
        <p:spPr>
          <a:xfrm>
            <a:off x="533400" y="4038600"/>
            <a:ext cx="4028539" cy="369332"/>
          </a:xfrm>
          <a:prstGeom prst="rect">
            <a:avLst/>
          </a:prstGeom>
        </p:spPr>
        <p:txBody>
          <a:bodyPr wrap="none">
            <a:spAutoFit/>
          </a:bodyPr>
          <a:lstStyle/>
          <a:p>
            <a:r>
              <a:rPr lang="en-US" dirty="0"/>
              <a:t>\\clnjfilesrv1\\2021\\02 February 2021\\</a:t>
            </a:r>
          </a:p>
        </p:txBody>
      </p:sp>
    </p:spTree>
    <p:extLst>
      <p:ext uri="{BB962C8B-B14F-4D97-AF65-F5344CB8AC3E}">
        <p14:creationId xmlns:p14="http://schemas.microsoft.com/office/powerpoint/2010/main" val="1879358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 no #:2</a:t>
            </a:r>
            <a:endParaRPr lang="en-US" dirty="0"/>
          </a:p>
        </p:txBody>
      </p:sp>
      <p:sp>
        <p:nvSpPr>
          <p:cNvPr id="3" name="Content Placeholder 2"/>
          <p:cNvSpPr>
            <a:spLocks noGrp="1"/>
          </p:cNvSpPr>
          <p:nvPr>
            <p:ph idx="1"/>
          </p:nvPr>
        </p:nvSpPr>
        <p:spPr>
          <a:xfrm>
            <a:off x="457200" y="1600201"/>
            <a:ext cx="8229600" cy="3200400"/>
          </a:xfrm>
        </p:spPr>
        <p:txBody>
          <a:bodyPr>
            <a:normAutofit fontScale="77500" lnSpcReduction="20000"/>
          </a:bodyPr>
          <a:lstStyle/>
          <a:p>
            <a:r>
              <a:rPr lang="en-US" dirty="0" smtClean="0"/>
              <a:t>If scan path and practice alias name is match but system also not pic the scan files then check the scan date format </a:t>
            </a:r>
          </a:p>
          <a:p>
            <a:r>
              <a:rPr lang="en-US" dirty="0" err="1" smtClean="0"/>
              <a:t>E.g</a:t>
            </a:r>
            <a:r>
              <a:rPr lang="en-US" dirty="0" smtClean="0"/>
              <a:t> may be scan files are placed in wrong date format like 01252019,01262019,01272019</a:t>
            </a:r>
          </a:p>
          <a:p>
            <a:r>
              <a:rPr lang="en-US" dirty="0" smtClean="0"/>
              <a:t>Correct date format should be 012519,012619,012719</a:t>
            </a:r>
          </a:p>
          <a:p>
            <a:r>
              <a:rPr lang="en-US" dirty="0" smtClean="0"/>
              <a:t>When correct format is used system automatically pic the scan files .</a:t>
            </a:r>
          </a:p>
          <a:p>
            <a:r>
              <a:rPr lang="en-US" dirty="0" smtClean="0"/>
              <a:t>Correction can be done by networking team.</a:t>
            </a:r>
          </a:p>
          <a:p>
            <a:endParaRPr lang="en-US" dirty="0"/>
          </a:p>
        </p:txBody>
      </p:sp>
    </p:spTree>
    <p:extLst>
      <p:ext uri="{BB962C8B-B14F-4D97-AF65-F5344CB8AC3E}">
        <p14:creationId xmlns:p14="http://schemas.microsoft.com/office/powerpoint/2010/main" val="26175035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63108" y="2819400"/>
            <a:ext cx="5410200" cy="707886"/>
          </a:xfrm>
          <a:prstGeom prst="rect">
            <a:avLst/>
          </a:prstGeom>
        </p:spPr>
        <p:txBody>
          <a:bodyPr wrap="square">
            <a:spAutoFit/>
          </a:bodyPr>
          <a:lstStyle/>
          <a:p>
            <a:pPr>
              <a:spcBef>
                <a:spcPct val="20000"/>
              </a:spcBef>
            </a:pPr>
            <a:r>
              <a:rPr lang="en-US" sz="4000" b="1" dirty="0" smtClean="0">
                <a:solidFill>
                  <a:srgbClr val="0070C0"/>
                </a:solidFill>
                <a:latin typeface="+mj-lt"/>
                <a:ea typeface="+mj-ea"/>
                <a:cs typeface="+mj-cs"/>
              </a:rPr>
              <a:t>JIRA</a:t>
            </a:r>
            <a:endParaRPr lang="en-US" sz="4000" b="1" dirty="0">
              <a:solidFill>
                <a:srgbClr val="0070C0"/>
              </a:solidFill>
              <a:latin typeface="+mj-lt"/>
              <a:ea typeface="+mj-ea"/>
              <a:cs typeface="+mj-cs"/>
            </a:endParaRPr>
          </a:p>
        </p:txBody>
      </p:sp>
    </p:spTree>
    <p:extLst>
      <p:ext uri="{BB962C8B-B14F-4D97-AF65-F5344CB8AC3E}">
        <p14:creationId xmlns:p14="http://schemas.microsoft.com/office/powerpoint/2010/main" val="40189503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4000" b="1" dirty="0">
                <a:solidFill>
                  <a:srgbClr val="0070C0"/>
                </a:solidFill>
              </a:rPr>
              <a:t>What is </a:t>
            </a:r>
            <a:r>
              <a:rPr lang="en-US" sz="4000" b="1" dirty="0" smtClean="0">
                <a:solidFill>
                  <a:srgbClr val="0070C0"/>
                </a:solidFill>
              </a:rPr>
              <a:t>JIRA</a:t>
            </a:r>
            <a:endParaRPr lang="en-US" sz="4000" b="1" dirty="0">
              <a:solidFill>
                <a:srgbClr val="0070C0"/>
              </a:solidFill>
            </a:endParaRPr>
          </a:p>
        </p:txBody>
      </p:sp>
      <p:sp>
        <p:nvSpPr>
          <p:cNvPr id="3" name="Content Placeholder 2"/>
          <p:cNvSpPr>
            <a:spLocks noGrp="1"/>
          </p:cNvSpPr>
          <p:nvPr>
            <p:ph idx="1"/>
          </p:nvPr>
        </p:nvSpPr>
        <p:spPr>
          <a:xfrm>
            <a:off x="228600" y="1219200"/>
            <a:ext cx="8686800" cy="5562600"/>
          </a:xfrm>
        </p:spPr>
        <p:txBody>
          <a:bodyPr>
            <a:noAutofit/>
          </a:bodyPr>
          <a:lstStyle/>
          <a:p>
            <a:r>
              <a:rPr lang="en-US" dirty="0"/>
              <a:t>Jira is a tool commonly used for project management and issue tracking. Developed by </a:t>
            </a:r>
            <a:r>
              <a:rPr lang="en-US" dirty="0" err="1"/>
              <a:t>Atlassian</a:t>
            </a:r>
            <a:r>
              <a:rPr lang="en-US" dirty="0"/>
              <a:t>, Jira’s core function is to track bugs and issues related to your products, software and apps. When it was first launched in 2002 Jira's main use was as an issue tracking platform for software developers. Over time, this has developed to become a powerful tool for project management, IT, customer support and more.</a:t>
            </a:r>
            <a:endParaRPr lang="en-US" sz="3100" dirty="0">
              <a:solidFill>
                <a:schemeClr val="tx2"/>
              </a:solidFill>
            </a:endParaRPr>
          </a:p>
        </p:txBody>
      </p:sp>
    </p:spTree>
    <p:extLst>
      <p:ext uri="{BB962C8B-B14F-4D97-AF65-F5344CB8AC3E}">
        <p14:creationId xmlns:p14="http://schemas.microsoft.com/office/powerpoint/2010/main" val="35000478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828800" y="152400"/>
            <a:ext cx="533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          Most Common Things which are used on TFS</a:t>
            </a:r>
            <a:endParaRPr lang="en-US" dirty="0"/>
          </a:p>
        </p:txBody>
      </p:sp>
      <p:sp>
        <p:nvSpPr>
          <p:cNvPr id="12" name="Rounded Rectangle 11"/>
          <p:cNvSpPr/>
          <p:nvPr/>
        </p:nvSpPr>
        <p:spPr>
          <a:xfrm>
            <a:off x="2819400" y="1828800"/>
            <a:ext cx="3619500" cy="1240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             What is Task</a:t>
            </a:r>
            <a:endParaRPr lang="en-US" dirty="0">
              <a:solidFill>
                <a:schemeClr val="bg1"/>
              </a:solidFill>
            </a:endParaRPr>
          </a:p>
        </p:txBody>
      </p:sp>
      <p:sp>
        <p:nvSpPr>
          <p:cNvPr id="20" name="Rounded Rectangle 19"/>
          <p:cNvSpPr/>
          <p:nvPr/>
        </p:nvSpPr>
        <p:spPr>
          <a:xfrm>
            <a:off x="2590800" y="3733800"/>
            <a:ext cx="3581400" cy="228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Any </a:t>
            </a:r>
            <a:r>
              <a:rPr lang="en-US" dirty="0">
                <a:solidFill>
                  <a:schemeClr val="bg1"/>
                </a:solidFill>
              </a:rPr>
              <a:t>work which is planned as part of development of your project, either as result of bug, or issue or requirements, including requirement analysis or development, or testing. etc.</a:t>
            </a:r>
          </a:p>
          <a:p>
            <a:endParaRPr lang="en-US" dirty="0">
              <a:solidFill>
                <a:schemeClr val="bg1"/>
              </a:solidFill>
            </a:endParaRPr>
          </a:p>
        </p:txBody>
      </p:sp>
      <p:cxnSp>
        <p:nvCxnSpPr>
          <p:cNvPr id="29" name="Straight Arrow Connector 28"/>
          <p:cNvCxnSpPr/>
          <p:nvPr/>
        </p:nvCxnSpPr>
        <p:spPr>
          <a:xfrm>
            <a:off x="4381500" y="1066800"/>
            <a:ext cx="0"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381500" y="3069771"/>
            <a:ext cx="0" cy="6640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307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solidFill>
                  <a:srgbClr val="0070C0"/>
                </a:solidFill>
              </a:rPr>
              <a:t>What is in it?</a:t>
            </a:r>
          </a:p>
        </p:txBody>
      </p:sp>
      <p:sp>
        <p:nvSpPr>
          <p:cNvPr id="3" name="Content Placeholder 2"/>
          <p:cNvSpPr>
            <a:spLocks noGrp="1"/>
          </p:cNvSpPr>
          <p:nvPr>
            <p:ph idx="1"/>
          </p:nvPr>
        </p:nvSpPr>
        <p:spPr/>
        <p:txBody>
          <a:bodyPr>
            <a:normAutofit fontScale="85000" lnSpcReduction="20000"/>
          </a:bodyPr>
          <a:lstStyle/>
          <a:p>
            <a:r>
              <a:rPr lang="en-US" dirty="0">
                <a:solidFill>
                  <a:schemeClr val="tx2"/>
                </a:solidFill>
              </a:rPr>
              <a:t>Its Angular 6 (Up-to-date technology)</a:t>
            </a:r>
          </a:p>
          <a:p>
            <a:r>
              <a:rPr lang="en-US" dirty="0">
                <a:solidFill>
                  <a:schemeClr val="tx2"/>
                </a:solidFill>
              </a:rPr>
              <a:t>MU-3 Certified (Certified of EHR (technology)</a:t>
            </a:r>
          </a:p>
          <a:p>
            <a:r>
              <a:rPr lang="en-US" dirty="0">
                <a:solidFill>
                  <a:schemeClr val="tx2"/>
                </a:solidFill>
              </a:rPr>
              <a:t>Minimize Replication </a:t>
            </a:r>
            <a:r>
              <a:rPr lang="en-US" dirty="0" smtClean="0">
                <a:solidFill>
                  <a:schemeClr val="tx2"/>
                </a:solidFill>
              </a:rPr>
              <a:t>issues</a:t>
            </a:r>
            <a:endParaRPr lang="en-US" dirty="0">
              <a:solidFill>
                <a:schemeClr val="tx2"/>
              </a:solidFill>
            </a:endParaRPr>
          </a:p>
          <a:p>
            <a:r>
              <a:rPr lang="en-US" dirty="0">
                <a:solidFill>
                  <a:schemeClr val="tx2"/>
                </a:solidFill>
              </a:rPr>
              <a:t>Maintenance became easy - One Maintenance Team--Reduced human resource</a:t>
            </a:r>
          </a:p>
          <a:p>
            <a:r>
              <a:rPr lang="en-US" dirty="0" smtClean="0">
                <a:solidFill>
                  <a:schemeClr val="tx2"/>
                </a:solidFill>
              </a:rPr>
              <a:t>Reduced </a:t>
            </a:r>
            <a:r>
              <a:rPr lang="en-US" dirty="0">
                <a:solidFill>
                  <a:schemeClr val="tx2"/>
                </a:solidFill>
              </a:rPr>
              <a:t>cost-Addition/Modification of features to be done at a single </a:t>
            </a:r>
            <a:r>
              <a:rPr lang="en-US" dirty="0" smtClean="0">
                <a:solidFill>
                  <a:schemeClr val="tx2"/>
                </a:solidFill>
              </a:rPr>
              <a:t>application</a:t>
            </a:r>
            <a:endParaRPr lang="en-US" dirty="0">
              <a:solidFill>
                <a:schemeClr val="tx2"/>
              </a:solidFill>
            </a:endParaRPr>
          </a:p>
          <a:p>
            <a:r>
              <a:rPr lang="en-US" dirty="0" smtClean="0">
                <a:solidFill>
                  <a:schemeClr val="tx2"/>
                </a:solidFill>
              </a:rPr>
              <a:t>Availability </a:t>
            </a:r>
            <a:r>
              <a:rPr lang="en-US" dirty="0">
                <a:solidFill>
                  <a:schemeClr val="tx2"/>
                </a:solidFill>
              </a:rPr>
              <a:t>of all fields to both end-users – Unified data</a:t>
            </a:r>
          </a:p>
          <a:p>
            <a:r>
              <a:rPr lang="en-US" dirty="0">
                <a:solidFill>
                  <a:schemeClr val="tx2"/>
                </a:solidFill>
              </a:rPr>
              <a:t>State maintain</a:t>
            </a:r>
          </a:p>
          <a:p>
            <a:r>
              <a:rPr lang="en-US" dirty="0">
                <a:solidFill>
                  <a:schemeClr val="tx2"/>
                </a:solidFill>
              </a:rPr>
              <a:t>Tagging of most used modules </a:t>
            </a:r>
          </a:p>
          <a:p>
            <a:r>
              <a:rPr lang="en-US" dirty="0">
                <a:solidFill>
                  <a:schemeClr val="tx2"/>
                </a:solidFill>
              </a:rPr>
              <a:t>Customized Taskbar (Users can pin settings )</a:t>
            </a:r>
          </a:p>
          <a:p>
            <a:endParaRPr lang="en-US" dirty="0"/>
          </a:p>
        </p:txBody>
      </p:sp>
    </p:spTree>
    <p:extLst>
      <p:ext uri="{BB962C8B-B14F-4D97-AF65-F5344CB8AC3E}">
        <p14:creationId xmlns:p14="http://schemas.microsoft.com/office/powerpoint/2010/main" val="26452135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828800" y="152400"/>
            <a:ext cx="533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          Most Common Things which are used on JIRA</a:t>
            </a:r>
            <a:endParaRPr lang="en-US" dirty="0"/>
          </a:p>
        </p:txBody>
      </p:sp>
      <p:sp>
        <p:nvSpPr>
          <p:cNvPr id="9" name="Rounded Rectangle 8"/>
          <p:cNvSpPr/>
          <p:nvPr/>
        </p:nvSpPr>
        <p:spPr>
          <a:xfrm>
            <a:off x="4833256" y="1426029"/>
            <a:ext cx="3548744"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              What Is Issues</a:t>
            </a:r>
            <a:endParaRPr lang="en-US" dirty="0"/>
          </a:p>
        </p:txBody>
      </p:sp>
      <p:sp>
        <p:nvSpPr>
          <p:cNvPr id="12" name="Rounded Rectangle 11"/>
          <p:cNvSpPr/>
          <p:nvPr/>
        </p:nvSpPr>
        <p:spPr>
          <a:xfrm>
            <a:off x="653143" y="1447800"/>
            <a:ext cx="3619500" cy="1240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              What is BUG</a:t>
            </a:r>
            <a:endParaRPr lang="en-US" dirty="0">
              <a:solidFill>
                <a:schemeClr val="bg1"/>
              </a:solidFill>
            </a:endParaRPr>
          </a:p>
        </p:txBody>
      </p:sp>
      <p:sp>
        <p:nvSpPr>
          <p:cNvPr id="20" name="Rounded Rectangle 19"/>
          <p:cNvSpPr/>
          <p:nvPr/>
        </p:nvSpPr>
        <p:spPr>
          <a:xfrm>
            <a:off x="620486" y="3135085"/>
            <a:ext cx="3581400" cy="228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Any problem in existing functionality, or missing functionality. Defect in code or requirement, error which is not designed to </a:t>
            </a:r>
            <a:r>
              <a:rPr lang="en-US" dirty="0" smtClean="0">
                <a:solidFill>
                  <a:schemeClr val="bg1"/>
                </a:solidFill>
              </a:rPr>
              <a:t>be and user did not work .</a:t>
            </a:r>
            <a:endParaRPr lang="en-US" dirty="0">
              <a:solidFill>
                <a:schemeClr val="bg1"/>
              </a:solidFill>
            </a:endParaRPr>
          </a:p>
        </p:txBody>
      </p:sp>
      <p:sp>
        <p:nvSpPr>
          <p:cNvPr id="26" name="Rounded Rectangle 25"/>
          <p:cNvSpPr/>
          <p:nvPr/>
        </p:nvSpPr>
        <p:spPr>
          <a:xfrm>
            <a:off x="4800599" y="3113314"/>
            <a:ext cx="4082144" cy="2144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Any </a:t>
            </a:r>
            <a:r>
              <a:rPr lang="en-US" dirty="0">
                <a:solidFill>
                  <a:schemeClr val="bg1"/>
                </a:solidFill>
              </a:rPr>
              <a:t>problem which might block the development process, example : a third party driver you identified as dependency is not releasing on time, so it is an issue in your development </a:t>
            </a:r>
            <a:r>
              <a:rPr lang="en-US" dirty="0" smtClean="0">
                <a:solidFill>
                  <a:schemeClr val="bg1"/>
                </a:solidFill>
              </a:rPr>
              <a:t>process .</a:t>
            </a:r>
            <a:endParaRPr lang="en-US" dirty="0">
              <a:solidFill>
                <a:schemeClr val="bg1"/>
              </a:solidFill>
            </a:endParaRPr>
          </a:p>
        </p:txBody>
      </p:sp>
      <p:cxnSp>
        <p:nvCxnSpPr>
          <p:cNvPr id="29" name="Straight Arrow Connector 28"/>
          <p:cNvCxnSpPr/>
          <p:nvPr/>
        </p:nvCxnSpPr>
        <p:spPr>
          <a:xfrm>
            <a:off x="2430236" y="2667000"/>
            <a:ext cx="0" cy="4789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607628" y="2596242"/>
            <a:ext cx="31296" cy="5170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55685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2819400" y="1295400"/>
            <a:ext cx="3548744"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              What Is Suggestion</a:t>
            </a:r>
            <a:endParaRPr lang="en-US" dirty="0"/>
          </a:p>
        </p:txBody>
      </p:sp>
      <p:sp>
        <p:nvSpPr>
          <p:cNvPr id="26" name="Rounded Rectangle 25"/>
          <p:cNvSpPr/>
          <p:nvPr/>
        </p:nvSpPr>
        <p:spPr>
          <a:xfrm>
            <a:off x="1676400" y="3494315"/>
            <a:ext cx="6553200" cy="2144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a:t>
            </a:r>
            <a:r>
              <a:rPr lang="en-US" dirty="0" smtClean="0"/>
              <a:t>f any one put forward </a:t>
            </a:r>
            <a:r>
              <a:rPr lang="en-US" dirty="0"/>
              <a:t>an idea or plan for someone to think </a:t>
            </a:r>
            <a:r>
              <a:rPr lang="en-US" dirty="0" smtClean="0"/>
              <a:t>about</a:t>
            </a:r>
            <a:r>
              <a:rPr lang="en-US" dirty="0"/>
              <a:t> </a:t>
            </a:r>
            <a:r>
              <a:rPr lang="en-US" dirty="0" smtClean="0"/>
              <a:t>or want to change which is already implemented is called Suggestion. </a:t>
            </a:r>
          </a:p>
          <a:p>
            <a:r>
              <a:rPr lang="en-US" dirty="0" smtClean="0"/>
              <a:t>A</a:t>
            </a:r>
            <a:r>
              <a:rPr lang="en-US" dirty="0"/>
              <a:t> </a:t>
            </a:r>
            <a:r>
              <a:rPr lang="en-US" b="1" dirty="0"/>
              <a:t>suggestion</a:t>
            </a:r>
            <a:r>
              <a:rPr lang="en-US" dirty="0"/>
              <a:t> is something that a person says which implies that something is the case</a:t>
            </a:r>
            <a:r>
              <a:rPr lang="en-US" dirty="0" smtClean="0"/>
              <a:t>.</a:t>
            </a:r>
          </a:p>
          <a:p>
            <a:r>
              <a:rPr lang="en-US" dirty="0" smtClean="0">
                <a:solidFill>
                  <a:schemeClr val="bg1"/>
                </a:solidFill>
              </a:rPr>
              <a:t>If we received such type of email regarding suggestions than forward email to </a:t>
            </a:r>
            <a:r>
              <a:rPr lang="en-US" b="1" dirty="0" smtClean="0">
                <a:solidFill>
                  <a:schemeClr val="bg1"/>
                </a:solidFill>
              </a:rPr>
              <a:t>System Analysis </a:t>
            </a:r>
            <a:r>
              <a:rPr lang="en-US" dirty="0" smtClean="0">
                <a:solidFill>
                  <a:schemeClr val="bg1"/>
                </a:solidFill>
              </a:rPr>
              <a:t>Team for analysis . </a:t>
            </a:r>
            <a:endParaRPr lang="en-US" dirty="0">
              <a:solidFill>
                <a:schemeClr val="bg1"/>
              </a:solidFill>
            </a:endParaRPr>
          </a:p>
        </p:txBody>
      </p:sp>
      <p:cxnSp>
        <p:nvCxnSpPr>
          <p:cNvPr id="30" name="Straight Arrow Connector 29"/>
          <p:cNvCxnSpPr/>
          <p:nvPr/>
        </p:nvCxnSpPr>
        <p:spPr>
          <a:xfrm>
            <a:off x="4572000" y="2607128"/>
            <a:ext cx="15648" cy="8218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5927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70C0"/>
                </a:solidFill>
              </a:rPr>
              <a:t>What is Iteration </a:t>
            </a:r>
          </a:p>
        </p:txBody>
      </p:sp>
      <p:sp>
        <p:nvSpPr>
          <p:cNvPr id="3" name="Content Placeholder 2"/>
          <p:cNvSpPr>
            <a:spLocks noGrp="1"/>
          </p:cNvSpPr>
          <p:nvPr>
            <p:ph idx="1"/>
          </p:nvPr>
        </p:nvSpPr>
        <p:spPr/>
        <p:txBody>
          <a:bodyPr>
            <a:normAutofit/>
          </a:bodyPr>
          <a:lstStyle/>
          <a:p>
            <a:r>
              <a:rPr lang="en-US" sz="3100" dirty="0">
                <a:solidFill>
                  <a:schemeClr val="tx2"/>
                </a:solidFill>
              </a:rPr>
              <a:t>The action or a process of iterating or repeating: such </a:t>
            </a:r>
            <a:r>
              <a:rPr lang="en-US" sz="3100" dirty="0" smtClean="0">
                <a:solidFill>
                  <a:schemeClr val="tx2"/>
                </a:solidFill>
              </a:rPr>
              <a:t>as</a:t>
            </a:r>
            <a:r>
              <a:rPr lang="en-US" sz="3100" dirty="0">
                <a:solidFill>
                  <a:schemeClr val="tx2"/>
                </a:solidFill>
              </a:rPr>
              <a:t> </a:t>
            </a:r>
            <a:r>
              <a:rPr lang="en-US" sz="3100" dirty="0" smtClean="0">
                <a:solidFill>
                  <a:schemeClr val="tx2"/>
                </a:solidFill>
              </a:rPr>
              <a:t>a </a:t>
            </a:r>
            <a:r>
              <a:rPr lang="en-US" sz="3100" dirty="0">
                <a:solidFill>
                  <a:schemeClr val="tx2"/>
                </a:solidFill>
              </a:rPr>
              <a:t>a procedure in which repetition of a sequence of operations yields results successively closer to a desired result.</a:t>
            </a:r>
          </a:p>
          <a:p>
            <a:r>
              <a:rPr lang="en-US" sz="3100" dirty="0">
                <a:solidFill>
                  <a:schemeClr val="tx2"/>
                </a:solidFill>
              </a:rPr>
              <a:t>Time period set for one week or two week to done or complete assign task under current Iteration . </a:t>
            </a:r>
          </a:p>
        </p:txBody>
      </p:sp>
    </p:spTree>
    <p:extLst>
      <p:ext uri="{BB962C8B-B14F-4D97-AF65-F5344CB8AC3E}">
        <p14:creationId xmlns:p14="http://schemas.microsoft.com/office/powerpoint/2010/main" val="3240970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MTBC </a:t>
            </a:r>
            <a:r>
              <a:rPr lang="en-US" dirty="0" err="1" smtClean="0"/>
              <a:t>Securesoft</a:t>
            </a:r>
            <a:r>
              <a:rPr lang="en-US" dirty="0" smtClean="0"/>
              <a:t> </a:t>
            </a:r>
            <a:endParaRPr lang="en-US" dirty="0"/>
          </a:p>
        </p:txBody>
      </p:sp>
      <p:sp>
        <p:nvSpPr>
          <p:cNvPr id="4" name="Rectangle 3"/>
          <p:cNvSpPr/>
          <p:nvPr/>
        </p:nvSpPr>
        <p:spPr>
          <a:xfrm>
            <a:off x="2133600" y="1752600"/>
            <a:ext cx="4191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https</a:t>
            </a:r>
            <a:r>
              <a:rPr lang="en-US" dirty="0"/>
              <a:t>://securesoft.mtbc.com/</a:t>
            </a:r>
          </a:p>
        </p:txBody>
      </p:sp>
      <p:cxnSp>
        <p:nvCxnSpPr>
          <p:cNvPr id="6" name="Straight Arrow Connector 5"/>
          <p:cNvCxnSpPr/>
          <p:nvPr/>
        </p:nvCxnSpPr>
        <p:spPr>
          <a:xfrm flipH="1">
            <a:off x="1981200" y="2895600"/>
            <a:ext cx="685800" cy="114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791200" y="2895600"/>
            <a:ext cx="990600" cy="114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219200" y="4038600"/>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server</a:t>
            </a:r>
          </a:p>
          <a:p>
            <a:pPr algn="ctr"/>
            <a:r>
              <a:rPr lang="en-US" dirty="0"/>
              <a:t>10.20.25.34</a:t>
            </a:r>
          </a:p>
        </p:txBody>
      </p:sp>
      <p:sp>
        <p:nvSpPr>
          <p:cNvPr id="11" name="Rectangle 10"/>
          <p:cNvSpPr/>
          <p:nvPr/>
        </p:nvSpPr>
        <p:spPr>
          <a:xfrm>
            <a:off x="6096000" y="4038600"/>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 server</a:t>
            </a:r>
          </a:p>
          <a:p>
            <a:pPr algn="ctr"/>
            <a:r>
              <a:rPr lang="en-US" dirty="0" smtClean="0"/>
              <a:t>10.10.30.76</a:t>
            </a:r>
          </a:p>
          <a:p>
            <a:pPr algn="ctr"/>
            <a:r>
              <a:rPr lang="en-US" dirty="0" smtClean="0"/>
              <a:t>CLNJDB7</a:t>
            </a:r>
          </a:p>
          <a:p>
            <a:pPr algn="ctr"/>
            <a:endParaRPr lang="en-US" dirty="0"/>
          </a:p>
        </p:txBody>
      </p:sp>
    </p:spTree>
    <p:extLst>
      <p:ext uri="{BB962C8B-B14F-4D97-AF65-F5344CB8AC3E}">
        <p14:creationId xmlns:p14="http://schemas.microsoft.com/office/powerpoint/2010/main" val="853466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smtClean="0"/>
          </a:p>
          <a:p>
            <a:pPr marL="0" indent="0">
              <a:buNone/>
            </a:pPr>
            <a:r>
              <a:rPr lang="en-US" dirty="0" smtClean="0"/>
              <a:t>            </a:t>
            </a:r>
            <a:r>
              <a:rPr lang="en-US" sz="4000" b="1" dirty="0" err="1" smtClean="0">
                <a:solidFill>
                  <a:srgbClr val="0070C0"/>
                </a:solidFill>
                <a:latin typeface="+mj-lt"/>
                <a:ea typeface="+mj-ea"/>
                <a:cs typeface="+mj-cs"/>
              </a:rPr>
              <a:t>WebSoft</a:t>
            </a:r>
            <a:r>
              <a:rPr lang="en-US" sz="4000" b="1" dirty="0" smtClean="0">
                <a:solidFill>
                  <a:srgbClr val="0070C0"/>
                </a:solidFill>
                <a:latin typeface="+mj-lt"/>
                <a:ea typeface="+mj-ea"/>
                <a:cs typeface="+mj-cs"/>
              </a:rPr>
              <a:t> </a:t>
            </a:r>
            <a:r>
              <a:rPr lang="en-US" sz="4000" b="1" dirty="0">
                <a:solidFill>
                  <a:srgbClr val="0070C0"/>
                </a:solidFill>
                <a:latin typeface="+mj-lt"/>
                <a:ea typeface="+mj-ea"/>
                <a:cs typeface="+mj-cs"/>
              </a:rPr>
              <a:t>Team </a:t>
            </a:r>
            <a:r>
              <a:rPr lang="en-US" sz="4000" b="1" dirty="0" smtClean="0">
                <a:solidFill>
                  <a:srgbClr val="0070C0"/>
                </a:solidFill>
                <a:latin typeface="+mj-lt"/>
                <a:ea typeface="+mj-ea"/>
                <a:cs typeface="+mj-cs"/>
              </a:rPr>
              <a:t>Work/Duty </a:t>
            </a:r>
          </a:p>
          <a:p>
            <a:pPr marL="0" indent="0">
              <a:buNone/>
            </a:pPr>
            <a:r>
              <a:rPr lang="en-US" sz="4000" b="1" dirty="0" smtClean="0">
                <a:solidFill>
                  <a:srgbClr val="0070C0"/>
                </a:solidFill>
                <a:latin typeface="+mj-lt"/>
                <a:ea typeface="+mj-ea"/>
                <a:cs typeface="+mj-cs"/>
              </a:rPr>
              <a:t>                           OR                     </a:t>
            </a:r>
          </a:p>
          <a:p>
            <a:pPr marL="0" indent="0">
              <a:buNone/>
            </a:pPr>
            <a:r>
              <a:rPr lang="en-US" sz="4000" b="1" dirty="0" smtClean="0">
                <a:solidFill>
                  <a:srgbClr val="0070C0"/>
                </a:solidFill>
                <a:latin typeface="+mj-lt"/>
                <a:ea typeface="+mj-ea"/>
                <a:cs typeface="+mj-cs"/>
              </a:rPr>
              <a:t>                   Responsibilities </a:t>
            </a:r>
            <a:endParaRPr lang="en-US" sz="4000" b="1" dirty="0">
              <a:solidFill>
                <a:srgbClr val="0070C0"/>
              </a:solidFill>
              <a:latin typeface="+mj-lt"/>
              <a:ea typeface="+mj-ea"/>
              <a:cs typeface="+mj-cs"/>
            </a:endParaRPr>
          </a:p>
        </p:txBody>
      </p:sp>
    </p:spTree>
    <p:extLst>
      <p:ext uri="{BB962C8B-B14F-4D97-AF65-F5344CB8AC3E}">
        <p14:creationId xmlns:p14="http://schemas.microsoft.com/office/powerpoint/2010/main" val="1516568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388" y="1862138"/>
            <a:ext cx="6751637" cy="313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2209800" y="609600"/>
            <a:ext cx="4600575" cy="704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000" b="1">
                <a:effectLst/>
                <a:ea typeface="Calibri"/>
                <a:cs typeface="Times New Roman"/>
              </a:rPr>
              <a:t>WebSoft Team Work With</a:t>
            </a:r>
            <a:endParaRPr lang="en-US" sz="1100">
              <a:effectLst/>
              <a:ea typeface="Calibri"/>
              <a:cs typeface="Times New Roman"/>
            </a:endParaRPr>
          </a:p>
        </p:txBody>
      </p:sp>
    </p:spTree>
    <p:extLst>
      <p:ext uri="{BB962C8B-B14F-4D97-AF65-F5344CB8AC3E}">
        <p14:creationId xmlns:p14="http://schemas.microsoft.com/office/powerpoint/2010/main" val="272012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solidFill>
                  <a:srgbClr val="0070C0"/>
                </a:solidFill>
              </a:rPr>
              <a:t>What is Practice Code</a:t>
            </a:r>
          </a:p>
        </p:txBody>
      </p:sp>
      <p:sp>
        <p:nvSpPr>
          <p:cNvPr id="3" name="Content Placeholder 2"/>
          <p:cNvSpPr>
            <a:spLocks noGrp="1"/>
          </p:cNvSpPr>
          <p:nvPr>
            <p:ph idx="1"/>
          </p:nvPr>
        </p:nvSpPr>
        <p:spPr/>
        <p:txBody>
          <a:bodyPr>
            <a:normAutofit/>
          </a:bodyPr>
          <a:lstStyle/>
          <a:p>
            <a:pPr marL="109728" indent="0">
              <a:buNone/>
            </a:pPr>
            <a:r>
              <a:rPr lang="en-US" sz="2500" dirty="0" smtClean="0">
                <a:solidFill>
                  <a:schemeClr val="tx2"/>
                </a:solidFill>
              </a:rPr>
              <a:t>A practice code in MTBC is a unique numeric identified assigned by MTBC to its client.</a:t>
            </a:r>
          </a:p>
          <a:p>
            <a:pPr marL="109728" indent="0">
              <a:buNone/>
            </a:pPr>
            <a:r>
              <a:rPr lang="en-US" sz="2500" dirty="0" smtClean="0">
                <a:solidFill>
                  <a:schemeClr val="tx2"/>
                </a:solidFill>
              </a:rPr>
              <a:t>Each client has its own unique practice code through which they’re identified.</a:t>
            </a:r>
          </a:p>
          <a:p>
            <a:pPr marL="109728" indent="0">
              <a:buNone/>
            </a:pPr>
            <a:r>
              <a:rPr lang="en-US" sz="2500" dirty="0" smtClean="0">
                <a:solidFill>
                  <a:schemeClr val="tx2"/>
                </a:solidFill>
              </a:rPr>
              <a:t>Examples:</a:t>
            </a:r>
          </a:p>
          <a:p>
            <a:pPr marL="109728" indent="0">
              <a:buNone/>
            </a:pPr>
            <a:r>
              <a:rPr lang="en-US" sz="2500" dirty="0" smtClean="0">
                <a:solidFill>
                  <a:schemeClr val="tx2"/>
                </a:solidFill>
              </a:rPr>
              <a:t>100</a:t>
            </a:r>
            <a:r>
              <a:rPr lang="en-US" sz="2500" dirty="0">
                <a:solidFill>
                  <a:schemeClr val="tx2"/>
                </a:solidFill>
              </a:rPr>
              <a:t>, </a:t>
            </a:r>
            <a:r>
              <a:rPr lang="en-US" sz="2500" dirty="0" smtClean="0">
                <a:solidFill>
                  <a:schemeClr val="tx2"/>
                </a:solidFill>
              </a:rPr>
              <a:t>133, 274, 2710012</a:t>
            </a:r>
            <a:endParaRPr lang="en-US" sz="2500" b="1" dirty="0">
              <a:solidFill>
                <a:schemeClr val="tx2"/>
              </a:solidFill>
            </a:endParaRPr>
          </a:p>
          <a:p>
            <a:pPr marL="109728" indent="0">
              <a:buNone/>
            </a:pPr>
            <a:r>
              <a:rPr lang="en-US" sz="2500" dirty="0" smtClean="0">
                <a:solidFill>
                  <a:schemeClr val="tx2"/>
                </a:solidFill>
              </a:rPr>
              <a:t>Each account manager, Lead Account manager and Assistant director is assigned with numbers of practices and they job is to perform billing activity, analysis and related tasks.</a:t>
            </a:r>
            <a:endParaRPr lang="en-US" sz="2500" dirty="0">
              <a:solidFill>
                <a:schemeClr val="tx2"/>
              </a:solidFill>
            </a:endParaRPr>
          </a:p>
        </p:txBody>
      </p:sp>
    </p:spTree>
    <p:extLst>
      <p:ext uri="{BB962C8B-B14F-4D97-AF65-F5344CB8AC3E}">
        <p14:creationId xmlns:p14="http://schemas.microsoft.com/office/powerpoint/2010/main" val="2240433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7472</TotalTime>
  <Words>1864</Words>
  <Application>Microsoft Office PowerPoint</Application>
  <PresentationFormat>On-screen Show (4:3)</PresentationFormat>
  <Paragraphs>261</Paragraphs>
  <Slides>52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Times New Roman</vt:lpstr>
      <vt:lpstr>Office Theme</vt:lpstr>
      <vt:lpstr>“Web Soft Overview”  </vt:lpstr>
      <vt:lpstr> Introduction </vt:lpstr>
      <vt:lpstr>Front Page OF WebSoft</vt:lpstr>
      <vt:lpstr> TalkEHR(Unification) Introduction </vt:lpstr>
      <vt:lpstr>What is in it?</vt:lpstr>
      <vt:lpstr>MTBC Securesoft </vt:lpstr>
      <vt:lpstr>PowerPoint Presentation</vt:lpstr>
      <vt:lpstr>PowerPoint Presentation</vt:lpstr>
      <vt:lpstr>What is Practice Code</vt:lpstr>
      <vt:lpstr>What is Account Number</vt:lpstr>
      <vt:lpstr>PowerPoint Presentation</vt:lpstr>
      <vt:lpstr>What Is a Claim and Claim#?</vt:lpstr>
      <vt:lpstr>PowerPoint Presentation</vt:lpstr>
      <vt:lpstr>What is Practice Provider Profile</vt:lpstr>
      <vt:lpstr>PowerPoint Presentation</vt:lpstr>
      <vt:lpstr>What is Dashboard</vt:lpstr>
      <vt:lpstr>Dashboard</vt:lpstr>
      <vt:lpstr>What is User Profile</vt:lpstr>
      <vt:lpstr>PowerPoint Presentation</vt:lpstr>
      <vt:lpstr> What Is Customize Developers Tools?  </vt:lpstr>
      <vt:lpstr>Most Common Issues Are Received</vt:lpstr>
      <vt:lpstr>PowerPoint Presentation</vt:lpstr>
      <vt:lpstr>Slowness Issue</vt:lpstr>
      <vt:lpstr> Individual User Slowness Issue  </vt:lpstr>
      <vt:lpstr>PowerPoint Presentation</vt:lpstr>
      <vt:lpstr>Check Connection Setting/Proxy</vt:lpstr>
      <vt:lpstr>PowerPoint Presentation</vt:lpstr>
      <vt:lpstr> Over All Slowness Issue Reported </vt:lpstr>
      <vt:lpstr>Network Issue</vt:lpstr>
      <vt:lpstr>PowerPoint Presentation</vt:lpstr>
      <vt:lpstr>Data Base End</vt:lpstr>
      <vt:lpstr>Application Level Issue</vt:lpstr>
      <vt:lpstr>If No Slowness Observed</vt:lpstr>
      <vt:lpstr>PowerPoint Presentation</vt:lpstr>
      <vt:lpstr>Attachment Issues </vt:lpstr>
      <vt:lpstr>PowerPoint Presentation</vt:lpstr>
      <vt:lpstr>PowerPoint Presentation</vt:lpstr>
      <vt:lpstr>PowerPoint Presentation</vt:lpstr>
      <vt:lpstr>Attachment Issue In Claim Level </vt:lpstr>
      <vt:lpstr>PowerPoint Presentation</vt:lpstr>
      <vt:lpstr>PowerPoint Presentation</vt:lpstr>
      <vt:lpstr>PowerPoint Presentation</vt:lpstr>
      <vt:lpstr>Scan Path Not Found</vt:lpstr>
      <vt:lpstr>PowerPoint Presentation</vt:lpstr>
      <vt:lpstr>PowerPoint Presentation</vt:lpstr>
      <vt:lpstr>Issue no #:2</vt:lpstr>
      <vt:lpstr>PowerPoint Presentation</vt:lpstr>
      <vt:lpstr>What is JIRA</vt:lpstr>
      <vt:lpstr>PowerPoint Presentation</vt:lpstr>
      <vt:lpstr>PowerPoint Presentation</vt:lpstr>
      <vt:lpstr>PowerPoint Presentation</vt:lpstr>
      <vt:lpstr>What is Iteration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L1_Training</dc:title>
  <dc:creator>IRFAN FAZAL</dc:creator>
  <cp:lastModifiedBy>WASEEM AHMED DIN</cp:lastModifiedBy>
  <cp:revision>164</cp:revision>
  <dcterms:created xsi:type="dcterms:W3CDTF">2019-01-02T11:05:04Z</dcterms:created>
  <dcterms:modified xsi:type="dcterms:W3CDTF">2022-11-14T08:19:27Z</dcterms:modified>
</cp:coreProperties>
</file>