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4"/>
  </p:sldMasterIdLst>
  <p:notesMasterIdLst>
    <p:notesMasterId r:id="rId19"/>
  </p:notesMasterIdLst>
  <p:sldIdLst>
    <p:sldId id="256" r:id="rId5"/>
    <p:sldId id="443" r:id="rId6"/>
    <p:sldId id="446" r:id="rId7"/>
    <p:sldId id="460" r:id="rId8"/>
    <p:sldId id="466" r:id="rId9"/>
    <p:sldId id="458" r:id="rId10"/>
    <p:sldId id="468" r:id="rId11"/>
    <p:sldId id="462" r:id="rId12"/>
    <p:sldId id="461" r:id="rId13"/>
    <p:sldId id="463" r:id="rId14"/>
    <p:sldId id="469" r:id="rId15"/>
    <p:sldId id="464" r:id="rId16"/>
    <p:sldId id="465" r:id="rId17"/>
    <p:sldId id="409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BDE"/>
    <a:srgbClr val="EEEEEE"/>
    <a:srgbClr val="90B6E4"/>
    <a:srgbClr val="DFFDE3"/>
    <a:srgbClr val="C5FBCB"/>
    <a:srgbClr val="006600"/>
    <a:srgbClr val="369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84303-7246-BCED-22EB-02BE62209EBE}" v="11" dt="2021-08-24T19:46:42.892"/>
    <p1510:client id="{092E2CC5-363B-4A41-D70A-311CA6685B34}" v="2" dt="2021-08-23T19:10:14.708"/>
    <p1510:client id="{181FD946-7487-4194-82ED-6D84A2C2E5F6}" v="75" dt="2022-03-04T10:00:35.138"/>
    <p1510:client id="{41832E77-15FE-43C0-9BE3-E28DA285EB0E}" v="1" dt="2021-10-18T13:09:20.126"/>
    <p1510:client id="{5AA4EAAD-1597-404E-A4B4-898032393789}" v="1" dt="2022-03-04T10:04:19.137"/>
    <p1510:client id="{7FA3016D-386D-4311-881C-09AFB99421BB}" v="87" dt="2021-08-23T21:05:53.655"/>
    <p1510:client id="{8999916E-E2E5-4665-B156-268293A2E7B9}" v="300" dt="2022-03-04T10:40:59.017"/>
    <p1510:client id="{BF6C4145-D4E9-466A-B8C6-D3B93FBFE131}" v="31" dt="2022-03-04T09:57:44.277"/>
    <p1510:client id="{BFC1B173-F3D6-960D-D922-071BAC60F569}" v="7" dt="2021-08-24T20:30:55.154"/>
    <p1510:client id="{D8CE3D6D-3A9C-4345-9B41-F6A3E937CB0A}" v="101" dt="2022-03-04T10:30:55.295"/>
    <p1510:client id="{F0FB2CAD-E397-4CA8-8ACE-EB21EB3835BC}" v="117" dt="2022-03-04T09:56:09.7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58" autoAdjust="0"/>
  </p:normalViewPr>
  <p:slideViewPr>
    <p:cSldViewPr snapToGrid="0">
      <p:cViewPr varScale="1">
        <p:scale>
          <a:sx n="90" d="100"/>
          <a:sy n="90" d="100"/>
        </p:scale>
        <p:origin x="1234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USMAN" userId="S::muhammadusman40@carecloud.com::89ff1e68-0ded-4e76-99c9-1fb292371ac7" providerId="AD" clId="Web-{BF6C4145-D4E9-466A-B8C6-D3B93FBFE131}"/>
    <pc:docChg chg="modSld">
      <pc:chgData name="MUHAMMAD USMAN" userId="S::muhammadusman40@carecloud.com::89ff1e68-0ded-4e76-99c9-1fb292371ac7" providerId="AD" clId="Web-{BF6C4145-D4E9-466A-B8C6-D3B93FBFE131}" dt="2022-03-04T09:57:44.261" v="15" actId="20577"/>
      <pc:docMkLst>
        <pc:docMk/>
      </pc:docMkLst>
      <pc:sldChg chg="delSp">
        <pc:chgData name="MUHAMMAD USMAN" userId="S::muhammadusman40@carecloud.com::89ff1e68-0ded-4e76-99c9-1fb292371ac7" providerId="AD" clId="Web-{BF6C4145-D4E9-466A-B8C6-D3B93FBFE131}" dt="2022-03-04T09:56:41.744" v="0"/>
        <pc:sldMkLst>
          <pc:docMk/>
          <pc:sldMk cId="1962970135" sldId="444"/>
        </pc:sldMkLst>
        <pc:spChg chg="del">
          <ac:chgData name="MUHAMMAD USMAN" userId="S::muhammadusman40@carecloud.com::89ff1e68-0ded-4e76-99c9-1fb292371ac7" providerId="AD" clId="Web-{BF6C4145-D4E9-466A-B8C6-D3B93FBFE131}" dt="2022-03-04T09:56:41.744" v="0"/>
          <ac:spMkLst>
            <pc:docMk/>
            <pc:sldMk cId="1962970135" sldId="444"/>
            <ac:spMk id="3" creationId="{10DEB029-074D-462F-B13A-8D07743E8F9D}"/>
          </ac:spMkLst>
        </pc:spChg>
      </pc:sldChg>
      <pc:sldChg chg="modSp">
        <pc:chgData name="MUHAMMAD USMAN" userId="S::muhammadusman40@carecloud.com::89ff1e68-0ded-4e76-99c9-1fb292371ac7" providerId="AD" clId="Web-{BF6C4145-D4E9-466A-B8C6-D3B93FBFE131}" dt="2022-03-04T09:57:44.261" v="15" actId="20577"/>
        <pc:sldMkLst>
          <pc:docMk/>
          <pc:sldMk cId="1588913785" sldId="458"/>
        </pc:sldMkLst>
        <pc:spChg chg="mod">
          <ac:chgData name="MUHAMMAD USMAN" userId="S::muhammadusman40@carecloud.com::89ff1e68-0ded-4e76-99c9-1fb292371ac7" providerId="AD" clId="Web-{BF6C4145-D4E9-466A-B8C6-D3B93FBFE131}" dt="2022-03-04T09:57:44.261" v="15" actId="20577"/>
          <ac:spMkLst>
            <pc:docMk/>
            <pc:sldMk cId="1588913785" sldId="458"/>
            <ac:spMk id="6" creationId="{00000000-0000-0000-0000-000000000000}"/>
          </ac:spMkLst>
        </pc:spChg>
      </pc:sldChg>
    </pc:docChg>
  </pc:docChgLst>
  <pc:docChgLst>
    <pc:chgData name="ANEES UR. REHMAN" userId="S::aneesurrehman1@carecloud.com::7a964824-6857-4827-95f9-5a3160a6da0f" providerId="AD" clId="Web-{5AA4EAAD-1597-404E-A4B4-898032393789}"/>
    <pc:docChg chg="delSld">
      <pc:chgData name="ANEES UR. REHMAN" userId="S::aneesurrehman1@carecloud.com::7a964824-6857-4827-95f9-5a3160a6da0f" providerId="AD" clId="Web-{5AA4EAAD-1597-404E-A4B4-898032393789}" dt="2022-03-04T10:04:19.137" v="0"/>
      <pc:docMkLst>
        <pc:docMk/>
      </pc:docMkLst>
      <pc:sldChg chg="del">
        <pc:chgData name="ANEES UR. REHMAN" userId="S::aneesurrehman1@carecloud.com::7a964824-6857-4827-95f9-5a3160a6da0f" providerId="AD" clId="Web-{5AA4EAAD-1597-404E-A4B4-898032393789}" dt="2022-03-04T10:04:19.137" v="0"/>
        <pc:sldMkLst>
          <pc:docMk/>
          <pc:sldMk cId="3629145671" sldId="456"/>
        </pc:sldMkLst>
      </pc:sldChg>
    </pc:docChg>
  </pc:docChgLst>
  <pc:docChgLst>
    <pc:chgData name="MUHAMMAD USMAN" userId="S::muhammadusman40@carecloud.com::89ff1e68-0ded-4e76-99c9-1fb292371ac7" providerId="AD" clId="Web-{8999916E-E2E5-4665-B156-268293A2E7B9}"/>
    <pc:docChg chg="modSld">
      <pc:chgData name="MUHAMMAD USMAN" userId="S::muhammadusman40@carecloud.com::89ff1e68-0ded-4e76-99c9-1fb292371ac7" providerId="AD" clId="Web-{8999916E-E2E5-4665-B156-268293A2E7B9}" dt="2022-03-04T10:40:59.017" v="149" actId="20577"/>
      <pc:docMkLst>
        <pc:docMk/>
      </pc:docMkLst>
      <pc:sldChg chg="modSp">
        <pc:chgData name="MUHAMMAD USMAN" userId="S::muhammadusman40@carecloud.com::89ff1e68-0ded-4e76-99c9-1fb292371ac7" providerId="AD" clId="Web-{8999916E-E2E5-4665-B156-268293A2E7B9}" dt="2022-03-04T10:33:13.152" v="58" actId="20577"/>
        <pc:sldMkLst>
          <pc:docMk/>
          <pc:sldMk cId="886504859" sldId="446"/>
        </pc:sldMkLst>
        <pc:spChg chg="mod">
          <ac:chgData name="MUHAMMAD USMAN" userId="S::muhammadusman40@carecloud.com::89ff1e68-0ded-4e76-99c9-1fb292371ac7" providerId="AD" clId="Web-{8999916E-E2E5-4665-B156-268293A2E7B9}" dt="2022-03-04T10:33:13.152" v="58" actId="20577"/>
          <ac:spMkLst>
            <pc:docMk/>
            <pc:sldMk cId="886504859" sldId="446"/>
            <ac:spMk id="6" creationId="{00000000-0000-0000-0000-000000000000}"/>
          </ac:spMkLst>
        </pc:spChg>
      </pc:sldChg>
      <pc:sldChg chg="modSp">
        <pc:chgData name="MUHAMMAD USMAN" userId="S::muhammadusman40@carecloud.com::89ff1e68-0ded-4e76-99c9-1fb292371ac7" providerId="AD" clId="Web-{8999916E-E2E5-4665-B156-268293A2E7B9}" dt="2022-03-04T10:40:59.017" v="149" actId="20577"/>
        <pc:sldMkLst>
          <pc:docMk/>
          <pc:sldMk cId="1588913785" sldId="458"/>
        </pc:sldMkLst>
        <pc:spChg chg="mod">
          <ac:chgData name="MUHAMMAD USMAN" userId="S::muhammadusman40@carecloud.com::89ff1e68-0ded-4e76-99c9-1fb292371ac7" providerId="AD" clId="Web-{8999916E-E2E5-4665-B156-268293A2E7B9}" dt="2022-03-04T10:40:59.017" v="149" actId="20577"/>
          <ac:spMkLst>
            <pc:docMk/>
            <pc:sldMk cId="1588913785" sldId="458"/>
            <ac:spMk id="6" creationId="{00000000-0000-0000-0000-000000000000}"/>
          </ac:spMkLst>
        </pc:spChg>
      </pc:sldChg>
    </pc:docChg>
  </pc:docChgLst>
  <pc:docChgLst>
    <pc:chgData name="SHERIAZ ALI" userId="S::sheriazali@mtbc.com::e491dc1a-679e-45a2-acd9-bb53eb6ccbbf" providerId="AD" clId="Web-{41832E77-15FE-43C0-9BE3-E28DA285EB0E}"/>
    <pc:docChg chg="modSld">
      <pc:chgData name="SHERIAZ ALI" userId="S::sheriazali@mtbc.com::e491dc1a-679e-45a2-acd9-bb53eb6ccbbf" providerId="AD" clId="Web-{41832E77-15FE-43C0-9BE3-E28DA285EB0E}" dt="2021-10-18T13:09:20.126" v="0" actId="1076"/>
      <pc:docMkLst>
        <pc:docMk/>
      </pc:docMkLst>
      <pc:sldChg chg="modSp">
        <pc:chgData name="SHERIAZ ALI" userId="S::sheriazali@mtbc.com::e491dc1a-679e-45a2-acd9-bb53eb6ccbbf" providerId="AD" clId="Web-{41832E77-15FE-43C0-9BE3-E28DA285EB0E}" dt="2021-10-18T13:09:20.126" v="0" actId="1076"/>
        <pc:sldMkLst>
          <pc:docMk/>
          <pc:sldMk cId="0" sldId="256"/>
        </pc:sldMkLst>
        <pc:spChg chg="mod">
          <ac:chgData name="SHERIAZ ALI" userId="S::sheriazali@mtbc.com::e491dc1a-679e-45a2-acd9-bb53eb6ccbbf" providerId="AD" clId="Web-{41832E77-15FE-43C0-9BE3-E28DA285EB0E}" dt="2021-10-18T13:09:20.126" v="0" actId="1076"/>
          <ac:spMkLst>
            <pc:docMk/>
            <pc:sldMk cId="0" sldId="256"/>
            <ac:spMk id="15" creationId="{00000000-0000-0000-0000-000000000000}"/>
          </ac:spMkLst>
        </pc:spChg>
      </pc:sldChg>
    </pc:docChg>
  </pc:docChgLst>
  <pc:docChgLst>
    <pc:chgData name="MUHAMMAD USMAN" userId="S::muhammadusman40@carecloud.com::89ff1e68-0ded-4e76-99c9-1fb292371ac7" providerId="AD" clId="Web-{D8CE3D6D-3A9C-4345-9B41-F6A3E937CB0A}"/>
    <pc:docChg chg="modSld">
      <pc:chgData name="MUHAMMAD USMAN" userId="S::muhammadusman40@carecloud.com::89ff1e68-0ded-4e76-99c9-1fb292371ac7" providerId="AD" clId="Web-{D8CE3D6D-3A9C-4345-9B41-F6A3E937CB0A}" dt="2022-03-04T10:30:55.295" v="56" actId="20577"/>
      <pc:docMkLst>
        <pc:docMk/>
      </pc:docMkLst>
      <pc:sldChg chg="modSp">
        <pc:chgData name="MUHAMMAD USMAN" userId="S::muhammadusman40@carecloud.com::89ff1e68-0ded-4e76-99c9-1fb292371ac7" providerId="AD" clId="Web-{D8CE3D6D-3A9C-4345-9B41-F6A3E937CB0A}" dt="2022-03-04T10:30:55.295" v="56" actId="20577"/>
        <pc:sldMkLst>
          <pc:docMk/>
          <pc:sldMk cId="1588913785" sldId="458"/>
        </pc:sldMkLst>
        <pc:spChg chg="mod">
          <ac:chgData name="MUHAMMAD USMAN" userId="S::muhammadusman40@carecloud.com::89ff1e68-0ded-4e76-99c9-1fb292371ac7" providerId="AD" clId="Web-{D8CE3D6D-3A9C-4345-9B41-F6A3E937CB0A}" dt="2022-03-04T10:30:55.295" v="56" actId="20577"/>
          <ac:spMkLst>
            <pc:docMk/>
            <pc:sldMk cId="1588913785" sldId="458"/>
            <ac:spMk id="6" creationId="{00000000-0000-0000-0000-000000000000}"/>
          </ac:spMkLst>
        </pc:spChg>
      </pc:sldChg>
    </pc:docChg>
  </pc:docChgLst>
  <pc:docChgLst>
    <pc:chgData name="MUHAMMAD USMAN" userId="S::muhammadusman40@carecloud.com::89ff1e68-0ded-4e76-99c9-1fb292371ac7" providerId="AD" clId="Web-{181FD946-7487-4194-82ED-6D84A2C2E5F6}"/>
    <pc:docChg chg="modSld">
      <pc:chgData name="MUHAMMAD USMAN" userId="S::muhammadusman40@carecloud.com::89ff1e68-0ded-4e76-99c9-1fb292371ac7" providerId="AD" clId="Web-{181FD946-7487-4194-82ED-6D84A2C2E5F6}" dt="2022-03-04T10:00:34.576" v="45" actId="20577"/>
      <pc:docMkLst>
        <pc:docMk/>
      </pc:docMkLst>
      <pc:sldChg chg="modSp">
        <pc:chgData name="MUHAMMAD USMAN" userId="S::muhammadusman40@carecloud.com::89ff1e68-0ded-4e76-99c9-1fb292371ac7" providerId="AD" clId="Web-{181FD946-7487-4194-82ED-6D84A2C2E5F6}" dt="2022-03-04T10:00:34.576" v="45" actId="20577"/>
        <pc:sldMkLst>
          <pc:docMk/>
          <pc:sldMk cId="1588913785" sldId="458"/>
        </pc:sldMkLst>
        <pc:spChg chg="mod">
          <ac:chgData name="MUHAMMAD USMAN" userId="S::muhammadusman40@carecloud.com::89ff1e68-0ded-4e76-99c9-1fb292371ac7" providerId="AD" clId="Web-{181FD946-7487-4194-82ED-6D84A2C2E5F6}" dt="2022-03-04T10:00:34.576" v="45" actId="20577"/>
          <ac:spMkLst>
            <pc:docMk/>
            <pc:sldMk cId="1588913785" sldId="458"/>
            <ac:spMk id="6" creationId="{00000000-0000-0000-0000-000000000000}"/>
          </ac:spMkLst>
        </pc:spChg>
      </pc:sldChg>
    </pc:docChg>
  </pc:docChgLst>
  <pc:docChgLst>
    <pc:chgData name="MUHAMMAD USMAN" userId="S::muhammadusman40@carecloud.com::89ff1e68-0ded-4e76-99c9-1fb292371ac7" providerId="AD" clId="Web-{F0FB2CAD-E397-4CA8-8ACE-EB21EB3835BC}"/>
    <pc:docChg chg="modSld">
      <pc:chgData name="MUHAMMAD USMAN" userId="S::muhammadusman40@carecloud.com::89ff1e68-0ded-4e76-99c9-1fb292371ac7" providerId="AD" clId="Web-{F0FB2CAD-E397-4CA8-8ACE-EB21EB3835BC}" dt="2022-03-04T09:56:09.739" v="66" actId="20577"/>
      <pc:docMkLst>
        <pc:docMk/>
      </pc:docMkLst>
      <pc:sldChg chg="addSp delSp modSp">
        <pc:chgData name="MUHAMMAD USMAN" userId="S::muhammadusman40@carecloud.com::89ff1e68-0ded-4e76-99c9-1fb292371ac7" providerId="AD" clId="Web-{F0FB2CAD-E397-4CA8-8ACE-EB21EB3835BC}" dt="2022-03-04T09:51:17.609" v="8" actId="1076"/>
        <pc:sldMkLst>
          <pc:docMk/>
          <pc:sldMk cId="1962970135" sldId="444"/>
        </pc:sldMkLst>
        <pc:spChg chg="del">
          <ac:chgData name="MUHAMMAD USMAN" userId="S::muhammadusman40@carecloud.com::89ff1e68-0ded-4e76-99c9-1fb292371ac7" providerId="AD" clId="Web-{F0FB2CAD-E397-4CA8-8ACE-EB21EB3835BC}" dt="2022-03-04T09:50:45.905" v="4"/>
          <ac:spMkLst>
            <pc:docMk/>
            <pc:sldMk cId="1962970135" sldId="444"/>
            <ac:spMk id="2" creationId="{00000000-0000-0000-0000-000000000000}"/>
          </ac:spMkLst>
        </pc:spChg>
        <pc:spChg chg="add">
          <ac:chgData name="MUHAMMAD USMAN" userId="S::muhammadusman40@carecloud.com::89ff1e68-0ded-4e76-99c9-1fb292371ac7" providerId="AD" clId="Web-{F0FB2CAD-E397-4CA8-8ACE-EB21EB3835BC}" dt="2022-03-04T09:50:14.483" v="2"/>
          <ac:spMkLst>
            <pc:docMk/>
            <pc:sldMk cId="1962970135" sldId="444"/>
            <ac:spMk id="3" creationId="{10DEB029-074D-462F-B13A-8D07743E8F9D}"/>
          </ac:spMkLst>
        </pc:spChg>
        <pc:spChg chg="mod">
          <ac:chgData name="MUHAMMAD USMAN" userId="S::muhammadusman40@carecloud.com::89ff1e68-0ded-4e76-99c9-1fb292371ac7" providerId="AD" clId="Web-{F0FB2CAD-E397-4CA8-8ACE-EB21EB3835BC}" dt="2022-03-04T09:51:17.609" v="8" actId="1076"/>
          <ac:spMkLst>
            <pc:docMk/>
            <pc:sldMk cId="1962970135" sldId="444"/>
            <ac:spMk id="4" creationId="{00000000-0000-0000-0000-000000000000}"/>
          </ac:spMkLst>
        </pc:spChg>
        <pc:picChg chg="mod">
          <ac:chgData name="MUHAMMAD USMAN" userId="S::muhammadusman40@carecloud.com::89ff1e68-0ded-4e76-99c9-1fb292371ac7" providerId="AD" clId="Web-{F0FB2CAD-E397-4CA8-8ACE-EB21EB3835BC}" dt="2022-03-04T09:51:09.234" v="7" actId="14100"/>
          <ac:picMkLst>
            <pc:docMk/>
            <pc:sldMk cId="1962970135" sldId="444"/>
            <ac:picMk id="7" creationId="{00000000-0000-0000-0000-000000000000}"/>
          </ac:picMkLst>
        </pc:picChg>
      </pc:sldChg>
      <pc:sldChg chg="addSp delSp modSp">
        <pc:chgData name="MUHAMMAD USMAN" userId="S::muhammadusman40@carecloud.com::89ff1e68-0ded-4e76-99c9-1fb292371ac7" providerId="AD" clId="Web-{F0FB2CAD-E397-4CA8-8ACE-EB21EB3835BC}" dt="2022-03-04T09:56:09.739" v="66" actId="20577"/>
        <pc:sldMkLst>
          <pc:docMk/>
          <pc:sldMk cId="1588913785" sldId="458"/>
        </pc:sldMkLst>
        <pc:spChg chg="mod">
          <ac:chgData name="MUHAMMAD USMAN" userId="S::muhammadusman40@carecloud.com::89ff1e68-0ded-4e76-99c9-1fb292371ac7" providerId="AD" clId="Web-{F0FB2CAD-E397-4CA8-8ACE-EB21EB3835BC}" dt="2022-03-04T09:56:09.739" v="66" actId="20577"/>
          <ac:spMkLst>
            <pc:docMk/>
            <pc:sldMk cId="1588913785" sldId="458"/>
            <ac:spMk id="6" creationId="{00000000-0000-0000-0000-000000000000}"/>
          </ac:spMkLst>
        </pc:spChg>
        <pc:picChg chg="add del mod">
          <ac:chgData name="MUHAMMAD USMAN" userId="S::muhammadusman40@carecloud.com::89ff1e68-0ded-4e76-99c9-1fb292371ac7" providerId="AD" clId="Web-{F0FB2CAD-E397-4CA8-8ACE-EB21EB3835BC}" dt="2022-03-04T09:52:16.375" v="10"/>
          <ac:picMkLst>
            <pc:docMk/>
            <pc:sldMk cId="1588913785" sldId="458"/>
            <ac:picMk id="2" creationId="{E2585E5F-0DDE-45A6-A419-B81E8F1CB0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02C07-8B0A-4AC3-A0D4-70708874CE8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73C2-4DD7-44C3-B5E7-00A1BAA33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0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27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rename a file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metadata is stored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tells it you renamed the file.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see what you’ve staged that will go into your next commit, you can use </a:t>
            </a:r>
            <a:r>
              <a:rPr lang="en-US" dirty="0" err="1" smtClean="0"/>
              <a:t>git</a:t>
            </a:r>
            <a:r>
              <a:rPr lang="en-US" dirty="0" smtClean="0"/>
              <a:t> diff --staged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fsutil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createnew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C:\Users\anees\myrepo\.gitignore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https://docs.microsoft.com/en-us/azure/devops/repos/git/ignore-files?view=azure-devops&amp;tabs=visual-studio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https://www.atlassian.com/git/tutorials/saving-changes/gitignore</a:t>
            </a:r>
          </a:p>
          <a:p>
            <a:r>
              <a:rPr lang="en-US" dirty="0" smtClean="0"/>
              <a:t>http://itportal:8080/tfs/DefaultCollection/DevOps/_git/solution2?path=%2Fvisualstudio.gitignore&amp;version=GBmaster&amp;_a=contents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Visual Studio Ext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VSCcommitizen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CVS, Perforce,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SVN and TFVC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Offers full visibility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Decreases the learning curve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communication and collaboration are important to ensure a centralized workflow is success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point of failure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Repository-Scoped &amp; Path independent branches (very small size)</a:t>
            </a:r>
          </a:p>
          <a:p>
            <a:r>
              <a:rPr lang="en-US" sz="1200" dirty="0" smtClean="0"/>
              <a:t>TFVC: Every branch is a complete copy of your project together with all of it’s dependencies.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 speed delays development: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must communicate with the remote server for every command, which slows down code development.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 stable moments to push changes: When multiple developers want to work on the same piece of code, it becomes difficult to find a stable moment to push changes.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VS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branches are just pointers to a commit instead of a copy of your whole project.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Integrity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checksummed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it is stored and is then referred to by that checksum. This means it’s impossible to change the contents of any file or directory without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knowing about it. SHA-1 hash [40-character string composed of hexadecimal characters (0–9 and a–f) 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Snapshots, Not Differences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Conceptually, most other systems store information as a list of file-based changes.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systems (CVC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DVC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think of the information they store as a set of files and the changes made to each file over time (this is commonly described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delta-based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version control).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every time you commit, or save the state of your project,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basically takes a picture of what all your files look like at that moment and stores a reference to that snapshot.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files have not changed,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doesn’t store the file again, just a link to the previous identical file it has already stored.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Every Operation Is Local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checksummed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it is stored and is then referred to by that checksum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 hash) This is a 40-character string composed of hexadecimal characters (0–9 and a–f) 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working tree is a single checkout of one version of the project.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staging area is a file, generally contained in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directory, that stores information about what will go into your next commit.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looks for the </a:t>
            </a:r>
            <a:r>
              <a:rPr lang="en-US" dirty="0" smtClean="0"/>
              <a:t>.</a:t>
            </a:r>
            <a:r>
              <a:rPr lang="en-US" dirty="0" err="1" smtClean="0"/>
              <a:t>gitconfig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in the </a:t>
            </a:r>
            <a:r>
              <a:rPr lang="en-US" dirty="0" smtClean="0"/>
              <a:t>$HOME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directory (</a:t>
            </a:r>
            <a:r>
              <a:rPr lang="en-US" dirty="0" smtClean="0"/>
              <a:t>C:\Users\$USER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most people). It also still looks for </a:t>
            </a:r>
            <a:r>
              <a:rPr lang="en-US" dirty="0" smtClean="0"/>
              <a:t>[path]/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gitconfig</a:t>
            </a:r>
            <a:endParaRPr lang="en-US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Level (When we install) These setting can be overwritten according to user perspectives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Global: User Level Settings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: Repository Level Settings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–global user.name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YourName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–global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user.email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“Email Address”</a:t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“code”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–global –list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–global –e [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Code editor]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</a:t>
            </a:r>
            <a:r>
              <a:rPr lang="en-US" baseline="0" dirty="0" smtClean="0"/>
              <a:t> &lt;verb&gt;  |  </a:t>
            </a:r>
            <a:r>
              <a:rPr lang="en-US" dirty="0" err="1" smtClean="0"/>
              <a:t>git</a:t>
            </a:r>
            <a:r>
              <a:rPr lang="en-US" dirty="0" smtClean="0"/>
              <a:t> &lt;verb&gt; --help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baseline="0" dirty="0" smtClean="0"/>
              <a:t> remote add origin</a:t>
            </a:r>
            <a:endParaRPr lang="en-US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(--staged and --cached are synonyms)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B73C2-4DD7-44C3-B5E7-00A1BAA334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8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15444"/>
          </a:xfrm>
        </p:spPr>
        <p:txBody>
          <a:bodyPr lIns="0" tIns="0" rIns="0" bIns="0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14400" y="1470990"/>
            <a:ext cx="7315200" cy="738664"/>
          </a:xfrm>
        </p:spPr>
        <p:txBody>
          <a:bodyPr anchor="ctr"/>
          <a:lstStyle>
            <a:lvl1pPr algn="ctr">
              <a:defRPr sz="4800" b="1">
                <a:solidFill>
                  <a:schemeClr val="bg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914400" y="2376687"/>
            <a:ext cx="7315200" cy="307777"/>
          </a:xfrm>
        </p:spPr>
        <p:txBody>
          <a:bodyPr anchor="ctr"/>
          <a:lstStyle>
            <a:lvl1pPr algn="ctr">
              <a:defRPr sz="2000" b="0">
                <a:solidFill>
                  <a:schemeClr val="bg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914400" y="2974608"/>
            <a:ext cx="7315200" cy="215444"/>
          </a:xfrm>
        </p:spPr>
        <p:txBody>
          <a:bodyPr anchor="ctr"/>
          <a:lstStyle>
            <a:lvl1pPr algn="ctr">
              <a:defRPr sz="1400" b="0">
                <a:solidFill>
                  <a:schemeClr val="bg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Right Triangle 15"/>
          <p:cNvSpPr/>
          <p:nvPr userDrawn="1"/>
        </p:nvSpPr>
        <p:spPr>
          <a:xfrm flipH="1">
            <a:off x="4691380" y="4001436"/>
            <a:ext cx="4452620" cy="1142064"/>
          </a:xfrm>
          <a:prstGeom prst="rtTriangle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23" y="4480030"/>
            <a:ext cx="1661497" cy="438912"/>
          </a:xfrm>
          <a:prstGeom prst="rect">
            <a:avLst/>
          </a:prstGeom>
        </p:spPr>
      </p:pic>
      <p:sp>
        <p:nvSpPr>
          <p:cNvPr id="20" name="Holder 5"/>
          <p:cNvSpPr>
            <a:spLocks noGrp="1"/>
          </p:cNvSpPr>
          <p:nvPr>
            <p:ph type="dt" sz="half" idx="6"/>
          </p:nvPr>
        </p:nvSpPr>
        <p:spPr>
          <a:xfrm>
            <a:off x="398463" y="4783455"/>
            <a:ext cx="2103120" cy="184666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8CE5A319-31C3-414A-B736-5C832068DD81}" type="datetime1">
              <a:rPr lang="en-US" smtClean="0"/>
              <a:pPr/>
              <a:t>2/15/2023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8463" y="4783455"/>
            <a:ext cx="2103120" cy="184666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8CE5A319-31C3-414A-B736-5C832068DD81}" type="datetime1">
              <a:rPr lang="en-US" smtClean="0"/>
              <a:pPr/>
              <a:t>2/15/2023</a:t>
            </a:fld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5943600" y="4322621"/>
            <a:ext cx="3200400" cy="820879"/>
            <a:chOff x="4691380" y="4001436"/>
            <a:chExt cx="4452620" cy="1142064"/>
          </a:xfrm>
        </p:grpSpPr>
        <p:sp>
          <p:nvSpPr>
            <p:cNvPr id="20" name="Right Triangle 19"/>
            <p:cNvSpPr/>
            <p:nvPr userDrawn="1"/>
          </p:nvSpPr>
          <p:spPr>
            <a:xfrm flipH="1">
              <a:off x="4691380" y="4001436"/>
              <a:ext cx="4452620" cy="1142064"/>
            </a:xfrm>
            <a:prstGeom prst="rtTriangle">
              <a:avLst/>
            </a:prstGeom>
            <a:solidFill>
              <a:srgbClr val="1F8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123" y="4480030"/>
              <a:ext cx="1662880" cy="438912"/>
            </a:xfrm>
            <a:prstGeom prst="rect">
              <a:avLst/>
            </a:prstGeom>
          </p:spPr>
        </p:pic>
      </p:grp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97764" y="358936"/>
            <a:ext cx="8348472" cy="411480"/>
          </a:xfrm>
        </p:spPr>
        <p:txBody>
          <a:bodyPr anchor="ctr"/>
          <a:lstStyle>
            <a:lvl1pPr>
              <a:defRPr sz="2000">
                <a:solidFill>
                  <a:srgbClr val="1F8BD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98463" y="1019174"/>
            <a:ext cx="8348472" cy="3429000"/>
          </a:xfrm>
        </p:spPr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i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8463" y="4783455"/>
            <a:ext cx="2103120" cy="184666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8CE5A319-31C3-414A-B736-5C832068DD81}" type="datetime1">
              <a:rPr lang="en-US" smtClean="0"/>
              <a:pPr/>
              <a:t>2/15/2023</a:t>
            </a:fld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5943600" y="4322621"/>
            <a:ext cx="3200400" cy="820879"/>
            <a:chOff x="4691380" y="4001436"/>
            <a:chExt cx="4452620" cy="1142064"/>
          </a:xfrm>
        </p:grpSpPr>
        <p:sp>
          <p:nvSpPr>
            <p:cNvPr id="20" name="Right Triangle 19"/>
            <p:cNvSpPr/>
            <p:nvPr userDrawn="1"/>
          </p:nvSpPr>
          <p:spPr>
            <a:xfrm flipH="1">
              <a:off x="4691380" y="4001436"/>
              <a:ext cx="4452620" cy="1142064"/>
            </a:xfrm>
            <a:prstGeom prst="rtTriangle">
              <a:avLst/>
            </a:prstGeom>
            <a:solidFill>
              <a:srgbClr val="1F8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123" y="4480030"/>
              <a:ext cx="1662880" cy="438912"/>
            </a:xfrm>
            <a:prstGeom prst="rect">
              <a:avLst/>
            </a:prstGeom>
          </p:spPr>
        </p:pic>
      </p:grp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97764" y="358936"/>
            <a:ext cx="8348472" cy="411480"/>
          </a:xfrm>
        </p:spPr>
        <p:txBody>
          <a:bodyPr anchor="ctr"/>
          <a:lstStyle>
            <a:lvl1pPr>
              <a:defRPr sz="2000">
                <a:solidFill>
                  <a:srgbClr val="1F8BD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98463" y="1019172"/>
            <a:ext cx="8348472" cy="246221"/>
          </a:xfrm>
        </p:spPr>
        <p:txBody>
          <a:bodyPr/>
          <a:lstStyle>
            <a:lvl1pPr marL="285750" indent="-285750">
              <a:buFontTx/>
              <a:buBlip>
                <a:blip r:embed="rId3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roxima Nova Alt Lt" panose="02000506030000020004" pitchFamily="50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8463" y="4783455"/>
            <a:ext cx="2103120" cy="184666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8CE5A319-31C3-414A-B736-5C832068DD81}" type="datetime1">
              <a:rPr lang="en-US" smtClean="0"/>
              <a:pPr/>
              <a:t>2/15/2023</a:t>
            </a:fld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5943600" y="4322621"/>
            <a:ext cx="3200400" cy="820879"/>
            <a:chOff x="4691380" y="4001436"/>
            <a:chExt cx="4452620" cy="1142064"/>
          </a:xfrm>
        </p:grpSpPr>
        <p:sp>
          <p:nvSpPr>
            <p:cNvPr id="20" name="Right Triangle 19"/>
            <p:cNvSpPr/>
            <p:nvPr userDrawn="1"/>
          </p:nvSpPr>
          <p:spPr>
            <a:xfrm flipH="1">
              <a:off x="4691380" y="4001436"/>
              <a:ext cx="4452620" cy="1142064"/>
            </a:xfrm>
            <a:prstGeom prst="rtTriangle">
              <a:avLst/>
            </a:prstGeom>
            <a:solidFill>
              <a:srgbClr val="1F8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123" y="4480030"/>
              <a:ext cx="1662880" cy="438912"/>
            </a:xfrm>
            <a:prstGeom prst="rect">
              <a:avLst/>
            </a:prstGeom>
          </p:spPr>
        </p:pic>
      </p:grp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97764" y="358936"/>
            <a:ext cx="8348472" cy="411480"/>
          </a:xfrm>
        </p:spPr>
        <p:txBody>
          <a:bodyPr anchor="ctr"/>
          <a:lstStyle>
            <a:lvl1pPr>
              <a:defRPr sz="2000">
                <a:solidFill>
                  <a:srgbClr val="1F8BD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97764" y="1027599"/>
            <a:ext cx="8348472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8463" y="4783455"/>
            <a:ext cx="2103120" cy="184666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8CE5A319-31C3-414A-B736-5C832068DD81}" type="datetime1">
              <a:rPr lang="en-US" smtClean="0"/>
              <a:pPr/>
              <a:t>2/15/2023</a:t>
            </a:fld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5943600" y="4322621"/>
            <a:ext cx="3200400" cy="820879"/>
            <a:chOff x="4691380" y="4001436"/>
            <a:chExt cx="4452620" cy="1142064"/>
          </a:xfrm>
        </p:grpSpPr>
        <p:sp>
          <p:nvSpPr>
            <p:cNvPr id="20" name="Right Triangle 19"/>
            <p:cNvSpPr/>
            <p:nvPr userDrawn="1"/>
          </p:nvSpPr>
          <p:spPr>
            <a:xfrm flipH="1">
              <a:off x="4691380" y="4001436"/>
              <a:ext cx="4452620" cy="1142064"/>
            </a:xfrm>
            <a:prstGeom prst="rtTriangle">
              <a:avLst/>
            </a:prstGeom>
            <a:solidFill>
              <a:srgbClr val="1F8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123" y="4480030"/>
              <a:ext cx="1662880" cy="438912"/>
            </a:xfrm>
            <a:prstGeom prst="rect">
              <a:avLst/>
            </a:prstGeom>
          </p:spPr>
        </p:pic>
      </p:grp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97764" y="358936"/>
            <a:ext cx="8348472" cy="411480"/>
          </a:xfrm>
        </p:spPr>
        <p:txBody>
          <a:bodyPr anchor="ctr"/>
          <a:lstStyle>
            <a:lvl1pPr>
              <a:defRPr sz="2000">
                <a:solidFill>
                  <a:srgbClr val="1F8BD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97764" y="1027599"/>
            <a:ext cx="4043607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02629" y="1027599"/>
            <a:ext cx="4043607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0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14400" y="2039196"/>
            <a:ext cx="7315200" cy="685800"/>
          </a:xfrm>
        </p:spPr>
        <p:txBody>
          <a:bodyPr anchor="ctr"/>
          <a:lstStyle>
            <a:lvl1pPr algn="ctr">
              <a:defRPr sz="3200" b="1">
                <a:solidFill>
                  <a:srgbClr val="1F8BD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914400" y="2738542"/>
            <a:ext cx="7315200" cy="457200"/>
          </a:xfrm>
        </p:spPr>
        <p:txBody>
          <a:bodyPr anchor="ctr"/>
          <a:lstStyle>
            <a:lvl1pPr algn="ctr">
              <a:def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 Nova Alt Lt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rgbClr val="1F8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14400" y="2325529"/>
            <a:ext cx="7315200" cy="492443"/>
          </a:xfr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Pr>
        <a:solidFill>
          <a:srgbClr val="1F8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8432" y="2102611"/>
            <a:ext cx="618713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36851" y="4968529"/>
            <a:ext cx="520700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3235-3ACB-430A-87DE-2887B04C4A4C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8" r:id="rId4"/>
    <p:sldLayoutId id="2147483669" r:id="rId5"/>
    <p:sldLayoutId id="2147483664" r:id="rId6"/>
    <p:sldLayoutId id="2147483666" r:id="rId7"/>
    <p:sldLayoutId id="2147483665" r:id="rId8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00876" y="1677096"/>
            <a:ext cx="7315200" cy="923330"/>
          </a:xfrm>
        </p:spPr>
        <p:txBody>
          <a:bodyPr/>
          <a:lstStyle/>
          <a:p>
            <a:r>
              <a:rPr lang="en-US" sz="6000" dirty="0" smtClean="0"/>
              <a:t>GIT Version Control</a:t>
            </a:r>
            <a:endParaRPr lang="en-US" sz="6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400" y="3687174"/>
            <a:ext cx="7315200" cy="215444"/>
          </a:xfrm>
        </p:spPr>
        <p:txBody>
          <a:bodyPr/>
          <a:lstStyle/>
          <a:p>
            <a:r>
              <a:rPr lang="en-US" dirty="0"/>
              <a:t>Presented by: Muhammad </a:t>
            </a:r>
            <a:r>
              <a:rPr lang="en-US" dirty="0" err="1"/>
              <a:t>Anees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Rehman</a:t>
            </a:r>
            <a:r>
              <a:rPr lang="en-US" b="1" dirty="0"/>
              <a:t>  </a:t>
            </a:r>
            <a:r>
              <a:rPr lang="en-US" dirty="0"/>
              <a:t>| </a:t>
            </a:r>
            <a:r>
              <a:rPr lang="en-US" i="1" dirty="0" smtClean="0"/>
              <a:t>Manager  DevOps</a:t>
            </a:r>
            <a:endParaRPr lang="en-US" i="1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9E12B17-0AD3-4173-A745-C01C4CE0937B}" type="datetime1">
              <a:rPr lang="en-US" smtClean="0">
                <a:solidFill>
                  <a:schemeClr val="bg1"/>
                </a:solidFill>
              </a:rPr>
              <a:t>2/15/2023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object 3"/>
          <p:cNvGrpSpPr/>
          <p:nvPr/>
        </p:nvGrpSpPr>
        <p:grpSpPr>
          <a:xfrm>
            <a:off x="4692040" y="4002299"/>
            <a:ext cx="4452620" cy="1141730"/>
            <a:chOff x="4692040" y="4002299"/>
            <a:chExt cx="4452620" cy="1141730"/>
          </a:xfrm>
        </p:grpSpPr>
        <p:sp>
          <p:nvSpPr>
            <p:cNvPr id="17" name="object 4"/>
            <p:cNvSpPr/>
            <p:nvPr/>
          </p:nvSpPr>
          <p:spPr>
            <a:xfrm>
              <a:off x="6067539" y="4224248"/>
              <a:ext cx="3076575" cy="920115"/>
            </a:xfrm>
            <a:custGeom>
              <a:avLst/>
              <a:gdLst/>
              <a:ahLst/>
              <a:cxnLst/>
              <a:rect l="l" t="t" r="r" b="b"/>
              <a:pathLst>
                <a:path w="3076575" h="920114">
                  <a:moveTo>
                    <a:pt x="3076409" y="0"/>
                  </a:moveTo>
                  <a:lnTo>
                    <a:pt x="0" y="919500"/>
                  </a:lnTo>
                  <a:lnTo>
                    <a:pt x="3076511" y="919200"/>
                  </a:lnTo>
                  <a:lnTo>
                    <a:pt x="3076409" y="0"/>
                  </a:lnTo>
                  <a:close/>
                </a:path>
              </a:pathLst>
            </a:custGeom>
            <a:solidFill>
              <a:srgbClr val="1F8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7705344" y="4639055"/>
              <a:ext cx="1258824" cy="3383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4692040" y="4002299"/>
              <a:ext cx="4452620" cy="1141730"/>
            </a:xfrm>
            <a:custGeom>
              <a:avLst/>
              <a:gdLst/>
              <a:ahLst/>
              <a:cxnLst/>
              <a:rect l="l" t="t" r="r" b="b"/>
              <a:pathLst>
                <a:path w="4452620" h="1141729">
                  <a:moveTo>
                    <a:pt x="4451921" y="0"/>
                  </a:moveTo>
                  <a:lnTo>
                    <a:pt x="0" y="1141200"/>
                  </a:lnTo>
                  <a:lnTo>
                    <a:pt x="4451997" y="1140899"/>
                  </a:lnTo>
                  <a:lnTo>
                    <a:pt x="445192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7"/>
            <p:cNvSpPr/>
            <p:nvPr/>
          </p:nvSpPr>
          <p:spPr>
            <a:xfrm>
              <a:off x="7068311" y="4474463"/>
              <a:ext cx="1673352" cy="445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0" y="117823"/>
            <a:ext cx="1603351" cy="825136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endPos="0" dir="5400000" sy="-100000" algn="bl" rotWithShape="0"/>
          </a:effec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318457"/>
            <a:ext cx="8348472" cy="492443"/>
          </a:xfrm>
        </p:spPr>
        <p:txBody>
          <a:bodyPr/>
          <a:lstStyle/>
          <a:p>
            <a:r>
              <a:rPr lang="en-US" sz="3200" b="1" dirty="0" smtClean="0"/>
              <a:t>Environment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8463" y="1019172"/>
            <a:ext cx="8348472" cy="196977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Open Visual Studio.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Click on Team Explorer.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Click on manage connection.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Click on Add Azure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Devops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server.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Enter Server URL and click on Add.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Click on your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Project.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Enter the path where you want to clone your project and click on clone.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Wait it will take some time to get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project on local machine.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73" y="564678"/>
            <a:ext cx="2590909" cy="2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870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318457"/>
            <a:ext cx="8348472" cy="492443"/>
          </a:xfrm>
        </p:spPr>
        <p:txBody>
          <a:bodyPr/>
          <a:lstStyle/>
          <a:p>
            <a:r>
              <a:rPr lang="en-US" sz="3200" b="1" dirty="0" smtClean="0"/>
              <a:t>How Changes record?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2" y="1017058"/>
            <a:ext cx="8153400" cy="33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8903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318458"/>
            <a:ext cx="8348472" cy="492443"/>
          </a:xfrm>
        </p:spPr>
        <p:txBody>
          <a:bodyPr/>
          <a:lstStyle/>
          <a:p>
            <a:r>
              <a:rPr lang="en-US" sz="3200" b="1" dirty="0"/>
              <a:t>How Changes record?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8463" y="1019172"/>
            <a:ext cx="8348472" cy="2954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on Home button in Team Explorer.</a:t>
            </a:r>
          </a:p>
          <a:p>
            <a:pPr marL="0" indent="0">
              <a:buNone/>
            </a:pPr>
            <a:r>
              <a:rPr lang="en-US" dirty="0"/>
              <a:t>Click on Branches.</a:t>
            </a:r>
          </a:p>
          <a:p>
            <a:pPr marL="0" indent="0">
              <a:buNone/>
            </a:pPr>
            <a:r>
              <a:rPr lang="en-US" dirty="0"/>
              <a:t>Expend remote/origin.</a:t>
            </a:r>
          </a:p>
          <a:p>
            <a:pPr marL="0" indent="0">
              <a:buNone/>
            </a:pPr>
            <a:r>
              <a:rPr lang="en-US" dirty="0"/>
              <a:t>Right Click on feature Branch and checkout</a:t>
            </a:r>
          </a:p>
          <a:p>
            <a:pPr marL="0" indent="0">
              <a:buNone/>
            </a:pPr>
            <a:r>
              <a:rPr lang="en-US" dirty="0"/>
              <a:t>Create your local branch [</a:t>
            </a:r>
            <a:r>
              <a:rPr lang="en-US" dirty="0" err="1"/>
              <a:t>feature_yourname</a:t>
            </a:r>
            <a:r>
              <a:rPr lang="en-US" dirty="0"/>
              <a:t>/</a:t>
            </a:r>
            <a:r>
              <a:rPr lang="en-US" dirty="0" err="1"/>
              <a:t>JIRATicketNo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- a file which has been previously staged or committed;</a:t>
            </a:r>
          </a:p>
          <a:p>
            <a:pPr marL="0" indent="0">
              <a:buNone/>
            </a:pPr>
            <a:r>
              <a:rPr lang="en-US" u="sng" dirty="0"/>
              <a:t>untracked</a:t>
            </a:r>
            <a:r>
              <a:rPr lang="en-US" dirty="0"/>
              <a:t> - a file which has not been staged or committed; or</a:t>
            </a:r>
          </a:p>
          <a:p>
            <a:pPr marL="0" indent="0">
              <a:buNone/>
            </a:pPr>
            <a:r>
              <a:rPr lang="en-US" u="sng" dirty="0"/>
              <a:t>ignored</a:t>
            </a:r>
            <a:r>
              <a:rPr lang="en-US" dirty="0"/>
              <a:t> - a file which </a:t>
            </a:r>
            <a:r>
              <a:rPr lang="en-US" dirty="0" err="1"/>
              <a:t>Git</a:t>
            </a:r>
            <a:r>
              <a:rPr lang="en-US" dirty="0"/>
              <a:t> has been explicitly told to ignore.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status [inspecting your repo] command can be used to obtain a summary of which files have changes that are staged for the next commit.</a:t>
            </a:r>
          </a:p>
        </p:txBody>
      </p:sp>
    </p:spTree>
    <p:extLst>
      <p:ext uri="{BB962C8B-B14F-4D97-AF65-F5344CB8AC3E}">
        <p14:creationId xmlns:p14="http://schemas.microsoft.com/office/powerpoint/2010/main" val="329080960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318458"/>
            <a:ext cx="8348472" cy="492443"/>
          </a:xfrm>
        </p:spPr>
        <p:txBody>
          <a:bodyPr/>
          <a:lstStyle/>
          <a:p>
            <a:r>
              <a:rPr lang="en-US" sz="3200" b="1" dirty="0" smtClean="0"/>
              <a:t>Basics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8463" y="1019172"/>
            <a:ext cx="8348472" cy="34470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Check the status of your files: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status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Track/Stage New Files with 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 smtClean="0"/>
              <a:t> [file name OR * for all files]</a:t>
            </a:r>
          </a:p>
          <a:p>
            <a:pPr marL="0" indent="0">
              <a:buNone/>
            </a:pPr>
            <a:r>
              <a:rPr lang="en-US" dirty="0" err="1" smtClean="0"/>
              <a:t>Unstage</a:t>
            </a:r>
            <a:r>
              <a:rPr lang="en-US" dirty="0" smtClean="0"/>
              <a:t>/Discard Changes from Working directory: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restore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Ignoring Files: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cat .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gitignore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Temporary </a:t>
            </a:r>
            <a:r>
              <a:rPr lang="en-US" dirty="0"/>
              <a:t>files from your development environment, test outputs, and logs are all examples of files that you create but aren't part of your codebase. Customize which files </a:t>
            </a:r>
            <a:r>
              <a:rPr lang="en-US" dirty="0" err="1"/>
              <a:t>Git</a:t>
            </a:r>
            <a:r>
              <a:rPr lang="en-US" dirty="0"/>
              <a:t> tracks through the </a:t>
            </a:r>
            <a:r>
              <a:rPr lang="en-US" dirty="0" err="1"/>
              <a:t>gitignore</a:t>
            </a:r>
            <a:r>
              <a:rPr lang="en-US" dirty="0"/>
              <a:t> feature.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commit –m “message”</a:t>
            </a:r>
          </a:p>
          <a:p>
            <a:pPr marL="0" indent="0">
              <a:buNone/>
            </a:pPr>
            <a:r>
              <a:rPr lang="en-US" dirty="0"/>
              <a:t>A commit in a </a:t>
            </a:r>
            <a:r>
              <a:rPr lang="en-US" dirty="0" err="1"/>
              <a:t>git</a:t>
            </a:r>
            <a:r>
              <a:rPr lang="en-US" dirty="0"/>
              <a:t> repository records a snapshot of all the (tracked) files in your directory.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also maintains a history of which commits were made when. That's why most commits have ancestor commits above </a:t>
            </a:r>
            <a:r>
              <a:rPr lang="en-US" dirty="0" smtClean="0"/>
              <a:t>them.</a:t>
            </a:r>
          </a:p>
          <a:p>
            <a:pPr marL="0" indent="0">
              <a:buNone/>
            </a:pPr>
            <a:r>
              <a:rPr lang="en-US" dirty="0" smtClean="0"/>
              <a:t>How to skip staging area: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commit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–a –m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“message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smtClean="0"/>
              <a:t>Rename OR move the files: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mv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old_filename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New_FileName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see what you </a:t>
            </a:r>
            <a:r>
              <a:rPr lang="en-US" dirty="0" err="1" smtClean="0"/>
              <a:t>haved</a:t>
            </a:r>
            <a:r>
              <a:rPr lang="en-US" dirty="0" smtClean="0"/>
              <a:t> changed with: 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182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51039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8463" y="204817"/>
            <a:ext cx="8348472" cy="492443"/>
          </a:xfrm>
        </p:spPr>
        <p:txBody>
          <a:bodyPr/>
          <a:lstStyle/>
          <a:p>
            <a:r>
              <a:rPr lang="en-US" sz="3200" dirty="0" smtClean="0"/>
              <a:t>Version Control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3700" y="860367"/>
            <a:ext cx="8509231" cy="233910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Version control (or revision control, or source control) that automatically maintains a record of every change in a files or a set of files that you can recall specific versions later.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Local Version Control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Copy files into another directory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Developed local </a:t>
            </a:r>
            <a:r>
              <a:rPr lang="en-US" sz="2000" dirty="0" smtClean="0"/>
              <a:t>VCSs</a:t>
            </a:r>
            <a:r>
              <a:rPr lang="en-US" sz="1800" dirty="0"/>
              <a:t> 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1" y="2646102"/>
            <a:ext cx="5137056" cy="23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446739"/>
            <a:ext cx="4521199" cy="250308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256901"/>
            <a:ext cx="8348472" cy="615553"/>
          </a:xfrm>
        </p:spPr>
        <p:txBody>
          <a:bodyPr/>
          <a:lstStyle/>
          <a:p>
            <a:r>
              <a:rPr lang="en-US" sz="4000" b="1" dirty="0" smtClean="0"/>
              <a:t>Centralized Version Control - CVC</a:t>
            </a:r>
            <a:endParaRPr lang="en-US" sz="400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8463" y="1019172"/>
            <a:ext cx="8348472" cy="153888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000" dirty="0">
                <a:latin typeface="Proxima Nova Alt Lt"/>
              </a:rPr>
              <a:t>TFS &amp; T FVC !=</a:t>
            </a:r>
          </a:p>
          <a:p>
            <a:r>
              <a:rPr lang="en-US" sz="2000" dirty="0">
                <a:latin typeface="Proxima Nova Alt Lt"/>
              </a:rPr>
              <a:t>Team Foundation Version Control is a Centralized version control system, here team member has only one file on the machine and Historical data is maintained on the main server.</a:t>
            </a:r>
          </a:p>
          <a:p>
            <a:r>
              <a:rPr lang="en-US" sz="2000" dirty="0">
                <a:latin typeface="Proxima Nova Alt Lt"/>
              </a:rPr>
              <a:t>Developers commit their changes directly to the main server repository.</a:t>
            </a:r>
          </a:p>
        </p:txBody>
      </p:sp>
    </p:spTree>
    <p:extLst>
      <p:ext uri="{BB962C8B-B14F-4D97-AF65-F5344CB8AC3E}">
        <p14:creationId xmlns:p14="http://schemas.microsoft.com/office/powerpoint/2010/main" val="8865048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256901"/>
            <a:ext cx="8348472" cy="615553"/>
          </a:xfrm>
        </p:spPr>
        <p:txBody>
          <a:bodyPr/>
          <a:lstStyle/>
          <a:p>
            <a:r>
              <a:rPr lang="en-US" sz="4000" b="1" dirty="0" smtClean="0"/>
              <a:t>Distributed Version Control - DVC</a:t>
            </a:r>
            <a:endParaRPr lang="en-US" sz="400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9563" y="3717922"/>
            <a:ext cx="8348472" cy="123110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000" dirty="0">
                <a:latin typeface="Proxima Nova Alt Lt"/>
              </a:rPr>
              <a:t>In DVCS, every contributor has a local copy or “clone” of the main repository i.e. everyone maintains a local repository of their own which contains all the files and metadata present in the main </a:t>
            </a:r>
            <a:r>
              <a:rPr lang="en-US" sz="2000" dirty="0" smtClean="0">
                <a:latin typeface="Proxima Nova Alt Lt"/>
              </a:rPr>
              <a:t>repository</a:t>
            </a:r>
            <a:endParaRPr lang="en-US" sz="2000" dirty="0">
              <a:latin typeface="Proxima Nova Alt Lt"/>
            </a:endParaRPr>
          </a:p>
          <a:p>
            <a:pPr marL="0" indent="0">
              <a:buNone/>
            </a:pPr>
            <a:endParaRPr lang="en-US" sz="2000" dirty="0">
              <a:latin typeface="Proxima Nova Alt 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14" y="809585"/>
            <a:ext cx="5318936" cy="28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142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256901"/>
            <a:ext cx="8348472" cy="615553"/>
          </a:xfrm>
        </p:spPr>
        <p:txBody>
          <a:bodyPr/>
          <a:lstStyle/>
          <a:p>
            <a:r>
              <a:rPr lang="en-US" sz="4000" b="1" dirty="0" smtClean="0"/>
              <a:t>DVC</a:t>
            </a:r>
            <a:endParaRPr lang="en-US" sz="400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8463" y="1019172"/>
            <a:ext cx="8348472" cy="2154436"/>
          </a:xfrm>
        </p:spPr>
        <p:txBody>
          <a:bodyPr wrap="square" lIns="0" tIns="0" rIns="0" bIns="0" anchor="t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Proxima Nova Alt Lt"/>
              </a:rPr>
              <a:t>Speed</a:t>
            </a:r>
          </a:p>
          <a:p>
            <a:pPr marL="0" indent="0">
              <a:buNone/>
            </a:pPr>
            <a:r>
              <a:rPr lang="en-US" sz="2000" dirty="0" smtClean="0">
                <a:latin typeface="Proxima Nova Alt Lt"/>
              </a:rPr>
              <a:t>Simple </a:t>
            </a:r>
            <a:r>
              <a:rPr lang="en-US" sz="2000" dirty="0">
                <a:latin typeface="Proxima Nova Alt Lt"/>
              </a:rPr>
              <a:t>design</a:t>
            </a:r>
          </a:p>
          <a:p>
            <a:pPr marL="0" indent="0">
              <a:buNone/>
            </a:pPr>
            <a:r>
              <a:rPr lang="en-US" sz="2000" dirty="0" smtClean="0">
                <a:latin typeface="Proxima Nova Alt Lt"/>
              </a:rPr>
              <a:t>Strong </a:t>
            </a:r>
            <a:r>
              <a:rPr lang="en-US" sz="2000" dirty="0">
                <a:latin typeface="Proxima Nova Alt Lt"/>
              </a:rPr>
              <a:t>support for non-linear development (thousands of parallel branches)</a:t>
            </a:r>
          </a:p>
          <a:p>
            <a:pPr marL="0" indent="0">
              <a:buNone/>
            </a:pPr>
            <a:r>
              <a:rPr lang="en-US" sz="2000" dirty="0" smtClean="0">
                <a:latin typeface="Proxima Nova Alt Lt"/>
              </a:rPr>
              <a:t>Fully </a:t>
            </a:r>
            <a:r>
              <a:rPr lang="en-US" sz="2000" dirty="0">
                <a:latin typeface="Proxima Nova Alt Lt"/>
              </a:rPr>
              <a:t>distributed</a:t>
            </a:r>
          </a:p>
          <a:p>
            <a:pPr marL="0" indent="0">
              <a:buNone/>
            </a:pPr>
            <a:r>
              <a:rPr lang="en-US" sz="2000" dirty="0" smtClean="0">
                <a:latin typeface="Proxima Nova Alt Lt"/>
              </a:rPr>
              <a:t>Able </a:t>
            </a:r>
            <a:r>
              <a:rPr lang="en-US" sz="2000" dirty="0">
                <a:latin typeface="Proxima Nova Alt Lt"/>
              </a:rPr>
              <a:t>to handle large projects like the Linux kernel efficiently (speed and data size)</a:t>
            </a:r>
          </a:p>
        </p:txBody>
      </p:sp>
    </p:spTree>
    <p:extLst>
      <p:ext uri="{BB962C8B-B14F-4D97-AF65-F5344CB8AC3E}">
        <p14:creationId xmlns:p14="http://schemas.microsoft.com/office/powerpoint/2010/main" val="392233717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318457"/>
            <a:ext cx="8348472" cy="492443"/>
          </a:xfrm>
        </p:spPr>
        <p:txBody>
          <a:bodyPr/>
          <a:lstStyle/>
          <a:p>
            <a:r>
              <a:rPr lang="en-US" sz="3200" b="1" dirty="0" smtClean="0"/>
              <a:t>Before Starting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0" y="810900"/>
            <a:ext cx="5249283" cy="315911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6901" y="3132137"/>
            <a:ext cx="6127750" cy="1538883"/>
          </a:xfrm>
        </p:spPr>
        <p:txBody>
          <a:bodyPr wrap="square" lIns="0" tIns="0" rIns="0" bIns="0" anchor="t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Local first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The Three States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Modified [ you have not committed it to repository yet ]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Staged [ you have to go into your next commit snapshot ]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Committed [ the data is safely stored in your local database </a:t>
            </a:r>
            <a:r>
              <a:rPr lang="en-US" sz="2000" dirty="0" smtClean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891378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318457"/>
            <a:ext cx="8348472" cy="492443"/>
          </a:xfrm>
        </p:spPr>
        <p:txBody>
          <a:bodyPr/>
          <a:lstStyle/>
          <a:p>
            <a:r>
              <a:rPr lang="en-US" sz="3200" b="1" dirty="0" smtClean="0"/>
              <a:t>Configuration</a:t>
            </a:r>
            <a:endParaRPr lang="en-US" sz="360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6251" y="1062037"/>
            <a:ext cx="6127750" cy="1231106"/>
          </a:xfrm>
        </p:spPr>
        <p:txBody>
          <a:bodyPr wrap="square" lIns="0" tIns="0" rIns="0" bIns="0" anchor="t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System Level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Global Level</a:t>
            </a:r>
          </a:p>
          <a:p>
            <a:pPr marL="685800" lvl="1" indent="-5143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70C0"/>
                </a:solidFill>
              </a:rPr>
              <a:t>git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config</a:t>
            </a:r>
            <a:endParaRPr lang="en-US" sz="20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Local Level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2942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318457"/>
            <a:ext cx="8348472" cy="492443"/>
          </a:xfrm>
        </p:spPr>
        <p:txBody>
          <a:bodyPr/>
          <a:lstStyle/>
          <a:p>
            <a:r>
              <a:rPr lang="en-US" sz="3200" b="1" dirty="0" smtClean="0"/>
              <a:t>Environment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8463" y="1019172"/>
            <a:ext cx="8348472" cy="27084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Installing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Tools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-SCM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/>
              <a:t>Gitforwindows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Chocolaty Package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Visual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Studio, Visual Studio Code,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PowerShell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Create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Repository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OR </a:t>
            </a:r>
            <a:r>
              <a:rPr lang="en-US" dirty="0"/>
              <a:t>local directory that is currently not under version </a:t>
            </a:r>
            <a:r>
              <a:rPr lang="en-US" dirty="0" smtClean="0"/>
              <a:t>control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init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Clone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project: Clone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your project from remote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clone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[remote repo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Introduce yourself to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Git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9697" y="191487"/>
            <a:ext cx="1472288" cy="12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898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1510" y="318457"/>
            <a:ext cx="8348472" cy="492443"/>
          </a:xfrm>
        </p:spPr>
        <p:txBody>
          <a:bodyPr/>
          <a:lstStyle/>
          <a:p>
            <a:r>
              <a:rPr lang="en-US" sz="3200" b="1" dirty="0" smtClean="0"/>
              <a:t>Before Starting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9" y="1437840"/>
            <a:ext cx="4241801" cy="803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0" y="962022"/>
            <a:ext cx="4517380" cy="380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06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fd9363-6725-42c0-bb98-2d6edfbb2d87">
      <Terms xmlns="http://schemas.microsoft.com/office/infopath/2007/PartnerControls"/>
    </lcf76f155ced4ddcb4097134ff3c332f>
    <_Flow_SignoffStatus xmlns="59fd9363-6725-42c0-bb98-2d6edfbb2d87" xsi:nil="true"/>
    <TaxCatchAll xmlns="3b6db1df-54de-41bb-b077-625bea4a589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D860E6A0DC643A22CE77AE0ADE354" ma:contentTypeVersion="16" ma:contentTypeDescription="Create a new document." ma:contentTypeScope="" ma:versionID="6414ca0fc2386e28b8bcd686990ecfb6">
  <xsd:schema xmlns:xsd="http://www.w3.org/2001/XMLSchema" xmlns:xs="http://www.w3.org/2001/XMLSchema" xmlns:p="http://schemas.microsoft.com/office/2006/metadata/properties" xmlns:ns2="59fd9363-6725-42c0-bb98-2d6edfbb2d87" xmlns:ns3="3b6db1df-54de-41bb-b077-625bea4a589f" targetNamespace="http://schemas.microsoft.com/office/2006/metadata/properties" ma:root="true" ma:fieldsID="b235d742fdb9d7a23e32d4d4c2d88718" ns2:_="" ns3:_="">
    <xsd:import namespace="59fd9363-6725-42c0-bb98-2d6edfbb2d87"/>
    <xsd:import namespace="3b6db1df-54de-41bb-b077-625bea4a58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d9363-6725-42c0-bb98-2d6edfbb2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3ee3754-aba4-4692-9b91-40b19866e3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db1df-54de-41bb-b077-625bea4a589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465fdf4-474e-44c6-b108-3a2c1361927d}" ma:internalName="TaxCatchAll" ma:showField="CatchAllData" ma:web="3b6db1df-54de-41bb-b077-625bea4a58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5E949-684E-4771-8593-9BE1EF5DC0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284333-51FC-4477-8331-4A0D130E9DD3}">
  <ds:schemaRefs>
    <ds:schemaRef ds:uri="http://schemas.microsoft.com/office/2006/documentManagement/types"/>
    <ds:schemaRef ds:uri="3430bde9-0e4b-4343-a72d-97f8a2cfad3e"/>
    <ds:schemaRef ds:uri="http://schemas.openxmlformats.org/package/2006/metadata/core-properties"/>
    <ds:schemaRef ds:uri="5c014118-09d7-402e-a303-5b9e7db2ebc5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E03EF4-92BE-401A-A33B-4CDF91500D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26160</TotalTime>
  <Words>1251</Words>
  <Application>Microsoft Office PowerPoint</Application>
  <PresentationFormat>On-screen Show (16:9)</PresentationFormat>
  <Paragraphs>131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Carlito</vt:lpstr>
      <vt:lpstr>Proxima Nova Alt Lt</vt:lpstr>
      <vt:lpstr>Proxima Nova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CS Plan v1.2_03022021_DMversion</dc:title>
  <dc:creator>SYED SHOAIB</dc:creator>
  <cp:lastModifiedBy>ANEES UR. REHMAN</cp:lastModifiedBy>
  <cp:revision>180</cp:revision>
  <dcterms:created xsi:type="dcterms:W3CDTF">2021-04-05T17:58:41Z</dcterms:created>
  <dcterms:modified xsi:type="dcterms:W3CDTF">2023-02-15T09:43:27Z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2021-04-05T00:00:00Z</vt:filetime>
  </property>
  <property fmtid="{D5CDD505-2E9C-101B-9397-08002B2CF9AE}" pid="5" name="ContentTypeId">
    <vt:lpwstr>0x010100BADD860E6A0DC643A22CE77AE0ADE354</vt:lpwstr>
  </property>
</Properties>
</file>