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sldIdLst>
    <p:sldId id="256" r:id="rId2"/>
    <p:sldId id="259" r:id="rId3"/>
    <p:sldId id="321" r:id="rId4"/>
    <p:sldId id="320" r:id="rId5"/>
    <p:sldId id="331" r:id="rId6"/>
    <p:sldId id="302" r:id="rId7"/>
    <p:sldId id="332" r:id="rId8"/>
    <p:sldId id="322" r:id="rId9"/>
    <p:sldId id="303" r:id="rId10"/>
    <p:sldId id="323" r:id="rId11"/>
    <p:sldId id="316" r:id="rId12"/>
    <p:sldId id="324" r:id="rId13"/>
    <p:sldId id="333" r:id="rId14"/>
    <p:sldId id="325" r:id="rId15"/>
    <p:sldId id="326" r:id="rId16"/>
    <p:sldId id="327" r:id="rId17"/>
    <p:sldId id="328" r:id="rId18"/>
    <p:sldId id="329" r:id="rId19"/>
    <p:sldId id="330" r:id="rId20"/>
    <p:sldId id="334" r:id="rId21"/>
    <p:sldId id="317" r:id="rId22"/>
    <p:sldId id="319" r:id="rId23"/>
    <p:sldId id="318" r:id="rId24"/>
    <p:sldId id="30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1E6"/>
    <a:srgbClr val="02801A"/>
    <a:srgbClr val="008000"/>
    <a:srgbClr val="009AD0"/>
    <a:srgbClr val="00A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13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89BC9-7E3D-4EAB-A96E-8E55236A0CAA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9A106-695C-4A06-A3C2-9E743B04BF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2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provides an abstraction to manage the system complexity and establish a communication and coordination mechanism among components.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9A106-695C-4A06-A3C2-9E743B04BF6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81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provides an abstraction to manage the system complexity and establish a communication and coordination mechanism among components.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9A106-695C-4A06-A3C2-9E743B04BF6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58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F085-6A76-4061-AF4B-011898D22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54C9F-D89F-4252-81E9-DE4C2592A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7EAF2-8FD8-46B3-90CC-63CEC5DC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0572-2A94-40A2-986B-3614CEE25878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7416D-8362-4921-97C0-90A40B2F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2DB02-6F06-4459-9617-03E53923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7DEF-F8D7-423E-8B92-4E981C6FA7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97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455B-2637-47BF-8805-0316A336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ABE10-56B1-41E9-9060-BA98D8359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F7176-2AD7-4969-938D-B0925F4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0572-2A94-40A2-986B-3614CEE25878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9CAE3-F278-4D69-9BD1-2C8EA892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81C7F-3D48-4BB2-B39E-98035AAE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7DEF-F8D7-423E-8B92-4E981C6FA7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2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8FF16-1B4E-4C43-85E6-CF6DDE2D6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FFE03-1421-4806-9B41-A70C5BD8A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C4E19-6D82-4370-A4FC-83F9E400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0572-2A94-40A2-986B-3614CEE25878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DCC19-3BA4-4847-9F9B-9A6E36DA5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33187-A428-41EE-BC22-87CFDB66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7DEF-F8D7-423E-8B92-4E981C6FA7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2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9553-33E8-43B1-BCC1-539530C4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3D7EA-9900-44AA-8422-1832469F0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4FE56-F405-48E4-9D04-E1B2F10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0572-2A94-40A2-986B-3614CEE25878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E2E66-5C0E-4540-A370-9DBD98BB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F6EF6-A211-49B8-B08B-429302D6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7DEF-F8D7-423E-8B92-4E981C6FA7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42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7A0E-9C62-4D65-91CB-F136E0D5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9C983-3724-48C9-BC8A-4B856ABF0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C8006-FD13-44D5-99ED-40AE44CA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0572-2A94-40A2-986B-3614CEE25878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3F7BF-9866-49EE-BC24-696EE41A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AA1E0-1097-4D5B-8193-3863C39A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7DEF-F8D7-423E-8B92-4E981C6FA7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4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8CF4-7986-4F61-B35D-943FFCD0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58F6-113B-42DD-9B32-05AA9F9BC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B12F6-32F9-4E18-A209-AD3D7276D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2795A-CBD5-4EB6-9887-6721C93B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0572-2A94-40A2-986B-3614CEE25878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0967B-00A4-4E7F-BD54-5BE4DAF2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538AD-708D-4DE5-B049-99F9A69B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7DEF-F8D7-423E-8B92-4E981C6FA7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632F-B596-4FA3-B863-9C21F87F7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BEF5F-86E2-4521-B7D6-488E686E4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60227-09FA-4C29-A4CE-A06323C7A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F4C6D-1CA0-4736-8D46-C1C3D02B1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BE9B7-A90E-4CA0-99C4-04E985005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5F844A-C037-4792-B93F-E139890C7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0572-2A94-40A2-986B-3614CEE25878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36E7FE-9A9E-40E6-B7AC-F4BA26F29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494301-157D-4DD9-AFDD-2DAC2C5BD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7DEF-F8D7-423E-8B92-4E981C6FA7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650C-C627-464D-8F01-051068A6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C8D08-0566-4343-B062-FB7887ED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0572-2A94-40A2-986B-3614CEE25878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33721-E584-4F31-876F-3C45A6DD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6A52B-99F5-4D50-93FD-01D85A81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7DEF-F8D7-423E-8B92-4E981C6FA7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A20F69-760D-4BD5-ADC6-0BF9DA9F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0572-2A94-40A2-986B-3614CEE25878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0943C-9E0E-40BD-AE02-5791EDC8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FAE5E-7EFC-4D35-8D33-CAF32865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7DEF-F8D7-423E-8B92-4E981C6FA7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2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B38BA-5108-462C-9FA4-96512297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86206-69A7-4765-B403-50BBF36C2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5DA30-1FDD-4A8E-8649-D6E1D9FAF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19165-BEA8-4A54-AEB4-08C5DE59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0572-2A94-40A2-986B-3614CEE25878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EBBB8-6307-4E7A-825A-D5F46B66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B6DEC-4F78-424A-96DB-B8E892EC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7DEF-F8D7-423E-8B92-4E981C6FA7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3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183C-CC38-4A96-9688-B72866BF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E027C-C2F8-41A6-A1AA-3B091381D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439EE-9D03-4A7E-867F-BE495AD44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E96E8-7704-491D-86AF-D1582452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0572-2A94-40A2-986B-3614CEE25878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484C9-1A6A-44C0-B986-0CE30F9E3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BAA84-C6AE-4959-B0D5-E890B171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7DEF-F8D7-423E-8B92-4E981C6FA7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2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1B4FA-856E-4DDA-B374-243F0676C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D4EE6-BB9E-41C3-A506-19249B0B2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64893-A184-4A01-A65B-3D6415B56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B0572-2A94-40A2-986B-3614CEE25878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62626-ADC4-44C1-B323-922E9244C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3E6B2-2804-4054-A914-676B24356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C7DEF-F8D7-423E-8B92-4E981C6FA7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2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>
            <a:extLst>
              <a:ext uri="{FF2B5EF4-FFF2-40B4-BE49-F238E27FC236}">
                <a16:creationId xmlns:a16="http://schemas.microsoft.com/office/drawing/2014/main" id="{DF42E905-3D9F-4240-9A96-A2F7F155F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2662" y="4532155"/>
            <a:ext cx="6858000" cy="813904"/>
          </a:xfrm>
          <a:noFill/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80808"/>
                </a:solidFill>
              </a:rPr>
              <a:t>Muhammad Hammad</a:t>
            </a:r>
          </a:p>
          <a:p>
            <a:r>
              <a:rPr lang="en-US" sz="1600" dirty="0">
                <a:solidFill>
                  <a:srgbClr val="00A1E6"/>
                </a:solidFill>
              </a:rPr>
              <a:t>(S</a:t>
            </a:r>
            <a:r>
              <a:rPr lang="en-US" sz="1600" dirty="0"/>
              <a:t>enior</a:t>
            </a:r>
            <a:r>
              <a:rPr lang="en-US" sz="1600" dirty="0">
                <a:solidFill>
                  <a:srgbClr val="00A1E6"/>
                </a:solidFill>
              </a:rPr>
              <a:t> S</a:t>
            </a:r>
            <a:r>
              <a:rPr lang="en-US" sz="1600" dirty="0"/>
              <a:t>oftware</a:t>
            </a:r>
            <a:r>
              <a:rPr lang="en-US" sz="1600" dirty="0">
                <a:solidFill>
                  <a:srgbClr val="00A1E6"/>
                </a:solidFill>
              </a:rPr>
              <a:t> E</a:t>
            </a:r>
            <a:r>
              <a:rPr lang="en-US" sz="1600" dirty="0"/>
              <a:t>ngineer)</a:t>
            </a:r>
          </a:p>
          <a:p>
            <a:endParaRPr lang="en-US" sz="1700" dirty="0">
              <a:solidFill>
                <a:srgbClr val="080808"/>
              </a:solidFill>
            </a:endParaRPr>
          </a:p>
        </p:txBody>
      </p:sp>
      <p:pic>
        <p:nvPicPr>
          <p:cNvPr id="5" name="Picture 2" descr="upload.wikimedia.org/wikipedia/commons/thumb/7/...">
            <a:extLst>
              <a:ext uri="{FF2B5EF4-FFF2-40B4-BE49-F238E27FC236}">
                <a16:creationId xmlns:a16="http://schemas.microsoft.com/office/drawing/2014/main" id="{84A5AABF-41A9-0C2C-5E18-82E202D96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972" y="2325845"/>
            <a:ext cx="1374912" cy="137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409BD28-3BE1-D110-5F12-A5825ED2D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2911839"/>
            <a:ext cx="3086099" cy="40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re Social Justice Cannabis Museum">
            <a:extLst>
              <a:ext uri="{FF2B5EF4-FFF2-40B4-BE49-F238E27FC236}">
                <a16:creationId xmlns:a16="http://schemas.microsoft.com/office/drawing/2014/main" id="{8F3EC168-655F-3FAC-D672-BBAACD708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117" y="2833637"/>
            <a:ext cx="1761296" cy="55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areers | CareCloud">
            <a:extLst>
              <a:ext uri="{FF2B5EF4-FFF2-40B4-BE49-F238E27FC236}">
                <a16:creationId xmlns:a16="http://schemas.microsoft.com/office/drawing/2014/main" id="{73312DD0-75D7-C304-C63A-644826E76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644" y="6215514"/>
            <a:ext cx="2143538" cy="57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icrosoft Logo and symbol, meaning, history, PNG, brand">
            <a:extLst>
              <a:ext uri="{FF2B5EF4-FFF2-40B4-BE49-F238E27FC236}">
                <a16:creationId xmlns:a16="http://schemas.microsoft.com/office/drawing/2014/main" id="{5469D6D0-687F-890E-7AFB-1C702865C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6" y="65370"/>
            <a:ext cx="2646086" cy="116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021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0566-AD64-4843-81AE-CD159E40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u="none" strike="noStrike" dirty="0">
                <a:solidFill>
                  <a:srgbClr val="141414"/>
                </a:solidFill>
                <a:effectLst/>
                <a:latin typeface="Space Grotesk"/>
              </a:rPr>
              <a:t>Code Compilation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32A56-BD70-4FC2-B326-D1687751C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.NET code is not directly compiled to Machine Code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/>
            <a:endParaRPr lang="en-US" sz="2400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sz="2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is a first complied to IL (intermediate Language)</a:t>
            </a:r>
          </a:p>
          <a:p>
            <a:pPr algn="just"/>
            <a:endParaRPr lang="en-US" sz="2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CLR (Common Language Runtime) accept IL which compiles code to Machine code.</a:t>
            </a:r>
          </a:p>
          <a:p>
            <a:pPr algn="just"/>
            <a:endParaRPr lang="en-US" sz="240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2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Recompilation is JIT (Just in time). Which is done as soon as a function is or sub routine is called.</a:t>
            </a:r>
          </a:p>
        </p:txBody>
      </p:sp>
      <p:pic>
        <p:nvPicPr>
          <p:cNvPr id="4" name="Picture 10" descr="Careers | CareCloud">
            <a:extLst>
              <a:ext uri="{FF2B5EF4-FFF2-40B4-BE49-F238E27FC236}">
                <a16:creationId xmlns:a16="http://schemas.microsoft.com/office/drawing/2014/main" id="{DFB8555C-65EB-A685-9D9D-4C6DFE8DC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644" y="6215514"/>
            <a:ext cx="2143538" cy="57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712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0566-AD64-4843-81AE-CD159E40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u="none" strike="noStrike" dirty="0">
                <a:solidFill>
                  <a:srgbClr val="141414"/>
                </a:solidFill>
                <a:effectLst/>
                <a:latin typeface="Space Grotesk"/>
              </a:rPr>
              <a:t>What is .NET Core?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32A56-BD70-4FC2-B326-D1687751C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.NET Core is a new version of .NET Framework, which is a free, open-source, general-purpose development platform maintained by Microsoft. 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is a cross-platform framework that runs on Windows, macOS, and Linux operating systems.</a:t>
            </a:r>
          </a:p>
          <a:p>
            <a:pPr algn="just"/>
            <a:endParaRPr lang="en-US" sz="2400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.NET Core Framework can be used to build different types of applications such as mobile, desktop, web, cloud, IoT, machine learning, microservices, game, etc.</a:t>
            </a:r>
            <a:endParaRPr lang="en-US" sz="240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10" descr="Careers | CareCloud">
            <a:extLst>
              <a:ext uri="{FF2B5EF4-FFF2-40B4-BE49-F238E27FC236}">
                <a16:creationId xmlns:a16="http://schemas.microsoft.com/office/drawing/2014/main" id="{FB7E011E-45A1-6A71-30D3-3FC72C636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644" y="6215514"/>
            <a:ext cx="2143538" cy="57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74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0566-AD64-4843-81AE-CD159E40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u="none" strike="noStrike" dirty="0">
                <a:solidFill>
                  <a:srgbClr val="141414"/>
                </a:solidFill>
                <a:effectLst/>
                <a:latin typeface="Space Grotesk"/>
              </a:rPr>
              <a:t>.NET CORE</a:t>
            </a:r>
          </a:p>
        </p:txBody>
      </p:sp>
      <p:pic>
        <p:nvPicPr>
          <p:cNvPr id="5" name="Picture 10" descr="Careers | CareCloud">
            <a:extLst>
              <a:ext uri="{FF2B5EF4-FFF2-40B4-BE49-F238E27FC236}">
                <a16:creationId xmlns:a16="http://schemas.microsoft.com/office/drawing/2014/main" id="{FB7E011E-45A1-6A71-30D3-3FC72C636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644" y="6215514"/>
            <a:ext cx="2143538" cy="57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25E318-4C5E-0672-6299-FA419E44B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7187"/>
            <a:ext cx="9144000" cy="446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98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0566-AD64-4843-81AE-CD159E40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u="none" strike="noStrike" dirty="0">
                <a:solidFill>
                  <a:srgbClr val="141414"/>
                </a:solidFill>
                <a:effectLst/>
                <a:latin typeface="Space Grotesk"/>
              </a:rPr>
              <a:t>.NET CORE</a:t>
            </a:r>
          </a:p>
        </p:txBody>
      </p:sp>
      <p:pic>
        <p:nvPicPr>
          <p:cNvPr id="5" name="Picture 10" descr="Careers | CareCloud">
            <a:extLst>
              <a:ext uri="{FF2B5EF4-FFF2-40B4-BE49-F238E27FC236}">
                <a16:creationId xmlns:a16="http://schemas.microsoft.com/office/drawing/2014/main" id="{FB7E011E-45A1-6A71-30D3-3FC72C636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644" y="6215514"/>
            <a:ext cx="2143538" cy="57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25E318-4C5E-0672-6299-FA419E44B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7187"/>
            <a:ext cx="9144000" cy="446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68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0566-AD64-4843-81AE-CD159E40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u="none" strike="noStrike" dirty="0">
                <a:solidFill>
                  <a:srgbClr val="141414"/>
                </a:solidFill>
                <a:effectLst/>
                <a:latin typeface="Space Grotesk"/>
              </a:rPr>
              <a:t>.NET CORE</a:t>
            </a:r>
          </a:p>
        </p:txBody>
      </p:sp>
      <p:pic>
        <p:nvPicPr>
          <p:cNvPr id="5" name="Picture 10" descr="Careers | CareCloud">
            <a:extLst>
              <a:ext uri="{FF2B5EF4-FFF2-40B4-BE49-F238E27FC236}">
                <a16:creationId xmlns:a16="http://schemas.microsoft.com/office/drawing/2014/main" id="{FB7E011E-45A1-6A71-30D3-3FC72C636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644" y="6215514"/>
            <a:ext cx="2143538" cy="57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727799-6C38-4152-C777-80C02611C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9098"/>
            <a:ext cx="9144000" cy="155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23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0566-AD64-4843-81AE-CD159E40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u="none" strike="noStrike" dirty="0">
                <a:solidFill>
                  <a:srgbClr val="141414"/>
                </a:solidFill>
                <a:effectLst/>
                <a:latin typeface="Space Grotesk"/>
              </a:rPr>
              <a:t>What’s Common What’s not ?</a:t>
            </a:r>
          </a:p>
        </p:txBody>
      </p:sp>
      <p:pic>
        <p:nvPicPr>
          <p:cNvPr id="5" name="Picture 10" descr="Careers | CareCloud">
            <a:extLst>
              <a:ext uri="{FF2B5EF4-FFF2-40B4-BE49-F238E27FC236}">
                <a16:creationId xmlns:a16="http://schemas.microsoft.com/office/drawing/2014/main" id="{FB7E011E-45A1-6A71-30D3-3FC72C636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644" y="6215514"/>
            <a:ext cx="2143538" cy="57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EFF890-B937-8FAD-F8FB-B899C1576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4957"/>
            <a:ext cx="9129072" cy="388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10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0566-AD64-4843-81AE-CD159E40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u="none" strike="noStrike" dirty="0">
                <a:solidFill>
                  <a:srgbClr val="141414"/>
                </a:solidFill>
                <a:effectLst/>
                <a:latin typeface="Space Grotesk"/>
              </a:rPr>
              <a:t>What’s not Supported</a:t>
            </a:r>
          </a:p>
        </p:txBody>
      </p:sp>
      <p:pic>
        <p:nvPicPr>
          <p:cNvPr id="5" name="Picture 10" descr="Careers | CareCloud">
            <a:extLst>
              <a:ext uri="{FF2B5EF4-FFF2-40B4-BE49-F238E27FC236}">
                <a16:creationId xmlns:a16="http://schemas.microsoft.com/office/drawing/2014/main" id="{FB7E011E-45A1-6A71-30D3-3FC72C636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644" y="6215514"/>
            <a:ext cx="2143538" cy="57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B3BEB7-187D-7D4A-D700-A9CE36032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48" y="2059169"/>
            <a:ext cx="8124103" cy="273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0566-AD64-4843-81AE-CD159E40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u="none" strike="noStrike" dirty="0">
                <a:solidFill>
                  <a:srgbClr val="141414"/>
                </a:solidFill>
                <a:effectLst/>
                <a:latin typeface="Space Grotesk"/>
              </a:rPr>
              <a:t>Managing Expectations</a:t>
            </a:r>
          </a:p>
        </p:txBody>
      </p:sp>
      <p:pic>
        <p:nvPicPr>
          <p:cNvPr id="5" name="Picture 10" descr="Careers | CareCloud">
            <a:extLst>
              <a:ext uri="{FF2B5EF4-FFF2-40B4-BE49-F238E27FC236}">
                <a16:creationId xmlns:a16="http://schemas.microsoft.com/office/drawing/2014/main" id="{FB7E011E-45A1-6A71-30D3-3FC72C636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644" y="6215514"/>
            <a:ext cx="2143538" cy="57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591D0D-860D-F07A-D80C-02B1DB415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046252"/>
            <a:ext cx="7400631" cy="282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27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0566-AD64-4843-81AE-CD159E40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u="none" strike="noStrike" dirty="0">
                <a:solidFill>
                  <a:srgbClr val="141414"/>
                </a:solidFill>
                <a:effectLst/>
                <a:latin typeface="Space Grotesk"/>
              </a:rPr>
              <a:t>Managing Expectations</a:t>
            </a:r>
          </a:p>
        </p:txBody>
      </p:sp>
      <p:pic>
        <p:nvPicPr>
          <p:cNvPr id="5" name="Picture 10" descr="Careers | CareCloud">
            <a:extLst>
              <a:ext uri="{FF2B5EF4-FFF2-40B4-BE49-F238E27FC236}">
                <a16:creationId xmlns:a16="http://schemas.microsoft.com/office/drawing/2014/main" id="{FB7E011E-45A1-6A71-30D3-3FC72C636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644" y="6215514"/>
            <a:ext cx="2143538" cy="57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591D0D-860D-F07A-D80C-02B1DB415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046252"/>
            <a:ext cx="7400631" cy="282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41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0566-AD64-4843-81AE-CD159E40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u="none" strike="noStrike" dirty="0">
                <a:solidFill>
                  <a:srgbClr val="141414"/>
                </a:solidFill>
                <a:effectLst/>
                <a:latin typeface="Space Grotesk"/>
              </a:rPr>
              <a:t>Should I migrate my Project?</a:t>
            </a:r>
          </a:p>
        </p:txBody>
      </p:sp>
      <p:pic>
        <p:nvPicPr>
          <p:cNvPr id="5" name="Picture 10" descr="Careers | CareCloud">
            <a:extLst>
              <a:ext uri="{FF2B5EF4-FFF2-40B4-BE49-F238E27FC236}">
                <a16:creationId xmlns:a16="http://schemas.microsoft.com/office/drawing/2014/main" id="{FB7E011E-45A1-6A71-30D3-3FC72C636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644" y="6215514"/>
            <a:ext cx="2143538" cy="57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E80B2C-C95E-5733-1BD4-F9206693F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51" y="1942480"/>
            <a:ext cx="8565097" cy="346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9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F18F3-C5FC-4397-9FC0-15886E00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870A0-1868-4DFA-8FF5-9D79DD4A3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599" y="1457470"/>
            <a:ext cx="8178799" cy="507879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.NET Framework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.NET Framework Architecture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.NET Core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.NET Framework v/s .NET Core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.NET Full stack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08801" y="2200695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00197" y="1502156"/>
            <a:ext cx="2532832" cy="954774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28518" y="5230015"/>
            <a:ext cx="2017580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60240" y="578940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10" descr="Careers | CareCloud">
            <a:extLst>
              <a:ext uri="{FF2B5EF4-FFF2-40B4-BE49-F238E27FC236}">
                <a16:creationId xmlns:a16="http://schemas.microsoft.com/office/drawing/2014/main" id="{FE9D110C-1791-E289-F8D7-C0F939C8E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644" y="6215514"/>
            <a:ext cx="2143538" cy="57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924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0566-AD64-4843-81AE-CD159E40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62406"/>
          </a:xfrm>
        </p:spPr>
        <p:txBody>
          <a:bodyPr/>
          <a:lstStyle/>
          <a:p>
            <a:pPr algn="ctr"/>
            <a:r>
              <a:rPr lang="en-US" b="1" i="0" u="none" strike="noStrike" dirty="0">
                <a:solidFill>
                  <a:srgbClr val="141414"/>
                </a:solidFill>
                <a:effectLst/>
                <a:latin typeface="Space Grotesk"/>
              </a:rPr>
              <a:t>.NET Framework v/s .NET Core?</a:t>
            </a:r>
          </a:p>
        </p:txBody>
      </p:sp>
      <p:pic>
        <p:nvPicPr>
          <p:cNvPr id="6" name="Picture 10" descr="Careers | CareCloud">
            <a:extLst>
              <a:ext uri="{FF2B5EF4-FFF2-40B4-BE49-F238E27FC236}">
                <a16:creationId xmlns:a16="http://schemas.microsoft.com/office/drawing/2014/main" id="{D43042D2-9EF2-8A07-AF09-0E52ACFCA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644" y="6215514"/>
            <a:ext cx="2143538" cy="57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408883-9B15-EAB1-30CD-BA5A99D90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6682"/>
            <a:ext cx="9144000" cy="326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90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0566-AD64-4843-81AE-CD159E40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62406"/>
          </a:xfrm>
        </p:spPr>
        <p:txBody>
          <a:bodyPr/>
          <a:lstStyle/>
          <a:p>
            <a:pPr algn="ctr"/>
            <a:r>
              <a:rPr lang="en-US" b="1" i="0" u="none" strike="noStrike" dirty="0">
                <a:solidFill>
                  <a:srgbClr val="141414"/>
                </a:solidFill>
                <a:effectLst/>
                <a:latin typeface="Space Grotesk"/>
              </a:rPr>
              <a:t>.NET Framework v/s .NET Core?</a:t>
            </a:r>
          </a:p>
        </p:txBody>
      </p:sp>
      <p:pic>
        <p:nvPicPr>
          <p:cNvPr id="5122" name="Picture 2" descr="ASP.NET and ASP.NET Core comparison table. By Abto Software">
            <a:extLst>
              <a:ext uri="{FF2B5EF4-FFF2-40B4-BE49-F238E27FC236}">
                <a16:creationId xmlns:a16="http://schemas.microsoft.com/office/drawing/2014/main" id="{FEA0DD9F-C307-0BD7-0504-26CDFA8EC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721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areers | CareCloud">
            <a:extLst>
              <a:ext uri="{FF2B5EF4-FFF2-40B4-BE49-F238E27FC236}">
                <a16:creationId xmlns:a16="http://schemas.microsoft.com/office/drawing/2014/main" id="{D43042D2-9EF2-8A07-AF09-0E52ACFCA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644" y="6215514"/>
            <a:ext cx="2143538" cy="57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971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F18F3-C5FC-4397-9FC0-15886E00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321733"/>
            <a:ext cx="8178799" cy="113573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			Current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870A0-1868-4DFA-8FF5-9D79DD4A3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599" y="1457470"/>
            <a:ext cx="8178799" cy="507879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Its now called .NET (previously named as .NETCORE)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Current Version =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7.0.0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(Release on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8th November 2022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.NET Framework final version (4.8.1) was released 3 months ago.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new versions are planned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So, better focus on learning .NET Core over Framework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10" descr="Careers | CareCloud">
            <a:extLst>
              <a:ext uri="{FF2B5EF4-FFF2-40B4-BE49-F238E27FC236}">
                <a16:creationId xmlns:a16="http://schemas.microsoft.com/office/drawing/2014/main" id="{FE9D110C-1791-E289-F8D7-C0F939C8E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644" y="6215514"/>
            <a:ext cx="2143538" cy="57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917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0566-AD64-4843-81AE-CD159E40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62406"/>
          </a:xfrm>
        </p:spPr>
        <p:txBody>
          <a:bodyPr/>
          <a:lstStyle/>
          <a:p>
            <a:pPr algn="ctr"/>
            <a:r>
              <a:rPr lang="en-US" b="1" i="0" u="none" strike="noStrike" dirty="0">
                <a:solidFill>
                  <a:srgbClr val="141414"/>
                </a:solidFill>
                <a:effectLst/>
                <a:latin typeface="Space Grotesk"/>
              </a:rPr>
              <a:t>.NET Full stack</a:t>
            </a:r>
          </a:p>
        </p:txBody>
      </p:sp>
      <p:pic>
        <p:nvPicPr>
          <p:cNvPr id="6" name="Picture 10" descr="Careers | CareCloud">
            <a:extLst>
              <a:ext uri="{FF2B5EF4-FFF2-40B4-BE49-F238E27FC236}">
                <a16:creationId xmlns:a16="http://schemas.microsoft.com/office/drawing/2014/main" id="{D43042D2-9EF2-8A07-AF09-0E52ACFCA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644" y="6215514"/>
            <a:ext cx="2143538" cy="57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ow to become a full stack web developer from scratch - Pragim Tech">
            <a:extLst>
              <a:ext uri="{FF2B5EF4-FFF2-40B4-BE49-F238E27FC236}">
                <a16:creationId xmlns:a16="http://schemas.microsoft.com/office/drawing/2014/main" id="{07A20E21-34F8-9202-239D-627E40619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80" y="763303"/>
            <a:ext cx="8446301" cy="558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441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908" y="2847070"/>
            <a:ext cx="3982538" cy="1325563"/>
          </a:xfrm>
        </p:spPr>
        <p:txBody>
          <a:bodyPr>
            <a:normAutofit/>
          </a:bodyPr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5446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0566-AD64-4843-81AE-CD159E40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u="none" strike="noStrike" dirty="0">
                <a:solidFill>
                  <a:srgbClr val="141414"/>
                </a:solidFill>
                <a:effectLst/>
                <a:latin typeface="Space Grotesk"/>
              </a:rPr>
              <a:t>Why .NET is called .NET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32A56-BD70-4FC2-B326-D1687751C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early marketing thrust of .NET was web services and networking. </a:t>
            </a:r>
          </a:p>
          <a:p>
            <a:pPr algn="just"/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Just like there was dotcom word in early 2000s. Microsoft used as a marketing strategy.</a:t>
            </a:r>
            <a:endParaRPr lang="en-US" sz="240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2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.NET was supposed to make it easy both to write and consume web services. </a:t>
            </a:r>
            <a:endParaRPr lang="en-US" sz="2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sz="2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 particular, it was supposed to make it easier to call the web services that Microsoft was going to provide, and that everyone would then use: the ".NET My Services".</a:t>
            </a:r>
          </a:p>
        </p:txBody>
      </p:sp>
      <p:pic>
        <p:nvPicPr>
          <p:cNvPr id="4" name="Picture 10" descr="Careers | CareCloud">
            <a:extLst>
              <a:ext uri="{FF2B5EF4-FFF2-40B4-BE49-F238E27FC236}">
                <a16:creationId xmlns:a16="http://schemas.microsoft.com/office/drawing/2014/main" id="{DFB8555C-65EB-A685-9D9D-4C6DFE8DC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644" y="6215514"/>
            <a:ext cx="2143538" cy="57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17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0566-AD64-4843-81AE-CD159E40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u="none" strike="noStrike" dirty="0">
                <a:solidFill>
                  <a:srgbClr val="141414"/>
                </a:solidFill>
                <a:effectLst/>
                <a:latin typeface="Space Grotesk"/>
              </a:rPr>
              <a:t>What is .NET Framework?</a:t>
            </a:r>
          </a:p>
        </p:txBody>
      </p:sp>
      <p:pic>
        <p:nvPicPr>
          <p:cNvPr id="4" name="Picture 10" descr="Careers | CareCloud">
            <a:extLst>
              <a:ext uri="{FF2B5EF4-FFF2-40B4-BE49-F238E27FC236}">
                <a16:creationId xmlns:a16="http://schemas.microsoft.com/office/drawing/2014/main" id="{DFB8555C-65EB-A685-9D9D-4C6DFE8DC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644" y="6215514"/>
            <a:ext cx="2143538" cy="57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Updates to Citrix Workspace app for Windows Prerequisites">
            <a:extLst>
              <a:ext uri="{FF2B5EF4-FFF2-40B4-BE49-F238E27FC236}">
                <a16:creationId xmlns:a16="http://schemas.microsoft.com/office/drawing/2014/main" id="{C6075DF1-9771-73DB-CBD0-7A0BDAF7B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263" y="1302544"/>
            <a:ext cx="4579552" cy="212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ET Framework Initialization Error - Microsoft Community">
            <a:extLst>
              <a:ext uri="{FF2B5EF4-FFF2-40B4-BE49-F238E27FC236}">
                <a16:creationId xmlns:a16="http://schemas.microsoft.com/office/drawing/2014/main" id="{E20759A7-C726-7856-E610-25D98C499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05" y="2918376"/>
            <a:ext cx="5003237" cy="238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22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0566-AD64-4843-81AE-CD159E40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u="none" strike="noStrike" dirty="0">
                <a:solidFill>
                  <a:srgbClr val="141414"/>
                </a:solidFill>
                <a:effectLst/>
                <a:latin typeface="Space Grotesk"/>
              </a:rPr>
              <a:t>What is .NET Framework?</a:t>
            </a:r>
          </a:p>
        </p:txBody>
      </p:sp>
      <p:pic>
        <p:nvPicPr>
          <p:cNvPr id="4" name="Picture 10" descr="Careers | CareCloud">
            <a:extLst>
              <a:ext uri="{FF2B5EF4-FFF2-40B4-BE49-F238E27FC236}">
                <a16:creationId xmlns:a16="http://schemas.microsoft.com/office/drawing/2014/main" id="{DFB8555C-65EB-A685-9D9D-4C6DFE8DC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644" y="6215514"/>
            <a:ext cx="2143538" cy="57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3A83D-03A8-4825-3135-E2DDAB2F7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4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“a platform that offers services”</a:t>
            </a:r>
            <a:endParaRPr lang="en-US" sz="240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81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0566-AD64-4843-81AE-CD159E40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u="none" strike="noStrike" dirty="0">
                <a:solidFill>
                  <a:srgbClr val="141414"/>
                </a:solidFill>
                <a:effectLst/>
                <a:latin typeface="Space Grotesk"/>
              </a:rPr>
              <a:t>What is .NET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32A56-BD70-4FC2-B326-D1687751C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NET Framework is a software development framework for building and running applications on 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Windows.</a:t>
            </a:r>
          </a:p>
          <a:p>
            <a:pPr algn="just"/>
            <a:endParaRPr lang="en-US" sz="2400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sz="2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is a framework for developing web-based and windows-based applications within the Microsoft environment.</a:t>
            </a:r>
          </a:p>
          <a:p>
            <a:pPr algn="just"/>
            <a:endParaRPr lang="en-US" sz="2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It was specifically used for the development of WinForms, ASP.NET &amp; ADO.NET applications.</a:t>
            </a:r>
          </a:p>
          <a:p>
            <a:pPr algn="just"/>
            <a:endParaRPr lang="en-US" sz="240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2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was suppressed by the cross-platform</a:t>
            </a: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 .NET core project.</a:t>
            </a:r>
            <a:endParaRPr lang="en-US" sz="240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10" descr="Careers | CareCloud">
            <a:extLst>
              <a:ext uri="{FF2B5EF4-FFF2-40B4-BE49-F238E27FC236}">
                <a16:creationId xmlns:a16="http://schemas.microsoft.com/office/drawing/2014/main" id="{DFB8555C-65EB-A685-9D9D-4C6DFE8DC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644" y="6215514"/>
            <a:ext cx="2143538" cy="57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6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0566-AD64-4843-81AE-CD159E40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u="none" strike="noStrike" dirty="0">
                <a:solidFill>
                  <a:srgbClr val="141414"/>
                </a:solidFill>
                <a:effectLst/>
                <a:latin typeface="Space Grotesk"/>
              </a:rPr>
              <a:t>What is .NET Framework?</a:t>
            </a:r>
          </a:p>
        </p:txBody>
      </p:sp>
      <p:pic>
        <p:nvPicPr>
          <p:cNvPr id="4" name="Picture 10" descr="Careers | CareCloud">
            <a:extLst>
              <a:ext uri="{FF2B5EF4-FFF2-40B4-BE49-F238E27FC236}">
                <a16:creationId xmlns:a16="http://schemas.microsoft.com/office/drawing/2014/main" id="{DFB8555C-65EB-A685-9D9D-4C6DFE8DC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644" y="6215514"/>
            <a:ext cx="2143538" cy="57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B9BA9A-A2D1-9D3F-71A7-1DD8F3A65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1895681"/>
            <a:ext cx="78962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1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60A69EA-1DEC-D90B-201B-682E6B5D9284}"/>
              </a:ext>
            </a:extLst>
          </p:cNvPr>
          <p:cNvSpPr txBox="1">
            <a:spLocks/>
          </p:cNvSpPr>
          <p:nvPr/>
        </p:nvSpPr>
        <p:spPr>
          <a:xfrm>
            <a:off x="741294" y="-5197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141414"/>
                </a:solidFill>
                <a:latin typeface="Space Grotesk"/>
              </a:rPr>
              <a:t>Abstract Architecture of .NET Framework</a:t>
            </a:r>
          </a:p>
        </p:txBody>
      </p:sp>
      <p:pic>
        <p:nvPicPr>
          <p:cNvPr id="14" name="Picture 10" descr="Careers | CareCloud">
            <a:extLst>
              <a:ext uri="{FF2B5EF4-FFF2-40B4-BE49-F238E27FC236}">
                <a16:creationId xmlns:a16="http://schemas.microsoft.com/office/drawing/2014/main" id="{759AB6D4-5CE3-807B-D5B8-90EE4EA47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644" y="6215514"/>
            <a:ext cx="2143538" cy="57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7068C8-CD45-3CB8-A53C-761771A78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134" y="1662726"/>
            <a:ext cx="5539843" cy="399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8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60A69EA-1DEC-D90B-201B-682E6B5D9284}"/>
              </a:ext>
            </a:extLst>
          </p:cNvPr>
          <p:cNvSpPr txBox="1">
            <a:spLocks/>
          </p:cNvSpPr>
          <p:nvPr/>
        </p:nvSpPr>
        <p:spPr>
          <a:xfrm>
            <a:off x="741294" y="-5197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141414"/>
                </a:solidFill>
                <a:latin typeface="Space Grotesk"/>
              </a:rPr>
              <a:t>Detailed Architecture of .NET Framework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C1DA0C-5E44-313E-B8DF-EDEE83EEE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54" y="919804"/>
            <a:ext cx="4592595" cy="5938196"/>
          </a:xfrm>
          <a:prstGeom prst="rect">
            <a:avLst/>
          </a:prstGeom>
        </p:spPr>
      </p:pic>
      <p:pic>
        <p:nvPicPr>
          <p:cNvPr id="14" name="Picture 10" descr="Careers | CareCloud">
            <a:extLst>
              <a:ext uri="{FF2B5EF4-FFF2-40B4-BE49-F238E27FC236}">
                <a16:creationId xmlns:a16="http://schemas.microsoft.com/office/drawing/2014/main" id="{759AB6D4-5CE3-807B-D5B8-90EE4EA47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644" y="6215514"/>
            <a:ext cx="2143538" cy="57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169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DD860E6A0DC643A22CE77AE0ADE354" ma:contentTypeVersion="16" ma:contentTypeDescription="Create a new document." ma:contentTypeScope="" ma:versionID="6414ca0fc2386e28b8bcd686990ecfb6">
  <xsd:schema xmlns:xsd="http://www.w3.org/2001/XMLSchema" xmlns:xs="http://www.w3.org/2001/XMLSchema" xmlns:p="http://schemas.microsoft.com/office/2006/metadata/properties" xmlns:ns2="59fd9363-6725-42c0-bb98-2d6edfbb2d87" xmlns:ns3="3b6db1df-54de-41bb-b077-625bea4a589f" targetNamespace="http://schemas.microsoft.com/office/2006/metadata/properties" ma:root="true" ma:fieldsID="b235d742fdb9d7a23e32d4d4c2d88718" ns2:_="" ns3:_="">
    <xsd:import namespace="59fd9363-6725-42c0-bb98-2d6edfbb2d87"/>
    <xsd:import namespace="3b6db1df-54de-41bb-b077-625bea4a58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fd9363-6725-42c0-bb98-2d6edfbb2d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53ee3754-aba4-4692-9b91-40b19866e30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6db1df-54de-41bb-b077-625bea4a589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b465fdf4-474e-44c6-b108-3a2c1361927d}" ma:internalName="TaxCatchAll" ma:showField="CatchAllData" ma:web="3b6db1df-54de-41bb-b077-625bea4a589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9fd9363-6725-42c0-bb98-2d6edfbb2d87">
      <Terms xmlns="http://schemas.microsoft.com/office/infopath/2007/PartnerControls"/>
    </lcf76f155ced4ddcb4097134ff3c332f>
    <_Flow_SignoffStatus xmlns="59fd9363-6725-42c0-bb98-2d6edfbb2d87" xsi:nil="true"/>
    <TaxCatchAll xmlns="3b6db1df-54de-41bb-b077-625bea4a589f" xsi:nil="true"/>
  </documentManagement>
</p:properties>
</file>

<file path=customXml/itemProps1.xml><?xml version="1.0" encoding="utf-8"?>
<ds:datastoreItem xmlns:ds="http://schemas.openxmlformats.org/officeDocument/2006/customXml" ds:itemID="{BD8764A4-531E-49D8-8FA0-999E19304A25}"/>
</file>

<file path=customXml/itemProps2.xml><?xml version="1.0" encoding="utf-8"?>
<ds:datastoreItem xmlns:ds="http://schemas.openxmlformats.org/officeDocument/2006/customXml" ds:itemID="{B1F35602-942C-4880-BEFB-28A8082569C3}"/>
</file>

<file path=customXml/itemProps3.xml><?xml version="1.0" encoding="utf-8"?>
<ds:datastoreItem xmlns:ds="http://schemas.openxmlformats.org/officeDocument/2006/customXml" ds:itemID="{9968F042-4D7C-40C6-9710-DBED242FEAD3}"/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523</Words>
  <Application>Microsoft Office PowerPoint</Application>
  <PresentationFormat>On-screen Show (4:3)</PresentationFormat>
  <Paragraphs>69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</vt:lpstr>
      <vt:lpstr>Calibri</vt:lpstr>
      <vt:lpstr>Calibri Light</vt:lpstr>
      <vt:lpstr>Space Grotesk</vt:lpstr>
      <vt:lpstr>Office Theme</vt:lpstr>
      <vt:lpstr>PowerPoint Presentation</vt:lpstr>
      <vt:lpstr>Agenda</vt:lpstr>
      <vt:lpstr>Why .NET is called .NET ?</vt:lpstr>
      <vt:lpstr>What is .NET Framework?</vt:lpstr>
      <vt:lpstr>What is .NET Framework?</vt:lpstr>
      <vt:lpstr>What is .NET Framework?</vt:lpstr>
      <vt:lpstr>What is .NET Framework?</vt:lpstr>
      <vt:lpstr>PowerPoint Presentation</vt:lpstr>
      <vt:lpstr>PowerPoint Presentation</vt:lpstr>
      <vt:lpstr>Code Compilation Process</vt:lpstr>
      <vt:lpstr>What is .NET Core?</vt:lpstr>
      <vt:lpstr>.NET CORE</vt:lpstr>
      <vt:lpstr>.NET CORE</vt:lpstr>
      <vt:lpstr>.NET CORE</vt:lpstr>
      <vt:lpstr>What’s Common What’s not ?</vt:lpstr>
      <vt:lpstr>What’s not Supported</vt:lpstr>
      <vt:lpstr>Managing Expectations</vt:lpstr>
      <vt:lpstr>Managing Expectations</vt:lpstr>
      <vt:lpstr>Should I migrate my Project?</vt:lpstr>
      <vt:lpstr>.NET Framework v/s .NET Core?</vt:lpstr>
      <vt:lpstr>.NET Framework v/s .NET Core?</vt:lpstr>
      <vt:lpstr>   Current Versions</vt:lpstr>
      <vt:lpstr>.NET Full stack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Template  (Analysis &amp; Design Artifacts)</dc:title>
  <dc:creator>Ibrar Arshad</dc:creator>
  <cp:lastModifiedBy>Muhammad Hammad/CS-CUST</cp:lastModifiedBy>
  <cp:revision>123</cp:revision>
  <dcterms:created xsi:type="dcterms:W3CDTF">2020-12-11T11:37:45Z</dcterms:created>
  <dcterms:modified xsi:type="dcterms:W3CDTF">2022-11-28T18:26:06Z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0x010100BADD860E6A0DC643A22CE77AE0ADE354</vt:lpwstr>
  </property>
</Properties>
</file>