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  <p:sldMasterId id="2147483649" r:id="rId2"/>
  </p:sldMasterIdLst>
  <p:notesMasterIdLst>
    <p:notesMasterId r:id="rId22"/>
  </p:notesMasterIdLst>
  <p:sldIdLst>
    <p:sldId id="256" r:id="rId3"/>
    <p:sldId id="257" r:id="rId4"/>
    <p:sldId id="281" r:id="rId5"/>
    <p:sldId id="297" r:id="rId6"/>
    <p:sldId id="298" r:id="rId7"/>
    <p:sldId id="299" r:id="rId8"/>
    <p:sldId id="300" r:id="rId9"/>
    <p:sldId id="296" r:id="rId10"/>
    <p:sldId id="301" r:id="rId11"/>
    <p:sldId id="282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280" r:id="rId2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396" y="-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>
                <a:sym typeface="Calibri" panose="020F0502020204030204" pitchFamily="34" charset="0"/>
              </a:rPr>
              <a:t>Click to edit Template text styles</a:t>
            </a:r>
          </a:p>
          <a:p>
            <a:pPr lvl="1"/>
            <a:r>
              <a:rPr lang="en-US" altLang="en-US" noProof="0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noProof="0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noProof="0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noProof="0" smtClean="0">
                <a:sym typeface="Calibri" panose="020F0502020204030204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1pPr>
    <a:lvl2pPr indent="228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2pPr>
    <a:lvl3pPr indent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3pPr>
    <a:lvl4pPr indent="685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4pPr>
    <a:lvl5pPr indent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9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56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06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2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77307-0111-43B8-BCC1-F786239C77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24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40BAC-D14F-4C99-AAA2-B5B8C566A7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8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7400" cy="4938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4938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A89D1-2F0E-49DD-A35F-0032965C01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714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EBC9C-0CAE-4F7B-9B6B-784A855AE7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891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5D995-8111-4E92-9DAD-02E431F06F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39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CB708-7506-494B-B1E8-05558F965B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54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5" y="358775"/>
            <a:ext cx="4097338" cy="411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58775"/>
            <a:ext cx="4098925" cy="411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94725-55D4-4119-91B8-9D4BF8D8A2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620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DB610-55FC-4D51-8775-361A69F01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59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074AE-C312-4FC6-9B09-8FD319E2B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879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447BB-2181-43FA-ADD5-52360D39AC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498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5C352-C91D-433A-8486-962B0B0B8B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46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DC54C-EF54-4DC1-A253-5BA3AA07D4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1881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AA281-3767-48EF-B61D-B26F2FCEC4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152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A138B-FE83-4388-A096-47B25464C5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091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85975" cy="9937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74638"/>
            <a:ext cx="6110288" cy="993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E4767-648B-4CB3-9CD1-DA6FF35694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58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91B3-07DA-4E07-B3C7-99B8260BFF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04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07C13-C07D-40EA-9847-ED233A953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21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9298D-D5C8-4846-BEA6-9F8256C67E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49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6F86C-D645-4B21-8F7B-42D309F4CF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86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BA4BA-B7FE-4EC3-946F-A0116FEACD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2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C1900-2AA0-48B8-81D8-DE16CC0819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83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17C9B-8083-4139-8389-D20A96906D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02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1F8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229600" cy="99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 Black" panose="020B0A04020102020204" pitchFamily="34" charset="0"/>
              </a:rPr>
              <a:t>Click to edit Template title style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Template text styles</a:t>
            </a:r>
          </a:p>
          <a:p>
            <a:pPr lvl="1"/>
            <a:r>
              <a:rPr lang="en-US" alt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4419600" y="4767263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>
                <a:solidFill>
                  <a:srgbClr val="888888"/>
                </a:solidFill>
              </a:defRPr>
            </a:lvl1pPr>
          </a:lstStyle>
          <a:p>
            <a:pPr>
              <a:defRPr/>
            </a:pPr>
            <a:fld id="{893D67D4-1443-4BE3-BF52-D3B6781B09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  <a:sym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  <a:sym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  <a:sym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  <a:sym typeface="Arial Black" panose="020B0A0402010202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  <a:sym typeface="Arial Black" panose="020B0A0402010202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  <a:sym typeface="Arial Black" panose="020B0A0402010202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  <a:sym typeface="Arial Black" panose="020B0A0402010202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  <a:sym typeface="Arial Black" panose="020B0A040201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indent="457200"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indent="914400"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indent="1371600"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indent="1828800"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5943600" y="4321175"/>
            <a:ext cx="3200400" cy="820738"/>
            <a:chOff x="0" y="0"/>
            <a:chExt cx="3200400" cy="820878"/>
          </a:xfrm>
        </p:grpSpPr>
        <p:sp>
          <p:nvSpPr>
            <p:cNvPr id="2" name="AutoShape 2" descr="Right Triangle 19"/>
            <p:cNvSpPr>
              <a:spLocks/>
            </p:cNvSpPr>
            <p:nvPr/>
          </p:nvSpPr>
          <p:spPr bwMode="auto">
            <a:xfrm flipH="1">
              <a:off x="0" y="0"/>
              <a:ext cx="3200400" cy="82087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8BD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  <p:pic>
          <p:nvPicPr>
            <p:cNvPr id="2054" name="Picture 3" descr="Picture 2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5514" y="343998"/>
              <a:ext cx="1195225" cy="315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051" name="Rectangle 4"/>
          <p:cNvSpPr>
            <a:spLocks noGrp="1"/>
          </p:cNvSpPr>
          <p:nvPr>
            <p:ph type="body" sz="quarter" idx="1"/>
          </p:nvPr>
        </p:nvSpPr>
        <p:spPr bwMode="auto">
          <a:xfrm>
            <a:off x="396875" y="358775"/>
            <a:ext cx="83486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Template text styles</a:t>
            </a:r>
          </a:p>
          <a:p>
            <a:pPr lvl="1"/>
            <a:r>
              <a:rPr lang="en-US" alt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053" name="Rectangle 5"/>
          <p:cNvSpPr>
            <a:spLocks noGrp="1"/>
          </p:cNvSpPr>
          <p:nvPr>
            <p:ph type="sldNum" sz="quarter" idx="2"/>
          </p:nvPr>
        </p:nvSpPr>
        <p:spPr bwMode="auto">
          <a:xfrm>
            <a:off x="4419600" y="4767263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>
                <a:solidFill>
                  <a:srgbClr val="888888"/>
                </a:solidFill>
              </a:defRPr>
            </a:lvl1pPr>
          </a:lstStyle>
          <a:p>
            <a:pPr>
              <a:defRPr/>
            </a:pPr>
            <a:fld id="{01F0C092-2321-4285-9C35-DF92E81AED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  <a:sym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  <a:sym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  <a:sym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  <a:sym typeface="Arial Black" panose="020B0A0402010202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  <a:sym typeface="Arial Black" panose="020B0A0402010202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  <a:sym typeface="Arial Black" panose="020B0A0402010202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  <a:sym typeface="Arial Black" panose="020B0A0402010202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  <a:sym typeface="Arial Black" panose="020B0A040201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indent="457200"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indent="914400"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indent="1371600"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indent="1828800"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 descr="Text Placeholder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00150"/>
            <a:ext cx="7515225" cy="2301257"/>
          </a:xfrm>
        </p:spPr>
        <p:txBody>
          <a:bodyPr anchor="ctr"/>
          <a:lstStyle/>
          <a:p>
            <a:pPr algn="ctr" defTabSz="812800" eaLnBrk="1"/>
            <a:r>
              <a:rPr lang="en-US" sz="4800" b="1" dirty="0" smtClean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Design </a:t>
            </a:r>
            <a:r>
              <a:rPr lang="en-US" sz="48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Principles of </a:t>
            </a:r>
            <a:endParaRPr lang="en-US" sz="4800" b="1" dirty="0" smtClean="0">
              <a:solidFill>
                <a:srgbClr val="FFFFF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 defTabSz="812800" eaLnBrk="1"/>
            <a:r>
              <a:rPr lang="en-US" sz="4800" b="1" dirty="0" smtClean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 </a:t>
            </a:r>
            <a:r>
              <a:rPr lang="en-US" sz="4500" b="1" dirty="0" smtClean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Software Development</a:t>
            </a:r>
            <a:endParaRPr lang="en-US" altLang="en-US" sz="4500" b="1" dirty="0" smtClean="0">
              <a:solidFill>
                <a:srgbClr val="FFFFFF"/>
              </a:solidFill>
              <a:latin typeface="Segoe UI Black" panose="020B0A02040204020203" pitchFamily="34" charset="0"/>
              <a:ea typeface="Segoe UI Black" panose="020B0A02040204020203" pitchFamily="34" charset="0"/>
              <a:sym typeface="Proxima Nova Rg" charset="0"/>
            </a:endParaRPr>
          </a:p>
        </p:txBody>
      </p:sp>
      <p:grpSp>
        <p:nvGrpSpPr>
          <p:cNvPr id="4099" name="Group 2"/>
          <p:cNvGrpSpPr>
            <a:grpSpLocks/>
          </p:cNvGrpSpPr>
          <p:nvPr/>
        </p:nvGrpSpPr>
        <p:grpSpPr bwMode="auto">
          <a:xfrm>
            <a:off x="4691063" y="4002088"/>
            <a:ext cx="4452937" cy="1141412"/>
            <a:chOff x="0" y="0"/>
            <a:chExt cx="4452011" cy="1141451"/>
          </a:xfrm>
        </p:grpSpPr>
        <p:sp>
          <p:nvSpPr>
            <p:cNvPr id="4101" name="AutoShape 3" descr="object 4"/>
            <p:cNvSpPr>
              <a:spLocks/>
            </p:cNvSpPr>
            <p:nvPr/>
          </p:nvSpPr>
          <p:spPr bwMode="auto">
            <a:xfrm>
              <a:off x="1375499" y="221948"/>
              <a:ext cx="3076512" cy="91950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0"/>
                  </a:moveTo>
                  <a:lnTo>
                    <a:pt x="0" y="21600"/>
                  </a:lnTo>
                  <a:lnTo>
                    <a:pt x="21600" y="21593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F8BD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en-US"/>
            </a:p>
          </p:txBody>
        </p:sp>
        <p:sp>
          <p:nvSpPr>
            <p:cNvPr id="4102" name="Rectangle 4" descr="object 5"/>
            <p:cNvSpPr>
              <a:spLocks/>
            </p:cNvSpPr>
            <p:nvPr/>
          </p:nvSpPr>
          <p:spPr bwMode="auto">
            <a:xfrm>
              <a:off x="3013304" y="636756"/>
              <a:ext cx="1258825" cy="338329"/>
            </a:xfrm>
            <a:prstGeom prst="rect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>
              <a:lvl1pPr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9pPr>
            </a:lstStyle>
            <a:p>
              <a:pPr eaLnBrk="1"/>
              <a:endParaRPr lang="en-US" altLang="en-US"/>
            </a:p>
          </p:txBody>
        </p:sp>
        <p:sp>
          <p:nvSpPr>
            <p:cNvPr id="4103" name="AutoShape 5" descr="object 6"/>
            <p:cNvSpPr>
              <a:spLocks/>
            </p:cNvSpPr>
            <p:nvPr/>
          </p:nvSpPr>
          <p:spPr bwMode="auto">
            <a:xfrm>
              <a:off x="0" y="0"/>
              <a:ext cx="4451998" cy="1141201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59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endParaRPr lang="en-US"/>
            </a:p>
          </p:txBody>
        </p:sp>
        <p:sp>
          <p:nvSpPr>
            <p:cNvPr id="4104" name="Rectangle 6" descr="object 7"/>
            <p:cNvSpPr>
              <a:spLocks/>
            </p:cNvSpPr>
            <p:nvPr/>
          </p:nvSpPr>
          <p:spPr bwMode="auto">
            <a:xfrm>
              <a:off x="2376271" y="472164"/>
              <a:ext cx="1673352" cy="445009"/>
            </a:xfrm>
            <a:prstGeom prst="rect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>
              <a:lvl1pPr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9pPr>
            </a:lstStyle>
            <a:p>
              <a:pPr eaLnBrk="1"/>
              <a:endParaRPr lang="en-US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Text Placeholder 2"/>
          <p:cNvSpPr>
            <a:spLocks noGrp="1" noChangeArrowheads="1"/>
          </p:cNvSpPr>
          <p:nvPr>
            <p:ph type="body" sz="quarter" idx="1"/>
          </p:nvPr>
        </p:nvSpPr>
        <p:spPr>
          <a:xfrm>
            <a:off x="381000" y="242885"/>
            <a:ext cx="5562599" cy="482601"/>
          </a:xfrm>
        </p:spPr>
        <p:txBody>
          <a:bodyPr/>
          <a:lstStyle/>
          <a:p>
            <a:pPr eaLnBrk="1"/>
            <a:r>
              <a:rPr lang="en-US" sz="2400" b="1" dirty="0" smtClean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 Single </a:t>
            </a:r>
            <a:r>
              <a:rPr lang="en-US" sz="24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Responsibility Principle </a:t>
            </a:r>
            <a:r>
              <a:rPr lang="en-US" sz="2400" b="1" dirty="0" smtClean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(SRP)</a:t>
            </a:r>
            <a:endParaRPr lang="en-US" sz="2400" b="1" dirty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</p:txBody>
      </p:sp>
      <p:sp>
        <p:nvSpPr>
          <p:cNvPr id="5124" name="Rectangle 3" descr="Text Placeholder 3"/>
          <p:cNvSpPr>
            <a:spLocks/>
          </p:cNvSpPr>
          <p:nvPr/>
        </p:nvSpPr>
        <p:spPr bwMode="auto">
          <a:xfrm>
            <a:off x="417513" y="687386"/>
            <a:ext cx="6211887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Single Responsibility Principle </a:t>
            </a:r>
            <a:r>
              <a:rPr lang="en-US" sz="1600" dirty="0" smtClean="0">
                <a:latin typeface="+mn-lt"/>
              </a:rPr>
              <a:t>states </a:t>
            </a:r>
            <a:r>
              <a:rPr lang="en-US" sz="1600" dirty="0">
                <a:latin typeface="+mn-lt"/>
              </a:rPr>
              <a:t>that there should </a:t>
            </a:r>
            <a:r>
              <a:rPr lang="en-US" sz="1600" dirty="0" smtClean="0">
                <a:latin typeface="+mn-lt"/>
              </a:rPr>
              <a:t>never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n-lt"/>
              </a:rPr>
              <a:t>be </a:t>
            </a:r>
            <a:r>
              <a:rPr lang="en-US" sz="1600" dirty="0">
                <a:latin typeface="+mn-lt"/>
              </a:rPr>
              <a:t>more </a:t>
            </a:r>
            <a:r>
              <a:rPr lang="en-US" sz="1600" dirty="0" smtClean="0">
                <a:latin typeface="+mn-lt"/>
              </a:rPr>
              <a:t>than one reason </a:t>
            </a:r>
            <a:r>
              <a:rPr lang="en-US" sz="1600" dirty="0">
                <a:latin typeface="+mn-lt"/>
              </a:rPr>
              <a:t>for a class to change. This means that </a:t>
            </a:r>
            <a:endParaRPr lang="en-US" sz="1600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n-lt"/>
              </a:rPr>
              <a:t>you should </a:t>
            </a:r>
            <a:r>
              <a:rPr lang="en-US" sz="1600" dirty="0">
                <a:latin typeface="+mn-lt"/>
              </a:rPr>
              <a:t>design </a:t>
            </a:r>
            <a:r>
              <a:rPr lang="en-US" sz="1600" dirty="0" smtClean="0">
                <a:latin typeface="+mn-lt"/>
              </a:rPr>
              <a:t>your </a:t>
            </a:r>
            <a:r>
              <a:rPr lang="en-US" sz="1600" dirty="0">
                <a:latin typeface="+mn-lt"/>
              </a:rPr>
              <a:t>classes in such a way that each class </a:t>
            </a:r>
            <a:r>
              <a:rPr lang="en-US" sz="1600" dirty="0" smtClean="0">
                <a:latin typeface="+mn-lt"/>
              </a:rPr>
              <a:t>should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n-lt"/>
              </a:rPr>
              <a:t>have </a:t>
            </a:r>
            <a:r>
              <a:rPr lang="en-US" sz="1600" dirty="0">
                <a:latin typeface="+mn-lt"/>
              </a:rPr>
              <a:t>a single </a:t>
            </a:r>
            <a:r>
              <a:rPr lang="en-US" sz="1600" dirty="0" smtClean="0">
                <a:latin typeface="+mn-lt"/>
              </a:rPr>
              <a:t>purpose.</a:t>
            </a:r>
          </a:p>
          <a:p>
            <a:pPr>
              <a:lnSpc>
                <a:spcPct val="150000"/>
              </a:lnSpc>
            </a:pPr>
            <a:endParaRPr lang="en-US" sz="1600" b="1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+mn-lt"/>
              </a:rPr>
              <a:t>Example</a:t>
            </a:r>
            <a:endParaRPr lang="en-US" sz="1600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n-lt"/>
              </a:rPr>
              <a:t>An </a:t>
            </a:r>
            <a:r>
              <a:rPr lang="en-US" sz="1600" b="1" dirty="0">
                <a:latin typeface="+mn-lt"/>
              </a:rPr>
              <a:t>Account class </a:t>
            </a:r>
            <a:r>
              <a:rPr lang="en-US" sz="1600" dirty="0">
                <a:latin typeface="+mn-lt"/>
              </a:rPr>
              <a:t>is responsible for managing </a:t>
            </a:r>
            <a:r>
              <a:rPr lang="en-US" sz="1600" dirty="0" smtClean="0">
                <a:latin typeface="+mn-lt"/>
              </a:rPr>
              <a:t>Current </a:t>
            </a:r>
            <a:r>
              <a:rPr lang="en-US" sz="1600" dirty="0">
                <a:latin typeface="+mn-lt"/>
              </a:rPr>
              <a:t>and </a:t>
            </a:r>
            <a:r>
              <a:rPr lang="en-US" sz="1600" dirty="0" smtClean="0">
                <a:latin typeface="+mn-lt"/>
              </a:rPr>
              <a:t>Saving Account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n-lt"/>
              </a:rPr>
              <a:t>but </a:t>
            </a:r>
            <a:r>
              <a:rPr lang="en-US" sz="1600" dirty="0">
                <a:latin typeface="+mn-lt"/>
              </a:rPr>
              <a:t>a </a:t>
            </a:r>
            <a:r>
              <a:rPr lang="en-US" sz="1600" b="1" dirty="0" err="1" smtClean="0">
                <a:latin typeface="+mn-lt"/>
              </a:rPr>
              <a:t>CurrentAccount</a:t>
            </a:r>
            <a:r>
              <a:rPr lang="en-US" sz="1600" dirty="0" smtClean="0">
                <a:latin typeface="+mn-lt"/>
              </a:rPr>
              <a:t> and </a:t>
            </a:r>
            <a:r>
              <a:rPr lang="en-US" sz="1600" dirty="0">
                <a:latin typeface="+mn-lt"/>
              </a:rPr>
              <a:t>a </a:t>
            </a:r>
            <a:r>
              <a:rPr lang="en-US" sz="1600" b="1" dirty="0" err="1">
                <a:latin typeface="+mn-lt"/>
              </a:rPr>
              <a:t>SavingAccount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classes </a:t>
            </a:r>
            <a:r>
              <a:rPr lang="en-US" sz="1600" dirty="0">
                <a:latin typeface="+mn-lt"/>
              </a:rPr>
              <a:t>would </a:t>
            </a:r>
            <a:r>
              <a:rPr lang="en-US" sz="1600" dirty="0" smtClean="0">
                <a:latin typeface="+mn-lt"/>
              </a:rPr>
              <a:t>be </a:t>
            </a:r>
            <a:r>
              <a:rPr lang="en-US" sz="1600" dirty="0">
                <a:latin typeface="+mn-lt"/>
              </a:rPr>
              <a:t>responsible </a:t>
            </a:r>
            <a:endParaRPr lang="en-US" sz="1600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n-lt"/>
              </a:rPr>
              <a:t>for managing </a:t>
            </a:r>
            <a:r>
              <a:rPr lang="en-US" sz="1600" dirty="0">
                <a:latin typeface="+mn-lt"/>
              </a:rPr>
              <a:t>current and </a:t>
            </a:r>
            <a:r>
              <a:rPr lang="en-US" sz="1600" dirty="0" smtClean="0">
                <a:latin typeface="+mn-lt"/>
              </a:rPr>
              <a:t>saving </a:t>
            </a:r>
            <a:r>
              <a:rPr lang="en-US" sz="1600" dirty="0">
                <a:latin typeface="+mn-lt"/>
              </a:rPr>
              <a:t>accounts </a:t>
            </a:r>
            <a:r>
              <a:rPr lang="en-US" sz="1600" dirty="0" smtClean="0">
                <a:latin typeface="+mn-lt"/>
              </a:rPr>
              <a:t>respectively</a:t>
            </a:r>
            <a:r>
              <a:rPr lang="en-US" sz="1600" dirty="0">
                <a:latin typeface="+mn-lt"/>
              </a:rPr>
              <a:t>. Hence both are </a:t>
            </a:r>
            <a:endParaRPr lang="en-US" sz="1600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n-lt"/>
              </a:rPr>
              <a:t>responsible for </a:t>
            </a:r>
            <a:r>
              <a:rPr lang="en-US" sz="1600" dirty="0">
                <a:latin typeface="+mn-lt"/>
              </a:rPr>
              <a:t>single purpose only. </a:t>
            </a:r>
            <a:endParaRPr lang="en-US" altLang="en-US" sz="1600" dirty="0" smtClean="0">
              <a:latin typeface="+mn-lt"/>
              <a:sym typeface="Helvetica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514350"/>
            <a:ext cx="2257067" cy="374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90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Text Placeholder 2"/>
          <p:cNvSpPr>
            <a:spLocks noGrp="1" noChangeArrowheads="1"/>
          </p:cNvSpPr>
          <p:nvPr>
            <p:ph type="body" sz="quarter" idx="1"/>
          </p:nvPr>
        </p:nvSpPr>
        <p:spPr>
          <a:xfrm>
            <a:off x="304800" y="204785"/>
            <a:ext cx="5562599" cy="482601"/>
          </a:xfrm>
        </p:spPr>
        <p:txBody>
          <a:bodyPr/>
          <a:lstStyle/>
          <a:p>
            <a:pPr eaLnBrk="1"/>
            <a:endParaRPr lang="en-US" sz="2400" b="1" dirty="0" smtClean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r>
              <a:rPr lang="en-US" sz="24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2400" b="1" dirty="0" smtClean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Open-Closes </a:t>
            </a:r>
            <a:r>
              <a:rPr lang="en-US" sz="24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Principle ( (OCP) </a:t>
            </a:r>
          </a:p>
          <a:p>
            <a:pPr eaLnBrk="1"/>
            <a:endParaRPr lang="en-US" sz="2400" b="1" dirty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</p:txBody>
      </p:sp>
      <p:sp>
        <p:nvSpPr>
          <p:cNvPr id="5124" name="Rectangle 3" descr="Text Placeholder 3"/>
          <p:cNvSpPr>
            <a:spLocks/>
          </p:cNvSpPr>
          <p:nvPr/>
        </p:nvSpPr>
        <p:spPr bwMode="auto">
          <a:xfrm>
            <a:off x="417513" y="687387"/>
            <a:ext cx="8193087" cy="409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Open-Closes </a:t>
            </a:r>
            <a:r>
              <a:rPr lang="en-US" sz="1600" b="1" dirty="0" smtClean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Principle </a:t>
            </a:r>
            <a:r>
              <a:rPr lang="en-US" sz="1600" dirty="0"/>
              <a:t>states that software entities (classes, </a:t>
            </a:r>
            <a:r>
              <a:rPr lang="en-US" sz="1600" dirty="0" smtClean="0"/>
              <a:t>modules, functions</a:t>
            </a:r>
            <a:r>
              <a:rPr lang="en-US" sz="1600" dirty="0"/>
              <a:t>, etc.) should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be open </a:t>
            </a:r>
            <a:r>
              <a:rPr lang="en-US" sz="1600" dirty="0"/>
              <a:t>for extension but closed for modification. </a:t>
            </a:r>
            <a:r>
              <a:rPr lang="en-US" sz="1600" dirty="0" smtClean="0"/>
              <a:t>The </a:t>
            </a:r>
            <a:r>
              <a:rPr lang="en-US" sz="1600" dirty="0"/>
              <a:t>"closed" part of the rule states that once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a module </a:t>
            </a:r>
            <a:r>
              <a:rPr lang="en-US" sz="1600" dirty="0"/>
              <a:t>has been developed </a:t>
            </a:r>
            <a:r>
              <a:rPr lang="en-US" sz="1600" dirty="0" smtClean="0"/>
              <a:t>and </a:t>
            </a:r>
            <a:r>
              <a:rPr lang="en-US" sz="1600" dirty="0"/>
              <a:t>tested, the code should only be changed to correct bugs. The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"</a:t>
            </a:r>
            <a:r>
              <a:rPr lang="en-US" sz="1600" dirty="0"/>
              <a:t>open" </a:t>
            </a:r>
            <a:r>
              <a:rPr lang="en-US" sz="1600" dirty="0" smtClean="0"/>
              <a:t>part </a:t>
            </a:r>
            <a:r>
              <a:rPr lang="en-US" sz="1600" dirty="0"/>
              <a:t>says that you should be able to extend existing code in order to </a:t>
            </a:r>
            <a:r>
              <a:rPr lang="en-US" sz="1600" dirty="0" smtClean="0"/>
              <a:t>introduce </a:t>
            </a:r>
            <a:r>
              <a:rPr lang="en-US" sz="1600" dirty="0"/>
              <a:t>new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functionality</a:t>
            </a:r>
            <a:r>
              <a:rPr lang="en-US" sz="1600" dirty="0"/>
              <a:t>.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Example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A </a:t>
            </a:r>
            <a:r>
              <a:rPr lang="en-US" sz="1600" dirty="0" err="1"/>
              <a:t>PaymentGateway</a:t>
            </a:r>
            <a:r>
              <a:rPr lang="en-US" sz="1600" dirty="0"/>
              <a:t> base class contains all basic payment related properties </a:t>
            </a:r>
            <a:r>
              <a:rPr lang="en-US" sz="1600" dirty="0" smtClean="0"/>
              <a:t>and </a:t>
            </a:r>
            <a:r>
              <a:rPr lang="en-US" sz="1600" dirty="0"/>
              <a:t>methods. This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class </a:t>
            </a:r>
            <a:r>
              <a:rPr lang="en-US" sz="1600" dirty="0"/>
              <a:t>can be extended by different </a:t>
            </a:r>
            <a:r>
              <a:rPr lang="en-US" sz="1600" dirty="0" err="1"/>
              <a:t>PaymentGateway</a:t>
            </a:r>
            <a:r>
              <a:rPr lang="en-US" sz="1600" dirty="0"/>
              <a:t> </a:t>
            </a:r>
            <a:r>
              <a:rPr lang="en-US" sz="1600" dirty="0" smtClean="0"/>
              <a:t>classes </a:t>
            </a:r>
            <a:r>
              <a:rPr lang="en-US" sz="1600" dirty="0"/>
              <a:t>for different payment gateway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vendors </a:t>
            </a:r>
            <a:r>
              <a:rPr lang="en-US" sz="1600" dirty="0"/>
              <a:t>to achieve theirs </a:t>
            </a:r>
            <a:r>
              <a:rPr lang="en-US" sz="1600" dirty="0" smtClean="0"/>
              <a:t>functionalities</a:t>
            </a:r>
            <a:r>
              <a:rPr lang="en-US" sz="1600" dirty="0"/>
              <a:t>. Hence it is open for extension but closed for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modification</a:t>
            </a:r>
            <a:r>
              <a:rPr lang="en-US" sz="1600" dirty="0"/>
              <a:t>.</a:t>
            </a:r>
            <a:endParaRPr lang="en-US" altLang="en-US" sz="1600" dirty="0"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7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495" y="4324350"/>
            <a:ext cx="3222505" cy="819150"/>
          </a:xfrm>
          <a:prstGeom prst="rect">
            <a:avLst/>
          </a:prstGeom>
        </p:spPr>
      </p:pic>
      <p:pic>
        <p:nvPicPr>
          <p:cNvPr id="9218" name="Picture 2" descr="https://dotnettutorials.net/wp-content/uploads/2018/06/Violating-open-Closed-principle-in-C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0999" y="666750"/>
            <a:ext cx="701228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 descr="Text Placeholder 2"/>
          <p:cNvSpPr>
            <a:spLocks noGrp="1" noChangeArrowheads="1"/>
          </p:cNvSpPr>
          <p:nvPr>
            <p:ph type="body" sz="quarter" idx="1"/>
          </p:nvPr>
        </p:nvSpPr>
        <p:spPr>
          <a:xfrm>
            <a:off x="304800" y="204785"/>
            <a:ext cx="5562599" cy="482601"/>
          </a:xfrm>
        </p:spPr>
        <p:txBody>
          <a:bodyPr/>
          <a:lstStyle/>
          <a:p>
            <a:pPr eaLnBrk="1"/>
            <a:endParaRPr lang="en-US" sz="2400" b="1" dirty="0" smtClean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r>
              <a:rPr lang="en-US" sz="24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2400" b="1" dirty="0" smtClean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Open-Closes </a:t>
            </a:r>
            <a:r>
              <a:rPr lang="en-US" sz="24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Principle ( (OCP) </a:t>
            </a:r>
          </a:p>
          <a:p>
            <a:pPr eaLnBrk="1"/>
            <a:endParaRPr lang="en-US" sz="2400" b="1" dirty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615596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Text Placeholder 2"/>
          <p:cNvSpPr>
            <a:spLocks noGrp="1" noChangeArrowheads="1"/>
          </p:cNvSpPr>
          <p:nvPr>
            <p:ph type="body" sz="quarter" idx="1"/>
          </p:nvPr>
        </p:nvSpPr>
        <p:spPr>
          <a:xfrm>
            <a:off x="304800" y="204785"/>
            <a:ext cx="5562599" cy="482601"/>
          </a:xfrm>
        </p:spPr>
        <p:txBody>
          <a:bodyPr/>
          <a:lstStyle/>
          <a:p>
            <a:pPr eaLnBrk="1"/>
            <a:endParaRPr lang="en-US" sz="2400" b="1" dirty="0" smtClean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r>
              <a:rPr lang="en-US" sz="24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2400" b="1" dirty="0" err="1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Liskov</a:t>
            </a:r>
            <a:r>
              <a:rPr lang="en-US" sz="24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 Substitution </a:t>
            </a:r>
            <a:r>
              <a:rPr lang="en-US" sz="2400" b="1" dirty="0" smtClean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Principle (LSP) </a:t>
            </a:r>
            <a:endParaRPr lang="en-US" sz="2400" b="1" dirty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endParaRPr lang="en-US" sz="2400" b="1" dirty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</p:txBody>
      </p:sp>
      <p:sp>
        <p:nvSpPr>
          <p:cNvPr id="5124" name="Rectangle 3" descr="Text Placeholder 3"/>
          <p:cNvSpPr>
            <a:spLocks/>
          </p:cNvSpPr>
          <p:nvPr/>
        </p:nvSpPr>
        <p:spPr bwMode="auto">
          <a:xfrm>
            <a:off x="337457" y="682590"/>
            <a:ext cx="8497886" cy="409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Liskov</a:t>
            </a:r>
            <a:r>
              <a:rPr lang="en-US" sz="16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 Substitution Principle </a:t>
            </a:r>
            <a:r>
              <a:rPr lang="en-US" sz="1600" dirty="0" smtClean="0"/>
              <a:t>states </a:t>
            </a:r>
            <a:r>
              <a:rPr lang="en-US" sz="1600" dirty="0"/>
              <a:t>that functions that use pointers or references to base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classes must </a:t>
            </a:r>
            <a:r>
              <a:rPr lang="en-US" sz="1600" dirty="0"/>
              <a:t>be able to use objects of derived classes without knowing it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Example</a:t>
            </a:r>
            <a:endParaRPr lang="en-US" sz="1600" dirty="0"/>
          </a:p>
        </p:txBody>
      </p:sp>
      <p:pic>
        <p:nvPicPr>
          <p:cNvPr id="10242" name="Picture 2" descr="https://www.javabrahman.com/wp-content/uploads/LiskovSubstitutionPrincip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9"/>
          <a:stretch/>
        </p:blipFill>
        <p:spPr bwMode="auto">
          <a:xfrm>
            <a:off x="304800" y="2038350"/>
            <a:ext cx="7086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041" y="4309236"/>
            <a:ext cx="3281959" cy="83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145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Text Placeholder 2"/>
          <p:cNvSpPr>
            <a:spLocks noGrp="1" noChangeArrowheads="1"/>
          </p:cNvSpPr>
          <p:nvPr>
            <p:ph type="body" sz="quarter" idx="1"/>
          </p:nvPr>
        </p:nvSpPr>
        <p:spPr>
          <a:xfrm>
            <a:off x="304800" y="204785"/>
            <a:ext cx="5562599" cy="482601"/>
          </a:xfrm>
        </p:spPr>
        <p:txBody>
          <a:bodyPr/>
          <a:lstStyle/>
          <a:p>
            <a:pPr eaLnBrk="1"/>
            <a:endParaRPr lang="en-US" sz="2400" b="1" dirty="0" smtClean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r>
              <a:rPr lang="en-US" sz="24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 Interface Segregation Principle (ISP) </a:t>
            </a:r>
          </a:p>
          <a:p>
            <a:pPr eaLnBrk="1"/>
            <a:endParaRPr lang="en-US" sz="2400" b="1" dirty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</p:txBody>
      </p:sp>
      <p:sp>
        <p:nvSpPr>
          <p:cNvPr id="5124" name="Rectangle 3" descr="Text Placeholder 3"/>
          <p:cNvSpPr>
            <a:spLocks/>
          </p:cNvSpPr>
          <p:nvPr/>
        </p:nvSpPr>
        <p:spPr bwMode="auto">
          <a:xfrm>
            <a:off x="417514" y="687387"/>
            <a:ext cx="5068886" cy="409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1F8BDE"/>
                </a:solidFill>
                <a:latin typeface="+mn-lt"/>
                <a:ea typeface="Proxima Nova"/>
                <a:cs typeface="Proxima Nova"/>
              </a:rPr>
              <a:t>Interface Segregation Principle </a:t>
            </a:r>
            <a:r>
              <a:rPr lang="en-US" sz="1600" dirty="0" smtClean="0">
                <a:latin typeface="+mn-lt"/>
              </a:rPr>
              <a:t>states </a:t>
            </a:r>
            <a:r>
              <a:rPr lang="en-US" sz="1600" dirty="0">
                <a:latin typeface="+mn-lt"/>
              </a:rPr>
              <a:t>that Clients should </a:t>
            </a:r>
            <a:endParaRPr lang="en-US" sz="1600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n-lt"/>
              </a:rPr>
              <a:t>not </a:t>
            </a:r>
            <a:r>
              <a:rPr lang="en-US" sz="1600" dirty="0">
                <a:latin typeface="+mn-lt"/>
              </a:rPr>
              <a:t>be forced to depend upon interfaces that they don’t </a:t>
            </a:r>
            <a:endParaRPr lang="en-US" sz="1600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n-lt"/>
              </a:rPr>
              <a:t>use</a:t>
            </a:r>
            <a:r>
              <a:rPr lang="en-US" sz="1600" dirty="0">
                <a:latin typeface="+mn-lt"/>
              </a:rPr>
              <a:t>. This means the number of members in the interface </a:t>
            </a:r>
            <a:endParaRPr lang="en-US" sz="1600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n-lt"/>
              </a:rPr>
              <a:t>that </a:t>
            </a:r>
            <a:r>
              <a:rPr lang="en-US" sz="1600" dirty="0">
                <a:latin typeface="+mn-lt"/>
              </a:rPr>
              <a:t>is visible to the dependent class should be </a:t>
            </a:r>
            <a:r>
              <a:rPr lang="en-US" sz="1600" dirty="0" smtClean="0">
                <a:latin typeface="+mn-lt"/>
              </a:rPr>
              <a:t>minimized</a:t>
            </a:r>
            <a:r>
              <a:rPr lang="en-US" sz="1600" dirty="0"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b="1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+mn-lt"/>
              </a:rPr>
              <a:t>Example</a:t>
            </a:r>
            <a:endParaRPr lang="en-US" sz="1600" b="1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n-lt"/>
              </a:rPr>
              <a:t>The </a:t>
            </a:r>
            <a:r>
              <a:rPr lang="en-US" sz="1600" dirty="0">
                <a:latin typeface="+mn-lt"/>
              </a:rPr>
              <a:t>service interface that is exposed to the client should </a:t>
            </a:r>
            <a:endParaRPr lang="en-US" sz="1600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n-lt"/>
              </a:rPr>
              <a:t>contains </a:t>
            </a:r>
            <a:r>
              <a:rPr lang="en-US" sz="1600" dirty="0">
                <a:latin typeface="+mn-lt"/>
              </a:rPr>
              <a:t>only client related methods not all</a:t>
            </a:r>
          </a:p>
        </p:txBody>
      </p:sp>
      <p:pic>
        <p:nvPicPr>
          <p:cNvPr id="11266" name="Picture 2" descr="https://blog.ndepend.com/wp-content/uploads/IS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8" r="14452" b="20272"/>
          <a:stretch/>
        </p:blipFill>
        <p:spPr bwMode="auto">
          <a:xfrm>
            <a:off x="5257800" y="687386"/>
            <a:ext cx="3886200" cy="363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320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Text Placeholder 2"/>
          <p:cNvSpPr>
            <a:spLocks noGrp="1" noChangeArrowheads="1"/>
          </p:cNvSpPr>
          <p:nvPr>
            <p:ph type="body" sz="quarter" idx="1"/>
          </p:nvPr>
        </p:nvSpPr>
        <p:spPr>
          <a:xfrm>
            <a:off x="304800" y="204785"/>
            <a:ext cx="5562599" cy="482601"/>
          </a:xfrm>
        </p:spPr>
        <p:txBody>
          <a:bodyPr/>
          <a:lstStyle/>
          <a:p>
            <a:pPr eaLnBrk="1"/>
            <a:endParaRPr lang="en-US" sz="2400" b="1" dirty="0" smtClean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r>
              <a:rPr lang="en-US" sz="24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 Interface Segregation Principle (ISP) </a:t>
            </a:r>
          </a:p>
          <a:p>
            <a:pPr eaLnBrk="1"/>
            <a:endParaRPr lang="en-US" sz="2400" b="1" dirty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</p:txBody>
      </p:sp>
      <p:sp>
        <p:nvSpPr>
          <p:cNvPr id="5124" name="Rectangle 3" descr="Text Placeholder 3"/>
          <p:cNvSpPr>
            <a:spLocks/>
          </p:cNvSpPr>
          <p:nvPr/>
        </p:nvSpPr>
        <p:spPr bwMode="auto">
          <a:xfrm>
            <a:off x="417514" y="687386"/>
            <a:ext cx="8650286" cy="439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 smtClean="0"/>
              <a:t>An</a:t>
            </a:r>
            <a:r>
              <a:rPr lang="en-US" sz="1600" b="1" dirty="0" smtClean="0"/>
              <a:t> </a:t>
            </a:r>
            <a:r>
              <a:rPr lang="en-US" sz="1600" dirty="0" smtClean="0"/>
              <a:t>interface </a:t>
            </a:r>
            <a:r>
              <a:rPr lang="en-US" sz="1600" dirty="0"/>
              <a:t>representing two different roles. One is the role of handling </a:t>
            </a:r>
            <a:r>
              <a:rPr lang="en-US" sz="1600" dirty="0" smtClean="0"/>
              <a:t>connections </a:t>
            </a:r>
            <a:r>
              <a:rPr lang="en-US" sz="1600" dirty="0"/>
              <a:t>like opening and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closing</a:t>
            </a:r>
            <a:r>
              <a:rPr lang="en-US" sz="1600" dirty="0"/>
              <a:t>, and the other is sending and receiving data.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b="1" dirty="0"/>
              <a:t>Wrong Approach 							</a:t>
            </a:r>
            <a:r>
              <a:rPr lang="en-US" sz="1600" b="1" dirty="0" smtClean="0"/>
              <a:t>								Correct </a:t>
            </a:r>
            <a:r>
              <a:rPr lang="en-US" sz="1600" b="1" dirty="0"/>
              <a:t>Approach</a:t>
            </a: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public </a:t>
            </a:r>
            <a:r>
              <a:rPr lang="en-US" sz="1600" dirty="0"/>
              <a:t>interface Connection { </a:t>
            </a:r>
            <a:r>
              <a:rPr lang="en-US" sz="1600" dirty="0"/>
              <a:t>		</a:t>
            </a:r>
            <a:r>
              <a:rPr lang="en-US" sz="1600" b="1" dirty="0"/>
              <a:t>									 </a:t>
            </a:r>
            <a:r>
              <a:rPr lang="en-US" sz="1600" dirty="0"/>
              <a:t>public interface Channel {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void </a:t>
            </a:r>
            <a:r>
              <a:rPr lang="en-US" sz="1600" dirty="0"/>
              <a:t>open(); </a:t>
            </a:r>
            <a:r>
              <a:rPr lang="en-US" sz="1600" dirty="0"/>
              <a:t>												 </a:t>
            </a:r>
            <a:r>
              <a:rPr lang="en-US" sz="1600" dirty="0" smtClean="0"/>
              <a:t>					byte</a:t>
            </a:r>
            <a:r>
              <a:rPr lang="en-US" sz="1600" dirty="0"/>
              <a:t>[] receive();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/>
              <a:t>void close(); 							 </a:t>
            </a:r>
            <a:r>
              <a:rPr lang="en-US" sz="1600" dirty="0" smtClean="0"/>
              <a:t>										void </a:t>
            </a:r>
            <a:r>
              <a:rPr lang="en-US" sz="1600" dirty="0"/>
              <a:t>send(byte[] data); }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byte[] receive(); </a:t>
            </a:r>
            <a:r>
              <a:rPr lang="en-US" sz="1600" dirty="0" smtClean="0"/>
              <a:t>															</a:t>
            </a:r>
            <a:r>
              <a:rPr lang="en-US" sz="1600" dirty="0"/>
              <a:t> </a:t>
            </a:r>
            <a:r>
              <a:rPr lang="en-US" sz="1600" dirty="0" smtClean="0"/>
              <a:t> public </a:t>
            </a:r>
            <a:r>
              <a:rPr lang="en-US" sz="1600" dirty="0"/>
              <a:t>interface Connection {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/>
              <a:t>void send(byte[] data); </a:t>
            </a:r>
            <a:r>
              <a:rPr lang="en-US" sz="1600" dirty="0" smtClean="0"/>
              <a:t>													</a:t>
            </a:r>
            <a:r>
              <a:rPr lang="en-US" sz="1600" dirty="0"/>
              <a:t> </a:t>
            </a:r>
            <a:r>
              <a:rPr lang="en-US" sz="1600" dirty="0" smtClean="0"/>
              <a:t>	 void </a:t>
            </a:r>
            <a:r>
              <a:rPr lang="en-US" sz="1600" dirty="0"/>
              <a:t>open();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/>
              <a:t>} 	</a:t>
            </a:r>
            <a:r>
              <a:rPr lang="en-US" sz="1600" dirty="0" smtClean="0"/>
              <a:t>																				 void </a:t>
            </a:r>
            <a:r>
              <a:rPr lang="en-US" sz="1600" dirty="0"/>
              <a:t>close(); }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A </a:t>
            </a:r>
            <a:r>
              <a:rPr lang="en-US" sz="1600" dirty="0"/>
              <a:t>Class should perform only actions that are needed to fulfil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its </a:t>
            </a:r>
            <a:r>
              <a:rPr lang="en-US" sz="1600" dirty="0"/>
              <a:t>role. Any other action should be </a:t>
            </a:r>
            <a:r>
              <a:rPr lang="en-US" sz="1600" dirty="0" smtClean="0"/>
              <a:t>removed </a:t>
            </a:r>
            <a:r>
              <a:rPr lang="en-US" sz="1600" dirty="0"/>
              <a:t>completely or moved somewhere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else </a:t>
            </a:r>
            <a:r>
              <a:rPr lang="en-US" sz="1600" dirty="0"/>
              <a:t>if it might be used by another </a:t>
            </a:r>
            <a:r>
              <a:rPr lang="en-US" sz="1600" dirty="0" smtClean="0"/>
              <a:t>Class </a:t>
            </a:r>
            <a:r>
              <a:rPr lang="en-US" sz="1600" dirty="0"/>
              <a:t>in the </a:t>
            </a:r>
            <a:r>
              <a:rPr lang="en-US" sz="1600" dirty="0" smtClean="0"/>
              <a:t>future.</a:t>
            </a:r>
            <a:endParaRPr lang="en-US" sz="1600" dirty="0">
              <a:latin typeface="+mn-lt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495800" y="1504950"/>
            <a:ext cx="0" cy="2514600"/>
          </a:xfrm>
          <a:prstGeom prst="line">
            <a:avLst/>
          </a:prstGeom>
          <a:solidFill>
            <a:srgbClr val="FFFFFF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1365460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87386"/>
            <a:ext cx="8153400" cy="4100447"/>
          </a:xfrm>
          <a:prstGeom prst="rect">
            <a:avLst/>
          </a:prstGeom>
        </p:spPr>
      </p:pic>
      <p:sp>
        <p:nvSpPr>
          <p:cNvPr id="5122" name="Rectangle 2" descr="Text Placeholder 2"/>
          <p:cNvSpPr>
            <a:spLocks noGrp="1" noChangeArrowheads="1"/>
          </p:cNvSpPr>
          <p:nvPr>
            <p:ph type="body" sz="quarter" idx="1"/>
          </p:nvPr>
        </p:nvSpPr>
        <p:spPr>
          <a:xfrm>
            <a:off x="304800" y="204785"/>
            <a:ext cx="5562599" cy="482601"/>
          </a:xfrm>
        </p:spPr>
        <p:txBody>
          <a:bodyPr/>
          <a:lstStyle/>
          <a:p>
            <a:pPr eaLnBrk="1"/>
            <a:endParaRPr lang="en-US" sz="2400" b="1" dirty="0" smtClean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r>
              <a:rPr lang="en-US" sz="24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 Interface Segregation Principle (ISP) </a:t>
            </a:r>
          </a:p>
          <a:p>
            <a:pPr eaLnBrk="1"/>
            <a:endParaRPr lang="en-US" sz="2400" b="1" dirty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215" y="4324350"/>
            <a:ext cx="3130785" cy="8114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4351853"/>
            <a:ext cx="540219" cy="4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89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420"/>
          <a:stretch/>
        </p:blipFill>
        <p:spPr>
          <a:xfrm>
            <a:off x="6096000" y="57150"/>
            <a:ext cx="2470237" cy="4410075"/>
          </a:xfrm>
          <a:prstGeom prst="rect">
            <a:avLst/>
          </a:prstGeom>
        </p:spPr>
      </p:pic>
      <p:sp>
        <p:nvSpPr>
          <p:cNvPr id="5122" name="Rectangle 2" descr="Text Placeholder 2"/>
          <p:cNvSpPr>
            <a:spLocks noGrp="1" noChangeArrowheads="1"/>
          </p:cNvSpPr>
          <p:nvPr>
            <p:ph type="body" sz="quarter" idx="1"/>
          </p:nvPr>
        </p:nvSpPr>
        <p:spPr>
          <a:xfrm>
            <a:off x="304800" y="204785"/>
            <a:ext cx="5562599" cy="482601"/>
          </a:xfrm>
        </p:spPr>
        <p:txBody>
          <a:bodyPr/>
          <a:lstStyle/>
          <a:p>
            <a:pPr eaLnBrk="1"/>
            <a:endParaRPr lang="en-US" sz="2400" b="1" dirty="0" smtClean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r>
              <a:rPr lang="en-US" sz="2400" b="1" dirty="0" smtClean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 Dependency </a:t>
            </a:r>
            <a:r>
              <a:rPr lang="en-US" sz="24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Inversion </a:t>
            </a:r>
            <a:r>
              <a:rPr lang="en-US" sz="2400" b="1" dirty="0" smtClean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Principle (DIP) </a:t>
            </a:r>
            <a:endParaRPr lang="en-US" sz="2400" b="1" dirty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endParaRPr lang="en-US" sz="2400" b="1" dirty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</p:txBody>
      </p:sp>
      <p:sp>
        <p:nvSpPr>
          <p:cNvPr id="5124" name="Rectangle 3" descr="Text Placeholder 3"/>
          <p:cNvSpPr>
            <a:spLocks/>
          </p:cNvSpPr>
          <p:nvPr/>
        </p:nvSpPr>
        <p:spPr bwMode="auto">
          <a:xfrm>
            <a:off x="361156" y="590550"/>
            <a:ext cx="5449885" cy="439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Dependency Inversion Principle</a:t>
            </a:r>
            <a:r>
              <a:rPr lang="en-US" sz="1600" b="1" dirty="0" smtClean="0"/>
              <a:t> </a:t>
            </a:r>
            <a:r>
              <a:rPr lang="en-US" sz="1600" dirty="0" smtClean="0"/>
              <a:t>states that</a:t>
            </a:r>
            <a:endParaRPr lang="en-US" sz="1600" dirty="0"/>
          </a:p>
          <a:p>
            <a:pPr marL="40005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High </a:t>
            </a:r>
            <a:r>
              <a:rPr lang="en-US" sz="1600" dirty="0"/>
              <a:t>level modules should not depend upon low level </a:t>
            </a:r>
            <a:r>
              <a:rPr lang="en-US" sz="1600" dirty="0" smtClean="0"/>
              <a:t>modules</a:t>
            </a:r>
            <a:r>
              <a:rPr lang="en-US" sz="1600" dirty="0"/>
              <a:t>. Both should depend upon abstractions.</a:t>
            </a:r>
          </a:p>
          <a:p>
            <a:pPr marL="40005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Abstractions should not depend upon details. Details should depend upon abstractions.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It </a:t>
            </a:r>
            <a:r>
              <a:rPr lang="en-US" sz="1600" dirty="0"/>
              <a:t>helps us to develop loosely couple code by ensuring that </a:t>
            </a:r>
            <a:r>
              <a:rPr lang="en-US" sz="1600" dirty="0" smtClean="0"/>
              <a:t>high-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level </a:t>
            </a:r>
            <a:r>
              <a:rPr lang="en-US" sz="1600" dirty="0"/>
              <a:t>modules depend on abstractions rather than concrete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implementations </a:t>
            </a:r>
            <a:r>
              <a:rPr lang="en-US" sz="1600" dirty="0"/>
              <a:t>of lower-level modules. The Dependency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Injection </a:t>
            </a:r>
            <a:r>
              <a:rPr lang="en-US" sz="1600" dirty="0"/>
              <a:t>pattern is an implementation of this principle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Example </a:t>
            </a:r>
            <a:r>
              <a:rPr lang="en-US" sz="16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The </a:t>
            </a:r>
            <a:r>
              <a:rPr lang="en-US" sz="1600" dirty="0"/>
              <a:t>Dependency Injection pattern is an implementation of this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principle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47483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www.cdn.geeksforgeeks.org/wp-content/uploads/11-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42950"/>
            <a:ext cx="4514850" cy="423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 descr="Text Placeholder 2"/>
          <p:cNvSpPr>
            <a:spLocks noGrp="1" noChangeArrowheads="1"/>
          </p:cNvSpPr>
          <p:nvPr>
            <p:ph type="body" sz="quarter" idx="1"/>
          </p:nvPr>
        </p:nvSpPr>
        <p:spPr>
          <a:xfrm>
            <a:off x="304800" y="204785"/>
            <a:ext cx="5562599" cy="482601"/>
          </a:xfrm>
        </p:spPr>
        <p:txBody>
          <a:bodyPr/>
          <a:lstStyle/>
          <a:p>
            <a:pPr eaLnBrk="1"/>
            <a:endParaRPr lang="en-US" sz="2400" b="1" dirty="0" smtClean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r>
              <a:rPr lang="en-US" sz="2400" b="1" dirty="0" smtClean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 Dependency </a:t>
            </a:r>
            <a:r>
              <a:rPr lang="en-US" sz="24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Inversion </a:t>
            </a:r>
            <a:r>
              <a:rPr lang="en-US" sz="2400" b="1" dirty="0" smtClean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Principle (DIP) </a:t>
            </a:r>
            <a:endParaRPr lang="en-US" sz="2400" b="1" dirty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endParaRPr lang="en-US" sz="2400" b="1" dirty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971506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 descr="Text Placeholder 7"/>
          <p:cNvSpPr>
            <a:spLocks noGrp="1" noChangeArrowheads="1"/>
          </p:cNvSpPr>
          <p:nvPr>
            <p:ph type="body" sz="quarter" idx="1"/>
          </p:nvPr>
        </p:nvSpPr>
        <p:spPr>
          <a:xfrm>
            <a:off x="685800" y="1962150"/>
            <a:ext cx="7315200" cy="798513"/>
          </a:xfrm>
        </p:spPr>
        <p:txBody>
          <a:bodyPr anchor="ctr"/>
          <a:lstStyle/>
          <a:p>
            <a:pPr algn="ctr" defTabSz="812800" eaLnBrk="1"/>
            <a:r>
              <a:rPr lang="en-US" altLang="en-US" sz="48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sym typeface="Proxima Nova Rg" charset="0"/>
              </a:rPr>
              <a:t>Thank you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s://www.mohitkhare.com/images/blog/solid-dry-kiss-yagni/_mai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/>
          <a:stretch/>
        </p:blipFill>
        <p:spPr bwMode="auto">
          <a:xfrm>
            <a:off x="4876800" y="857238"/>
            <a:ext cx="4114800" cy="301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 descr="Text Placeholder 2"/>
          <p:cNvSpPr>
            <a:spLocks noGrp="1" noChangeArrowheads="1"/>
          </p:cNvSpPr>
          <p:nvPr>
            <p:ph type="body" sz="quarter" idx="1"/>
          </p:nvPr>
        </p:nvSpPr>
        <p:spPr>
          <a:xfrm>
            <a:off x="394437" y="501638"/>
            <a:ext cx="3567963" cy="355600"/>
          </a:xfrm>
        </p:spPr>
        <p:txBody>
          <a:bodyPr/>
          <a:lstStyle/>
          <a:p>
            <a:pPr eaLnBrk="1"/>
            <a:r>
              <a:rPr lang="en-US" altLang="en-US" sz="2800" b="1" dirty="0" smtClean="0">
                <a:solidFill>
                  <a:srgbClr val="1F8BDE"/>
                </a:solidFill>
                <a:latin typeface="Proxima Nova"/>
                <a:ea typeface="Proxima Nova"/>
                <a:cs typeface="Proxima Nova"/>
                <a:sym typeface="Proxima Nova Rg" charset="0"/>
              </a:rPr>
              <a:t>Topics</a:t>
            </a:r>
            <a:endParaRPr lang="en-US" altLang="en-US" sz="2800" b="1" dirty="0">
              <a:solidFill>
                <a:srgbClr val="1F8BDE"/>
              </a:solidFill>
              <a:latin typeface="Proxima Nova"/>
              <a:ea typeface="Proxima Nova"/>
              <a:cs typeface="Proxima Nova"/>
              <a:sym typeface="Proxima Nova Rg" charset="0"/>
            </a:endParaRPr>
          </a:p>
        </p:txBody>
      </p:sp>
      <p:sp>
        <p:nvSpPr>
          <p:cNvPr id="5124" name="Rectangle 3" descr="Text Placeholder 3"/>
          <p:cNvSpPr>
            <a:spLocks/>
          </p:cNvSpPr>
          <p:nvPr/>
        </p:nvSpPr>
        <p:spPr bwMode="auto">
          <a:xfrm>
            <a:off x="575412" y="1047750"/>
            <a:ext cx="3882288" cy="334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What </a:t>
            </a:r>
            <a:r>
              <a:rPr lang="en-US" sz="1600" dirty="0"/>
              <a:t>are </a:t>
            </a:r>
            <a:r>
              <a:rPr lang="en-US" sz="1600" dirty="0" smtClean="0"/>
              <a:t>Design </a:t>
            </a:r>
            <a:r>
              <a:rPr lang="en-US" sz="1600" dirty="0"/>
              <a:t>P</a:t>
            </a:r>
            <a:r>
              <a:rPr lang="en-US" sz="1600" dirty="0" smtClean="0"/>
              <a:t>rinciples?</a:t>
            </a:r>
          </a:p>
          <a:p>
            <a:pPr ea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Design Principles</a:t>
            </a:r>
          </a:p>
          <a:p>
            <a:pPr lvl="1" ea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 err="1" smtClean="0"/>
              <a:t>Yagni</a:t>
            </a:r>
            <a:r>
              <a:rPr lang="en-US" sz="1600" dirty="0" smtClean="0"/>
              <a:t> </a:t>
            </a:r>
            <a:r>
              <a:rPr lang="en-US" sz="1600" dirty="0"/>
              <a:t>Principle</a:t>
            </a:r>
          </a:p>
          <a:p>
            <a:pPr lvl="1" ea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Kiss </a:t>
            </a:r>
            <a:r>
              <a:rPr lang="en-US" sz="1600" dirty="0"/>
              <a:t>Principle </a:t>
            </a:r>
            <a:endParaRPr lang="en-US" sz="1600" dirty="0" smtClean="0"/>
          </a:p>
          <a:p>
            <a:pPr lvl="1" ea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Dry Principle </a:t>
            </a:r>
          </a:p>
          <a:p>
            <a:pPr lvl="1" ea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SOLID Principle</a:t>
            </a:r>
          </a:p>
          <a:p>
            <a:pPr eaLnBrk="1">
              <a:buFont typeface="Arial" panose="020B0604020202020204" pitchFamily="34" charset="0"/>
              <a:buChar char="•"/>
              <a:defRPr/>
            </a:pPr>
            <a:endParaRPr lang="en-US" sz="1600" dirty="0" smtClean="0"/>
          </a:p>
          <a:p>
            <a:pPr marL="57150" indent="0" eaLnBrk="1">
              <a:defRPr/>
            </a:pPr>
            <a:endParaRPr lang="en-US" altLang="en-US" sz="1600" dirty="0">
              <a:latin typeface="Proxima Nova Rg" panose="02000506030000020004" charset="0"/>
              <a:sym typeface="Helvetica Light" charset="0"/>
            </a:endParaRPr>
          </a:p>
          <a:p>
            <a:pPr eaLnBrk="1">
              <a:buFont typeface="Arial" panose="020B0604020202020204" pitchFamily="34" charset="0"/>
              <a:buChar char="•"/>
              <a:defRPr/>
            </a:pPr>
            <a:endParaRPr lang="en-US" altLang="en-US" sz="1600" dirty="0" smtClean="0">
              <a:latin typeface="Proxima Nova Rg" panose="02000506030000020004" charset="0"/>
              <a:sym typeface="Helvetica Light" charset="0"/>
            </a:endParaRPr>
          </a:p>
          <a:p>
            <a:pPr marL="57150" indent="0" eaLnBrk="1">
              <a:defRPr/>
            </a:pPr>
            <a:r>
              <a:rPr lang="en-US" altLang="en-US" sz="1600" dirty="0" smtClean="0">
                <a:latin typeface="Proxima Nova Rg" panose="02000506030000020004" charset="0"/>
                <a:sym typeface="Helvetica Light" charset="0"/>
              </a:rPr>
              <a:t/>
            </a:r>
            <a:br>
              <a:rPr lang="en-US" altLang="en-US" sz="1600" dirty="0" smtClean="0">
                <a:latin typeface="Proxima Nova Rg" panose="02000506030000020004" charset="0"/>
                <a:sym typeface="Helvetica Light" charset="0"/>
              </a:rPr>
            </a:br>
            <a:endParaRPr lang="en-US" altLang="en-US" sz="1600" dirty="0" smtClean="0">
              <a:latin typeface="Proxima Nova Rg" panose="02000506030000020004" charset="0"/>
              <a:sym typeface="Helvetica Light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Text Placeholder 2"/>
          <p:cNvSpPr>
            <a:spLocks noGrp="1" noChangeArrowheads="1"/>
          </p:cNvSpPr>
          <p:nvPr>
            <p:ph type="body" sz="quarter" idx="1"/>
          </p:nvPr>
        </p:nvSpPr>
        <p:spPr>
          <a:xfrm>
            <a:off x="396875" y="209550"/>
            <a:ext cx="4937125" cy="457200"/>
          </a:xfrm>
        </p:spPr>
        <p:txBody>
          <a:bodyPr/>
          <a:lstStyle/>
          <a:p>
            <a:pPr eaLnBrk="1"/>
            <a:endParaRPr lang="en-US" sz="2400" b="1" dirty="0" smtClean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r>
              <a:rPr lang="en-US" sz="2400" b="1" dirty="0" smtClean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What </a:t>
            </a:r>
            <a:r>
              <a:rPr lang="en-US" sz="24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are </a:t>
            </a:r>
            <a:r>
              <a:rPr lang="en-US" sz="2400" b="1" dirty="0" smtClean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Design </a:t>
            </a:r>
            <a:r>
              <a:rPr lang="en-US" sz="24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P</a:t>
            </a:r>
            <a:r>
              <a:rPr lang="en-US" sz="2400" b="1" dirty="0" smtClean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rinciples</a:t>
            </a:r>
            <a:r>
              <a:rPr lang="en-US" sz="24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?</a:t>
            </a:r>
          </a:p>
          <a:p>
            <a:pPr eaLnBrk="1"/>
            <a:endParaRPr lang="en-US" altLang="en-US" sz="2400" b="1" dirty="0">
              <a:solidFill>
                <a:srgbClr val="1F8BDE"/>
              </a:solidFill>
              <a:latin typeface="Proxima Nova"/>
              <a:ea typeface="Proxima Nova"/>
              <a:cs typeface="Proxima Nova"/>
              <a:sym typeface="Proxima Nova Rg" charset="0"/>
            </a:endParaRPr>
          </a:p>
        </p:txBody>
      </p:sp>
      <p:sp>
        <p:nvSpPr>
          <p:cNvPr id="5124" name="Rectangle 3" descr="Text Placeholder 3"/>
          <p:cNvSpPr>
            <a:spLocks/>
          </p:cNvSpPr>
          <p:nvPr/>
        </p:nvSpPr>
        <p:spPr bwMode="auto">
          <a:xfrm>
            <a:off x="382249" y="742950"/>
            <a:ext cx="8228351" cy="399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57150" indent="0" eaLnBrk="1">
              <a:defRPr/>
            </a:pPr>
            <a:r>
              <a:rPr lang="en-US" sz="1600" dirty="0"/>
              <a:t>Software design principles are a set of guidelines that helps developers to make a good system design. </a:t>
            </a:r>
            <a:r>
              <a:rPr lang="en-US" sz="1600" dirty="0" smtClean="0"/>
              <a:t>For </a:t>
            </a:r>
            <a:r>
              <a:rPr lang="en-US" sz="1600" dirty="0"/>
              <a:t>software design, the goal is to divide the problem into manageable </a:t>
            </a:r>
            <a:r>
              <a:rPr lang="en-US" sz="1600" dirty="0" smtClean="0"/>
              <a:t>pieces.</a:t>
            </a:r>
          </a:p>
          <a:p>
            <a:pPr marL="57150" indent="0" eaLnBrk="1">
              <a:defRPr/>
            </a:pPr>
            <a:endParaRPr lang="en-US" altLang="en-US" sz="1600" dirty="0">
              <a:latin typeface="Proxima Nova Rg" panose="02000506030000020004" charset="0"/>
              <a:sym typeface="Helvetica Light" charset="0"/>
            </a:endParaRPr>
          </a:p>
          <a:p>
            <a:r>
              <a:rPr lang="en-US" sz="1600" b="1" dirty="0" smtClean="0"/>
              <a:t>Benefits</a:t>
            </a:r>
            <a:endParaRPr lang="en-US" sz="16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Easy </a:t>
            </a:r>
            <a:r>
              <a:rPr lang="en-US" sz="1600" dirty="0"/>
              <a:t>to understand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Simple</a:t>
            </a:r>
            <a:endParaRPr lang="en-US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Easy </a:t>
            </a:r>
            <a:r>
              <a:rPr lang="en-US" sz="1600" dirty="0"/>
              <a:t>to test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Easy </a:t>
            </a:r>
            <a:r>
              <a:rPr lang="en-US" sz="1600" dirty="0"/>
              <a:t>to modify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Easy </a:t>
            </a:r>
            <a:r>
              <a:rPr lang="en-US" sz="1600" dirty="0"/>
              <a:t>to maintain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Easy </a:t>
            </a:r>
            <a:r>
              <a:rPr lang="en-US" sz="1600" dirty="0"/>
              <a:t>to expand</a:t>
            </a:r>
          </a:p>
          <a:p>
            <a:pPr marL="57150" indent="0" eaLnBrk="1">
              <a:defRPr/>
            </a:pPr>
            <a:endParaRPr lang="en-US" altLang="en-US" sz="1600" dirty="0" smtClean="0">
              <a:latin typeface="Proxima Nova Rg" panose="02000506030000020004" charset="0"/>
              <a:sym typeface="Helvetica Light" charset="0"/>
            </a:endParaRPr>
          </a:p>
        </p:txBody>
      </p:sp>
      <p:pic>
        <p:nvPicPr>
          <p:cNvPr id="7" name="Picture 2" descr="People working at de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57350"/>
            <a:ext cx="3978614" cy="252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400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512" y="1352550"/>
            <a:ext cx="4476152" cy="3112724"/>
          </a:xfrm>
          <a:prstGeom prst="rect">
            <a:avLst/>
          </a:prstGeom>
        </p:spPr>
      </p:pic>
      <p:sp>
        <p:nvSpPr>
          <p:cNvPr id="5122" name="Rectangle 2" descr="Text Placeholder 2"/>
          <p:cNvSpPr>
            <a:spLocks noGrp="1" noChangeArrowheads="1"/>
          </p:cNvSpPr>
          <p:nvPr>
            <p:ph type="body" sz="quarter" idx="1"/>
          </p:nvPr>
        </p:nvSpPr>
        <p:spPr>
          <a:xfrm>
            <a:off x="396875" y="209550"/>
            <a:ext cx="4937125" cy="457200"/>
          </a:xfrm>
        </p:spPr>
        <p:txBody>
          <a:bodyPr/>
          <a:lstStyle/>
          <a:p>
            <a:pPr eaLnBrk="1"/>
            <a:endParaRPr lang="en-US" sz="2400" b="1" dirty="0" smtClean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endParaRPr lang="en-US" sz="2400" b="1" dirty="0" smtClean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r>
              <a:rPr lang="en-US" sz="24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2400" b="1" dirty="0" err="1" smtClean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Yagni</a:t>
            </a:r>
            <a:r>
              <a:rPr lang="en-US" sz="2400" b="1" dirty="0" smtClean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24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Principle</a:t>
            </a:r>
          </a:p>
          <a:p>
            <a:pPr eaLnBrk="1"/>
            <a:endParaRPr lang="en-US" sz="2400" b="1" dirty="0" smtClean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endParaRPr lang="en-US" altLang="en-US" sz="2400" b="1" dirty="0">
              <a:solidFill>
                <a:srgbClr val="1F8BDE"/>
              </a:solidFill>
              <a:latin typeface="Proxima Nova"/>
              <a:ea typeface="Proxima Nova"/>
              <a:cs typeface="Proxima Nova"/>
              <a:sym typeface="Proxima Nova Rg" charset="0"/>
            </a:endParaRPr>
          </a:p>
        </p:txBody>
      </p:sp>
      <p:sp>
        <p:nvSpPr>
          <p:cNvPr id="5124" name="Rectangle 3" descr="Text Placeholder 3"/>
          <p:cNvSpPr>
            <a:spLocks/>
          </p:cNvSpPr>
          <p:nvPr/>
        </p:nvSpPr>
        <p:spPr bwMode="auto">
          <a:xfrm>
            <a:off x="457200" y="590550"/>
            <a:ext cx="7543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57150" indent="0" eaLnBrk="1">
              <a:lnSpc>
                <a:spcPct val="150000"/>
              </a:lnSpc>
              <a:defRPr/>
            </a:pPr>
            <a:r>
              <a:rPr lang="en-US" sz="1600" b="1" dirty="0" err="1" smtClean="0">
                <a:solidFill>
                  <a:srgbClr val="1F8BDE"/>
                </a:solidFill>
                <a:latin typeface="+mn-lt"/>
                <a:ea typeface="Proxima Nova"/>
                <a:cs typeface="Proxima Nova"/>
              </a:rPr>
              <a:t>Yagni</a:t>
            </a:r>
            <a:r>
              <a:rPr lang="en-US" sz="1600" b="1" dirty="0" smtClean="0">
                <a:solidFill>
                  <a:srgbClr val="1F8BDE"/>
                </a:solidFill>
                <a:latin typeface="+mn-lt"/>
                <a:ea typeface="Proxima Nova"/>
                <a:cs typeface="Proxima Nova"/>
              </a:rPr>
              <a:t> </a:t>
            </a:r>
            <a:r>
              <a:rPr lang="en-US" sz="1600" dirty="0">
                <a:latin typeface="+mn-lt"/>
              </a:rPr>
              <a:t>(“</a:t>
            </a:r>
            <a:r>
              <a:rPr lang="en-US" sz="1600" dirty="0" smtClean="0">
                <a:latin typeface="+mn-lt"/>
              </a:rPr>
              <a:t>You aren’t </a:t>
            </a:r>
            <a:r>
              <a:rPr lang="en-US" sz="1600" dirty="0" err="1">
                <a:latin typeface="+mn-lt"/>
              </a:rPr>
              <a:t>Gonna</a:t>
            </a:r>
            <a:r>
              <a:rPr lang="en-US" sz="1600" dirty="0">
                <a:latin typeface="+mn-lt"/>
              </a:rPr>
              <a:t> Need </a:t>
            </a:r>
            <a:r>
              <a:rPr lang="en-US" sz="1600" dirty="0" smtClean="0">
                <a:latin typeface="+mn-lt"/>
              </a:rPr>
              <a:t>It” ) </a:t>
            </a:r>
            <a:r>
              <a:rPr lang="en-US" sz="1600" dirty="0"/>
              <a:t>principle </a:t>
            </a:r>
            <a:r>
              <a:rPr lang="en-US" sz="1600" dirty="0" smtClean="0">
                <a:latin typeface="+mn-lt"/>
              </a:rPr>
              <a:t>states </a:t>
            </a:r>
            <a:r>
              <a:rPr lang="en-US" sz="1600" dirty="0">
                <a:latin typeface="+mn-lt"/>
              </a:rPr>
              <a:t>that always implement things when you actually need them never implements things before you need </a:t>
            </a:r>
            <a:r>
              <a:rPr lang="en-US" sz="1600" dirty="0" smtClean="0">
                <a:latin typeface="+mn-lt"/>
              </a:rPr>
              <a:t>them</a:t>
            </a:r>
            <a:r>
              <a:rPr lang="en-US" sz="1600" dirty="0" smtClean="0">
                <a:latin typeface="+mn-lt"/>
              </a:rPr>
              <a:t>. By </a:t>
            </a:r>
            <a:r>
              <a:rPr lang="en-US" sz="1600" dirty="0">
                <a:latin typeface="+mn-lt"/>
              </a:rPr>
              <a:t>implementing </a:t>
            </a:r>
            <a:endParaRPr lang="en-US" sz="1600" dirty="0" smtClean="0">
              <a:latin typeface="+mn-lt"/>
            </a:endParaRPr>
          </a:p>
          <a:p>
            <a:pPr marL="57150" indent="0" eaLnBrk="1">
              <a:lnSpc>
                <a:spcPct val="150000"/>
              </a:lnSpc>
              <a:defRPr/>
            </a:pPr>
            <a:r>
              <a:rPr lang="en-US" sz="1600" dirty="0" smtClean="0">
                <a:latin typeface="+mn-lt"/>
              </a:rPr>
              <a:t>the ideals </a:t>
            </a:r>
            <a:r>
              <a:rPr lang="en-US" sz="1600" dirty="0">
                <a:latin typeface="+mn-lt"/>
              </a:rPr>
              <a:t>of </a:t>
            </a:r>
            <a:r>
              <a:rPr lang="en-US" sz="1600" dirty="0" smtClean="0">
                <a:latin typeface="+mn-lt"/>
              </a:rPr>
              <a:t>programming</a:t>
            </a:r>
            <a:r>
              <a:rPr lang="en-US" sz="1600" dirty="0">
                <a:latin typeface="+mn-lt"/>
              </a:rPr>
              <a:t>, you will save </a:t>
            </a:r>
            <a:endParaRPr lang="en-US" sz="1600" dirty="0" smtClean="0">
              <a:latin typeface="+mn-lt"/>
            </a:endParaRPr>
          </a:p>
          <a:p>
            <a:pPr marL="57150" indent="0" eaLnBrk="1">
              <a:lnSpc>
                <a:spcPct val="150000"/>
              </a:lnSpc>
              <a:defRPr/>
            </a:pPr>
            <a:r>
              <a:rPr lang="en-US" sz="1600" dirty="0" smtClean="0">
                <a:latin typeface="+mn-lt"/>
              </a:rPr>
              <a:t>yourself </a:t>
            </a:r>
            <a:r>
              <a:rPr lang="en-US" sz="1600" dirty="0">
                <a:latin typeface="+mn-lt"/>
              </a:rPr>
              <a:t>time </a:t>
            </a:r>
            <a:r>
              <a:rPr lang="en-US" sz="1600" dirty="0" smtClean="0">
                <a:latin typeface="+mn-lt"/>
              </a:rPr>
              <a:t>and </a:t>
            </a:r>
            <a:r>
              <a:rPr lang="en-US" sz="1600" dirty="0" smtClean="0">
                <a:latin typeface="+mn-lt"/>
              </a:rPr>
              <a:t>be </a:t>
            </a:r>
            <a:r>
              <a:rPr lang="en-US" sz="1600" dirty="0">
                <a:latin typeface="+mn-lt"/>
              </a:rPr>
              <a:t>able to move forward </a:t>
            </a:r>
            <a:endParaRPr lang="en-US" sz="1600" dirty="0" smtClean="0">
              <a:latin typeface="+mn-lt"/>
            </a:endParaRPr>
          </a:p>
          <a:p>
            <a:pPr marL="57150" indent="0" eaLnBrk="1">
              <a:lnSpc>
                <a:spcPct val="150000"/>
              </a:lnSpc>
              <a:defRPr/>
            </a:pPr>
            <a:r>
              <a:rPr lang="en-US" sz="1600" dirty="0" smtClean="0">
                <a:latin typeface="+mn-lt"/>
              </a:rPr>
              <a:t>with </a:t>
            </a:r>
            <a:r>
              <a:rPr lang="en-US" sz="1600" dirty="0">
                <a:latin typeface="+mn-lt"/>
              </a:rPr>
              <a:t>projects </a:t>
            </a:r>
            <a:r>
              <a:rPr lang="en-US" sz="1600" dirty="0" smtClean="0">
                <a:latin typeface="+mn-lt"/>
              </a:rPr>
              <a:t>efficiently</a:t>
            </a:r>
            <a:r>
              <a:rPr lang="en-US" sz="1600" dirty="0">
                <a:latin typeface="+mn-lt"/>
              </a:rPr>
              <a:t>. </a:t>
            </a:r>
            <a:endParaRPr lang="en-US" sz="1600" dirty="0" smtClean="0">
              <a:latin typeface="+mn-lt"/>
            </a:endParaRPr>
          </a:p>
          <a:p>
            <a:pPr marL="57150" indent="0" eaLnBrk="1">
              <a:lnSpc>
                <a:spcPct val="150000"/>
              </a:lnSpc>
              <a:defRPr/>
            </a:pPr>
            <a:endParaRPr lang="en-US" sz="1600" b="1" dirty="0" smtClean="0">
              <a:latin typeface="+mn-lt"/>
            </a:endParaRPr>
          </a:p>
          <a:p>
            <a:pPr marL="57150" indent="0" eaLnBrk="1">
              <a:lnSpc>
                <a:spcPct val="150000"/>
              </a:lnSpc>
              <a:defRPr/>
            </a:pPr>
            <a:r>
              <a:rPr lang="en-US" sz="1600" b="1" dirty="0" smtClean="0">
                <a:latin typeface="+mn-lt"/>
              </a:rPr>
              <a:t>Benefits </a:t>
            </a:r>
            <a:r>
              <a:rPr lang="en-US" sz="1600" b="1" dirty="0">
                <a:latin typeface="+mn-lt"/>
              </a:rPr>
              <a:t>of using YAGNI </a:t>
            </a:r>
            <a:endParaRPr lang="en-US" sz="1600" b="1" dirty="0" smtClean="0">
              <a:latin typeface="+mn-lt"/>
            </a:endParaRPr>
          </a:p>
          <a:p>
            <a:pPr marL="57150" indent="0" eaLnBrk="1">
              <a:lnSpc>
                <a:spcPct val="150000"/>
              </a:lnSpc>
              <a:defRPr/>
            </a:pPr>
            <a:r>
              <a:rPr lang="en-US" sz="1600" dirty="0" smtClean="0">
                <a:latin typeface="+mn-lt"/>
              </a:rPr>
              <a:t>YAGNI </a:t>
            </a:r>
            <a:r>
              <a:rPr lang="en-US" sz="1600" dirty="0">
                <a:latin typeface="+mn-lt"/>
              </a:rPr>
              <a:t>principle is to avoid spending </a:t>
            </a:r>
            <a:r>
              <a:rPr lang="en-US" sz="1600" dirty="0" smtClean="0">
                <a:latin typeface="+mn-lt"/>
              </a:rPr>
              <a:t>time </a:t>
            </a:r>
          </a:p>
          <a:p>
            <a:pPr marL="57150" indent="0" eaLnBrk="1">
              <a:lnSpc>
                <a:spcPct val="150000"/>
              </a:lnSpc>
              <a:defRPr/>
            </a:pPr>
            <a:r>
              <a:rPr lang="en-US" sz="1600" dirty="0" smtClean="0">
                <a:latin typeface="+mn-lt"/>
              </a:rPr>
              <a:t>and </a:t>
            </a:r>
            <a:r>
              <a:rPr lang="en-US" sz="1600" dirty="0">
                <a:latin typeface="+mn-lt"/>
              </a:rPr>
              <a:t>money on over engineering </a:t>
            </a:r>
            <a:r>
              <a:rPr lang="en-US" sz="1600" dirty="0" smtClean="0">
                <a:latin typeface="+mn-lt"/>
              </a:rPr>
              <a:t>things that </a:t>
            </a:r>
          </a:p>
          <a:p>
            <a:pPr marL="57150" indent="0" eaLnBrk="1">
              <a:lnSpc>
                <a:spcPct val="150000"/>
              </a:lnSpc>
              <a:defRPr/>
            </a:pPr>
            <a:r>
              <a:rPr lang="en-US" sz="1600" dirty="0" smtClean="0">
                <a:latin typeface="+mn-lt"/>
              </a:rPr>
              <a:t>you </a:t>
            </a:r>
            <a:r>
              <a:rPr lang="en-US" sz="1600" dirty="0">
                <a:latin typeface="+mn-lt"/>
              </a:rPr>
              <a:t>think you will need later </a:t>
            </a:r>
            <a:r>
              <a:rPr lang="en-US" sz="1600" dirty="0" smtClean="0">
                <a:latin typeface="+mn-lt"/>
              </a:rPr>
              <a:t>on.</a:t>
            </a:r>
            <a:endParaRPr lang="en-US" altLang="en-US" sz="1600" dirty="0" smtClean="0">
              <a:latin typeface="+mn-lt"/>
              <a:sym typeface="Helvetica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329969"/>
            <a:ext cx="3200400" cy="81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48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Text Placeholder 2"/>
          <p:cNvSpPr>
            <a:spLocks noGrp="1" noChangeArrowheads="1"/>
          </p:cNvSpPr>
          <p:nvPr>
            <p:ph type="body" sz="quarter" idx="1"/>
          </p:nvPr>
        </p:nvSpPr>
        <p:spPr>
          <a:xfrm>
            <a:off x="396875" y="133350"/>
            <a:ext cx="4937125" cy="457200"/>
          </a:xfrm>
        </p:spPr>
        <p:txBody>
          <a:bodyPr/>
          <a:lstStyle/>
          <a:p>
            <a:pPr eaLnBrk="1"/>
            <a:endParaRPr lang="en-US" sz="2400" b="1" dirty="0" smtClean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endParaRPr lang="en-US" sz="2400" b="1" dirty="0" smtClean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r>
              <a:rPr lang="en-US" sz="24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 Kiss Principle</a:t>
            </a:r>
          </a:p>
          <a:p>
            <a:pPr eaLnBrk="1"/>
            <a:endParaRPr lang="en-US" sz="2400" b="1" dirty="0" smtClean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endParaRPr lang="en-US" altLang="en-US" sz="2400" b="1" dirty="0">
              <a:solidFill>
                <a:srgbClr val="1F8BDE"/>
              </a:solidFill>
              <a:latin typeface="Proxima Nova"/>
              <a:ea typeface="Proxima Nova"/>
              <a:cs typeface="Proxima Nova"/>
              <a:sym typeface="Proxima Nova Rg" charset="0"/>
            </a:endParaRPr>
          </a:p>
        </p:txBody>
      </p:sp>
      <p:sp>
        <p:nvSpPr>
          <p:cNvPr id="5124" name="Rectangle 3" descr="Text Placeholder 3"/>
          <p:cNvSpPr>
            <a:spLocks/>
          </p:cNvSpPr>
          <p:nvPr/>
        </p:nvSpPr>
        <p:spPr bwMode="auto">
          <a:xfrm>
            <a:off x="421259" y="590550"/>
            <a:ext cx="859472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1600" b="1" dirty="0" smtClean="0">
                <a:solidFill>
                  <a:srgbClr val="1F8BDE"/>
                </a:solidFill>
                <a:latin typeface="+mn-lt"/>
                <a:ea typeface="Proxima Nova"/>
                <a:cs typeface="Proxima Nova"/>
              </a:rPr>
              <a:t>Kiss </a:t>
            </a:r>
            <a:r>
              <a:rPr lang="en-US" sz="1600" dirty="0" smtClean="0"/>
              <a:t>(</a:t>
            </a:r>
            <a:r>
              <a:rPr lang="en-US" sz="1600" dirty="0"/>
              <a:t>Keep it </a:t>
            </a:r>
            <a:r>
              <a:rPr lang="en-US" sz="1600" dirty="0" smtClean="0"/>
              <a:t>Short &amp; Simple) principle </a:t>
            </a:r>
            <a:r>
              <a:rPr lang="en-US" sz="1600" dirty="0"/>
              <a:t>was coined by Kelly Johnson, and it states that most </a:t>
            </a:r>
            <a:r>
              <a:rPr lang="en-US" sz="1600" dirty="0" smtClean="0"/>
              <a:t>systems</a:t>
            </a:r>
          </a:p>
          <a:p>
            <a:r>
              <a:rPr lang="en-US" sz="1600" dirty="0" smtClean="0"/>
              <a:t>work </a:t>
            </a:r>
            <a:r>
              <a:rPr lang="en-US" sz="1600" dirty="0"/>
              <a:t>best if they are kept simple rather than making them complex; </a:t>
            </a:r>
            <a:r>
              <a:rPr lang="en-US" sz="1600" dirty="0" smtClean="0"/>
              <a:t>Less </a:t>
            </a:r>
            <a:r>
              <a:rPr lang="en-US" sz="1600" dirty="0"/>
              <a:t>code takes less time to write, </a:t>
            </a:r>
            <a:endParaRPr lang="en-US" sz="1600" dirty="0" smtClean="0"/>
          </a:p>
          <a:p>
            <a:r>
              <a:rPr lang="en-US" sz="1600" dirty="0" smtClean="0"/>
              <a:t>has </a:t>
            </a:r>
            <a:r>
              <a:rPr lang="en-US" sz="1600" dirty="0"/>
              <a:t>less bugs, and is easier to modify. </a:t>
            </a:r>
            <a:endParaRPr lang="en-US" sz="1600" dirty="0" smtClean="0"/>
          </a:p>
          <a:p>
            <a:endParaRPr lang="en-US" sz="1600" b="1" dirty="0" smtClean="0"/>
          </a:p>
          <a:p>
            <a:r>
              <a:rPr lang="en-US" sz="1600" b="1" dirty="0" smtClean="0"/>
              <a:t>Wrong </a:t>
            </a:r>
            <a:r>
              <a:rPr lang="en-US" sz="1600" b="1" dirty="0"/>
              <a:t>Approach </a:t>
            </a:r>
            <a:r>
              <a:rPr lang="en-US" sz="1600" b="1" dirty="0" smtClean="0"/>
              <a:t>							</a:t>
            </a:r>
            <a:r>
              <a:rPr lang="en-US" sz="1600" b="1" dirty="0" smtClean="0"/>
              <a:t>Correct </a:t>
            </a:r>
            <a:r>
              <a:rPr lang="en-US" sz="1600" b="1" dirty="0"/>
              <a:t>Approach 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public </a:t>
            </a:r>
            <a:r>
              <a:rPr lang="en-US" sz="1400" dirty="0"/>
              <a:t>String weekday1(</a:t>
            </a:r>
            <a:r>
              <a:rPr lang="en-US" sz="1400" dirty="0" err="1"/>
              <a:t>int</a:t>
            </a:r>
            <a:r>
              <a:rPr lang="en-US" sz="1400" dirty="0"/>
              <a:t> day</a:t>
            </a:r>
            <a:r>
              <a:rPr lang="en-US" sz="1400" dirty="0" smtClean="0"/>
              <a:t>)			</a:t>
            </a:r>
            <a:r>
              <a:rPr lang="en-US" sz="1400" dirty="0" smtClean="0"/>
              <a:t>public </a:t>
            </a:r>
            <a:r>
              <a:rPr lang="en-US" sz="1400" dirty="0"/>
              <a:t>String weekday2(</a:t>
            </a:r>
            <a:r>
              <a:rPr lang="en-US" sz="1400" dirty="0" err="1"/>
              <a:t>int</a:t>
            </a:r>
            <a:r>
              <a:rPr lang="en-US" sz="1400" dirty="0"/>
              <a:t> day)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 </a:t>
            </a:r>
            <a:r>
              <a:rPr lang="en-US" sz="1400" dirty="0"/>
              <a:t>{ </a:t>
            </a:r>
            <a:r>
              <a:rPr lang="en-US" sz="1400" dirty="0" smtClean="0"/>
              <a:t>switch(day</a:t>
            </a:r>
            <a:r>
              <a:rPr lang="en-US" sz="1400" dirty="0"/>
              <a:t>) { </a:t>
            </a:r>
            <a:r>
              <a:rPr lang="en-US" sz="1400" dirty="0" smtClean="0"/>
              <a:t>								</a:t>
            </a:r>
            <a:r>
              <a:rPr lang="en-US" sz="1400" dirty="0" smtClean="0"/>
              <a:t> { if ((day &lt; 1) || (day &gt; 7))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case 1: return "Monday"; 					throw </a:t>
            </a:r>
            <a:r>
              <a:rPr lang="en-US" sz="1400" dirty="0"/>
              <a:t>new </a:t>
            </a:r>
            <a:r>
              <a:rPr lang="en-US" sz="1400" dirty="0" err="1"/>
              <a:t>InvalidOperationException</a:t>
            </a:r>
            <a:r>
              <a:rPr lang="en-US" sz="1400" dirty="0"/>
              <a:t> ("day must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 </a:t>
            </a:r>
            <a:r>
              <a:rPr lang="en-US" sz="1400" dirty="0" smtClean="0"/>
              <a:t>case </a:t>
            </a:r>
            <a:r>
              <a:rPr lang="en-US" sz="1400" dirty="0"/>
              <a:t>2: return "Tuesday"; </a:t>
            </a:r>
            <a:r>
              <a:rPr lang="en-US" sz="1400" dirty="0" smtClean="0"/>
              <a:t>				</a:t>
            </a:r>
            <a:r>
              <a:rPr lang="en-US" sz="1400" dirty="0"/>
              <a:t>	</a:t>
            </a:r>
            <a:r>
              <a:rPr lang="en-US" sz="1400" dirty="0" smtClean="0"/>
              <a:t>be </a:t>
            </a:r>
            <a:r>
              <a:rPr lang="en-US" sz="1400" dirty="0"/>
              <a:t>in range 1 to 7"); 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case 3: return "Wednesday"; 			</a:t>
            </a:r>
            <a:r>
              <a:rPr lang="en-US" sz="1400" dirty="0"/>
              <a:t>	 string[] days = { "Monday", "Tuesday", "Wednesday",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case </a:t>
            </a:r>
            <a:r>
              <a:rPr lang="en-US" sz="1400" dirty="0"/>
              <a:t>4: return "Thursday"; </a:t>
            </a:r>
            <a:r>
              <a:rPr lang="en-US" sz="1400" dirty="0" smtClean="0"/>
              <a:t>				</a:t>
            </a:r>
            <a:r>
              <a:rPr lang="en-US" sz="1400" dirty="0"/>
              <a:t>	</a:t>
            </a:r>
            <a:r>
              <a:rPr lang="en-US" sz="1400" dirty="0" smtClean="0"/>
              <a:t> </a:t>
            </a:r>
            <a:r>
              <a:rPr lang="en-US" sz="1400" dirty="0"/>
              <a:t>"Thursday", "Friday", "Saturday", "Sunday" }; 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</a:t>
            </a:r>
            <a:r>
              <a:rPr lang="en-US" sz="1400" dirty="0" smtClean="0"/>
              <a:t>case </a:t>
            </a:r>
            <a:r>
              <a:rPr lang="en-US" sz="1400" dirty="0"/>
              <a:t>5: return "Friday"; </a:t>
            </a:r>
            <a:r>
              <a:rPr lang="en-US" sz="1400" dirty="0"/>
              <a:t>					 return days[day - 1]; }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 case </a:t>
            </a:r>
            <a:r>
              <a:rPr lang="en-US" sz="1400" dirty="0"/>
              <a:t>6: return "Saturday</a:t>
            </a:r>
            <a:r>
              <a:rPr lang="en-US" sz="1400" dirty="0" smtClean="0"/>
              <a:t>";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case </a:t>
            </a:r>
            <a:r>
              <a:rPr lang="en-US" sz="1400" dirty="0"/>
              <a:t>7: return "Sunday"; </a:t>
            </a:r>
            <a:r>
              <a:rPr lang="en-US" sz="1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default</a:t>
            </a:r>
            <a:r>
              <a:rPr lang="en-US" sz="1400" dirty="0"/>
              <a:t>: throw new </a:t>
            </a:r>
            <a:r>
              <a:rPr lang="en-US" sz="1400" dirty="0" err="1"/>
              <a:t>InvalidOperationException</a:t>
            </a:r>
            <a:r>
              <a:rPr lang="en-US" sz="1400" dirty="0"/>
              <a:t>("day must be in range 1 to 7"); }} </a:t>
            </a:r>
            <a:endParaRPr lang="en-US" sz="1400" dirty="0" smtClean="0"/>
          </a:p>
          <a:p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618935" y="1943357"/>
            <a:ext cx="3169513" cy="162458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3069945" y="1581150"/>
            <a:ext cx="0" cy="3048000"/>
          </a:xfrm>
          <a:prstGeom prst="line">
            <a:avLst/>
          </a:prstGeom>
          <a:solidFill>
            <a:srgbClr val="FFFFFF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060544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Text Placeholder 2"/>
          <p:cNvSpPr>
            <a:spLocks noGrp="1" noChangeArrowheads="1"/>
          </p:cNvSpPr>
          <p:nvPr>
            <p:ph type="body" sz="quarter" idx="1"/>
          </p:nvPr>
        </p:nvSpPr>
        <p:spPr>
          <a:xfrm>
            <a:off x="396875" y="209550"/>
            <a:ext cx="4937125" cy="457200"/>
          </a:xfrm>
        </p:spPr>
        <p:txBody>
          <a:bodyPr/>
          <a:lstStyle/>
          <a:p>
            <a:pPr eaLnBrk="1"/>
            <a:endParaRPr lang="en-US" sz="2400" b="1" dirty="0" smtClean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endParaRPr lang="en-US" sz="2400" b="1" dirty="0" smtClean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r>
              <a:rPr lang="en-US" sz="24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 Kiss Principle</a:t>
            </a:r>
          </a:p>
          <a:p>
            <a:pPr eaLnBrk="1"/>
            <a:endParaRPr lang="en-US" sz="2400" b="1" dirty="0" smtClean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endParaRPr lang="en-US" altLang="en-US" sz="2400" b="1" dirty="0">
              <a:solidFill>
                <a:srgbClr val="1F8BDE"/>
              </a:solidFill>
              <a:latin typeface="Proxima Nova"/>
              <a:ea typeface="Proxima Nova"/>
              <a:cs typeface="Proxima Nova"/>
              <a:sym typeface="Proxima Nova Rg" charset="0"/>
            </a:endParaRPr>
          </a:p>
        </p:txBody>
      </p:sp>
      <p:sp>
        <p:nvSpPr>
          <p:cNvPr id="5124" name="Rectangle 3" descr="Text Placeholder 3"/>
          <p:cNvSpPr>
            <a:spLocks/>
          </p:cNvSpPr>
          <p:nvPr/>
        </p:nvSpPr>
        <p:spPr bwMode="auto">
          <a:xfrm>
            <a:off x="396875" y="666750"/>
            <a:ext cx="40227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b="1" dirty="0"/>
              <a:t>Real life example </a:t>
            </a:r>
            <a:endParaRPr lang="en-US" b="1" dirty="0" smtClean="0"/>
          </a:p>
          <a:p>
            <a:endParaRPr lang="en-US" sz="16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marketer works to find a simple message </a:t>
            </a:r>
            <a:r>
              <a:rPr lang="en-US" sz="1600" dirty="0" smtClean="0"/>
              <a:t>for promoting </a:t>
            </a:r>
            <a:r>
              <a:rPr lang="en-US" sz="1600" dirty="0"/>
              <a:t>toothpaste and comes up </a:t>
            </a:r>
            <a:r>
              <a:rPr lang="en-US" sz="1600" dirty="0" smtClean="0"/>
              <a:t>with </a:t>
            </a:r>
            <a:r>
              <a:rPr lang="en-US" sz="1600" dirty="0"/>
              <a:t>'For a cleaner, brighter, happier life'. </a:t>
            </a:r>
            <a:endParaRPr lang="en-US" sz="1600" dirty="0" smtClean="0"/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politician who wants to reform both tax and </a:t>
            </a:r>
            <a:r>
              <a:rPr lang="en-US" sz="1600" dirty="0" smtClean="0"/>
              <a:t>local </a:t>
            </a:r>
            <a:r>
              <a:rPr lang="en-US" sz="1600" dirty="0"/>
              <a:t>services, uses the message 'You pay less, </a:t>
            </a:r>
            <a:r>
              <a:rPr lang="en-US" sz="1600" dirty="0" smtClean="0"/>
              <a:t>we </a:t>
            </a:r>
            <a:r>
              <a:rPr lang="en-US" sz="1600" dirty="0"/>
              <a:t>do more'.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consultant writes detailed reports, but </a:t>
            </a:r>
            <a:r>
              <a:rPr lang="en-US" sz="1600" dirty="0" smtClean="0"/>
              <a:t>always </a:t>
            </a:r>
            <a:r>
              <a:rPr lang="en-US" sz="1600" dirty="0"/>
              <a:t>with a straightforward executive </a:t>
            </a:r>
            <a:r>
              <a:rPr lang="en-US" sz="1600" dirty="0" smtClean="0"/>
              <a:t>summary </a:t>
            </a:r>
            <a:r>
              <a:rPr lang="en-US" sz="1600" dirty="0"/>
              <a:t>that gets the key message across</a:t>
            </a:r>
          </a:p>
        </p:txBody>
      </p:sp>
      <p:pic>
        <p:nvPicPr>
          <p:cNvPr id="1026" name="Picture 2" descr="https://f4n3x6c5.stackpathcdn.com/article/k-i-s-s-software-design-principle/Images/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285750"/>
            <a:ext cx="359092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81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Text Placeholder 2"/>
          <p:cNvSpPr>
            <a:spLocks noGrp="1" noChangeArrowheads="1"/>
          </p:cNvSpPr>
          <p:nvPr>
            <p:ph type="body" sz="quarter" idx="1"/>
          </p:nvPr>
        </p:nvSpPr>
        <p:spPr>
          <a:xfrm>
            <a:off x="396875" y="209550"/>
            <a:ext cx="2346325" cy="457200"/>
          </a:xfrm>
        </p:spPr>
        <p:txBody>
          <a:bodyPr/>
          <a:lstStyle/>
          <a:p>
            <a:pPr eaLnBrk="1"/>
            <a:endParaRPr lang="en-US" sz="2400" b="1" dirty="0" smtClean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endParaRPr lang="en-US" sz="2400" b="1" dirty="0" smtClean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r>
              <a:rPr lang="en-US" sz="24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2400" b="1" dirty="0" smtClean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Dry </a:t>
            </a:r>
            <a:r>
              <a:rPr lang="en-US" sz="2400" b="1" dirty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Principle</a:t>
            </a:r>
          </a:p>
          <a:p>
            <a:pPr eaLnBrk="1"/>
            <a:endParaRPr lang="en-US" sz="2400" b="1" dirty="0" smtClean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endParaRPr lang="en-US" altLang="en-US" sz="2400" b="1" dirty="0">
              <a:solidFill>
                <a:srgbClr val="1F8BDE"/>
              </a:solidFill>
              <a:latin typeface="Proxima Nova"/>
              <a:ea typeface="Proxima Nova"/>
              <a:cs typeface="Proxima Nova"/>
              <a:sym typeface="Proxima Nova Rg" charset="0"/>
            </a:endParaRPr>
          </a:p>
        </p:txBody>
      </p:sp>
      <p:sp>
        <p:nvSpPr>
          <p:cNvPr id="5124" name="Rectangle 3" descr="Text Placeholder 3"/>
          <p:cNvSpPr>
            <a:spLocks/>
          </p:cNvSpPr>
          <p:nvPr/>
        </p:nvSpPr>
        <p:spPr bwMode="auto">
          <a:xfrm>
            <a:off x="419100" y="581024"/>
            <a:ext cx="8496300" cy="436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1F8BDE"/>
                </a:solidFill>
                <a:latin typeface="+mn-lt"/>
                <a:ea typeface="Proxima Nova"/>
                <a:cs typeface="Proxima Nova"/>
              </a:rPr>
              <a:t>DRY</a:t>
            </a:r>
            <a:r>
              <a:rPr lang="en-US" sz="1600" dirty="0" smtClean="0"/>
              <a:t> </a:t>
            </a:r>
            <a:r>
              <a:rPr lang="en-US" sz="1600" dirty="0"/>
              <a:t>(Don’t Repeat </a:t>
            </a:r>
            <a:r>
              <a:rPr lang="en-US" sz="1600" dirty="0" smtClean="0"/>
              <a:t>Yourself) </a:t>
            </a:r>
            <a:r>
              <a:rPr lang="en-US" sz="1600" dirty="0"/>
              <a:t>states that </a:t>
            </a:r>
            <a:r>
              <a:rPr lang="en-US" sz="1600" dirty="0" smtClean="0"/>
              <a:t>each small </a:t>
            </a:r>
            <a:r>
              <a:rPr lang="en-US" sz="1600" dirty="0"/>
              <a:t>pieces of knowledge (code) may only </a:t>
            </a:r>
            <a:r>
              <a:rPr lang="en-US" sz="1600" dirty="0" smtClean="0"/>
              <a:t>occur </a:t>
            </a:r>
            <a:r>
              <a:rPr lang="en-US" sz="1600" dirty="0"/>
              <a:t>exactly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once </a:t>
            </a:r>
            <a:r>
              <a:rPr lang="en-US" sz="1600" dirty="0"/>
              <a:t>in the entire system. This </a:t>
            </a:r>
            <a:r>
              <a:rPr lang="en-US" sz="1600" dirty="0" smtClean="0"/>
              <a:t>helps </a:t>
            </a:r>
            <a:r>
              <a:rPr lang="en-US" sz="1600" dirty="0"/>
              <a:t>us to write scalable, maintainable and </a:t>
            </a:r>
            <a:r>
              <a:rPr lang="en-US" sz="1600" dirty="0" smtClean="0"/>
              <a:t>reusable </a:t>
            </a:r>
            <a:r>
              <a:rPr lang="en-US" sz="1600" dirty="0"/>
              <a:t>code.</a:t>
            </a:r>
          </a:p>
          <a:p>
            <a:pPr>
              <a:lnSpc>
                <a:spcPct val="150000"/>
              </a:lnSpc>
            </a:pP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US" sz="1600" b="1" dirty="0" smtClean="0"/>
              <a:t>Example</a:t>
            </a:r>
            <a:endParaRPr lang="en-US" sz="1600" b="1" dirty="0" smtClean="0"/>
          </a:p>
          <a:p>
            <a:r>
              <a:rPr lang="en-US" sz="1600" dirty="0" err="1" smtClean="0"/>
              <a:t>Asp.Net</a:t>
            </a:r>
            <a:r>
              <a:rPr lang="en-US" sz="1600" dirty="0" smtClean="0"/>
              <a:t> </a:t>
            </a:r>
            <a:r>
              <a:rPr lang="en-US" sz="1600" dirty="0"/>
              <a:t>MVC </a:t>
            </a:r>
            <a:r>
              <a:rPr lang="en-US" sz="1600" dirty="0" smtClean="0"/>
              <a:t>framework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b="1" dirty="0" smtClean="0"/>
              <a:t>Avoid</a:t>
            </a:r>
            <a:endParaRPr lang="en-US" sz="1600" dirty="0" smtClean="0">
              <a:latin typeface="+mn-lt"/>
            </a:endParaRPr>
          </a:p>
        </p:txBody>
      </p:sp>
      <p:pic>
        <p:nvPicPr>
          <p:cNvPr id="2" name="Picture 2" descr="&quot;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00"/>
          <a:stretch/>
        </p:blipFill>
        <p:spPr bwMode="auto">
          <a:xfrm>
            <a:off x="5008260" y="1561416"/>
            <a:ext cx="3956975" cy="270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ss dry principles - TutorialChi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3" b="14861"/>
          <a:stretch/>
        </p:blipFill>
        <p:spPr bwMode="auto">
          <a:xfrm>
            <a:off x="369265" y="2913570"/>
            <a:ext cx="3276600" cy="203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833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boxpiper.com/static/433c2c22a5faafa867405b40da29b2ab/be464/solid-design-principle-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7839" r="14722" b="15201"/>
          <a:stretch/>
        </p:blipFill>
        <p:spPr bwMode="auto">
          <a:xfrm rot="5400000">
            <a:off x="5836805" y="559954"/>
            <a:ext cx="3847008" cy="276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 descr="Text Placeholder 2"/>
          <p:cNvSpPr>
            <a:spLocks noGrp="1" noChangeArrowheads="1"/>
          </p:cNvSpPr>
          <p:nvPr>
            <p:ph type="body" sz="quarter" idx="1"/>
          </p:nvPr>
        </p:nvSpPr>
        <p:spPr>
          <a:xfrm>
            <a:off x="396875" y="209550"/>
            <a:ext cx="4937125" cy="457200"/>
          </a:xfrm>
        </p:spPr>
        <p:txBody>
          <a:bodyPr/>
          <a:lstStyle/>
          <a:p>
            <a:pPr eaLnBrk="1"/>
            <a:endParaRPr lang="en-US" sz="2400" b="1" dirty="0" smtClean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r>
              <a:rPr lang="en-US" sz="2400" b="1" dirty="0" smtClean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SOLID Principle</a:t>
            </a:r>
            <a:endParaRPr lang="en-US" sz="2400" b="1" dirty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endParaRPr lang="en-US" altLang="en-US" sz="2400" b="1" dirty="0">
              <a:solidFill>
                <a:srgbClr val="1F8BDE"/>
              </a:solidFill>
              <a:latin typeface="Proxima Nova"/>
              <a:ea typeface="Proxima Nova"/>
              <a:cs typeface="Proxima Nova"/>
              <a:sym typeface="Proxima Nova Rg" charset="0"/>
            </a:endParaRPr>
          </a:p>
        </p:txBody>
      </p:sp>
      <p:sp>
        <p:nvSpPr>
          <p:cNvPr id="5124" name="Rectangle 3" descr="Text Placeholder 3"/>
          <p:cNvSpPr>
            <a:spLocks/>
          </p:cNvSpPr>
          <p:nvPr/>
        </p:nvSpPr>
        <p:spPr bwMode="auto">
          <a:xfrm>
            <a:off x="396875" y="700392"/>
            <a:ext cx="6689725" cy="423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57150" indent="0" eaLnBrk="1">
              <a:defRPr/>
            </a:pPr>
            <a:r>
              <a:rPr lang="en-US" sz="1600" dirty="0" smtClean="0"/>
              <a:t>It </a:t>
            </a:r>
            <a:r>
              <a:rPr lang="en-US" sz="1600" dirty="0"/>
              <a:t>is combination of five basic designing </a:t>
            </a:r>
            <a:r>
              <a:rPr lang="en-US" sz="1600" dirty="0" smtClean="0"/>
              <a:t>principles</a:t>
            </a:r>
          </a:p>
          <a:p>
            <a:pPr marL="40005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+mn-lt"/>
              </a:rPr>
              <a:t>Single </a:t>
            </a:r>
            <a:r>
              <a:rPr lang="en-US" sz="1600" dirty="0">
                <a:latin typeface="+mn-lt"/>
              </a:rPr>
              <a:t>Responsibility </a:t>
            </a:r>
            <a:r>
              <a:rPr lang="en-US" sz="1600" dirty="0" smtClean="0">
                <a:latin typeface="+mn-lt"/>
              </a:rPr>
              <a:t>Principle </a:t>
            </a:r>
          </a:p>
          <a:p>
            <a:pPr marL="40005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+mn-lt"/>
              </a:rPr>
              <a:t>Open-Closes Principle </a:t>
            </a:r>
          </a:p>
          <a:p>
            <a:pPr marL="40005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latin typeface="+mn-lt"/>
              </a:rPr>
              <a:t>Liskov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Substitution </a:t>
            </a:r>
            <a:r>
              <a:rPr lang="en-US" sz="1600" dirty="0" smtClean="0">
                <a:latin typeface="+mn-lt"/>
              </a:rPr>
              <a:t>Principle</a:t>
            </a:r>
          </a:p>
          <a:p>
            <a:pPr marL="40005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+mn-lt"/>
              </a:rPr>
              <a:t>Interface </a:t>
            </a:r>
            <a:r>
              <a:rPr lang="en-US" sz="1600" dirty="0">
                <a:latin typeface="+mn-lt"/>
              </a:rPr>
              <a:t>Segregation </a:t>
            </a:r>
            <a:r>
              <a:rPr lang="en-US" sz="1600" dirty="0" smtClean="0">
                <a:latin typeface="+mn-lt"/>
              </a:rPr>
              <a:t>Principle</a:t>
            </a:r>
          </a:p>
          <a:p>
            <a:pPr marL="40005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+mn-lt"/>
              </a:rPr>
              <a:t>Dependency </a:t>
            </a:r>
            <a:r>
              <a:rPr lang="en-US" sz="1600" dirty="0">
                <a:latin typeface="+mn-lt"/>
              </a:rPr>
              <a:t>Inversion </a:t>
            </a:r>
            <a:r>
              <a:rPr lang="en-US" sz="1600" dirty="0" smtClean="0">
                <a:latin typeface="+mn-lt"/>
              </a:rPr>
              <a:t>Principle</a:t>
            </a:r>
          </a:p>
          <a:p>
            <a:pPr marL="57150" indent="0">
              <a:lnSpc>
                <a:spcPct val="150000"/>
              </a:lnSpc>
            </a:pPr>
            <a:endParaRPr lang="en-US" sz="1600" dirty="0" smtClean="0">
              <a:latin typeface="+mn-lt"/>
            </a:endParaRPr>
          </a:p>
          <a:p>
            <a:pPr marL="57150" indent="0">
              <a:lnSpc>
                <a:spcPct val="150000"/>
              </a:lnSpc>
            </a:pPr>
            <a:r>
              <a:rPr lang="en-US" sz="1600" dirty="0" smtClean="0"/>
              <a:t>In </a:t>
            </a:r>
            <a:r>
              <a:rPr lang="en-US" sz="1600" dirty="0"/>
              <a:t>simple terms, the SOLID principles act like UX principles for developers. Have you ever worked on a bug where you had to spend hours reading the code in order to understand what to do? Great developer experience means you can easily navigate through the code and </a:t>
            </a:r>
            <a:r>
              <a:rPr lang="en-US" sz="1600" dirty="0" smtClean="0"/>
              <a:t>understand.</a:t>
            </a:r>
            <a:endParaRPr lang="en-US" sz="1600" dirty="0"/>
          </a:p>
          <a:p>
            <a:pPr marL="57150" indent="0"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8727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Text Placeholder 2"/>
          <p:cNvSpPr>
            <a:spLocks noGrp="1" noChangeArrowheads="1"/>
          </p:cNvSpPr>
          <p:nvPr>
            <p:ph type="body" sz="quarter" idx="1"/>
          </p:nvPr>
        </p:nvSpPr>
        <p:spPr>
          <a:xfrm>
            <a:off x="396875" y="209550"/>
            <a:ext cx="4937125" cy="457200"/>
          </a:xfrm>
        </p:spPr>
        <p:txBody>
          <a:bodyPr/>
          <a:lstStyle/>
          <a:p>
            <a:pPr eaLnBrk="1"/>
            <a:endParaRPr lang="en-US" sz="2400" b="1" dirty="0" smtClean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r>
              <a:rPr lang="en-US" sz="2400" b="1" dirty="0" smtClean="0">
                <a:solidFill>
                  <a:srgbClr val="1F8BDE"/>
                </a:solidFill>
                <a:latin typeface="Proxima Nova"/>
                <a:ea typeface="Proxima Nova"/>
                <a:cs typeface="Proxima Nova"/>
              </a:rPr>
              <a:t>SOLID Principle</a:t>
            </a:r>
            <a:endParaRPr lang="en-US" sz="2400" b="1" dirty="0">
              <a:solidFill>
                <a:srgbClr val="1F8BDE"/>
              </a:solidFill>
              <a:latin typeface="Proxima Nova"/>
              <a:ea typeface="Proxima Nova"/>
              <a:cs typeface="Proxima Nova"/>
            </a:endParaRPr>
          </a:p>
          <a:p>
            <a:pPr eaLnBrk="1"/>
            <a:endParaRPr lang="en-US" altLang="en-US" sz="2400" b="1" dirty="0">
              <a:solidFill>
                <a:srgbClr val="1F8BDE"/>
              </a:solidFill>
              <a:latin typeface="Proxima Nova"/>
              <a:ea typeface="Proxima Nova"/>
              <a:cs typeface="Proxima Nova"/>
              <a:sym typeface="Proxima Nova Rg" charset="0"/>
            </a:endParaRPr>
          </a:p>
        </p:txBody>
      </p:sp>
      <p:sp>
        <p:nvSpPr>
          <p:cNvPr id="5124" name="Rectangle 3" descr="Text Placeholder 3"/>
          <p:cNvSpPr>
            <a:spLocks/>
          </p:cNvSpPr>
          <p:nvPr/>
        </p:nvSpPr>
        <p:spPr bwMode="auto">
          <a:xfrm>
            <a:off x="387350" y="503460"/>
            <a:ext cx="7766050" cy="423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255588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55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57150" indent="0" eaLnBrk="1">
              <a:lnSpc>
                <a:spcPct val="150000"/>
              </a:lnSpc>
              <a:defRPr/>
            </a:pPr>
            <a:r>
              <a:rPr lang="en-US" sz="1600" b="1" dirty="0" smtClean="0"/>
              <a:t>What </a:t>
            </a:r>
            <a:r>
              <a:rPr lang="en-US" sz="1600" b="1" dirty="0"/>
              <a:t>it does</a:t>
            </a:r>
            <a:endParaRPr lang="en-US" sz="1600" b="1" dirty="0" smtClean="0"/>
          </a:p>
          <a:p>
            <a:pPr ea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Ultimately</a:t>
            </a:r>
            <a:r>
              <a:rPr lang="en-US" sz="1600" dirty="0"/>
              <a:t>, it results in spending less time figuring out what the code does and more time actually developing the solution. </a:t>
            </a:r>
            <a:endParaRPr lang="en-US" sz="1600" dirty="0" smtClean="0"/>
          </a:p>
          <a:p>
            <a:pPr ea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These </a:t>
            </a:r>
            <a:r>
              <a:rPr lang="en-US" sz="1600" dirty="0"/>
              <a:t>five software development principles are guidelines to follow when building software so that it is easier to scale and maintain. They were made popular by a software engineer, Robert C. Martin. </a:t>
            </a:r>
            <a:endParaRPr lang="en-US" sz="1600" dirty="0" smtClean="0"/>
          </a:p>
          <a:p>
            <a:pPr ea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Some </a:t>
            </a:r>
            <a:r>
              <a:rPr lang="en-US" sz="1600" dirty="0"/>
              <a:t>of these principles may look similar but they are not targeting the same goal. It is possible to satisfy one principle while violating the other, even though they are alike. </a:t>
            </a:r>
            <a:endParaRPr lang="en-US" sz="1600" dirty="0" smtClean="0"/>
          </a:p>
          <a:p>
            <a:pPr marL="57150" indent="0" eaLnBrk="1">
              <a:lnSpc>
                <a:spcPct val="150000"/>
              </a:lnSpc>
              <a:defRPr/>
            </a:pPr>
            <a:r>
              <a:rPr lang="en-US" sz="1600" b="1" dirty="0" smtClean="0"/>
              <a:t>Benefits </a:t>
            </a:r>
            <a:r>
              <a:rPr lang="en-US" sz="1600" b="1" dirty="0"/>
              <a:t>of SOLID Principles </a:t>
            </a:r>
            <a:endParaRPr lang="en-US" sz="1600" dirty="0" smtClean="0"/>
          </a:p>
          <a:p>
            <a:pPr ea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Write </a:t>
            </a:r>
            <a:r>
              <a:rPr lang="en-US" sz="1600" dirty="0"/>
              <a:t>code that’s easy to maintain, read, understand &amp; testable; </a:t>
            </a:r>
          </a:p>
          <a:p>
            <a:pPr ea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Make </a:t>
            </a:r>
            <a:r>
              <a:rPr lang="en-US" sz="1600" dirty="0"/>
              <a:t>it easier to extend the system with new functionality without breaking the existing ones;</a:t>
            </a:r>
          </a:p>
        </p:txBody>
      </p:sp>
    </p:spTree>
    <p:extLst>
      <p:ext uri="{BB962C8B-B14F-4D97-AF65-F5344CB8AC3E}">
        <p14:creationId xmlns:p14="http://schemas.microsoft.com/office/powerpoint/2010/main" val="16414411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1F8BDE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ABC4EC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 Theme">
      <a:majorFont>
        <a:latin typeface="Arial Black"/>
        <a:ea typeface="Arial Black"/>
        <a:cs typeface="Arial Black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  <a:sym typeface="Calibri" panose="020F050202020403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- Title and Content">
  <a:themeElements>
    <a:clrScheme name="">
      <a:dk1>
        <a:srgbClr val="000000"/>
      </a:dk1>
      <a:lt1>
        <a:srgbClr val="1F8BDE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ABC4EC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 Theme - Title and Content">
      <a:majorFont>
        <a:latin typeface="Arial Black"/>
        <a:ea typeface="Arial Black"/>
        <a:cs typeface="Arial Black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  <a:sym typeface="Calibri" panose="020F050202020403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DD860E6A0DC643A22CE77AE0ADE354" ma:contentTypeVersion="16" ma:contentTypeDescription="Create a new document." ma:contentTypeScope="" ma:versionID="6414ca0fc2386e28b8bcd686990ecfb6">
  <xsd:schema xmlns:xsd="http://www.w3.org/2001/XMLSchema" xmlns:xs="http://www.w3.org/2001/XMLSchema" xmlns:p="http://schemas.microsoft.com/office/2006/metadata/properties" xmlns:ns2="59fd9363-6725-42c0-bb98-2d6edfbb2d87" xmlns:ns3="3b6db1df-54de-41bb-b077-625bea4a589f" targetNamespace="http://schemas.microsoft.com/office/2006/metadata/properties" ma:root="true" ma:fieldsID="b235d742fdb9d7a23e32d4d4c2d88718" ns2:_="" ns3:_="">
    <xsd:import namespace="59fd9363-6725-42c0-bb98-2d6edfbb2d87"/>
    <xsd:import namespace="3b6db1df-54de-41bb-b077-625bea4a58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fd9363-6725-42c0-bb98-2d6edfbb2d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3ee3754-aba4-4692-9b91-40b19866e3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6db1df-54de-41bb-b077-625bea4a589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465fdf4-474e-44c6-b108-3a2c1361927d}" ma:internalName="TaxCatchAll" ma:showField="CatchAllData" ma:web="3b6db1df-54de-41bb-b077-625bea4a58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9fd9363-6725-42c0-bb98-2d6edfbb2d87">
      <Terms xmlns="http://schemas.microsoft.com/office/infopath/2007/PartnerControls"/>
    </lcf76f155ced4ddcb4097134ff3c332f>
    <_Flow_SignoffStatus xmlns="59fd9363-6725-42c0-bb98-2d6edfbb2d87" xsi:nil="true"/>
    <TaxCatchAll xmlns="3b6db1df-54de-41bb-b077-625bea4a589f" xsi:nil="true"/>
  </documentManagement>
</p:properties>
</file>

<file path=customXml/itemProps1.xml><?xml version="1.0" encoding="utf-8"?>
<ds:datastoreItem xmlns:ds="http://schemas.openxmlformats.org/officeDocument/2006/customXml" ds:itemID="{C8FA691A-8C54-40EA-8C14-5D49AC73CAEF}"/>
</file>

<file path=customXml/itemProps2.xml><?xml version="1.0" encoding="utf-8"?>
<ds:datastoreItem xmlns:ds="http://schemas.openxmlformats.org/officeDocument/2006/customXml" ds:itemID="{FA1B4C23-2217-4990-AE63-FA9BD5B04537}"/>
</file>

<file path=customXml/itemProps3.xml><?xml version="1.0" encoding="utf-8"?>
<ds:datastoreItem xmlns:ds="http://schemas.openxmlformats.org/officeDocument/2006/customXml" ds:itemID="{09D1A184-5135-469C-A010-42C7232AFFBD}"/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1397</Words>
  <Application>Microsoft Office PowerPoint</Application>
  <PresentationFormat>On-screen Show (16:9)</PresentationFormat>
  <Paragraphs>164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Calibri</vt:lpstr>
      <vt:lpstr>Helvetica Light</vt:lpstr>
      <vt:lpstr>Proxima Nova</vt:lpstr>
      <vt:lpstr>Proxima Nova Rg</vt:lpstr>
      <vt:lpstr>Segoe UI Black</vt:lpstr>
      <vt:lpstr>Office Theme</vt:lpstr>
      <vt:lpstr>Office Theme - Title and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ZULFQAR</dc:creator>
  <cp:lastModifiedBy>SAMMAR UL HASSAN</cp:lastModifiedBy>
  <cp:revision>265</cp:revision>
  <dcterms:modified xsi:type="dcterms:W3CDTF">2023-03-17T14:48:34Z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0x010100BADD860E6A0DC643A22CE77AE0ADE354</vt:lpwstr>
  </property>
</Properties>
</file>