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59" r:id="rId5"/>
    <p:sldId id="260" r:id="rId6"/>
    <p:sldId id="261" r:id="rId7"/>
    <p:sldId id="262" r:id="rId8"/>
    <p:sldId id="265" r:id="rId9"/>
    <p:sldId id="270" r:id="rId10"/>
    <p:sldId id="272" r:id="rId11"/>
    <p:sldId id="267" r:id="rId12"/>
    <p:sldId id="268" r:id="rId13"/>
    <p:sldId id="271" r:id="rId14"/>
    <p:sldId id="263" r:id="rId15"/>
    <p:sldId id="264" r:id="rId16"/>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1FA7A6-E823-4146-8EAD-D6EF4EA7D1DE}" type="datetimeFigureOut">
              <a:rPr lang="id-ID" smtClean="0"/>
              <a:t>19/10/2017</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188433-D644-462E-8B33-8B261B86579B}" type="slidenum">
              <a:rPr lang="id-ID" smtClean="0"/>
              <a:t>‹#›</a:t>
            </a:fld>
            <a:endParaRPr lang="id-ID"/>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a:p>
        </p:txBody>
      </p:sp>
      <p:sp>
        <p:nvSpPr>
          <p:cNvPr id="4" name="Slide Number Placeholder 3"/>
          <p:cNvSpPr>
            <a:spLocks noGrp="1"/>
          </p:cNvSpPr>
          <p:nvPr>
            <p:ph type="sldNum" sz="quarter" idx="10"/>
          </p:nvPr>
        </p:nvSpPr>
        <p:spPr/>
        <p:txBody>
          <a:bodyPr/>
          <a:lstStyle/>
          <a:p>
            <a:fld id="{F2188433-D644-462E-8B33-8B261B86579B}" type="slidenum">
              <a:rPr lang="id-ID" smtClean="0"/>
              <a:t>13</a:t>
            </a:fld>
            <a:endParaRPr lang="id-I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705600" y="4206240"/>
            <a:ext cx="960120" cy="457200"/>
          </a:xfrm>
        </p:spPr>
        <p:txBody>
          <a:bodyPr/>
          <a:lstStyle/>
          <a:p>
            <a:fld id="{BE583D01-0600-4BCD-AF4F-7632887046F8}" type="datetimeFigureOut">
              <a:rPr lang="id-ID" smtClean="0"/>
              <a:t>19/10/2017</a:t>
            </a:fld>
            <a:endParaRPr lang="id-ID"/>
          </a:p>
        </p:txBody>
      </p:sp>
      <p:sp>
        <p:nvSpPr>
          <p:cNvPr id="17" name="Footer Placeholder 16"/>
          <p:cNvSpPr>
            <a:spLocks noGrp="1"/>
          </p:cNvSpPr>
          <p:nvPr>
            <p:ph type="ftr" sz="quarter" idx="11"/>
          </p:nvPr>
        </p:nvSpPr>
        <p:spPr>
          <a:xfrm>
            <a:off x="5410200" y="4205288"/>
            <a:ext cx="1295400" cy="457200"/>
          </a:xfrm>
        </p:spPr>
        <p:txBody>
          <a:bodyPr/>
          <a:lstStyle/>
          <a:p>
            <a:endParaRPr lang="id-ID"/>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31E3FAA9-F480-46EE-A0F7-951D24D2A134}" type="slidenum">
              <a:rPr lang="id-ID" smtClean="0"/>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E583D01-0600-4BCD-AF4F-7632887046F8}" type="datetimeFigureOut">
              <a:rPr lang="id-ID" smtClean="0"/>
              <a:t>19/10/2017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1E3FAA9-F480-46EE-A0F7-951D24D2A134}"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E583D01-0600-4BCD-AF4F-7632887046F8}" type="datetimeFigureOut">
              <a:rPr lang="id-ID" smtClean="0"/>
              <a:t>19/10/2017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1E3FAA9-F480-46EE-A0F7-951D24D2A134}" type="slidenum">
              <a:rPr lang="id-ID" smtClean="0"/>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E583D01-0600-4BCD-AF4F-7632887046F8}" type="datetimeFigureOut">
              <a:rPr lang="id-ID" smtClean="0"/>
              <a:t>19/10/2017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1E3FAA9-F480-46EE-A0F7-951D24D2A134}" type="slidenum">
              <a:rPr lang="id-ID" smtClean="0"/>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BE583D01-0600-4BCD-AF4F-7632887046F8}" type="datetimeFigureOut">
              <a:rPr lang="id-ID" smtClean="0"/>
              <a:t>19/10/2017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1E3FAA9-F480-46EE-A0F7-951D24D2A134}" type="slidenum">
              <a:rPr lang="id-ID" smtClean="0"/>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E583D01-0600-4BCD-AF4F-7632887046F8}" type="datetimeFigureOut">
              <a:rPr lang="id-ID" smtClean="0"/>
              <a:t>19/10/2017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1E3FAA9-F480-46EE-A0F7-951D24D2A134}" type="slidenum">
              <a:rPr lang="id-ID" smtClean="0"/>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BE583D01-0600-4BCD-AF4F-7632887046F8}" type="datetimeFigureOut">
              <a:rPr lang="id-ID" smtClean="0"/>
              <a:t>19/10/2017</a:t>
            </a:fld>
            <a:endParaRPr lang="id-ID"/>
          </a:p>
        </p:txBody>
      </p:sp>
      <p:sp>
        <p:nvSpPr>
          <p:cNvPr id="27" name="Slide Number Placeholder 26"/>
          <p:cNvSpPr>
            <a:spLocks noGrp="1"/>
          </p:cNvSpPr>
          <p:nvPr>
            <p:ph type="sldNum" sz="quarter" idx="11"/>
          </p:nvPr>
        </p:nvSpPr>
        <p:spPr/>
        <p:txBody>
          <a:bodyPr rtlCol="0"/>
          <a:lstStyle/>
          <a:p>
            <a:fld id="{31E3FAA9-F480-46EE-A0F7-951D24D2A134}" type="slidenum">
              <a:rPr lang="id-ID" smtClean="0"/>
              <a:t>‹#›</a:t>
            </a:fld>
            <a:endParaRPr lang="id-ID"/>
          </a:p>
        </p:txBody>
      </p:sp>
      <p:sp>
        <p:nvSpPr>
          <p:cNvPr id="28" name="Footer Placeholder 27"/>
          <p:cNvSpPr>
            <a:spLocks noGrp="1"/>
          </p:cNvSpPr>
          <p:nvPr>
            <p:ph type="ftr" sz="quarter" idx="12"/>
          </p:nvPr>
        </p:nvSpPr>
        <p:spPr/>
        <p:txBody>
          <a:bodyPr rtlCol="0"/>
          <a:lstStyle/>
          <a:p>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612648"/>
            <a:ext cx="957264" cy="457200"/>
          </a:xfrm>
        </p:spPr>
        <p:txBody>
          <a:bodyPr/>
          <a:lstStyle/>
          <a:p>
            <a:fld id="{BE583D01-0600-4BCD-AF4F-7632887046F8}" type="datetimeFigureOut">
              <a:rPr lang="id-ID" smtClean="0"/>
              <a:t>19/10/2017</a:t>
            </a:fld>
            <a:endParaRPr lang="id-ID"/>
          </a:p>
        </p:txBody>
      </p:sp>
      <p:sp>
        <p:nvSpPr>
          <p:cNvPr id="4" name="Footer Placeholder 3"/>
          <p:cNvSpPr>
            <a:spLocks noGrp="1"/>
          </p:cNvSpPr>
          <p:nvPr>
            <p:ph type="ftr" sz="quarter" idx="11"/>
          </p:nvPr>
        </p:nvSpPr>
        <p:spPr>
          <a:xfrm>
            <a:off x="5257800" y="612648"/>
            <a:ext cx="1325880" cy="457200"/>
          </a:xfrm>
        </p:spPr>
        <p:txBody>
          <a:bodyPr/>
          <a:lstStyle/>
          <a:p>
            <a:endParaRPr lang="id-ID"/>
          </a:p>
        </p:txBody>
      </p:sp>
      <p:sp>
        <p:nvSpPr>
          <p:cNvPr id="5" name="Slide Number Placeholder 4"/>
          <p:cNvSpPr>
            <a:spLocks noGrp="1"/>
          </p:cNvSpPr>
          <p:nvPr>
            <p:ph type="sldNum" sz="quarter" idx="12"/>
          </p:nvPr>
        </p:nvSpPr>
        <p:spPr>
          <a:xfrm>
            <a:off x="8174736" y="2272"/>
            <a:ext cx="762000" cy="365760"/>
          </a:xfrm>
        </p:spPr>
        <p:txBody>
          <a:bodyPr/>
          <a:lstStyle/>
          <a:p>
            <a:fld id="{31E3FAA9-F480-46EE-A0F7-951D24D2A134}" type="slidenum">
              <a:rPr lang="id-ID" smtClean="0"/>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583D01-0600-4BCD-AF4F-7632887046F8}" type="datetimeFigureOut">
              <a:rPr lang="id-ID" smtClean="0"/>
              <a:t>19/10/2017</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31E3FAA9-F480-46EE-A0F7-951D24D2A134}"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E583D01-0600-4BCD-AF4F-7632887046F8}" type="datetimeFigureOut">
              <a:rPr lang="id-ID" smtClean="0"/>
              <a:t>19/10/2017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1E3FAA9-F480-46EE-A0F7-951D24D2A134}" type="slidenum">
              <a:rPr lang="id-ID" smtClean="0"/>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E583D01-0600-4BCD-AF4F-7632887046F8}" type="datetimeFigureOut">
              <a:rPr lang="id-ID" smtClean="0"/>
              <a:t>19/10/2017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1E3FAA9-F480-46EE-A0F7-951D24D2A134}" type="slidenum">
              <a:rPr lang="id-ID" smtClean="0"/>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BE583D01-0600-4BCD-AF4F-7632887046F8}" type="datetimeFigureOut">
              <a:rPr lang="id-ID" smtClean="0"/>
              <a:t>19/10/2017</a:t>
            </a:fld>
            <a:endParaRPr lang="id-ID"/>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id-ID"/>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31E3FAA9-F480-46EE-A0F7-951D24D2A134}" type="slidenum">
              <a:rPr lang="id-ID" smtClean="0"/>
              <a:t>‹#›</a:t>
            </a:fld>
            <a:endParaRPr lang="id-ID"/>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ailysocial.id/post/brainly-luncurkan-fitur-live-answer-untuktingkatkan-keterlibatan-penggun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id-ID" dirty="0"/>
              <a:t>Sistem Helpdesk Aplikasi berbasis</a:t>
            </a:r>
            <a:br>
              <a:rPr lang="id-ID" dirty="0"/>
            </a:br>
            <a:r>
              <a:rPr lang="id-ID" dirty="0"/>
              <a:t>Web</a:t>
            </a:r>
            <a:br>
              <a:rPr lang="id-ID" dirty="0"/>
            </a:br>
            <a:endParaRPr lang="id-ID" b="1" dirty="0"/>
          </a:p>
        </p:txBody>
      </p:sp>
      <p:sp>
        <p:nvSpPr>
          <p:cNvPr id="3" name="Subtitle 2"/>
          <p:cNvSpPr>
            <a:spLocks noGrp="1"/>
          </p:cNvSpPr>
          <p:nvPr>
            <p:ph type="subTitle" idx="1"/>
          </p:nvPr>
        </p:nvSpPr>
        <p:spPr>
          <a:xfrm>
            <a:off x="457200" y="3933056"/>
            <a:ext cx="8686800" cy="2664296"/>
          </a:xfrm>
        </p:spPr>
        <p:txBody>
          <a:bodyPr>
            <a:normAutofit fontScale="77500" lnSpcReduction="20000"/>
          </a:bodyPr>
          <a:lstStyle/>
          <a:p>
            <a:r>
              <a:rPr lang="id-ID" sz="2100" dirty="0"/>
              <a:t>Putra Abi Akbarjune [14115011] </a:t>
            </a:r>
          </a:p>
          <a:p>
            <a:r>
              <a:rPr lang="id-ID" sz="2100" dirty="0"/>
              <a:t>Irfan Gerard Wicaksono Mokalu [14115016] </a:t>
            </a:r>
          </a:p>
          <a:p>
            <a:r>
              <a:rPr lang="id-ID" sz="2100" dirty="0"/>
              <a:t> Elvira Nadya Maharani [14115030] </a:t>
            </a:r>
          </a:p>
          <a:p>
            <a:r>
              <a:rPr lang="id-ID" sz="2100" dirty="0"/>
              <a:t> Nurma Syanti [14115044]</a:t>
            </a:r>
          </a:p>
          <a:p>
            <a:r>
              <a:rPr lang="id-ID" sz="2100" dirty="0"/>
              <a:t>Bintang Bagus Pangestu [14114002]</a:t>
            </a:r>
          </a:p>
          <a:p>
            <a:endParaRPr lang="id-ID" sz="1900" dirty="0"/>
          </a:p>
          <a:p>
            <a:endParaRPr lang="id-ID" sz="1900" dirty="0"/>
          </a:p>
          <a:p>
            <a:endParaRPr lang="id-ID" dirty="0"/>
          </a:p>
          <a:p>
            <a:endParaRPr lang="id-ID" sz="1900" dirty="0"/>
          </a:p>
          <a:p>
            <a:pPr algn="ctr"/>
            <a:r>
              <a:rPr lang="id-ID" sz="1900" dirty="0"/>
              <a:t>TEKNIK INFORMATIKA</a:t>
            </a:r>
            <a:br>
              <a:rPr lang="id-ID" sz="1900" dirty="0"/>
            </a:br>
            <a:r>
              <a:rPr lang="id-ID" sz="1900" dirty="0"/>
              <a:t>INSTITUT TEKNOLOGI SUMATERA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92696"/>
            <a:ext cx="8229600" cy="864096"/>
          </a:xfrm>
        </p:spPr>
        <p:txBody>
          <a:bodyPr/>
          <a:lstStyle/>
          <a:p>
            <a:r>
              <a:rPr lang="id-ID" dirty="0"/>
              <a:t>Search Tiket</a:t>
            </a:r>
          </a:p>
        </p:txBody>
      </p:sp>
      <p:pic>
        <p:nvPicPr>
          <p:cNvPr id="6146" name="Picture 2" descr="E:\Semester 5\Aps Berbasis WEB\Tugasbesar\cari tiket.jpg"/>
          <p:cNvPicPr>
            <a:picLocks noChangeAspect="1" noChangeArrowheads="1"/>
          </p:cNvPicPr>
          <p:nvPr/>
        </p:nvPicPr>
        <p:blipFill>
          <a:blip r:embed="rId2" cstate="print"/>
          <a:srcRect/>
          <a:stretch>
            <a:fillRect/>
          </a:stretch>
        </p:blipFill>
        <p:spPr bwMode="auto">
          <a:xfrm>
            <a:off x="251520" y="1556792"/>
            <a:ext cx="8892480" cy="8179296"/>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0688"/>
            <a:ext cx="8229600" cy="864096"/>
          </a:xfrm>
        </p:spPr>
        <p:txBody>
          <a:bodyPr/>
          <a:lstStyle/>
          <a:p>
            <a:r>
              <a:rPr lang="id-ID" dirty="0"/>
              <a:t>Login</a:t>
            </a:r>
          </a:p>
        </p:txBody>
      </p:sp>
      <p:pic>
        <p:nvPicPr>
          <p:cNvPr id="3074" name="Picture 2" descr="E:\Semester 5\Aps Berbasis WEB\Tugasbesar\login.jpg"/>
          <p:cNvPicPr>
            <a:picLocks noChangeAspect="1" noChangeArrowheads="1"/>
          </p:cNvPicPr>
          <p:nvPr/>
        </p:nvPicPr>
        <p:blipFill>
          <a:blip r:embed="rId2" cstate="print"/>
          <a:srcRect/>
          <a:stretch>
            <a:fillRect/>
          </a:stretch>
        </p:blipFill>
        <p:spPr bwMode="auto">
          <a:xfrm>
            <a:off x="0" y="1556792"/>
            <a:ext cx="9144000" cy="5301208"/>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864096"/>
          </a:xfrm>
        </p:spPr>
        <p:txBody>
          <a:bodyPr/>
          <a:lstStyle/>
          <a:p>
            <a:r>
              <a:rPr lang="id-ID" dirty="0"/>
              <a:t>Dashboard</a:t>
            </a:r>
          </a:p>
        </p:txBody>
      </p:sp>
      <p:pic>
        <p:nvPicPr>
          <p:cNvPr id="4098" name="Picture 2" descr="E:\Semester 5\Aps Berbasis WEB\Tugasbesar\dashboard.jpg"/>
          <p:cNvPicPr>
            <a:picLocks noChangeAspect="1" noChangeArrowheads="1"/>
          </p:cNvPicPr>
          <p:nvPr/>
        </p:nvPicPr>
        <p:blipFill>
          <a:blip r:embed="rId2" cstate="print"/>
          <a:srcRect/>
          <a:stretch>
            <a:fillRect/>
          </a:stretch>
        </p:blipFill>
        <p:spPr bwMode="auto">
          <a:xfrm>
            <a:off x="70992" y="1484784"/>
            <a:ext cx="8965504" cy="6408712"/>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4704"/>
            <a:ext cx="8229600" cy="864096"/>
          </a:xfrm>
        </p:spPr>
        <p:txBody>
          <a:bodyPr/>
          <a:lstStyle/>
          <a:p>
            <a:r>
              <a:rPr lang="id-ID" dirty="0"/>
              <a:t>Ticket</a:t>
            </a:r>
          </a:p>
        </p:txBody>
      </p:sp>
      <p:pic>
        <p:nvPicPr>
          <p:cNvPr id="5122" name="Picture 2" descr="E:\Semester 5\Aps Berbasis WEB\Tugasbesar\ticket.jpg"/>
          <p:cNvPicPr>
            <a:picLocks noChangeAspect="1" noChangeArrowheads="1"/>
          </p:cNvPicPr>
          <p:nvPr/>
        </p:nvPicPr>
        <p:blipFill>
          <a:blip r:embed="rId3" cstate="print"/>
          <a:srcRect/>
          <a:stretch>
            <a:fillRect/>
          </a:stretch>
        </p:blipFill>
        <p:spPr bwMode="auto">
          <a:xfrm>
            <a:off x="144016" y="1556792"/>
            <a:ext cx="8820472" cy="612068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Kesimpulan</a:t>
            </a:r>
            <a:endParaRPr lang="id-ID" dirty="0"/>
          </a:p>
        </p:txBody>
      </p:sp>
      <p:sp>
        <p:nvSpPr>
          <p:cNvPr id="3" name="Content Placeholder 2"/>
          <p:cNvSpPr>
            <a:spLocks noGrp="1"/>
          </p:cNvSpPr>
          <p:nvPr>
            <p:ph idx="1"/>
          </p:nvPr>
        </p:nvSpPr>
        <p:spPr/>
        <p:txBody>
          <a:bodyPr/>
          <a:lstStyle/>
          <a:p>
            <a:pPr>
              <a:buNone/>
            </a:pPr>
            <a:r>
              <a:rPr lang="id-ID" dirty="0"/>
              <a:t>		Aplikasi Helpdesk kami belum dapat menampilkan searching tiket karena tidak berhasil menghubungkan perintah searching dengan basis data.</a:t>
            </a:r>
            <a:br>
              <a:rPr lang="id-ID" dirty="0"/>
            </a:br>
            <a:endParaRPr lang="id-ID"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917848"/>
          </a:xfrm>
        </p:spPr>
        <p:txBody>
          <a:bodyPr/>
          <a:lstStyle/>
          <a:p>
            <a:r>
              <a:rPr lang="id-ID" b="1" dirty="0"/>
              <a:t>Daftar Pustaka</a:t>
            </a:r>
            <a:endParaRPr lang="id-ID" dirty="0"/>
          </a:p>
        </p:txBody>
      </p:sp>
      <p:sp>
        <p:nvSpPr>
          <p:cNvPr id="3" name="Content Placeholder 2"/>
          <p:cNvSpPr>
            <a:spLocks noGrp="1"/>
          </p:cNvSpPr>
          <p:nvPr>
            <p:ph idx="1"/>
          </p:nvPr>
        </p:nvSpPr>
        <p:spPr>
          <a:xfrm>
            <a:off x="457200" y="2132856"/>
            <a:ext cx="8229600" cy="4441680"/>
          </a:xfrm>
        </p:spPr>
        <p:txBody>
          <a:bodyPr>
            <a:normAutofit fontScale="70000" lnSpcReduction="20000"/>
          </a:bodyPr>
          <a:lstStyle/>
          <a:p>
            <a:pPr>
              <a:buNone/>
            </a:pPr>
            <a:r>
              <a:rPr lang="id-ID" dirty="0"/>
              <a:t> “Brainly Luncurkan Fitur Live Answer untuk Tingkatkan Keterlibatan Pengguna.</a:t>
            </a:r>
          </a:p>
          <a:p>
            <a:pPr>
              <a:buNone/>
            </a:pPr>
            <a:r>
              <a:rPr lang="id-ID" dirty="0"/>
              <a:t>	” DailySocial. 12 Agustus 2016. Web. 3 Oktober 2017.</a:t>
            </a:r>
          </a:p>
          <a:p>
            <a:pPr>
              <a:buNone/>
            </a:pPr>
            <a:r>
              <a:rPr lang="id-ID" dirty="0">
                <a:hlinkClick r:id="rId2"/>
              </a:rPr>
              <a:t>https://dailysocial.id/post/brainly-luncurkan-fitur-live-answer-untuktingkatkan-keterlibatan-pengguna</a:t>
            </a:r>
            <a:endParaRPr lang="id-ID" dirty="0"/>
          </a:p>
          <a:p>
            <a:pPr>
              <a:buNone/>
            </a:pPr>
            <a:endParaRPr lang="id-ID" dirty="0"/>
          </a:p>
          <a:p>
            <a:pPr>
              <a:buNone/>
            </a:pPr>
            <a:r>
              <a:rPr lang="id-ID" dirty="0"/>
              <a:t>  “Pengembangan Aplikasi berbasis Web.” Thesis Binus.7 April 2015. 4 Oktober 2015.&lt;thesis.binus.ac.id/eColls/eThesisdoc/Bab1/2012-2-01355- IF%20Bab1001.pdf&gt; </a:t>
            </a:r>
          </a:p>
          <a:p>
            <a:pPr>
              <a:buNone/>
            </a:pPr>
            <a:endParaRPr lang="id-ID" dirty="0"/>
          </a:p>
          <a:p>
            <a:pPr>
              <a:buNone/>
            </a:pPr>
            <a:r>
              <a:rPr lang="id-ID" dirty="0"/>
              <a:t> DATAWATCH. 2006. </a:t>
            </a:r>
            <a:r>
              <a:rPr lang="id-ID" i="1" dirty="0"/>
              <a:t>The Practical Guide: Implementing Your Help</a:t>
            </a:r>
            <a:br>
              <a:rPr lang="id-ID" dirty="0"/>
            </a:br>
            <a:r>
              <a:rPr lang="id-ID" i="1" dirty="0"/>
              <a:t>Desk</a:t>
            </a:r>
            <a:r>
              <a:rPr lang="id-ID" dirty="0"/>
              <a:t>. White Paper. United State of America</a:t>
            </a:r>
          </a:p>
          <a:p>
            <a:pPr>
              <a:buNone/>
            </a:pPr>
            <a:endParaRPr lang="id-ID" dirty="0"/>
          </a:p>
          <a:p>
            <a:pPr>
              <a:buNone/>
            </a:pPr>
            <a:r>
              <a:rPr lang="id-ID" dirty="0"/>
              <a:t> Knapp, Donna.2004. </a:t>
            </a:r>
            <a:r>
              <a:rPr lang="id-ID" i="1" dirty="0"/>
              <a:t>A Guide to Customer Service Skills for Helpdesk</a:t>
            </a:r>
            <a:br>
              <a:rPr lang="id-ID" dirty="0"/>
            </a:br>
            <a:r>
              <a:rPr lang="id-ID" i="1" dirty="0"/>
              <a:t>Professional</a:t>
            </a:r>
            <a:r>
              <a:rPr lang="id-ID" dirty="0"/>
              <a:t>: Course Technology Publishing</a:t>
            </a:r>
            <a:br>
              <a:rPr lang="id-ID" dirty="0"/>
            </a:br>
            <a:endParaRPr lang="id-ID"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LATAR BELAKANG</a:t>
            </a:r>
          </a:p>
        </p:txBody>
      </p:sp>
      <p:sp>
        <p:nvSpPr>
          <p:cNvPr id="3" name="Content Placeholder 2"/>
          <p:cNvSpPr>
            <a:spLocks noGrp="1"/>
          </p:cNvSpPr>
          <p:nvPr>
            <p:ph idx="1"/>
          </p:nvPr>
        </p:nvSpPr>
        <p:spPr>
          <a:xfrm>
            <a:off x="457200" y="2060848"/>
            <a:ext cx="8229600" cy="4797152"/>
          </a:xfrm>
        </p:spPr>
        <p:txBody>
          <a:bodyPr>
            <a:normAutofit fontScale="62500" lnSpcReduction="20000"/>
          </a:bodyPr>
          <a:lstStyle/>
          <a:p>
            <a:pPr algn="just">
              <a:buNone/>
            </a:pPr>
            <a:r>
              <a:rPr lang="id-ID" dirty="0"/>
              <a:t>		</a:t>
            </a:r>
            <a:r>
              <a:rPr lang="id-ID" sz="3800" dirty="0"/>
              <a:t>Seiring perkembangan teknologi, aplikasi berbasis website hadir seiring meningkatnya kebutuhan manusia dalam melakukan interaksi sosial dengan sesamanya. Aplikasi berbasis website itu sendiri dipadukan dengan teknologi yang sedang berkembang, seperti internet dan social networking. </a:t>
            </a:r>
          </a:p>
          <a:p>
            <a:pPr algn="just">
              <a:buNone/>
            </a:pPr>
            <a:r>
              <a:rPr lang="id-ID" sz="3800" dirty="0"/>
              <a:t>		</a:t>
            </a:r>
          </a:p>
          <a:p>
            <a:pPr algn="just">
              <a:buNone/>
            </a:pPr>
            <a:r>
              <a:rPr lang="id-ID" sz="3800" dirty="0"/>
              <a:t>		Teknologi internet merupakan teknologi yang dikembangkan agar manusia dapat berkomunikasi serta memperoleh informasi tanpa harus bertatap muka dan berbincang langsung dengan manusia lainnya. Sedangkan social networking merupakan bagian dari internet yang banyak digunakan untuk berinteraksi antar seseorang, perorangan maupun grup.</a:t>
            </a:r>
            <a:br>
              <a:rPr lang="id-ID" sz="3800" dirty="0"/>
            </a:br>
            <a:endParaRPr lang="id-ID" sz="3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HELPDESK</a:t>
            </a:r>
          </a:p>
        </p:txBody>
      </p:sp>
      <p:sp>
        <p:nvSpPr>
          <p:cNvPr id="3" name="Content Placeholder 2"/>
          <p:cNvSpPr>
            <a:spLocks noGrp="1"/>
          </p:cNvSpPr>
          <p:nvPr>
            <p:ph idx="1"/>
          </p:nvPr>
        </p:nvSpPr>
        <p:spPr>
          <a:xfrm>
            <a:off x="457200" y="2249424"/>
            <a:ext cx="8229600" cy="4608576"/>
          </a:xfrm>
        </p:spPr>
        <p:txBody>
          <a:bodyPr>
            <a:normAutofit fontScale="85000" lnSpcReduction="20000"/>
          </a:bodyPr>
          <a:lstStyle/>
          <a:p>
            <a:pPr algn="just">
              <a:buNone/>
            </a:pPr>
            <a:r>
              <a:rPr lang="id-ID" dirty="0"/>
              <a:t>		Donna (2004, h. 4) mendefinisikan helpdesk adalah sebuah alat untuk mengatasi persoalan yang didesain dan disesuaikan untuk menyediakan layanan teknis yang dikonsentrasikan untuk produk atau layanan yang spesifik.</a:t>
            </a:r>
          </a:p>
          <a:p>
            <a:pPr algn="just">
              <a:buNone/>
            </a:pPr>
            <a:r>
              <a:rPr lang="id-ID" dirty="0"/>
              <a:t> </a:t>
            </a:r>
          </a:p>
          <a:p>
            <a:pPr algn="just">
              <a:buNone/>
            </a:pPr>
            <a:r>
              <a:rPr lang="id-ID" dirty="0"/>
              <a:t>		Helpdesk juga dikenal sebagai suatu departemen dalam suatu perusahaan yang digunakan untuk menjawab pertanyaan dari user. Seringnya masyarakat kampus memiliki pertanyaan tapi tidak mengetahui harus bertanya pada siapa, sehingga kami mengembangkan aplikasi sebagai wadah bagi masyarakat kampus untuk bertanya hal-hal yang berkaitan dengan kampus.</a:t>
            </a:r>
            <a:br>
              <a:rPr lang="id-ID" dirty="0"/>
            </a:br>
            <a:endParaRPr lang="id-ID"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HELPDESK</a:t>
            </a:r>
          </a:p>
        </p:txBody>
      </p:sp>
      <p:sp>
        <p:nvSpPr>
          <p:cNvPr id="3" name="Content Placeholder 2"/>
          <p:cNvSpPr>
            <a:spLocks noGrp="1"/>
          </p:cNvSpPr>
          <p:nvPr>
            <p:ph idx="1"/>
          </p:nvPr>
        </p:nvSpPr>
        <p:spPr/>
        <p:txBody>
          <a:bodyPr/>
          <a:lstStyle/>
          <a:p>
            <a:pPr>
              <a:buNone/>
            </a:pPr>
            <a:r>
              <a:rPr lang="id-ID" dirty="0"/>
              <a:t>		Aplikasi ini merupakan aplikasi Helpdesk yaitu membantu masyarakat kampus yang memiliki pertanyaan seputar kampus dan juga akan dijawab oleh admin dari aplikasi ini sendiri.</a:t>
            </a:r>
            <a:br>
              <a:rPr lang="id-ID" dirty="0"/>
            </a:br>
            <a:endParaRPr lang="id-ID"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6712"/>
            <a:ext cx="8229600" cy="1080120"/>
          </a:xfrm>
        </p:spPr>
        <p:txBody>
          <a:bodyPr/>
          <a:lstStyle/>
          <a:p>
            <a:r>
              <a:rPr lang="id-ID" dirty="0"/>
              <a:t>FITUR-FITUR</a:t>
            </a:r>
          </a:p>
        </p:txBody>
      </p:sp>
      <p:sp>
        <p:nvSpPr>
          <p:cNvPr id="3" name="Content Placeholder 2"/>
          <p:cNvSpPr>
            <a:spLocks noGrp="1"/>
          </p:cNvSpPr>
          <p:nvPr>
            <p:ph sz="half" idx="1"/>
          </p:nvPr>
        </p:nvSpPr>
        <p:spPr>
          <a:xfrm>
            <a:off x="457200" y="1988840"/>
            <a:ext cx="4038600" cy="4786547"/>
          </a:xfrm>
        </p:spPr>
        <p:style>
          <a:lnRef idx="2">
            <a:schemeClr val="accent2">
              <a:shade val="50000"/>
            </a:schemeClr>
          </a:lnRef>
          <a:fillRef idx="1">
            <a:schemeClr val="accent2"/>
          </a:fillRef>
          <a:effectRef idx="0">
            <a:schemeClr val="accent2"/>
          </a:effectRef>
          <a:fontRef idx="minor">
            <a:schemeClr val="lt1"/>
          </a:fontRef>
        </p:style>
        <p:txBody>
          <a:bodyPr>
            <a:normAutofit/>
          </a:bodyPr>
          <a:lstStyle/>
          <a:p>
            <a:r>
              <a:rPr lang="id-ID" dirty="0"/>
              <a:t>User </a:t>
            </a:r>
          </a:p>
          <a:p>
            <a:pPr>
              <a:buNone/>
            </a:pPr>
            <a:r>
              <a:rPr lang="id-ID" dirty="0"/>
              <a:t> Tiket (berlaku untuk 1 masalah yang ingin ditanyakan) </a:t>
            </a:r>
          </a:p>
          <a:p>
            <a:pPr>
              <a:buNone/>
            </a:pPr>
            <a:r>
              <a:rPr lang="id-ID" dirty="0"/>
              <a:t> Mengisi form yang berisi :</a:t>
            </a:r>
            <a:br>
              <a:rPr lang="id-ID" dirty="0"/>
            </a:br>
            <a:r>
              <a:rPr lang="id-ID" dirty="0"/>
              <a:t>o Contact Information (Full Name, </a:t>
            </a:r>
            <a:r>
              <a:rPr lang="en-US" dirty="0"/>
              <a:t>NIM,</a:t>
            </a:r>
            <a:r>
              <a:rPr lang="id-ID" dirty="0"/>
              <a:t> E-mail</a:t>
            </a:r>
            <a:r>
              <a:rPr lang="en-US" dirty="0"/>
              <a:t> </a:t>
            </a:r>
            <a:r>
              <a:rPr lang="en-US" dirty="0" err="1"/>
              <a:t>dan</a:t>
            </a:r>
            <a:r>
              <a:rPr lang="en-US" dirty="0"/>
              <a:t> Prodi</a:t>
            </a:r>
            <a:r>
              <a:rPr lang="id-ID" dirty="0"/>
              <a:t>)</a:t>
            </a:r>
            <a:br>
              <a:rPr lang="id-ID" dirty="0"/>
            </a:br>
            <a:r>
              <a:rPr lang="id-ID" dirty="0"/>
              <a:t>o Ticket Details (Issue Summary dan Issue Details) </a:t>
            </a:r>
          </a:p>
          <a:p>
            <a:pPr>
              <a:buNone/>
            </a:pPr>
            <a:r>
              <a:rPr lang="id-ID" dirty="0"/>
              <a:t> Menerima jawaban dari pertanyaan melalui Contact User yang telah diberikan </a:t>
            </a:r>
            <a:br>
              <a:rPr lang="id-ID" dirty="0"/>
            </a:br>
            <a:endParaRPr lang="id-ID" dirty="0"/>
          </a:p>
        </p:txBody>
      </p:sp>
      <p:sp>
        <p:nvSpPr>
          <p:cNvPr id="4" name="Content Placeholder 3"/>
          <p:cNvSpPr>
            <a:spLocks noGrp="1"/>
          </p:cNvSpPr>
          <p:nvPr>
            <p:ph sz="half" idx="2"/>
          </p:nvPr>
        </p:nvSpPr>
        <p:spPr>
          <a:xfrm>
            <a:off x="4648200" y="1988840"/>
            <a:ext cx="4038600" cy="4786547"/>
          </a:xfrm>
        </p:spPr>
        <p:style>
          <a:lnRef idx="2">
            <a:schemeClr val="accent2">
              <a:shade val="50000"/>
            </a:schemeClr>
          </a:lnRef>
          <a:fillRef idx="1">
            <a:schemeClr val="accent2"/>
          </a:fillRef>
          <a:effectRef idx="0">
            <a:schemeClr val="accent2"/>
          </a:effectRef>
          <a:fontRef idx="minor">
            <a:schemeClr val="lt1"/>
          </a:fontRef>
        </p:style>
        <p:txBody>
          <a:bodyPr>
            <a:normAutofit/>
          </a:bodyPr>
          <a:lstStyle/>
          <a:p>
            <a:r>
              <a:rPr lang="id-ID" dirty="0"/>
              <a:t>Admin </a:t>
            </a:r>
          </a:p>
          <a:p>
            <a:pPr>
              <a:buNone/>
            </a:pPr>
            <a:r>
              <a:rPr lang="id-ID" dirty="0"/>
              <a:t> Login </a:t>
            </a:r>
          </a:p>
          <a:p>
            <a:pPr>
              <a:buNone/>
            </a:pPr>
            <a:r>
              <a:rPr lang="id-ID" dirty="0"/>
              <a:t> Searching Tiket</a:t>
            </a:r>
          </a:p>
          <a:p>
            <a:pPr>
              <a:buNone/>
            </a:pPr>
            <a:r>
              <a:rPr lang="id-ID" dirty="0"/>
              <a:t> Melihat semua tiket </a:t>
            </a:r>
          </a:p>
          <a:p>
            <a:pPr>
              <a:buNone/>
            </a:pPr>
            <a:r>
              <a:rPr lang="id-ID" dirty="0"/>
              <a:t> Menjawab pertanyaan atau persoalan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1008112"/>
          </a:xfrm>
        </p:spPr>
        <p:txBody>
          <a:bodyPr/>
          <a:lstStyle/>
          <a:p>
            <a:r>
              <a:rPr lang="id-ID" dirty="0"/>
              <a:t>ARSITEKTUR APLIKASI</a:t>
            </a:r>
          </a:p>
        </p:txBody>
      </p:sp>
      <p:sp>
        <p:nvSpPr>
          <p:cNvPr id="4" name="Content Placeholder 3"/>
          <p:cNvSpPr>
            <a:spLocks noGrp="1"/>
          </p:cNvSpPr>
          <p:nvPr>
            <p:ph idx="1"/>
          </p:nvPr>
        </p:nvSpPr>
        <p:spPr>
          <a:xfrm>
            <a:off x="457200" y="2060848"/>
            <a:ext cx="8229600" cy="4513688"/>
          </a:xfrm>
        </p:spPr>
        <p:style>
          <a:lnRef idx="1">
            <a:schemeClr val="accent2"/>
          </a:lnRef>
          <a:fillRef idx="2">
            <a:schemeClr val="accent2"/>
          </a:fillRef>
          <a:effectRef idx="1">
            <a:schemeClr val="accent2"/>
          </a:effectRef>
          <a:fontRef idx="minor">
            <a:schemeClr val="dk1"/>
          </a:fontRef>
        </p:style>
        <p:txBody>
          <a:bodyPr>
            <a:normAutofit fontScale="85000" lnSpcReduction="20000"/>
          </a:bodyPr>
          <a:lstStyle/>
          <a:p>
            <a:pPr>
              <a:buNone/>
            </a:pPr>
            <a:r>
              <a:rPr lang="id-ID" dirty="0"/>
              <a:t>	Helpdesk didesain dan disesuaikan untuk internal support system dan digunakan untuk mendukung customer.</a:t>
            </a:r>
          </a:p>
          <a:p>
            <a:pPr>
              <a:buNone/>
            </a:pPr>
            <a:r>
              <a:rPr lang="id-ID" dirty="0"/>
              <a:t>Aplikasi helpdesk memiliki keuntungan antara lain : </a:t>
            </a:r>
          </a:p>
          <a:p>
            <a:pPr marL="624078" indent="-514350">
              <a:buFont typeface="+mj-lt"/>
              <a:buAutoNum type="arabicPeriod"/>
            </a:pPr>
            <a:r>
              <a:rPr lang="id-ID" dirty="0"/>
              <a:t>Menyediakan konsultasi (Frequently Asked Questions) dan pengetahuan yang dikonsentrasikan pada masalah di seputar kampus.</a:t>
            </a:r>
          </a:p>
          <a:p>
            <a:pPr marL="624078" indent="-514350">
              <a:buAutoNum type="arabicPeriod"/>
            </a:pPr>
            <a:r>
              <a:rPr lang="id-ID" dirty="0"/>
              <a:t> Standby 24 jam nonstop. </a:t>
            </a:r>
          </a:p>
          <a:p>
            <a:pPr marL="624078" indent="-514350">
              <a:buAutoNum type="arabicPeriod"/>
            </a:pPr>
            <a:r>
              <a:rPr lang="id-ID" dirty="0"/>
              <a:t>Fitur answer yang memiliki kemampuan untuk menjawab masalah yang ditanyakan oleh user. </a:t>
            </a:r>
          </a:p>
          <a:p>
            <a:pPr marL="624078" indent="-514350">
              <a:buAutoNum type="arabicPeriod"/>
            </a:pPr>
            <a:r>
              <a:rPr lang="id-ID" dirty="0"/>
              <a:t> Sebagai alat penyedia informasi yang berkaitan dengan masalah di seputar kampus.</a:t>
            </a:r>
            <a:br>
              <a:rPr lang="id-ID" dirty="0"/>
            </a:br>
            <a:endParaRPr lang="id-ID"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b="1" dirty="0"/>
              <a:t>Tantangan dalam Pengembangan Aplikasi</a:t>
            </a:r>
            <a:endParaRPr lang="id-ID" dirty="0"/>
          </a:p>
        </p:txBody>
      </p:sp>
      <p:sp>
        <p:nvSpPr>
          <p:cNvPr id="3" name="Content Placeholder 2"/>
          <p:cNvSpPr>
            <a:spLocks noGrp="1"/>
          </p:cNvSpPr>
          <p:nvPr>
            <p:ph idx="1"/>
          </p:nvPr>
        </p:nvSpPr>
        <p:spPr/>
        <p:txBody>
          <a:bodyPr>
            <a:normAutofit lnSpcReduction="10000"/>
          </a:bodyPr>
          <a:lstStyle/>
          <a:p>
            <a:pPr>
              <a:buNone/>
            </a:pPr>
            <a:r>
              <a:rPr lang="id-ID" dirty="0"/>
              <a:t>		Tantangan yang dihadapi adalah situs Tanya.itera.ac.id menggunakan system ticketing yang sudah jadi yaitu OSTicket, yang tentunya mengapa admin Tanya.itera.ac.id menggunakannya karena aplikasi tersebut sudah mendekati sempurna sehingga kami bingung untuk menentukan hal apa saja yang harus dikembangkan dari situs tersebut agar mendapatkan performa yang lebih baik lagi.</a:t>
            </a:r>
            <a:br>
              <a:rPr lang="id-ID" dirty="0"/>
            </a:br>
            <a:endParaRPr lang="id-ID"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504056"/>
          </a:xfrm>
        </p:spPr>
        <p:txBody>
          <a:bodyPr>
            <a:normAutofit fontScale="90000"/>
          </a:bodyPr>
          <a:lstStyle/>
          <a:p>
            <a:r>
              <a:rPr lang="id-ID" dirty="0"/>
              <a:t>Tampilan Utama (Home)</a:t>
            </a:r>
          </a:p>
        </p:txBody>
      </p:sp>
      <p:pic>
        <p:nvPicPr>
          <p:cNvPr id="1026" name="Picture 2" descr="E:\Semester 5\Aps Berbasis WEB\Tugasbesar\Home 1.jpg"/>
          <p:cNvPicPr>
            <a:picLocks noChangeAspect="1" noChangeArrowheads="1"/>
          </p:cNvPicPr>
          <p:nvPr/>
        </p:nvPicPr>
        <p:blipFill>
          <a:blip r:embed="rId2" cstate="print"/>
          <a:srcRect/>
          <a:stretch>
            <a:fillRect/>
          </a:stretch>
        </p:blipFill>
        <p:spPr bwMode="auto">
          <a:xfrm>
            <a:off x="179512" y="1484784"/>
            <a:ext cx="8784976" cy="5112568"/>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792088"/>
          </a:xfrm>
        </p:spPr>
        <p:txBody>
          <a:bodyPr/>
          <a:lstStyle/>
          <a:p>
            <a:endParaRPr lang="id-ID" dirty="0"/>
          </a:p>
        </p:txBody>
      </p:sp>
      <p:pic>
        <p:nvPicPr>
          <p:cNvPr id="2050" name="Picture 2" descr="E:\Semester 5\Aps Berbasis WEB\Tugasbesar\home 2.jpg"/>
          <p:cNvPicPr>
            <a:picLocks noGrp="1" noChangeAspect="1" noChangeArrowheads="1"/>
          </p:cNvPicPr>
          <p:nvPr>
            <p:ph idx="1"/>
          </p:nvPr>
        </p:nvPicPr>
        <p:blipFill>
          <a:blip r:embed="rId2" cstate="print"/>
          <a:srcRect/>
          <a:stretch>
            <a:fillRect/>
          </a:stretch>
        </p:blipFill>
        <p:spPr bwMode="auto">
          <a:xfrm>
            <a:off x="323528" y="1124744"/>
            <a:ext cx="8496944" cy="5449094"/>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124</TotalTime>
  <Words>108</Words>
  <Application>Microsoft Office PowerPoint</Application>
  <PresentationFormat>On-screen Show (4:3)</PresentationFormat>
  <Paragraphs>58</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Georgia</vt:lpstr>
      <vt:lpstr>Trebuchet MS</vt:lpstr>
      <vt:lpstr>Wingdings 2</vt:lpstr>
      <vt:lpstr>Urban</vt:lpstr>
      <vt:lpstr>Sistem Helpdesk Aplikasi berbasis Web </vt:lpstr>
      <vt:lpstr>LATAR BELAKANG</vt:lpstr>
      <vt:lpstr>HELPDESK</vt:lpstr>
      <vt:lpstr>HELPDESK</vt:lpstr>
      <vt:lpstr>FITUR-FITUR</vt:lpstr>
      <vt:lpstr>ARSITEKTUR APLIKASI</vt:lpstr>
      <vt:lpstr>Tantangan dalam Pengembangan Aplikasi</vt:lpstr>
      <vt:lpstr>Tampilan Utama (Home)</vt:lpstr>
      <vt:lpstr>PowerPoint Presentation</vt:lpstr>
      <vt:lpstr>Search Tiket</vt:lpstr>
      <vt:lpstr>Login</vt:lpstr>
      <vt:lpstr>Dashboard</vt:lpstr>
      <vt:lpstr>Ticket</vt:lpstr>
      <vt:lpstr>Kesimpulan</vt:lpstr>
      <vt:lpstr>Daftar Pustaka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nurma</dc:creator>
  <cp:lastModifiedBy>Irfan Gerard Wicaksono Mokalu</cp:lastModifiedBy>
  <cp:revision>13</cp:revision>
  <dcterms:created xsi:type="dcterms:W3CDTF">2017-10-13T13:33:26Z</dcterms:created>
  <dcterms:modified xsi:type="dcterms:W3CDTF">2017-10-19T03:17:44Z</dcterms:modified>
</cp:coreProperties>
</file>