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80" r:id="rId3"/>
    <p:sldId id="281" r:id="rId4"/>
    <p:sldId id="282" r:id="rId5"/>
    <p:sldId id="283" r:id="rId6"/>
    <p:sldId id="258" r:id="rId7"/>
    <p:sldId id="261" r:id="rId8"/>
    <p:sldId id="264" r:id="rId9"/>
    <p:sldId id="259" r:id="rId10"/>
    <p:sldId id="262" r:id="rId11"/>
    <p:sldId id="260" r:id="rId12"/>
    <p:sldId id="270" r:id="rId13"/>
    <p:sldId id="263" r:id="rId14"/>
    <p:sldId id="268" r:id="rId15"/>
    <p:sldId id="269" r:id="rId16"/>
    <p:sldId id="271" r:id="rId17"/>
    <p:sldId id="274" r:id="rId18"/>
    <p:sldId id="275" r:id="rId19"/>
    <p:sldId id="272" r:id="rId20"/>
    <p:sldId id="279" r:id="rId21"/>
    <p:sldId id="278" r:id="rId22"/>
    <p:sldId id="276" r:id="rId23"/>
    <p:sldId id="277" r:id="rId2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342"/>
  </p:normalViewPr>
  <p:slideViewPr>
    <p:cSldViewPr snapToGrid="0" snapToObjects="1">
      <p:cViewPr varScale="1">
        <p:scale>
          <a:sx n="103" d="100"/>
          <a:sy n="103" d="100"/>
        </p:scale>
        <p:origin x="704" y="168"/>
      </p:cViewPr>
      <p:guideLst>
        <p:guide orient="horz" pos="1620"/>
        <p:guide pos="2880"/>
      </p:guideLst>
    </p:cSldViewPr>
  </p:slideViewPr>
  <p:notesTextViewPr>
    <p:cViewPr>
      <p:scale>
        <a:sx n="100" d="100"/>
        <a:sy n="100" d="100"/>
      </p:scale>
      <p:origin x="0" y="-184"/>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9268E6-1274-AE4E-BC9D-DBF82B03B392}" type="datetimeFigureOut">
              <a:rPr lang="en-US" smtClean="0"/>
              <a:t>10/1/18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AA48CD-D566-9E44-80BD-FB792D0AF717}" type="slidenum">
              <a:rPr lang="en-US" smtClean="0"/>
              <a:t>‹#›</a:t>
            </a:fld>
            <a:endParaRPr lang="en-US"/>
          </a:p>
        </p:txBody>
      </p:sp>
    </p:spTree>
    <p:extLst>
      <p:ext uri="{BB962C8B-B14F-4D97-AF65-F5344CB8AC3E}">
        <p14:creationId xmlns:p14="http://schemas.microsoft.com/office/powerpoint/2010/main" val="2247969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A heredoc is a special version of I/O redirection. In the example above, the cat command concatenates the standard output and appends it to a temporary file. There is no way to interrupt that, because the keyboard won't be the STDIN until the shell encounters the label which in this case is BLAH. Here documents are often used to create configuration files from scripts, or to have a shell script interface an interactive prompt like an </a:t>
            </a:r>
            <a:r>
              <a:rPr lang="en-US"/>
              <a:t>FTP prompt/</a:t>
            </a:r>
          </a:p>
        </p:txBody>
      </p:sp>
      <p:sp>
        <p:nvSpPr>
          <p:cNvPr id="4" name="Slide Number Placeholder 3"/>
          <p:cNvSpPr>
            <a:spLocks noGrp="1"/>
          </p:cNvSpPr>
          <p:nvPr>
            <p:ph type="sldNum" sz="quarter" idx="5"/>
          </p:nvPr>
        </p:nvSpPr>
        <p:spPr/>
        <p:txBody>
          <a:bodyPr/>
          <a:lstStyle/>
          <a:p>
            <a:fld id="{AFAA48CD-D566-9E44-80BD-FB792D0AF717}" type="slidenum">
              <a:rPr lang="en-US" smtClean="0"/>
              <a:t>12</a:t>
            </a:fld>
            <a:endParaRPr lang="en-US"/>
          </a:p>
        </p:txBody>
      </p:sp>
    </p:spTree>
    <p:extLst>
      <p:ext uri="{BB962C8B-B14F-4D97-AF65-F5344CB8AC3E}">
        <p14:creationId xmlns:p14="http://schemas.microsoft.com/office/powerpoint/2010/main" val="17751541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5" name="Picture 4" descr="Ttitle Slide_2018.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ctrTitle" hasCustomPrompt="1"/>
          </p:nvPr>
        </p:nvSpPr>
        <p:spPr>
          <a:xfrm>
            <a:off x="3836832" y="1597819"/>
            <a:ext cx="4975394" cy="1102519"/>
          </a:xfrm>
          <a:prstGeom prst="rect">
            <a:avLst/>
          </a:prstGeom>
        </p:spPr>
        <p:txBody>
          <a:bodyPr>
            <a:noAutofit/>
          </a:bodyPr>
          <a:lstStyle>
            <a:lvl1pPr algn="l">
              <a:defRPr sz="3600" b="0" baseline="0">
                <a:solidFill>
                  <a:schemeClr val="tx1"/>
                </a:solidFill>
              </a:defRPr>
            </a:lvl1pPr>
          </a:lstStyle>
          <a:p>
            <a:r>
              <a:rPr lang="en-US" dirty="0"/>
              <a:t>Lesson #: Lesson Name</a:t>
            </a:r>
          </a:p>
        </p:txBody>
      </p:sp>
      <p:sp>
        <p:nvSpPr>
          <p:cNvPr id="3" name="Subtitle 2"/>
          <p:cNvSpPr>
            <a:spLocks noGrp="1"/>
          </p:cNvSpPr>
          <p:nvPr>
            <p:ph type="subTitle" idx="1" hasCustomPrompt="1"/>
          </p:nvPr>
        </p:nvSpPr>
        <p:spPr>
          <a:xfrm>
            <a:off x="3836831" y="2788538"/>
            <a:ext cx="4975395" cy="1314450"/>
          </a:xfrm>
        </p:spPr>
        <p:txBody>
          <a:bodyPr>
            <a:normAutofit/>
          </a:bodyPr>
          <a:lstStyle>
            <a:lvl1pPr marL="685800" indent="-630936" algn="l">
              <a:buNone/>
              <a:tabLst>
                <a:tab pos="574675" algn="l"/>
              </a:tabLst>
              <a:defRPr sz="2800" b="0" baseline="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 	Learning objective or      Sub-lesson Title</a:t>
            </a:r>
          </a:p>
        </p:txBody>
      </p:sp>
    </p:spTree>
    <p:extLst>
      <p:ext uri="{BB962C8B-B14F-4D97-AF65-F5344CB8AC3E}">
        <p14:creationId xmlns:p14="http://schemas.microsoft.com/office/powerpoint/2010/main" val="3128257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3" descr="Content (box)_2018.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1138620" y="1"/>
            <a:ext cx="7548179" cy="560552"/>
          </a:xfrm>
          <a:prstGeom prst="rect">
            <a:avLst/>
          </a:prstGeom>
        </p:spPr>
        <p:txBody>
          <a:bodyPr>
            <a:noAutofit/>
          </a:bodyPr>
          <a:lstStyle>
            <a:lvl1pPr algn="l">
              <a:defRPr sz="360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1147379" y="814771"/>
            <a:ext cx="6839712" cy="3547021"/>
          </a:xfrm>
        </p:spPr>
        <p:txBody>
          <a:bodyPr>
            <a:noAutofit/>
          </a:bodyPr>
          <a:lstStyle>
            <a:lvl1pPr>
              <a:defRPr sz="2200"/>
            </a:lvl1pPr>
            <a:lvl2pPr>
              <a:defRPr sz="20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42777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itle_Two Content">
    <p:spTree>
      <p:nvGrpSpPr>
        <p:cNvPr id="1" name=""/>
        <p:cNvGrpSpPr/>
        <p:nvPr/>
      </p:nvGrpSpPr>
      <p:grpSpPr>
        <a:xfrm>
          <a:off x="0" y="0"/>
          <a:ext cx="0" cy="0"/>
          <a:chOff x="0" y="0"/>
          <a:chExt cx="0" cy="0"/>
        </a:xfrm>
      </p:grpSpPr>
      <p:pic>
        <p:nvPicPr>
          <p:cNvPr id="5" name="Picture 4" descr="Content (blank)_2018.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1143000" y="0"/>
            <a:ext cx="7552944" cy="557784"/>
          </a:xfrm>
          <a:prstGeom prst="rect">
            <a:avLst/>
          </a:prstGeom>
        </p:spPr>
        <p:txBody>
          <a:bodyPr>
            <a:noAutofit/>
          </a:bodyPr>
          <a:lstStyle>
            <a:lvl1pPr algn="l">
              <a:defRPr sz="3600">
                <a:solidFill>
                  <a:srgbClr val="FFFF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457200" y="946140"/>
            <a:ext cx="4038600" cy="3394472"/>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57344" y="946356"/>
            <a:ext cx="4038600" cy="3394472"/>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30394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_Images or Charts">
    <p:spTree>
      <p:nvGrpSpPr>
        <p:cNvPr id="1" name=""/>
        <p:cNvGrpSpPr/>
        <p:nvPr/>
      </p:nvGrpSpPr>
      <p:grpSpPr>
        <a:xfrm>
          <a:off x="0" y="0"/>
          <a:ext cx="0" cy="0"/>
          <a:chOff x="0" y="0"/>
          <a:chExt cx="0" cy="0"/>
        </a:xfrm>
      </p:grpSpPr>
      <p:pic>
        <p:nvPicPr>
          <p:cNvPr id="3" name="Picture 2" descr="Content (blank)_2018.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1143000" y="1"/>
            <a:ext cx="7556938" cy="557784"/>
          </a:xfrm>
          <a:prstGeom prst="rect">
            <a:avLst/>
          </a:prstGeom>
        </p:spPr>
        <p:txBody>
          <a:bodyPr>
            <a:noAutofit/>
          </a:bodyPr>
          <a:lstStyle>
            <a:lvl1pPr algn="l">
              <a:defRPr sz="3600">
                <a:solidFill>
                  <a:srgbClr val="FFFFFF"/>
                </a:solidFill>
              </a:defRPr>
            </a:lvl1pPr>
          </a:lstStyle>
          <a:p>
            <a:r>
              <a:rPr lang="en-US"/>
              <a:t>Click to edit Master title style</a:t>
            </a:r>
            <a:endParaRPr lang="en-US" dirty="0"/>
          </a:p>
        </p:txBody>
      </p:sp>
      <p:sp>
        <p:nvSpPr>
          <p:cNvPr id="7" name="Content Placeholder 2"/>
          <p:cNvSpPr>
            <a:spLocks noGrp="1"/>
          </p:cNvSpPr>
          <p:nvPr>
            <p:ph idx="1"/>
          </p:nvPr>
        </p:nvSpPr>
        <p:spPr>
          <a:xfrm>
            <a:off x="1147379" y="814771"/>
            <a:ext cx="7539420" cy="3547021"/>
          </a:xfrm>
        </p:spPr>
        <p:txBody>
          <a:bodyPr>
            <a:noAutofit/>
          </a:bodyPr>
          <a:lstStyle>
            <a:lvl1pPr>
              <a:defRPr sz="2200"/>
            </a:lvl1pPr>
            <a:lvl2pPr>
              <a:defRPr sz="20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06183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_Content_No Gray Background">
    <p:spTree>
      <p:nvGrpSpPr>
        <p:cNvPr id="1" name=""/>
        <p:cNvGrpSpPr/>
        <p:nvPr/>
      </p:nvGrpSpPr>
      <p:grpSpPr>
        <a:xfrm>
          <a:off x="0" y="0"/>
          <a:ext cx="0" cy="0"/>
          <a:chOff x="0" y="0"/>
          <a:chExt cx="0" cy="0"/>
        </a:xfrm>
      </p:grpSpPr>
      <p:pic>
        <p:nvPicPr>
          <p:cNvPr id="3" name="Picture 2" descr="Content (blank)_2018.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Title 1"/>
          <p:cNvSpPr>
            <a:spLocks noGrp="1"/>
          </p:cNvSpPr>
          <p:nvPr>
            <p:ph type="title"/>
          </p:nvPr>
        </p:nvSpPr>
        <p:spPr>
          <a:xfrm>
            <a:off x="1138620" y="1"/>
            <a:ext cx="7548179" cy="560552"/>
          </a:xfrm>
          <a:prstGeom prst="rect">
            <a:avLst/>
          </a:prstGeom>
        </p:spPr>
        <p:txBody>
          <a:bodyPr>
            <a:noAutofit/>
          </a:bodyPr>
          <a:lstStyle>
            <a:lvl1pPr algn="l">
              <a:defRPr sz="3600">
                <a:solidFill>
                  <a:srgbClr val="FFFFFF"/>
                </a:solidFill>
              </a:defRPr>
            </a:lvl1pPr>
          </a:lstStyle>
          <a:p>
            <a:r>
              <a:rPr lang="en-US"/>
              <a:t>Click to edit Master title style</a:t>
            </a:r>
            <a:endParaRPr lang="en-US" dirty="0"/>
          </a:p>
        </p:txBody>
      </p:sp>
      <p:sp>
        <p:nvSpPr>
          <p:cNvPr id="9" name="Content Placeholder 2"/>
          <p:cNvSpPr>
            <a:spLocks noGrp="1"/>
          </p:cNvSpPr>
          <p:nvPr>
            <p:ph idx="1"/>
          </p:nvPr>
        </p:nvSpPr>
        <p:spPr>
          <a:xfrm>
            <a:off x="1147379" y="814771"/>
            <a:ext cx="7539420" cy="3547021"/>
          </a:xfrm>
        </p:spPr>
        <p:txBody>
          <a:bodyPr>
            <a:noAutofit/>
          </a:bodyPr>
          <a:lstStyle>
            <a:lvl1pPr>
              <a:defRPr sz="2200"/>
            </a:lvl1pPr>
            <a:lvl2pPr>
              <a:defRPr sz="20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48318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_Content_No Bottom Bar">
    <p:spTree>
      <p:nvGrpSpPr>
        <p:cNvPr id="1" name=""/>
        <p:cNvGrpSpPr/>
        <p:nvPr/>
      </p:nvGrpSpPr>
      <p:grpSpPr>
        <a:xfrm>
          <a:off x="0" y="0"/>
          <a:ext cx="0" cy="0"/>
          <a:chOff x="0" y="0"/>
          <a:chExt cx="0" cy="0"/>
        </a:xfrm>
      </p:grpSpPr>
      <p:pic>
        <p:nvPicPr>
          <p:cNvPr id="2" name="Picture 1" descr="Content (blank_no bottom)_2018.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6" name="Title 1"/>
          <p:cNvSpPr>
            <a:spLocks noGrp="1"/>
          </p:cNvSpPr>
          <p:nvPr>
            <p:ph type="title"/>
          </p:nvPr>
        </p:nvSpPr>
        <p:spPr>
          <a:xfrm>
            <a:off x="1138620" y="1"/>
            <a:ext cx="7548179" cy="560552"/>
          </a:xfrm>
          <a:prstGeom prst="rect">
            <a:avLst/>
          </a:prstGeom>
        </p:spPr>
        <p:txBody>
          <a:bodyPr>
            <a:noAutofit/>
          </a:bodyPr>
          <a:lstStyle>
            <a:lvl1pPr algn="l">
              <a:defRPr sz="36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1147379" y="814771"/>
            <a:ext cx="7539420" cy="3547021"/>
          </a:xfrm>
        </p:spPr>
        <p:txBody>
          <a:bodyPr>
            <a:noAutofit/>
          </a:bodyPr>
          <a:lstStyle>
            <a:lvl1pPr>
              <a:defRPr sz="2200"/>
            </a:lvl1pPr>
            <a:lvl2pPr>
              <a:defRPr sz="20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61151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_Content">
    <p:spTree>
      <p:nvGrpSpPr>
        <p:cNvPr id="1" name=""/>
        <p:cNvGrpSpPr/>
        <p:nvPr/>
      </p:nvGrpSpPr>
      <p:grpSpPr>
        <a:xfrm>
          <a:off x="0" y="0"/>
          <a:ext cx="0" cy="0"/>
          <a:chOff x="0" y="0"/>
          <a:chExt cx="0" cy="0"/>
        </a:xfrm>
      </p:grpSpPr>
      <p:pic>
        <p:nvPicPr>
          <p:cNvPr id="2" name="Picture 1" descr="Content (open)_2018.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746337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9">
            <a:alphaModFix amt="0"/>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28B0A6C-EF38-9441-ADBF-8FE45FA6C46E}" type="datetimeFigureOut">
              <a:rPr lang="en-US" smtClean="0"/>
              <a:t>10/1/18</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D032D76-6BE4-154B-A130-37D069E42354}" type="slidenum">
              <a:rPr lang="en-US" smtClean="0"/>
              <a:t>‹#›</a:t>
            </a:fld>
            <a:endParaRPr lang="en-US"/>
          </a:p>
        </p:txBody>
      </p:sp>
      <p:sp>
        <p:nvSpPr>
          <p:cNvPr id="7" name="Title 1"/>
          <p:cNvSpPr txBox="1">
            <a:spLocks/>
          </p:cNvSpPr>
          <p:nvPr userDrawn="1"/>
        </p:nvSpPr>
        <p:spPr>
          <a:xfrm>
            <a:off x="457200" y="210636"/>
            <a:ext cx="8229600" cy="560552"/>
          </a:xfrm>
          <a:prstGeom prst="rect">
            <a:avLst/>
          </a:prstGeom>
        </p:spPr>
        <p:txBody>
          <a:bodyPr>
            <a:noAutofit/>
          </a:bodyPr>
          <a:lstStyle>
            <a:lvl1pPr algn="l" defTabSz="457200" rtl="0" eaLnBrk="1" latinLnBrk="0" hangingPunct="1">
              <a:spcBef>
                <a:spcPct val="0"/>
              </a:spcBef>
              <a:buNone/>
              <a:defRPr sz="3600" kern="1200">
                <a:solidFill>
                  <a:srgbClr val="FFFFFF"/>
                </a:solidFill>
                <a:latin typeface="+mj-lt"/>
                <a:ea typeface="+mj-ea"/>
                <a:cs typeface="+mj-cs"/>
              </a:defRPr>
            </a:lvl1pPr>
          </a:lstStyle>
          <a:p>
            <a:pPr algn="ctr"/>
            <a:r>
              <a:rPr lang="en-US" dirty="0">
                <a:solidFill>
                  <a:schemeClr val="tx1"/>
                </a:solidFill>
              </a:rPr>
              <a:t>Click to edit Master title style</a:t>
            </a:r>
          </a:p>
        </p:txBody>
      </p:sp>
    </p:spTree>
    <p:extLst>
      <p:ext uri="{BB962C8B-B14F-4D97-AF65-F5344CB8AC3E}">
        <p14:creationId xmlns:p14="http://schemas.microsoft.com/office/powerpoint/2010/main" val="3037476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6" r:id="rId5"/>
    <p:sldLayoutId id="2147483657" r:id="rId6"/>
    <p:sldLayoutId id="2147483655" r:id="rId7"/>
  </p:sldLayoutIdLst>
  <p:txStyles>
    <p:titleStyle>
      <a:lvl1pPr algn="l"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89437" y="133584"/>
            <a:ext cx="5260329" cy="815181"/>
          </a:xfrm>
        </p:spPr>
        <p:txBody>
          <a:bodyPr/>
          <a:lstStyle/>
          <a:p>
            <a:r>
              <a:rPr lang="en-US" dirty="0">
                <a:solidFill>
                  <a:schemeClr val="bg1"/>
                </a:solidFill>
              </a:rPr>
              <a:t>Bash Shell Scripting</a:t>
            </a:r>
          </a:p>
        </p:txBody>
      </p:sp>
      <p:sp>
        <p:nvSpPr>
          <p:cNvPr id="3" name="Subtitle 2"/>
          <p:cNvSpPr>
            <a:spLocks noGrp="1"/>
          </p:cNvSpPr>
          <p:nvPr>
            <p:ph type="subTitle" idx="1"/>
          </p:nvPr>
        </p:nvSpPr>
        <p:spPr>
          <a:xfrm>
            <a:off x="3988259" y="1555824"/>
            <a:ext cx="4523086" cy="1314450"/>
          </a:xfrm>
        </p:spPr>
        <p:txBody>
          <a:bodyPr/>
          <a:lstStyle/>
          <a:p>
            <a:r>
              <a:rPr lang="en-US" dirty="0"/>
              <a:t>Sander van Vugt</a:t>
            </a:r>
          </a:p>
          <a:p>
            <a:r>
              <a:rPr lang="en-US" dirty="0" err="1"/>
              <a:t>mail@sandervanvugt.nl</a:t>
            </a:r>
            <a:endParaRPr lang="en-US" dirty="0"/>
          </a:p>
        </p:txBody>
      </p:sp>
    </p:spTree>
    <p:extLst>
      <p:ext uri="{BB962C8B-B14F-4D97-AF65-F5344CB8AC3E}">
        <p14:creationId xmlns:p14="http://schemas.microsoft.com/office/powerpoint/2010/main" val="1306282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Ingredients</a:t>
            </a:r>
          </a:p>
        </p:txBody>
      </p:sp>
      <p:sp>
        <p:nvSpPr>
          <p:cNvPr id="3" name="Content Placeholder 2"/>
          <p:cNvSpPr>
            <a:spLocks noGrp="1"/>
          </p:cNvSpPr>
          <p:nvPr>
            <p:ph idx="1"/>
          </p:nvPr>
        </p:nvSpPr>
        <p:spPr/>
        <p:txBody>
          <a:bodyPr/>
          <a:lstStyle/>
          <a:p>
            <a:pPr marL="0" indent="0">
              <a:buNone/>
            </a:pPr>
            <a:r>
              <a:rPr lang="en-US" sz="1600" dirty="0">
                <a:latin typeface="Courier" charset="0"/>
                <a:ea typeface="Courier" charset="0"/>
                <a:cs typeface="Courier" charset="0"/>
              </a:rPr>
              <a:t>#!/bin/bash</a:t>
            </a:r>
          </a:p>
          <a:p>
            <a:pPr marL="0" indent="0">
              <a:buNone/>
            </a:pPr>
            <a:r>
              <a:rPr lang="en-US" sz="1600" dirty="0">
                <a:latin typeface="Courier" charset="0"/>
                <a:ea typeface="Courier" charset="0"/>
                <a:cs typeface="Courier" charset="0"/>
              </a:rPr>
              <a:t># </a:t>
            </a:r>
          </a:p>
          <a:p>
            <a:pPr marL="0" indent="0">
              <a:buNone/>
            </a:pPr>
            <a:r>
              <a:rPr lang="en-US" sz="1600" dirty="0">
                <a:latin typeface="Courier" charset="0"/>
                <a:ea typeface="Courier" charset="0"/>
                <a:cs typeface="Courier" charset="0"/>
              </a:rPr>
              <a:t># This is a script that greets the world</a:t>
            </a:r>
          </a:p>
          <a:p>
            <a:pPr marL="0" indent="0">
              <a:buNone/>
            </a:pPr>
            <a:r>
              <a:rPr lang="en-US" sz="1600" dirty="0">
                <a:latin typeface="Courier" charset="0"/>
                <a:ea typeface="Courier" charset="0"/>
                <a:cs typeface="Courier" charset="0"/>
              </a:rPr>
              <a:t># Usage: ./1_hello</a:t>
            </a:r>
          </a:p>
          <a:p>
            <a:pPr marL="0" indent="0">
              <a:buNone/>
            </a:pPr>
            <a:br>
              <a:rPr lang="en-US" sz="1600" dirty="0">
                <a:latin typeface="Courier" charset="0"/>
                <a:ea typeface="Courier" charset="0"/>
                <a:cs typeface="Courier" charset="0"/>
              </a:rPr>
            </a:br>
            <a:endParaRPr lang="en-US" sz="1600" dirty="0">
              <a:latin typeface="Courier" charset="0"/>
              <a:ea typeface="Courier" charset="0"/>
              <a:cs typeface="Courier" charset="0"/>
            </a:endParaRPr>
          </a:p>
          <a:p>
            <a:pPr marL="0" indent="0">
              <a:buNone/>
            </a:pPr>
            <a:r>
              <a:rPr lang="en-US" sz="1600" dirty="0">
                <a:latin typeface="Courier" charset="0"/>
                <a:ea typeface="Courier" charset="0"/>
                <a:cs typeface="Courier" charset="0"/>
              </a:rPr>
              <a:t>clear</a:t>
            </a:r>
          </a:p>
          <a:p>
            <a:pPr marL="0" indent="0">
              <a:buNone/>
            </a:pPr>
            <a:r>
              <a:rPr lang="en-US" sz="1600" dirty="0">
                <a:latin typeface="Courier" charset="0"/>
                <a:ea typeface="Courier" charset="0"/>
                <a:cs typeface="Courier" charset="0"/>
              </a:rPr>
              <a:t>echo hello world</a:t>
            </a:r>
          </a:p>
          <a:p>
            <a:pPr marL="0" indent="0">
              <a:buNone/>
            </a:pPr>
            <a:br>
              <a:rPr lang="en-US" sz="1600" dirty="0">
                <a:latin typeface="Courier" charset="0"/>
                <a:ea typeface="Courier" charset="0"/>
                <a:cs typeface="Courier" charset="0"/>
              </a:rPr>
            </a:br>
            <a:endParaRPr lang="en-US" sz="1600" dirty="0">
              <a:latin typeface="Courier" charset="0"/>
              <a:ea typeface="Courier" charset="0"/>
              <a:cs typeface="Courier" charset="0"/>
            </a:endParaRPr>
          </a:p>
          <a:p>
            <a:pPr marL="0" indent="0">
              <a:buNone/>
            </a:pPr>
            <a:r>
              <a:rPr lang="en-US" sz="1600" dirty="0">
                <a:latin typeface="Courier" charset="0"/>
                <a:ea typeface="Courier" charset="0"/>
                <a:cs typeface="Courier" charset="0"/>
              </a:rPr>
              <a:t>exit 0</a:t>
            </a:r>
          </a:p>
          <a:p>
            <a:pPr marL="0" indent="0">
              <a:buNone/>
            </a:pPr>
            <a:endParaRPr lang="en-US" sz="1600" dirty="0">
              <a:latin typeface="Courier" charset="0"/>
              <a:ea typeface="Courier" charset="0"/>
              <a:cs typeface="Courier" charset="0"/>
            </a:endParaRPr>
          </a:p>
        </p:txBody>
      </p:sp>
    </p:spTree>
    <p:extLst>
      <p:ext uri="{BB962C8B-B14F-4D97-AF65-F5344CB8AC3E}">
        <p14:creationId xmlns:p14="http://schemas.microsoft.com/office/powerpoint/2010/main" val="1345251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89437" y="133584"/>
            <a:ext cx="5260329" cy="815181"/>
          </a:xfrm>
        </p:spPr>
        <p:txBody>
          <a:bodyPr/>
          <a:lstStyle/>
          <a:p>
            <a:r>
              <a:rPr lang="en-US">
                <a:solidFill>
                  <a:schemeClr val="bg1"/>
                </a:solidFill>
              </a:rPr>
              <a:t>Bash Shell Scripting</a:t>
            </a:r>
            <a:endParaRPr lang="en-US" dirty="0">
              <a:solidFill>
                <a:schemeClr val="bg1"/>
              </a:solidFill>
            </a:endParaRPr>
          </a:p>
        </p:txBody>
      </p:sp>
      <p:sp>
        <p:nvSpPr>
          <p:cNvPr id="3" name="Subtitle 2"/>
          <p:cNvSpPr>
            <a:spLocks noGrp="1"/>
          </p:cNvSpPr>
          <p:nvPr>
            <p:ph type="subTitle" idx="1"/>
          </p:nvPr>
        </p:nvSpPr>
        <p:spPr>
          <a:xfrm>
            <a:off x="3988259" y="1555824"/>
            <a:ext cx="4523086" cy="1314450"/>
          </a:xfrm>
        </p:spPr>
        <p:txBody>
          <a:bodyPr/>
          <a:lstStyle/>
          <a:p>
            <a:r>
              <a:rPr lang="en-US" dirty="0"/>
              <a:t>Working with Variables and Parameters</a:t>
            </a:r>
          </a:p>
        </p:txBody>
      </p:sp>
    </p:spTree>
    <p:extLst>
      <p:ext uri="{BB962C8B-B14F-4D97-AF65-F5344CB8AC3E}">
        <p14:creationId xmlns:p14="http://schemas.microsoft.com/office/powerpoint/2010/main" val="999858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a:t>
            </a:r>
          </a:p>
        </p:txBody>
      </p:sp>
      <p:sp>
        <p:nvSpPr>
          <p:cNvPr id="3" name="Content Placeholder 2"/>
          <p:cNvSpPr>
            <a:spLocks noGrp="1"/>
          </p:cNvSpPr>
          <p:nvPr>
            <p:ph idx="1"/>
          </p:nvPr>
        </p:nvSpPr>
        <p:spPr/>
        <p:txBody>
          <a:bodyPr/>
          <a:lstStyle/>
          <a:p>
            <a:pPr marL="0" indent="0">
              <a:buNone/>
            </a:pPr>
            <a:r>
              <a:rPr lang="en-US" sz="1400" dirty="0">
                <a:latin typeface="Courier" charset="0"/>
                <a:ea typeface="Courier" charset="0"/>
                <a:cs typeface="Courier" charset="0"/>
              </a:rPr>
              <a:t>#!/bin/bash</a:t>
            </a:r>
          </a:p>
          <a:p>
            <a:pPr marL="0" indent="0">
              <a:buNone/>
            </a:pPr>
            <a:r>
              <a:rPr lang="en-US" sz="1400" dirty="0">
                <a:latin typeface="Courier" charset="0"/>
                <a:ea typeface="Courier" charset="0"/>
                <a:cs typeface="Courier" charset="0"/>
              </a:rPr>
              <a:t>#source</a:t>
            </a:r>
          </a:p>
          <a:p>
            <a:pPr marL="0" indent="0">
              <a:buNone/>
            </a:pPr>
            <a:endParaRPr lang="en-US" sz="1400" dirty="0">
              <a:latin typeface="Courier" charset="0"/>
              <a:ea typeface="Courier" charset="0"/>
              <a:cs typeface="Courier" charset="0"/>
            </a:endParaRPr>
          </a:p>
          <a:p>
            <a:pPr marL="0" indent="0">
              <a:buNone/>
            </a:pPr>
            <a:r>
              <a:rPr lang="en-US" sz="1400" dirty="0">
                <a:latin typeface="Courier" charset="0"/>
                <a:ea typeface="Courier" charset="0"/>
                <a:cs typeface="Courier" charset="0"/>
              </a:rPr>
              <a:t>cat &lt;&lt; BLAH</a:t>
            </a:r>
          </a:p>
          <a:p>
            <a:pPr marL="0" indent="0">
              <a:buNone/>
            </a:pPr>
            <a:r>
              <a:rPr lang="en-US" sz="1400" dirty="0">
                <a:latin typeface="Courier" charset="0"/>
                <a:ea typeface="Courier" charset="0"/>
                <a:cs typeface="Courier" charset="0"/>
              </a:rPr>
              <a:t>what directory?</a:t>
            </a:r>
          </a:p>
          <a:p>
            <a:pPr marL="0" indent="0">
              <a:buNone/>
            </a:pPr>
            <a:r>
              <a:rPr lang="en-US" sz="1400" dirty="0">
                <a:latin typeface="Courier" charset="0"/>
                <a:ea typeface="Courier" charset="0"/>
                <a:cs typeface="Courier" charset="0"/>
              </a:rPr>
              <a:t>BLAH</a:t>
            </a:r>
          </a:p>
          <a:p>
            <a:pPr marL="0" indent="0">
              <a:buNone/>
            </a:pPr>
            <a:endParaRPr lang="en-US" sz="1400" dirty="0">
              <a:latin typeface="Courier" charset="0"/>
              <a:ea typeface="Courier" charset="0"/>
              <a:cs typeface="Courier" charset="0"/>
            </a:endParaRPr>
          </a:p>
          <a:p>
            <a:pPr marL="0" indent="0">
              <a:buNone/>
            </a:pPr>
            <a:r>
              <a:rPr lang="en-US" sz="1400" dirty="0">
                <a:latin typeface="Courier" charset="0"/>
                <a:ea typeface="Courier" charset="0"/>
                <a:cs typeface="Courier" charset="0"/>
              </a:rPr>
              <a:t>read DIR</a:t>
            </a:r>
          </a:p>
          <a:p>
            <a:pPr marL="0" indent="0">
              <a:buNone/>
            </a:pPr>
            <a:endParaRPr lang="en-US" sz="1400" dirty="0">
              <a:latin typeface="Courier" charset="0"/>
              <a:ea typeface="Courier" charset="0"/>
              <a:cs typeface="Courier" charset="0"/>
            </a:endParaRPr>
          </a:p>
          <a:p>
            <a:pPr marL="0" indent="0">
              <a:buNone/>
            </a:pPr>
            <a:r>
              <a:rPr lang="en-US" sz="1400" dirty="0">
                <a:latin typeface="Courier" charset="0"/>
                <a:ea typeface="Courier" charset="0"/>
                <a:cs typeface="Courier" charset="0"/>
              </a:rPr>
              <a:t>cd $DIR</a:t>
            </a:r>
          </a:p>
          <a:p>
            <a:pPr marL="0" indent="0">
              <a:buNone/>
            </a:pPr>
            <a:r>
              <a:rPr lang="en-US" sz="1400" dirty="0" err="1">
                <a:latin typeface="Courier" charset="0"/>
                <a:ea typeface="Courier" charset="0"/>
                <a:cs typeface="Courier" charset="0"/>
              </a:rPr>
              <a:t>pwd</a:t>
            </a:r>
            <a:endParaRPr lang="en-US" sz="1400" dirty="0">
              <a:latin typeface="Courier" charset="0"/>
              <a:ea typeface="Courier" charset="0"/>
              <a:cs typeface="Courier" charset="0"/>
            </a:endParaRPr>
          </a:p>
          <a:p>
            <a:pPr marL="0" indent="0">
              <a:buNone/>
            </a:pPr>
            <a:r>
              <a:rPr lang="en-US" sz="1400" dirty="0">
                <a:latin typeface="Courier" charset="0"/>
                <a:ea typeface="Courier" charset="0"/>
                <a:cs typeface="Courier" charset="0"/>
              </a:rPr>
              <a:t>ls</a:t>
            </a:r>
          </a:p>
          <a:p>
            <a:pPr marL="0" indent="0">
              <a:buNone/>
            </a:pPr>
            <a:endParaRPr lang="en-US" sz="1400" dirty="0">
              <a:latin typeface="Courier" charset="0"/>
              <a:ea typeface="Courier" charset="0"/>
              <a:cs typeface="Courier" charset="0"/>
            </a:endParaRPr>
          </a:p>
          <a:p>
            <a:pPr marL="0" indent="0">
              <a:buNone/>
            </a:pPr>
            <a:r>
              <a:rPr lang="en-US" sz="1400" dirty="0">
                <a:latin typeface="Courier" charset="0"/>
                <a:ea typeface="Courier" charset="0"/>
                <a:cs typeface="Courier" charset="0"/>
              </a:rPr>
              <a:t>exit 0</a:t>
            </a:r>
          </a:p>
          <a:p>
            <a:pPr marL="0" indent="0">
              <a:buNone/>
            </a:pPr>
            <a:endParaRPr lang="en-US" sz="1600" dirty="0">
              <a:latin typeface="Courier" charset="0"/>
              <a:ea typeface="Courier" charset="0"/>
              <a:cs typeface="Courier" charset="0"/>
            </a:endParaRPr>
          </a:p>
        </p:txBody>
      </p:sp>
    </p:spTree>
    <p:extLst>
      <p:ext uri="{BB962C8B-B14F-4D97-AF65-F5344CB8AC3E}">
        <p14:creationId xmlns:p14="http://schemas.microsoft.com/office/powerpoint/2010/main" val="34924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a:t>
            </a:r>
          </a:p>
        </p:txBody>
      </p:sp>
      <p:sp>
        <p:nvSpPr>
          <p:cNvPr id="3" name="Content Placeholder 2"/>
          <p:cNvSpPr>
            <a:spLocks noGrp="1"/>
          </p:cNvSpPr>
          <p:nvPr>
            <p:ph idx="1"/>
          </p:nvPr>
        </p:nvSpPr>
        <p:spPr/>
        <p:txBody>
          <a:bodyPr/>
          <a:lstStyle/>
          <a:p>
            <a:pPr marL="0" indent="0">
              <a:buNone/>
            </a:pPr>
            <a:r>
              <a:rPr lang="en-US" sz="1400" dirty="0">
                <a:latin typeface="Courier" charset="0"/>
                <a:ea typeface="Courier" charset="0"/>
                <a:cs typeface="Courier" charset="0"/>
              </a:rPr>
              <a:t>#!/bin/bash</a:t>
            </a:r>
          </a:p>
          <a:p>
            <a:pPr marL="0" indent="0">
              <a:buNone/>
            </a:pPr>
            <a:r>
              <a:rPr lang="en-US" sz="1400" dirty="0">
                <a:latin typeface="Courier" charset="0"/>
                <a:ea typeface="Courier" charset="0"/>
                <a:cs typeface="Courier" charset="0"/>
              </a:rPr>
              <a:t># </a:t>
            </a:r>
          </a:p>
          <a:p>
            <a:pPr marL="0" indent="0">
              <a:buNone/>
            </a:pPr>
            <a:r>
              <a:rPr lang="en-US" sz="1400" dirty="0">
                <a:latin typeface="Courier" charset="0"/>
                <a:ea typeface="Courier" charset="0"/>
                <a:cs typeface="Courier" charset="0"/>
              </a:rPr>
              <a:t># Script that allows you to greet someone</a:t>
            </a:r>
          </a:p>
          <a:p>
            <a:pPr marL="0" indent="0">
              <a:buNone/>
            </a:pPr>
            <a:r>
              <a:rPr lang="en-US" sz="1400" dirty="0">
                <a:latin typeface="Courier" charset="0"/>
                <a:ea typeface="Courier" charset="0"/>
                <a:cs typeface="Courier" charset="0"/>
              </a:rPr>
              <a:t># Usage: ./hello name</a:t>
            </a:r>
          </a:p>
          <a:p>
            <a:pPr marL="0" indent="0">
              <a:buNone/>
            </a:pPr>
            <a:endParaRPr lang="en-US" sz="1400" dirty="0">
              <a:latin typeface="Courier" charset="0"/>
              <a:ea typeface="Courier" charset="0"/>
              <a:cs typeface="Courier" charset="0"/>
            </a:endParaRPr>
          </a:p>
          <a:p>
            <a:pPr marL="0" indent="0">
              <a:buNone/>
            </a:pPr>
            <a:r>
              <a:rPr lang="en-US" sz="1400" dirty="0">
                <a:latin typeface="Courier" charset="0"/>
                <a:ea typeface="Courier" charset="0"/>
                <a:cs typeface="Courier" charset="0"/>
              </a:rPr>
              <a:t>echo "Hello $1, how are you today"</a:t>
            </a:r>
          </a:p>
          <a:p>
            <a:pPr marL="0" indent="0">
              <a:buNone/>
            </a:pPr>
            <a:r>
              <a:rPr lang="en-US" sz="1400" dirty="0">
                <a:latin typeface="Courier" charset="0"/>
                <a:ea typeface="Courier" charset="0"/>
                <a:cs typeface="Courier" charset="0"/>
              </a:rPr>
              <a:t>echo " hello $2, how are you"</a:t>
            </a:r>
          </a:p>
          <a:p>
            <a:pPr marL="0" indent="0">
              <a:buNone/>
            </a:pPr>
            <a:r>
              <a:rPr lang="en-US" sz="1400" dirty="0">
                <a:latin typeface="Courier" charset="0"/>
                <a:ea typeface="Courier" charset="0"/>
                <a:cs typeface="Courier" charset="0"/>
              </a:rPr>
              <a:t>echo " hello $10, how are you"</a:t>
            </a:r>
          </a:p>
          <a:p>
            <a:pPr marL="0" indent="0">
              <a:buNone/>
            </a:pPr>
            <a:r>
              <a:rPr lang="en-US" sz="1400" dirty="0">
                <a:latin typeface="Courier" charset="0"/>
                <a:ea typeface="Courier" charset="0"/>
                <a:cs typeface="Courier" charset="0"/>
              </a:rPr>
              <a:t>echo " hello ${10}"</a:t>
            </a:r>
          </a:p>
          <a:p>
            <a:pPr marL="0" indent="0">
              <a:buNone/>
            </a:pPr>
            <a:r>
              <a:rPr lang="en-US" sz="1400" dirty="0">
                <a:latin typeface="Courier" charset="0"/>
                <a:ea typeface="Courier" charset="0"/>
                <a:cs typeface="Courier" charset="0"/>
              </a:rPr>
              <a:t>echo " hello ${11}"</a:t>
            </a:r>
          </a:p>
          <a:p>
            <a:pPr marL="0" indent="0">
              <a:buNone/>
            </a:pPr>
            <a:r>
              <a:rPr lang="en-US" sz="1400" dirty="0">
                <a:latin typeface="Courier" charset="0"/>
                <a:ea typeface="Courier" charset="0"/>
                <a:cs typeface="Courier" charset="0"/>
              </a:rPr>
              <a:t>shift</a:t>
            </a:r>
          </a:p>
          <a:p>
            <a:pPr marL="0" indent="0">
              <a:buNone/>
            </a:pPr>
            <a:r>
              <a:rPr lang="en-US" sz="1400" dirty="0">
                <a:latin typeface="Courier" charset="0"/>
                <a:ea typeface="Courier" charset="0"/>
                <a:cs typeface="Courier" charset="0"/>
              </a:rPr>
              <a:t>echo hi $1</a:t>
            </a:r>
          </a:p>
          <a:p>
            <a:pPr marL="0" indent="0">
              <a:buNone/>
            </a:pPr>
            <a:r>
              <a:rPr lang="en-US" sz="1400" dirty="0">
                <a:latin typeface="Courier" charset="0"/>
                <a:ea typeface="Courier" charset="0"/>
                <a:cs typeface="Courier" charset="0"/>
              </a:rPr>
              <a:t>echo "\$0 is $0"</a:t>
            </a:r>
          </a:p>
          <a:p>
            <a:pPr marL="0" indent="0">
              <a:buNone/>
            </a:pPr>
            <a:endParaRPr lang="en-US" sz="1400" dirty="0">
              <a:latin typeface="Courier" charset="0"/>
              <a:ea typeface="Courier" charset="0"/>
              <a:cs typeface="Courier" charset="0"/>
            </a:endParaRPr>
          </a:p>
        </p:txBody>
      </p:sp>
    </p:spTree>
    <p:extLst>
      <p:ext uri="{BB962C8B-B14F-4D97-AF65-F5344CB8AC3E}">
        <p14:creationId xmlns:p14="http://schemas.microsoft.com/office/powerpoint/2010/main" val="1314912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3</a:t>
            </a:r>
          </a:p>
        </p:txBody>
      </p:sp>
      <p:sp>
        <p:nvSpPr>
          <p:cNvPr id="3" name="Content Placeholder 2"/>
          <p:cNvSpPr>
            <a:spLocks noGrp="1"/>
          </p:cNvSpPr>
          <p:nvPr>
            <p:ph idx="1"/>
          </p:nvPr>
        </p:nvSpPr>
        <p:spPr/>
        <p:txBody>
          <a:bodyPr/>
          <a:lstStyle/>
          <a:p>
            <a:pPr marL="0" indent="0">
              <a:buNone/>
            </a:pPr>
            <a:r>
              <a:rPr lang="en-US" sz="1000" dirty="0">
                <a:latin typeface="Courier" charset="0"/>
                <a:ea typeface="Courier" charset="0"/>
                <a:cs typeface="Courier" charset="0"/>
              </a:rPr>
              <a:t>echo "Hello $1, how are you today"</a:t>
            </a:r>
          </a:p>
          <a:p>
            <a:pPr marL="0" indent="0">
              <a:buNone/>
            </a:pPr>
            <a:r>
              <a:rPr lang="en-US" sz="1000" dirty="0">
                <a:latin typeface="Courier" charset="0"/>
                <a:ea typeface="Courier" charset="0"/>
                <a:cs typeface="Courier" charset="0"/>
              </a:rPr>
              <a:t>echo "\$* gives $*"</a:t>
            </a:r>
          </a:p>
          <a:p>
            <a:pPr marL="0" indent="0">
              <a:buNone/>
            </a:pPr>
            <a:r>
              <a:rPr lang="en-US" sz="1000" dirty="0">
                <a:latin typeface="Courier" charset="0"/>
                <a:ea typeface="Courier" charset="0"/>
                <a:cs typeface="Courier" charset="0"/>
              </a:rPr>
              <a:t>echo "\$# gives $#"</a:t>
            </a:r>
          </a:p>
          <a:p>
            <a:pPr marL="0" indent="0">
              <a:buNone/>
            </a:pPr>
            <a:r>
              <a:rPr lang="en-US" sz="1000" dirty="0">
                <a:latin typeface="Courier" charset="0"/>
                <a:ea typeface="Courier" charset="0"/>
                <a:cs typeface="Courier" charset="0"/>
              </a:rPr>
              <a:t>echo "\$@ gives $@"</a:t>
            </a:r>
          </a:p>
          <a:p>
            <a:pPr marL="0" indent="0">
              <a:buNone/>
            </a:pPr>
            <a:r>
              <a:rPr lang="en-US" sz="1000" dirty="0">
                <a:latin typeface="Courier" charset="0"/>
                <a:ea typeface="Courier" charset="0"/>
                <a:cs typeface="Courier" charset="0"/>
              </a:rPr>
              <a:t>echo "\$0 is $0"</a:t>
            </a:r>
          </a:p>
          <a:p>
            <a:pPr marL="0" indent="0">
              <a:buNone/>
            </a:pPr>
            <a:endParaRPr lang="en-US" sz="1000" dirty="0">
              <a:latin typeface="Courier" charset="0"/>
              <a:ea typeface="Courier" charset="0"/>
              <a:cs typeface="Courier" charset="0"/>
            </a:endParaRPr>
          </a:p>
          <a:p>
            <a:pPr marL="0" indent="0">
              <a:buNone/>
            </a:pPr>
            <a:r>
              <a:rPr lang="en-US" sz="1000" dirty="0">
                <a:latin typeface="Courier" charset="0"/>
                <a:ea typeface="Courier" charset="0"/>
                <a:cs typeface="Courier" charset="0"/>
              </a:rPr>
              <a:t># trying to show every single argument on a separated line</a:t>
            </a:r>
          </a:p>
          <a:p>
            <a:pPr marL="0" indent="0">
              <a:buNone/>
            </a:pPr>
            <a:r>
              <a:rPr lang="en-US" sz="1000" dirty="0">
                <a:latin typeface="Courier" charset="0"/>
                <a:ea typeface="Courier" charset="0"/>
                <a:cs typeface="Courier" charset="0"/>
              </a:rPr>
              <a:t>echo showing the interpretation of \$*</a:t>
            </a:r>
          </a:p>
          <a:p>
            <a:pPr marL="0" indent="0">
              <a:buNone/>
            </a:pPr>
            <a:r>
              <a:rPr lang="en-US" sz="1000" dirty="0">
                <a:latin typeface="Courier" charset="0"/>
                <a:ea typeface="Courier" charset="0"/>
                <a:cs typeface="Courier" charset="0"/>
              </a:rPr>
              <a:t>for </a:t>
            </a:r>
            <a:r>
              <a:rPr lang="en-US" sz="1000" dirty="0" err="1">
                <a:latin typeface="Courier" charset="0"/>
                <a:ea typeface="Courier" charset="0"/>
                <a:cs typeface="Courier" charset="0"/>
              </a:rPr>
              <a:t>i</a:t>
            </a:r>
            <a:r>
              <a:rPr lang="en-US" sz="1000" dirty="0">
                <a:latin typeface="Courier" charset="0"/>
                <a:ea typeface="Courier" charset="0"/>
                <a:cs typeface="Courier" charset="0"/>
              </a:rPr>
              <a:t> in "$*"</a:t>
            </a:r>
          </a:p>
          <a:p>
            <a:pPr marL="0" indent="0">
              <a:buNone/>
            </a:pPr>
            <a:r>
              <a:rPr lang="en-US" sz="1000" dirty="0">
                <a:latin typeface="Courier" charset="0"/>
                <a:ea typeface="Courier" charset="0"/>
                <a:cs typeface="Courier" charset="0"/>
              </a:rPr>
              <a:t>do</a:t>
            </a:r>
          </a:p>
          <a:p>
            <a:pPr marL="0" indent="0">
              <a:buNone/>
            </a:pPr>
            <a:r>
              <a:rPr lang="en-US" sz="1000" dirty="0">
                <a:latin typeface="Courier" charset="0"/>
                <a:ea typeface="Courier" charset="0"/>
                <a:cs typeface="Courier" charset="0"/>
              </a:rPr>
              <a:t>        echo $</a:t>
            </a:r>
            <a:r>
              <a:rPr lang="en-US" sz="1000" dirty="0" err="1">
                <a:latin typeface="Courier" charset="0"/>
                <a:ea typeface="Courier" charset="0"/>
                <a:cs typeface="Courier" charset="0"/>
              </a:rPr>
              <a:t>i</a:t>
            </a:r>
            <a:endParaRPr lang="en-US" sz="1000" dirty="0">
              <a:latin typeface="Courier" charset="0"/>
              <a:ea typeface="Courier" charset="0"/>
              <a:cs typeface="Courier" charset="0"/>
            </a:endParaRPr>
          </a:p>
          <a:p>
            <a:pPr marL="0" indent="0">
              <a:buNone/>
            </a:pPr>
            <a:r>
              <a:rPr lang="en-US" sz="1000" dirty="0">
                <a:latin typeface="Courier" charset="0"/>
                <a:ea typeface="Courier" charset="0"/>
                <a:cs typeface="Courier" charset="0"/>
              </a:rPr>
              <a:t>done</a:t>
            </a:r>
          </a:p>
          <a:p>
            <a:pPr marL="0" indent="0">
              <a:buNone/>
            </a:pPr>
            <a:endParaRPr lang="en-US" sz="1000" dirty="0">
              <a:latin typeface="Courier" charset="0"/>
              <a:ea typeface="Courier" charset="0"/>
              <a:cs typeface="Courier" charset="0"/>
            </a:endParaRPr>
          </a:p>
          <a:p>
            <a:pPr marL="0" indent="0">
              <a:buNone/>
            </a:pPr>
            <a:r>
              <a:rPr lang="en-US" sz="1000" dirty="0">
                <a:latin typeface="Courier" charset="0"/>
                <a:ea typeface="Courier" charset="0"/>
                <a:cs typeface="Courier" charset="0"/>
              </a:rPr>
              <a:t>echo showing the interpretation of \$@</a:t>
            </a:r>
          </a:p>
          <a:p>
            <a:pPr marL="0" indent="0">
              <a:buNone/>
            </a:pPr>
            <a:r>
              <a:rPr lang="en-US" sz="1000" dirty="0">
                <a:latin typeface="Courier" charset="0"/>
                <a:ea typeface="Courier" charset="0"/>
                <a:cs typeface="Courier" charset="0"/>
              </a:rPr>
              <a:t>for </a:t>
            </a:r>
            <a:r>
              <a:rPr lang="en-US" sz="1000" dirty="0" err="1">
                <a:latin typeface="Courier" charset="0"/>
                <a:ea typeface="Courier" charset="0"/>
                <a:cs typeface="Courier" charset="0"/>
              </a:rPr>
              <a:t>i</a:t>
            </a:r>
            <a:r>
              <a:rPr lang="en-US" sz="1000" dirty="0">
                <a:latin typeface="Courier" charset="0"/>
                <a:ea typeface="Courier" charset="0"/>
                <a:cs typeface="Courier" charset="0"/>
              </a:rPr>
              <a:t> in "$@"</a:t>
            </a:r>
          </a:p>
          <a:p>
            <a:pPr marL="0" indent="0">
              <a:buNone/>
            </a:pPr>
            <a:r>
              <a:rPr lang="en-US" sz="1000" dirty="0">
                <a:latin typeface="Courier" charset="0"/>
                <a:ea typeface="Courier" charset="0"/>
                <a:cs typeface="Courier" charset="0"/>
              </a:rPr>
              <a:t>do</a:t>
            </a:r>
          </a:p>
          <a:p>
            <a:pPr marL="0" indent="0">
              <a:buNone/>
            </a:pPr>
            <a:r>
              <a:rPr lang="en-US" sz="1000" dirty="0">
                <a:latin typeface="Courier" charset="0"/>
                <a:ea typeface="Courier" charset="0"/>
                <a:cs typeface="Courier" charset="0"/>
              </a:rPr>
              <a:t>        echo $</a:t>
            </a:r>
            <a:r>
              <a:rPr lang="en-US" sz="1000" dirty="0" err="1">
                <a:latin typeface="Courier" charset="0"/>
                <a:ea typeface="Courier" charset="0"/>
                <a:cs typeface="Courier" charset="0"/>
              </a:rPr>
              <a:t>i</a:t>
            </a:r>
            <a:endParaRPr lang="en-US" sz="1000" dirty="0">
              <a:latin typeface="Courier" charset="0"/>
              <a:ea typeface="Courier" charset="0"/>
              <a:cs typeface="Courier" charset="0"/>
            </a:endParaRPr>
          </a:p>
          <a:p>
            <a:pPr marL="0" indent="0">
              <a:buNone/>
            </a:pPr>
            <a:r>
              <a:rPr lang="en-US" sz="1000" dirty="0">
                <a:latin typeface="Courier" charset="0"/>
                <a:ea typeface="Courier" charset="0"/>
                <a:cs typeface="Courier" charset="0"/>
              </a:rPr>
              <a:t>done</a:t>
            </a:r>
          </a:p>
          <a:p>
            <a:pPr marL="0" indent="0">
              <a:buNone/>
            </a:pPr>
            <a:r>
              <a:rPr lang="en-US" sz="1000" dirty="0">
                <a:latin typeface="Courier" charset="0"/>
                <a:ea typeface="Courier" charset="0"/>
                <a:cs typeface="Courier" charset="0"/>
              </a:rPr>
              <a:t>exit 0</a:t>
            </a:r>
          </a:p>
          <a:p>
            <a:pPr marL="0" indent="0">
              <a:buNone/>
            </a:pPr>
            <a:endParaRPr lang="en-US" sz="1000" dirty="0">
              <a:latin typeface="Courier" charset="0"/>
              <a:ea typeface="Courier" charset="0"/>
              <a:cs typeface="Courier" charset="0"/>
            </a:endParaRPr>
          </a:p>
        </p:txBody>
      </p:sp>
    </p:spTree>
    <p:extLst>
      <p:ext uri="{BB962C8B-B14F-4D97-AF65-F5344CB8AC3E}">
        <p14:creationId xmlns:p14="http://schemas.microsoft.com/office/powerpoint/2010/main" val="249062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4</a:t>
            </a:r>
          </a:p>
        </p:txBody>
      </p:sp>
      <p:sp>
        <p:nvSpPr>
          <p:cNvPr id="3" name="Content Placeholder 2"/>
          <p:cNvSpPr>
            <a:spLocks noGrp="1"/>
          </p:cNvSpPr>
          <p:nvPr>
            <p:ph idx="1"/>
          </p:nvPr>
        </p:nvSpPr>
        <p:spPr/>
        <p:txBody>
          <a:bodyPr/>
          <a:lstStyle/>
          <a:p>
            <a:pPr marL="0" indent="0">
              <a:buNone/>
            </a:pPr>
            <a:r>
              <a:rPr lang="en-US" sz="1600" dirty="0">
                <a:latin typeface="Courier" charset="0"/>
                <a:ea typeface="Courier" charset="0"/>
                <a:cs typeface="Courier" charset="0"/>
              </a:rPr>
              <a:t>#!/bin/bash</a:t>
            </a:r>
          </a:p>
          <a:p>
            <a:pPr marL="0" indent="0">
              <a:buNone/>
            </a:pPr>
            <a:r>
              <a:rPr lang="en-US" sz="1600" dirty="0">
                <a:latin typeface="Courier" charset="0"/>
                <a:ea typeface="Courier" charset="0"/>
                <a:cs typeface="Courier" charset="0"/>
              </a:rPr>
              <a:t>#</a:t>
            </a:r>
          </a:p>
          <a:p>
            <a:pPr marL="0" indent="0">
              <a:buNone/>
            </a:pPr>
            <a:r>
              <a:rPr lang="en-US" sz="1600" dirty="0">
                <a:latin typeface="Courier" charset="0"/>
                <a:ea typeface="Courier" charset="0"/>
                <a:cs typeface="Courier" charset="0"/>
              </a:rPr>
              <a:t># Copy a kernel module to the appropriate directory</a:t>
            </a:r>
          </a:p>
          <a:p>
            <a:pPr marL="0" indent="0">
              <a:buNone/>
            </a:pPr>
            <a:endParaRPr lang="en-US" sz="1600" dirty="0">
              <a:latin typeface="Courier" charset="0"/>
              <a:ea typeface="Courier" charset="0"/>
              <a:cs typeface="Courier" charset="0"/>
            </a:endParaRPr>
          </a:p>
          <a:p>
            <a:pPr marL="0" indent="0">
              <a:buNone/>
            </a:pPr>
            <a:r>
              <a:rPr lang="en-US" sz="1600" dirty="0">
                <a:latin typeface="Courier" charset="0"/>
                <a:ea typeface="Courier" charset="0"/>
                <a:cs typeface="Courier" charset="0"/>
              </a:rPr>
              <a:t>echo Enter the full path name of the file that you want to copy</a:t>
            </a:r>
          </a:p>
          <a:p>
            <a:pPr marL="0" indent="0">
              <a:buNone/>
            </a:pPr>
            <a:r>
              <a:rPr lang="en-US" sz="1600" dirty="0">
                <a:latin typeface="Courier" charset="0"/>
                <a:ea typeface="Courier" charset="0"/>
                <a:cs typeface="Courier" charset="0"/>
              </a:rPr>
              <a:t>read file</a:t>
            </a:r>
          </a:p>
          <a:p>
            <a:pPr marL="0" indent="0">
              <a:buNone/>
            </a:pPr>
            <a:r>
              <a:rPr lang="en-US" sz="1600" dirty="0" err="1">
                <a:latin typeface="Courier" charset="0"/>
                <a:ea typeface="Courier" charset="0"/>
                <a:cs typeface="Courier" charset="0"/>
              </a:rPr>
              <a:t>cp</a:t>
            </a:r>
            <a:r>
              <a:rPr lang="en-US" sz="1600" dirty="0">
                <a:latin typeface="Courier" charset="0"/>
                <a:ea typeface="Courier" charset="0"/>
                <a:cs typeface="Courier" charset="0"/>
              </a:rPr>
              <a:t> $file /lib/modules/`</a:t>
            </a:r>
            <a:r>
              <a:rPr lang="en-US" sz="1600" dirty="0" err="1">
                <a:latin typeface="Courier" charset="0"/>
                <a:ea typeface="Courier" charset="0"/>
                <a:cs typeface="Courier" charset="0"/>
              </a:rPr>
              <a:t>uname</a:t>
            </a:r>
            <a:r>
              <a:rPr lang="en-US" sz="1600" dirty="0">
                <a:latin typeface="Courier" charset="0"/>
                <a:ea typeface="Courier" charset="0"/>
                <a:cs typeface="Courier" charset="0"/>
              </a:rPr>
              <a:t> -r`</a:t>
            </a:r>
          </a:p>
          <a:p>
            <a:pPr marL="0" indent="0">
              <a:buNone/>
            </a:pPr>
            <a:br>
              <a:rPr lang="en-US" sz="1600" dirty="0">
                <a:latin typeface="Courier" charset="0"/>
                <a:ea typeface="Courier" charset="0"/>
                <a:cs typeface="Courier" charset="0"/>
              </a:rPr>
            </a:br>
            <a:endParaRPr lang="en-US" sz="1600" dirty="0">
              <a:latin typeface="Courier" charset="0"/>
              <a:ea typeface="Courier" charset="0"/>
              <a:cs typeface="Courier" charset="0"/>
            </a:endParaRPr>
          </a:p>
          <a:p>
            <a:pPr marL="0" indent="0">
              <a:buNone/>
            </a:pPr>
            <a:r>
              <a:rPr lang="en-US" sz="1600" dirty="0">
                <a:latin typeface="Courier" charset="0"/>
                <a:ea typeface="Courier" charset="0"/>
                <a:cs typeface="Courier" charset="0"/>
              </a:rPr>
              <a:t>exit 0</a:t>
            </a:r>
          </a:p>
          <a:p>
            <a:pPr marL="0" indent="0">
              <a:buNone/>
            </a:pPr>
            <a:endParaRPr lang="en-US" sz="1600" dirty="0">
              <a:latin typeface="Courier" charset="0"/>
              <a:ea typeface="Courier" charset="0"/>
              <a:cs typeface="Courier" charset="0"/>
            </a:endParaRPr>
          </a:p>
        </p:txBody>
      </p:sp>
    </p:spTree>
    <p:extLst>
      <p:ext uri="{BB962C8B-B14F-4D97-AF65-F5344CB8AC3E}">
        <p14:creationId xmlns:p14="http://schemas.microsoft.com/office/powerpoint/2010/main" val="12296318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89437" y="133584"/>
            <a:ext cx="5260329" cy="815181"/>
          </a:xfrm>
        </p:spPr>
        <p:txBody>
          <a:bodyPr/>
          <a:lstStyle/>
          <a:p>
            <a:r>
              <a:rPr lang="en-US">
                <a:solidFill>
                  <a:schemeClr val="bg1"/>
                </a:solidFill>
              </a:rPr>
              <a:t>Bash Shell Scripting</a:t>
            </a:r>
            <a:endParaRPr lang="en-US" dirty="0">
              <a:solidFill>
                <a:schemeClr val="bg1"/>
              </a:solidFill>
            </a:endParaRPr>
          </a:p>
        </p:txBody>
      </p:sp>
      <p:sp>
        <p:nvSpPr>
          <p:cNvPr id="3" name="Subtitle 2"/>
          <p:cNvSpPr>
            <a:spLocks noGrp="1"/>
          </p:cNvSpPr>
          <p:nvPr>
            <p:ph type="subTitle" idx="1"/>
          </p:nvPr>
        </p:nvSpPr>
        <p:spPr>
          <a:xfrm>
            <a:off x="3988259" y="1555824"/>
            <a:ext cx="4523086" cy="1314450"/>
          </a:xfrm>
        </p:spPr>
        <p:txBody>
          <a:bodyPr/>
          <a:lstStyle/>
          <a:p>
            <a:r>
              <a:rPr lang="en-US" dirty="0"/>
              <a:t>Pattern Matching</a:t>
            </a:r>
          </a:p>
        </p:txBody>
      </p:sp>
    </p:spTree>
    <p:extLst>
      <p:ext uri="{BB962C8B-B14F-4D97-AF65-F5344CB8AC3E}">
        <p14:creationId xmlns:p14="http://schemas.microsoft.com/office/powerpoint/2010/main" val="1143196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a:t>
            </a:r>
          </a:p>
        </p:txBody>
      </p:sp>
      <p:sp>
        <p:nvSpPr>
          <p:cNvPr id="3" name="Content Placeholder 2"/>
          <p:cNvSpPr>
            <a:spLocks noGrp="1"/>
          </p:cNvSpPr>
          <p:nvPr>
            <p:ph idx="1"/>
          </p:nvPr>
        </p:nvSpPr>
        <p:spPr/>
        <p:txBody>
          <a:bodyPr/>
          <a:lstStyle/>
          <a:p>
            <a:pPr marL="0" indent="0">
              <a:buNone/>
            </a:pPr>
            <a:r>
              <a:rPr lang="en-US" sz="1400" dirty="0">
                <a:latin typeface="Courier" charset="0"/>
                <a:ea typeface="Courier" charset="0"/>
                <a:cs typeface="Courier" charset="0"/>
              </a:rPr>
              <a:t>#!/bin/bash</a:t>
            </a:r>
          </a:p>
          <a:p>
            <a:pPr marL="0" indent="0">
              <a:buNone/>
            </a:pPr>
            <a:r>
              <a:rPr lang="en-US" sz="1400" dirty="0">
                <a:latin typeface="Courier" charset="0"/>
                <a:ea typeface="Courier" charset="0"/>
                <a:cs typeface="Courier" charset="0"/>
              </a:rPr>
              <a:t>#</a:t>
            </a:r>
          </a:p>
          <a:p>
            <a:pPr marL="0" indent="0">
              <a:buNone/>
            </a:pPr>
            <a:r>
              <a:rPr lang="en-US" sz="1400" dirty="0">
                <a:latin typeface="Courier" charset="0"/>
                <a:ea typeface="Courier" charset="0"/>
                <a:cs typeface="Courier" charset="0"/>
              </a:rPr>
              <a:t># script that extracts the file name from a filename that</a:t>
            </a:r>
          </a:p>
          <a:p>
            <a:pPr marL="0" indent="0">
              <a:buNone/>
            </a:pPr>
            <a:r>
              <a:rPr lang="en-US" sz="1400" dirty="0">
                <a:latin typeface="Courier" charset="0"/>
                <a:ea typeface="Courier" charset="0"/>
                <a:cs typeface="Courier" charset="0"/>
              </a:rPr>
              <a:t># includes the complete path</a:t>
            </a:r>
          </a:p>
          <a:p>
            <a:pPr marL="0" indent="0">
              <a:buNone/>
            </a:pPr>
            <a:r>
              <a:rPr lang="en-US" sz="1400" dirty="0">
                <a:latin typeface="Courier" charset="0"/>
                <a:ea typeface="Courier" charset="0"/>
                <a:cs typeface="Courier" charset="0"/>
              </a:rPr>
              <a:t># usage: </a:t>
            </a:r>
            <a:r>
              <a:rPr lang="en-US" sz="1400" dirty="0" err="1">
                <a:latin typeface="Courier" charset="0"/>
                <a:ea typeface="Courier" charset="0"/>
                <a:cs typeface="Courier" charset="0"/>
              </a:rPr>
              <a:t>stripit</a:t>
            </a:r>
            <a:r>
              <a:rPr lang="en-US" sz="1400" dirty="0">
                <a:latin typeface="Courier" charset="0"/>
                <a:ea typeface="Courier" charset="0"/>
                <a:cs typeface="Courier" charset="0"/>
              </a:rPr>
              <a:t> &lt;complete file name&gt;</a:t>
            </a:r>
          </a:p>
          <a:p>
            <a:pPr marL="0" indent="0">
              <a:buNone/>
            </a:pPr>
            <a:r>
              <a:rPr lang="en-US" sz="1400" dirty="0">
                <a:latin typeface="Courier" charset="0"/>
                <a:ea typeface="Courier" charset="0"/>
                <a:cs typeface="Courier" charset="0"/>
              </a:rPr>
              <a:t># to test, use /</a:t>
            </a:r>
            <a:r>
              <a:rPr lang="en-US" sz="1400" dirty="0" err="1">
                <a:latin typeface="Courier" charset="0"/>
                <a:ea typeface="Courier" charset="0"/>
                <a:cs typeface="Courier" charset="0"/>
              </a:rPr>
              <a:t>usr</a:t>
            </a:r>
            <a:r>
              <a:rPr lang="en-US" sz="1400" dirty="0">
                <a:latin typeface="Courier" charset="0"/>
                <a:ea typeface="Courier" charset="0"/>
                <a:cs typeface="Courier" charset="0"/>
              </a:rPr>
              <a:t>/bin/blah</a:t>
            </a:r>
          </a:p>
          <a:p>
            <a:pPr marL="0" indent="0">
              <a:buNone/>
            </a:pPr>
            <a:endParaRPr lang="en-US" sz="1400" dirty="0">
              <a:latin typeface="Courier" charset="0"/>
              <a:ea typeface="Courier" charset="0"/>
              <a:cs typeface="Courier" charset="0"/>
            </a:endParaRPr>
          </a:p>
          <a:p>
            <a:pPr marL="0" indent="0">
              <a:buNone/>
            </a:pPr>
            <a:r>
              <a:rPr lang="en-US" sz="1400" dirty="0">
                <a:latin typeface="Courier" charset="0"/>
                <a:ea typeface="Courier" charset="0"/>
                <a:cs typeface="Courier" charset="0"/>
              </a:rPr>
              <a:t>filename=${1##*/}</a:t>
            </a:r>
          </a:p>
          <a:p>
            <a:pPr marL="0" indent="0">
              <a:buNone/>
            </a:pPr>
            <a:r>
              <a:rPr lang="en-US" sz="1400" dirty="0">
                <a:latin typeface="Courier" charset="0"/>
                <a:ea typeface="Courier" charset="0"/>
                <a:cs typeface="Courier" charset="0"/>
              </a:rPr>
              <a:t>echo 'filename=${1##*/}'</a:t>
            </a:r>
          </a:p>
          <a:p>
            <a:pPr marL="0" indent="0">
              <a:buNone/>
            </a:pPr>
            <a:r>
              <a:rPr lang="en-US" sz="1400" dirty="0">
                <a:latin typeface="Courier" charset="0"/>
                <a:ea typeface="Courier" charset="0"/>
                <a:cs typeface="Courier" charset="0"/>
              </a:rPr>
              <a:t>echo "The name of the file is $filename"</a:t>
            </a:r>
          </a:p>
          <a:p>
            <a:pPr marL="0" indent="0">
              <a:buNone/>
            </a:pPr>
            <a:r>
              <a:rPr lang="en-US" sz="1400" dirty="0" err="1">
                <a:latin typeface="Courier" charset="0"/>
                <a:ea typeface="Courier" charset="0"/>
                <a:cs typeface="Courier" charset="0"/>
              </a:rPr>
              <a:t>directoryname</a:t>
            </a:r>
            <a:r>
              <a:rPr lang="en-US" sz="1400" dirty="0">
                <a:latin typeface="Courier" charset="0"/>
                <a:ea typeface="Courier" charset="0"/>
                <a:cs typeface="Courier" charset="0"/>
              </a:rPr>
              <a:t>=${1%/*}</a:t>
            </a:r>
          </a:p>
          <a:p>
            <a:pPr marL="0" indent="0">
              <a:buNone/>
            </a:pPr>
            <a:r>
              <a:rPr lang="en-US" sz="1400" dirty="0">
                <a:latin typeface="Courier" charset="0"/>
                <a:ea typeface="Courier" charset="0"/>
                <a:cs typeface="Courier" charset="0"/>
              </a:rPr>
              <a:t>echo '</a:t>
            </a:r>
            <a:r>
              <a:rPr lang="en-US" sz="1400" dirty="0" err="1">
                <a:latin typeface="Courier" charset="0"/>
                <a:ea typeface="Courier" charset="0"/>
                <a:cs typeface="Courier" charset="0"/>
              </a:rPr>
              <a:t>directoryname</a:t>
            </a:r>
            <a:r>
              <a:rPr lang="en-US" sz="1400" dirty="0">
                <a:latin typeface="Courier" charset="0"/>
                <a:ea typeface="Courier" charset="0"/>
                <a:cs typeface="Courier" charset="0"/>
              </a:rPr>
              <a:t>=${1%/*}'</a:t>
            </a:r>
          </a:p>
          <a:p>
            <a:pPr marL="0" indent="0">
              <a:buNone/>
            </a:pPr>
            <a:r>
              <a:rPr lang="en-US" sz="1400" dirty="0">
                <a:latin typeface="Courier" charset="0"/>
                <a:ea typeface="Courier" charset="0"/>
                <a:cs typeface="Courier" charset="0"/>
              </a:rPr>
              <a:t>echo "The name of the directory is $</a:t>
            </a:r>
            <a:r>
              <a:rPr lang="en-US" sz="1400" dirty="0" err="1">
                <a:latin typeface="Courier" charset="0"/>
                <a:ea typeface="Courier" charset="0"/>
                <a:cs typeface="Courier" charset="0"/>
              </a:rPr>
              <a:t>directoryname</a:t>
            </a:r>
            <a:r>
              <a:rPr lang="en-US" sz="1400" dirty="0">
                <a:latin typeface="Courier" charset="0"/>
                <a:ea typeface="Courier" charset="0"/>
                <a:cs typeface="Courier" charset="0"/>
              </a:rPr>
              <a:t>"</a:t>
            </a:r>
          </a:p>
          <a:p>
            <a:pPr marL="0" indent="0">
              <a:buNone/>
            </a:pPr>
            <a:endParaRPr lang="en-US" sz="1400" dirty="0">
              <a:latin typeface="Courier" charset="0"/>
              <a:ea typeface="Courier" charset="0"/>
              <a:cs typeface="Courier" charset="0"/>
            </a:endParaRPr>
          </a:p>
        </p:txBody>
      </p:sp>
    </p:spTree>
    <p:extLst>
      <p:ext uri="{BB962C8B-B14F-4D97-AF65-F5344CB8AC3E}">
        <p14:creationId xmlns:p14="http://schemas.microsoft.com/office/powerpoint/2010/main" val="1013545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a:t>
            </a:r>
          </a:p>
        </p:txBody>
      </p:sp>
      <p:sp>
        <p:nvSpPr>
          <p:cNvPr id="3" name="Content Placeholder 2"/>
          <p:cNvSpPr>
            <a:spLocks noGrp="1"/>
          </p:cNvSpPr>
          <p:nvPr>
            <p:ph idx="1"/>
          </p:nvPr>
        </p:nvSpPr>
        <p:spPr/>
        <p:txBody>
          <a:bodyPr/>
          <a:lstStyle/>
          <a:p>
            <a:pPr marL="0" indent="0">
              <a:buNone/>
            </a:pPr>
            <a:r>
              <a:rPr lang="en-US" sz="1600" dirty="0">
                <a:latin typeface="Courier" charset="0"/>
                <a:ea typeface="Courier" charset="0"/>
                <a:cs typeface="Courier" charset="0"/>
              </a:rPr>
              <a:t>#!/bin/bash</a:t>
            </a:r>
          </a:p>
          <a:p>
            <a:pPr marL="0" indent="0">
              <a:buNone/>
            </a:pPr>
            <a:r>
              <a:rPr lang="en-US" sz="1600" dirty="0">
                <a:latin typeface="Courier" charset="0"/>
                <a:ea typeface="Courier" charset="0"/>
                <a:cs typeface="Courier" charset="0"/>
              </a:rPr>
              <a:t># </a:t>
            </a:r>
          </a:p>
          <a:p>
            <a:pPr marL="0" indent="0">
              <a:buNone/>
            </a:pPr>
            <a:r>
              <a:rPr lang="en-US" sz="1600" dirty="0">
                <a:latin typeface="Courier" charset="0"/>
                <a:ea typeface="Courier" charset="0"/>
                <a:cs typeface="Courier" charset="0"/>
              </a:rPr>
              <a:t>BLAH=</a:t>
            </a:r>
            <a:r>
              <a:rPr lang="en-US" sz="1600" dirty="0" err="1">
                <a:latin typeface="Courier" charset="0"/>
                <a:ea typeface="Courier" charset="0"/>
                <a:cs typeface="Courier" charset="0"/>
              </a:rPr>
              <a:t>rababarabarabarara</a:t>
            </a:r>
            <a:endParaRPr lang="en-US" sz="1600" dirty="0">
              <a:latin typeface="Courier" charset="0"/>
              <a:ea typeface="Courier" charset="0"/>
              <a:cs typeface="Courier" charset="0"/>
            </a:endParaRPr>
          </a:p>
          <a:p>
            <a:pPr marL="0" indent="0">
              <a:buNone/>
            </a:pPr>
            <a:r>
              <a:rPr lang="en-US" sz="1600" dirty="0">
                <a:latin typeface="Courier" charset="0"/>
                <a:ea typeface="Courier" charset="0"/>
                <a:cs typeface="Courier" charset="0"/>
              </a:rPr>
              <a:t>clear</a:t>
            </a:r>
          </a:p>
          <a:p>
            <a:pPr marL="0" indent="0">
              <a:buNone/>
            </a:pPr>
            <a:br>
              <a:rPr lang="en-US" sz="1600" dirty="0">
                <a:latin typeface="Courier" charset="0"/>
                <a:ea typeface="Courier" charset="0"/>
                <a:cs typeface="Courier" charset="0"/>
              </a:rPr>
            </a:br>
            <a:endParaRPr lang="en-US" sz="1600" dirty="0">
              <a:latin typeface="Courier" charset="0"/>
              <a:ea typeface="Courier" charset="0"/>
              <a:cs typeface="Courier" charset="0"/>
            </a:endParaRPr>
          </a:p>
          <a:p>
            <a:pPr marL="0" indent="0">
              <a:buNone/>
            </a:pPr>
            <a:r>
              <a:rPr lang="en-US" sz="1600" dirty="0">
                <a:latin typeface="Courier" charset="0"/>
                <a:ea typeface="Courier" charset="0"/>
                <a:cs typeface="Courier" charset="0"/>
              </a:rPr>
              <a:t>echo BLAH is $BLAH</a:t>
            </a:r>
          </a:p>
          <a:p>
            <a:pPr marL="0" indent="0">
              <a:buNone/>
            </a:pPr>
            <a:r>
              <a:rPr lang="en-US" sz="1600" dirty="0">
                <a:latin typeface="Courier" charset="0"/>
                <a:ea typeface="Courier" charset="0"/>
                <a:cs typeface="Courier" charset="0"/>
              </a:rPr>
              <a:t>echo 'the result of ##*</a:t>
            </a:r>
            <a:r>
              <a:rPr lang="en-US" sz="1600" dirty="0" err="1">
                <a:latin typeface="Courier" charset="0"/>
                <a:ea typeface="Courier" charset="0"/>
                <a:cs typeface="Courier" charset="0"/>
              </a:rPr>
              <a:t>ba</a:t>
            </a:r>
            <a:r>
              <a:rPr lang="en-US" sz="1600" dirty="0">
                <a:latin typeface="Courier" charset="0"/>
                <a:ea typeface="Courier" charset="0"/>
                <a:cs typeface="Courier" charset="0"/>
              </a:rPr>
              <a:t> is' ${BLAH##*</a:t>
            </a:r>
            <a:r>
              <a:rPr lang="en-US" sz="1600" dirty="0" err="1">
                <a:latin typeface="Courier" charset="0"/>
                <a:ea typeface="Courier" charset="0"/>
                <a:cs typeface="Courier" charset="0"/>
              </a:rPr>
              <a:t>ba</a:t>
            </a:r>
            <a:r>
              <a:rPr lang="en-US" sz="1600" dirty="0">
                <a:latin typeface="Courier" charset="0"/>
                <a:ea typeface="Courier" charset="0"/>
                <a:cs typeface="Courier" charset="0"/>
              </a:rPr>
              <a:t>}</a:t>
            </a:r>
          </a:p>
          <a:p>
            <a:pPr marL="0" indent="0">
              <a:buNone/>
            </a:pPr>
            <a:r>
              <a:rPr lang="en-US" sz="1600" dirty="0">
                <a:latin typeface="Courier" charset="0"/>
                <a:ea typeface="Courier" charset="0"/>
                <a:cs typeface="Courier" charset="0"/>
              </a:rPr>
              <a:t>echo 'the result of #*</a:t>
            </a:r>
            <a:r>
              <a:rPr lang="en-US" sz="1600" dirty="0" err="1">
                <a:latin typeface="Courier" charset="0"/>
                <a:ea typeface="Courier" charset="0"/>
                <a:cs typeface="Courier" charset="0"/>
              </a:rPr>
              <a:t>ba</a:t>
            </a:r>
            <a:r>
              <a:rPr lang="en-US" sz="1600" dirty="0">
                <a:latin typeface="Courier" charset="0"/>
                <a:ea typeface="Courier" charset="0"/>
                <a:cs typeface="Courier" charset="0"/>
              </a:rPr>
              <a:t> is' ${BLAH#*</a:t>
            </a:r>
            <a:r>
              <a:rPr lang="en-US" sz="1600" dirty="0" err="1">
                <a:latin typeface="Courier" charset="0"/>
                <a:ea typeface="Courier" charset="0"/>
                <a:cs typeface="Courier" charset="0"/>
              </a:rPr>
              <a:t>ba</a:t>
            </a:r>
            <a:r>
              <a:rPr lang="en-US" sz="1600" dirty="0">
                <a:latin typeface="Courier" charset="0"/>
                <a:ea typeface="Courier" charset="0"/>
                <a:cs typeface="Courier" charset="0"/>
              </a:rPr>
              <a:t>}</a:t>
            </a:r>
          </a:p>
          <a:p>
            <a:pPr marL="0" indent="0">
              <a:buNone/>
            </a:pPr>
            <a:r>
              <a:rPr lang="en-US" sz="1600" dirty="0">
                <a:latin typeface="Courier" charset="0"/>
                <a:ea typeface="Courier" charset="0"/>
                <a:cs typeface="Courier" charset="0"/>
              </a:rPr>
              <a:t>echo 'the result of %%</a:t>
            </a:r>
            <a:r>
              <a:rPr lang="en-US" sz="1600" dirty="0" err="1">
                <a:latin typeface="Courier" charset="0"/>
                <a:ea typeface="Courier" charset="0"/>
                <a:cs typeface="Courier" charset="0"/>
              </a:rPr>
              <a:t>ba</a:t>
            </a:r>
            <a:r>
              <a:rPr lang="en-US" sz="1600" dirty="0">
                <a:latin typeface="Courier" charset="0"/>
                <a:ea typeface="Courier" charset="0"/>
                <a:cs typeface="Courier" charset="0"/>
              </a:rPr>
              <a:t>* is' ${BLAH%%</a:t>
            </a:r>
            <a:r>
              <a:rPr lang="en-US" sz="1600" dirty="0" err="1">
                <a:latin typeface="Courier" charset="0"/>
                <a:ea typeface="Courier" charset="0"/>
                <a:cs typeface="Courier" charset="0"/>
              </a:rPr>
              <a:t>ba</a:t>
            </a:r>
            <a:r>
              <a:rPr lang="en-US" sz="1600" dirty="0">
                <a:latin typeface="Courier" charset="0"/>
                <a:ea typeface="Courier" charset="0"/>
                <a:cs typeface="Courier" charset="0"/>
              </a:rPr>
              <a:t>*}</a:t>
            </a:r>
          </a:p>
          <a:p>
            <a:pPr marL="0" indent="0">
              <a:buNone/>
            </a:pPr>
            <a:r>
              <a:rPr lang="en-US" sz="1600" dirty="0">
                <a:latin typeface="Courier" charset="0"/>
                <a:ea typeface="Courier" charset="0"/>
                <a:cs typeface="Courier" charset="0"/>
              </a:rPr>
              <a:t>echo 'the result of %</a:t>
            </a:r>
            <a:r>
              <a:rPr lang="en-US" sz="1600" dirty="0" err="1">
                <a:latin typeface="Courier" charset="0"/>
                <a:ea typeface="Courier" charset="0"/>
                <a:cs typeface="Courier" charset="0"/>
              </a:rPr>
              <a:t>ba</a:t>
            </a:r>
            <a:r>
              <a:rPr lang="en-US" sz="1600" dirty="0">
                <a:latin typeface="Courier" charset="0"/>
                <a:ea typeface="Courier" charset="0"/>
                <a:cs typeface="Courier" charset="0"/>
              </a:rPr>
              <a:t>* is' ${</a:t>
            </a:r>
            <a:r>
              <a:rPr lang="en-US" sz="1600" dirty="0" err="1">
                <a:latin typeface="Courier" charset="0"/>
                <a:ea typeface="Courier" charset="0"/>
                <a:cs typeface="Courier" charset="0"/>
              </a:rPr>
              <a:t>BLAH%ba</a:t>
            </a:r>
            <a:r>
              <a:rPr lang="en-US" sz="1600" dirty="0">
                <a:latin typeface="Courier" charset="0"/>
                <a:ea typeface="Courier" charset="0"/>
                <a:cs typeface="Courier" charset="0"/>
              </a:rPr>
              <a:t>*}</a:t>
            </a:r>
          </a:p>
          <a:p>
            <a:pPr marL="0" indent="0">
              <a:buNone/>
            </a:pPr>
            <a:endParaRPr lang="en-US" sz="1600" dirty="0">
              <a:latin typeface="Courier" charset="0"/>
              <a:ea typeface="Courier" charset="0"/>
              <a:cs typeface="Courier" charset="0"/>
            </a:endParaRPr>
          </a:p>
        </p:txBody>
      </p:sp>
    </p:spTree>
    <p:extLst>
      <p:ext uri="{BB962C8B-B14F-4D97-AF65-F5344CB8AC3E}">
        <p14:creationId xmlns:p14="http://schemas.microsoft.com/office/powerpoint/2010/main" val="870195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89437" y="133584"/>
            <a:ext cx="5260329" cy="815181"/>
          </a:xfrm>
        </p:spPr>
        <p:txBody>
          <a:bodyPr/>
          <a:lstStyle/>
          <a:p>
            <a:r>
              <a:rPr lang="en-US">
                <a:solidFill>
                  <a:schemeClr val="bg1"/>
                </a:solidFill>
              </a:rPr>
              <a:t>Bash Shell Scripting</a:t>
            </a:r>
            <a:endParaRPr lang="en-US" dirty="0">
              <a:solidFill>
                <a:schemeClr val="bg1"/>
              </a:solidFill>
            </a:endParaRPr>
          </a:p>
        </p:txBody>
      </p:sp>
      <p:sp>
        <p:nvSpPr>
          <p:cNvPr id="3" name="Subtitle 2"/>
          <p:cNvSpPr>
            <a:spLocks noGrp="1"/>
          </p:cNvSpPr>
          <p:nvPr>
            <p:ph type="subTitle" idx="1"/>
          </p:nvPr>
        </p:nvSpPr>
        <p:spPr>
          <a:xfrm>
            <a:off x="3988259" y="1555824"/>
            <a:ext cx="4523086" cy="1314450"/>
          </a:xfrm>
        </p:spPr>
        <p:txBody>
          <a:bodyPr/>
          <a:lstStyle/>
          <a:p>
            <a:r>
              <a:rPr lang="en-US" dirty="0"/>
              <a:t>Conditional Statements</a:t>
            </a:r>
          </a:p>
        </p:txBody>
      </p:sp>
    </p:spTree>
    <p:extLst>
      <p:ext uri="{BB962C8B-B14F-4D97-AF65-F5344CB8AC3E}">
        <p14:creationId xmlns:p14="http://schemas.microsoft.com/office/powerpoint/2010/main" val="171133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23BAF-DC08-4C45-B704-03EA9164A801}"/>
              </a:ext>
            </a:extLst>
          </p:cNvPr>
          <p:cNvSpPr>
            <a:spLocks noGrp="1"/>
          </p:cNvSpPr>
          <p:nvPr>
            <p:ph type="title"/>
          </p:nvPr>
        </p:nvSpPr>
        <p:spPr/>
        <p:txBody>
          <a:bodyPr/>
          <a:lstStyle/>
          <a:p>
            <a:r>
              <a:rPr lang="en-US" dirty="0"/>
              <a:t>Poll Question 1</a:t>
            </a:r>
          </a:p>
        </p:txBody>
      </p:sp>
      <p:sp>
        <p:nvSpPr>
          <p:cNvPr id="3" name="Content Placeholder 2">
            <a:extLst>
              <a:ext uri="{FF2B5EF4-FFF2-40B4-BE49-F238E27FC236}">
                <a16:creationId xmlns:a16="http://schemas.microsoft.com/office/drawing/2014/main" id="{610A2A54-2EF2-004E-94FF-61955B664EC3}"/>
              </a:ext>
            </a:extLst>
          </p:cNvPr>
          <p:cNvSpPr>
            <a:spLocks noGrp="1"/>
          </p:cNvSpPr>
          <p:nvPr>
            <p:ph idx="1"/>
          </p:nvPr>
        </p:nvSpPr>
        <p:spPr/>
        <p:txBody>
          <a:bodyPr/>
          <a:lstStyle/>
          <a:p>
            <a:r>
              <a:rPr lang="en-US" dirty="0"/>
              <a:t>How would you rate your own Linux knowledge?</a:t>
            </a:r>
          </a:p>
          <a:p>
            <a:pPr lvl="1"/>
            <a:r>
              <a:rPr lang="en-US" dirty="0"/>
              <a:t>0</a:t>
            </a:r>
          </a:p>
          <a:p>
            <a:pPr lvl="1"/>
            <a:r>
              <a:rPr lang="en-US" dirty="0"/>
              <a:t>1</a:t>
            </a:r>
          </a:p>
          <a:p>
            <a:pPr lvl="1"/>
            <a:r>
              <a:rPr lang="en-US" dirty="0"/>
              <a:t>2</a:t>
            </a:r>
          </a:p>
          <a:p>
            <a:pPr lvl="1"/>
            <a:r>
              <a:rPr lang="en-US" dirty="0"/>
              <a:t>3</a:t>
            </a:r>
          </a:p>
          <a:p>
            <a:pPr lvl="1"/>
            <a:r>
              <a:rPr lang="en-US" dirty="0"/>
              <a:t>4</a:t>
            </a:r>
          </a:p>
          <a:p>
            <a:pPr lvl="1"/>
            <a:r>
              <a:rPr lang="en-US" dirty="0"/>
              <a:t>5</a:t>
            </a:r>
          </a:p>
        </p:txBody>
      </p:sp>
    </p:spTree>
    <p:extLst>
      <p:ext uri="{BB962C8B-B14F-4D97-AF65-F5344CB8AC3E}">
        <p14:creationId xmlns:p14="http://schemas.microsoft.com/office/powerpoint/2010/main" val="169774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a:t>
            </a:r>
          </a:p>
        </p:txBody>
      </p:sp>
      <p:sp>
        <p:nvSpPr>
          <p:cNvPr id="3" name="Content Placeholder 2"/>
          <p:cNvSpPr>
            <a:spLocks noGrp="1"/>
          </p:cNvSpPr>
          <p:nvPr>
            <p:ph idx="1"/>
          </p:nvPr>
        </p:nvSpPr>
        <p:spPr/>
        <p:txBody>
          <a:bodyPr/>
          <a:lstStyle/>
          <a:p>
            <a:pPr marL="0" indent="0">
              <a:buNone/>
            </a:pPr>
            <a:r>
              <a:rPr lang="en-US" sz="1600" dirty="0">
                <a:latin typeface="Courier" charset="0"/>
                <a:ea typeface="Courier" charset="0"/>
                <a:cs typeface="Courier" charset="0"/>
              </a:rPr>
              <a:t>#!/bin/bash</a:t>
            </a:r>
          </a:p>
          <a:p>
            <a:pPr marL="0" indent="0">
              <a:buNone/>
            </a:pPr>
            <a:br>
              <a:rPr lang="en-US" sz="1600" dirty="0">
                <a:latin typeface="Courier" charset="0"/>
                <a:ea typeface="Courier" charset="0"/>
                <a:cs typeface="Courier" charset="0"/>
              </a:rPr>
            </a:br>
            <a:r>
              <a:rPr lang="en-US" sz="1600" dirty="0">
                <a:latin typeface="Courier" charset="0"/>
                <a:ea typeface="Courier" charset="0"/>
                <a:cs typeface="Courier" charset="0"/>
              </a:rPr>
              <a:t>if cut -d : -f 1 /</a:t>
            </a:r>
            <a:r>
              <a:rPr lang="en-US" sz="1600" dirty="0" err="1">
                <a:latin typeface="Courier" charset="0"/>
                <a:ea typeface="Courier" charset="0"/>
                <a:cs typeface="Courier" charset="0"/>
              </a:rPr>
              <a:t>etc</a:t>
            </a:r>
            <a:r>
              <a:rPr lang="en-US" sz="1600" dirty="0">
                <a:latin typeface="Courier" charset="0"/>
                <a:ea typeface="Courier" charset="0"/>
                <a:cs typeface="Courier" charset="0"/>
              </a:rPr>
              <a:t>/</a:t>
            </a:r>
            <a:r>
              <a:rPr lang="en-US" sz="1600" dirty="0" err="1">
                <a:latin typeface="Courier" charset="0"/>
                <a:ea typeface="Courier" charset="0"/>
                <a:cs typeface="Courier" charset="0"/>
              </a:rPr>
              <a:t>passwd</a:t>
            </a:r>
            <a:r>
              <a:rPr lang="en-US" sz="1600" dirty="0">
                <a:latin typeface="Courier" charset="0"/>
                <a:ea typeface="Courier" charset="0"/>
                <a:cs typeface="Courier" charset="0"/>
              </a:rPr>
              <a:t> | grep ^$1$  &gt; /dev/null</a:t>
            </a:r>
          </a:p>
          <a:p>
            <a:pPr marL="0" indent="0">
              <a:buNone/>
            </a:pPr>
            <a:r>
              <a:rPr lang="en-US" sz="1600" dirty="0">
                <a:latin typeface="Courier" charset="0"/>
                <a:ea typeface="Courier" charset="0"/>
                <a:cs typeface="Courier" charset="0"/>
              </a:rPr>
              <a:t>then</a:t>
            </a:r>
          </a:p>
          <a:p>
            <a:pPr marL="0" indent="0">
              <a:buNone/>
            </a:pPr>
            <a:r>
              <a:rPr lang="en-US" sz="1600" dirty="0">
                <a:latin typeface="Courier" charset="0"/>
                <a:ea typeface="Courier" charset="0"/>
                <a:cs typeface="Courier" charset="0"/>
              </a:rPr>
              <a:t>	echo $1 exists</a:t>
            </a:r>
          </a:p>
          <a:p>
            <a:pPr marL="0" indent="0">
              <a:buNone/>
            </a:pPr>
            <a:r>
              <a:rPr lang="en-US" sz="1600" dirty="0">
                <a:latin typeface="Courier" charset="0"/>
                <a:ea typeface="Courier" charset="0"/>
                <a:cs typeface="Courier" charset="0"/>
              </a:rPr>
              <a:t>else</a:t>
            </a:r>
          </a:p>
          <a:p>
            <a:pPr marL="0" indent="0">
              <a:buNone/>
            </a:pPr>
            <a:r>
              <a:rPr lang="en-US" sz="1600" dirty="0">
                <a:latin typeface="Courier" charset="0"/>
                <a:ea typeface="Courier" charset="0"/>
                <a:cs typeface="Courier" charset="0"/>
              </a:rPr>
              <a:t>	echo $1 does not exist</a:t>
            </a:r>
          </a:p>
          <a:p>
            <a:pPr marL="0" indent="0">
              <a:buNone/>
            </a:pPr>
            <a:r>
              <a:rPr lang="en-US" sz="1600" dirty="0">
                <a:latin typeface="Courier" charset="0"/>
                <a:ea typeface="Courier" charset="0"/>
                <a:cs typeface="Courier" charset="0"/>
              </a:rPr>
              <a:t>fi</a:t>
            </a:r>
          </a:p>
          <a:p>
            <a:pPr marL="0" indent="0">
              <a:buNone/>
            </a:pPr>
            <a:endParaRPr lang="en-US" sz="1600" dirty="0">
              <a:latin typeface="Courier" charset="0"/>
              <a:ea typeface="Courier" charset="0"/>
              <a:cs typeface="Courier" charset="0"/>
            </a:endParaRPr>
          </a:p>
        </p:txBody>
      </p:sp>
    </p:spTree>
    <p:extLst>
      <p:ext uri="{BB962C8B-B14F-4D97-AF65-F5344CB8AC3E}">
        <p14:creationId xmlns:p14="http://schemas.microsoft.com/office/powerpoint/2010/main" val="2041900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a:t>
            </a:r>
          </a:p>
        </p:txBody>
      </p:sp>
      <p:sp>
        <p:nvSpPr>
          <p:cNvPr id="3" name="Content Placeholder 2"/>
          <p:cNvSpPr>
            <a:spLocks noGrp="1"/>
          </p:cNvSpPr>
          <p:nvPr>
            <p:ph idx="1"/>
          </p:nvPr>
        </p:nvSpPr>
        <p:spPr/>
        <p:txBody>
          <a:bodyPr/>
          <a:lstStyle/>
          <a:p>
            <a:pPr marL="0" indent="0">
              <a:buNone/>
            </a:pPr>
            <a:r>
              <a:rPr lang="en-US" sz="1200" dirty="0">
                <a:latin typeface="Courier" charset="0"/>
                <a:ea typeface="Courier" charset="0"/>
                <a:cs typeface="Courier" charset="0"/>
              </a:rPr>
              <a:t>#!/bin/bash</a:t>
            </a:r>
          </a:p>
          <a:p>
            <a:pPr marL="0" indent="0">
              <a:buNone/>
            </a:pPr>
            <a:r>
              <a:rPr lang="en-US" sz="1200" dirty="0">
                <a:latin typeface="Courier" charset="0"/>
                <a:ea typeface="Courier" charset="0"/>
                <a:cs typeface="Courier" charset="0"/>
              </a:rPr>
              <a:t>if [ -z $1 ]</a:t>
            </a:r>
          </a:p>
          <a:p>
            <a:pPr marL="0" indent="0">
              <a:buNone/>
            </a:pPr>
            <a:r>
              <a:rPr lang="en-US" sz="1200" dirty="0">
                <a:latin typeface="Courier" charset="0"/>
                <a:ea typeface="Courier" charset="0"/>
                <a:cs typeface="Courier" charset="0"/>
              </a:rPr>
              <a:t>#if test -z $1</a:t>
            </a:r>
          </a:p>
          <a:p>
            <a:pPr marL="0" indent="0">
              <a:buNone/>
            </a:pPr>
            <a:r>
              <a:rPr lang="en-US" sz="1200" dirty="0">
                <a:latin typeface="Courier" charset="0"/>
                <a:ea typeface="Courier" charset="0"/>
                <a:cs typeface="Courier" charset="0"/>
              </a:rPr>
              <a:t>then</a:t>
            </a:r>
          </a:p>
          <a:p>
            <a:pPr marL="0" indent="0">
              <a:buNone/>
            </a:pPr>
            <a:r>
              <a:rPr lang="en-US" sz="1200" dirty="0">
                <a:latin typeface="Courier" charset="0"/>
                <a:ea typeface="Courier" charset="0"/>
                <a:cs typeface="Courier" charset="0"/>
              </a:rPr>
              <a:t>     echo You have to provide an argument with this script</a:t>
            </a:r>
          </a:p>
          <a:p>
            <a:pPr marL="0" indent="0">
              <a:buNone/>
            </a:pPr>
            <a:r>
              <a:rPr lang="en-US" sz="1200" dirty="0">
                <a:latin typeface="Courier" charset="0"/>
                <a:ea typeface="Courier" charset="0"/>
                <a:cs typeface="Courier" charset="0"/>
              </a:rPr>
              <a:t>     exit 1</a:t>
            </a:r>
          </a:p>
          <a:p>
            <a:pPr marL="0" indent="0">
              <a:buNone/>
            </a:pPr>
            <a:r>
              <a:rPr lang="en-US" sz="1200" dirty="0">
                <a:latin typeface="Courier" charset="0"/>
                <a:ea typeface="Courier" charset="0"/>
                <a:cs typeface="Courier" charset="0"/>
              </a:rPr>
              <a:t>fi</a:t>
            </a:r>
          </a:p>
          <a:p>
            <a:pPr marL="0" indent="0">
              <a:buNone/>
            </a:pPr>
            <a:br>
              <a:rPr lang="en-US" sz="1200" dirty="0">
                <a:latin typeface="Courier" charset="0"/>
                <a:ea typeface="Courier" charset="0"/>
                <a:cs typeface="Courier" charset="0"/>
              </a:rPr>
            </a:br>
            <a:endParaRPr lang="en-US" sz="1200" dirty="0">
              <a:latin typeface="Courier" charset="0"/>
              <a:ea typeface="Courier" charset="0"/>
              <a:cs typeface="Courier" charset="0"/>
            </a:endParaRPr>
          </a:p>
          <a:p>
            <a:pPr marL="0" indent="0">
              <a:buNone/>
            </a:pPr>
            <a:r>
              <a:rPr lang="en-US" sz="1200" dirty="0">
                <a:latin typeface="Courier" charset="0"/>
                <a:ea typeface="Courier" charset="0"/>
                <a:cs typeface="Courier" charset="0"/>
              </a:rPr>
              <a:t>echo the argument is $1</a:t>
            </a:r>
          </a:p>
          <a:p>
            <a:pPr marL="0" indent="0">
              <a:buNone/>
            </a:pPr>
            <a:endParaRPr lang="en-US" sz="1200" dirty="0">
              <a:latin typeface="Courier" charset="0"/>
              <a:ea typeface="Courier" charset="0"/>
              <a:cs typeface="Courier" charset="0"/>
            </a:endParaRPr>
          </a:p>
        </p:txBody>
      </p:sp>
    </p:spTree>
    <p:extLst>
      <p:ext uri="{BB962C8B-B14F-4D97-AF65-F5344CB8AC3E}">
        <p14:creationId xmlns:p14="http://schemas.microsoft.com/office/powerpoint/2010/main" val="10090287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3 - part 1</a:t>
            </a:r>
          </a:p>
        </p:txBody>
      </p:sp>
      <p:sp>
        <p:nvSpPr>
          <p:cNvPr id="3" name="Content Placeholder 2"/>
          <p:cNvSpPr>
            <a:spLocks noGrp="1"/>
          </p:cNvSpPr>
          <p:nvPr>
            <p:ph idx="1"/>
          </p:nvPr>
        </p:nvSpPr>
        <p:spPr/>
        <p:txBody>
          <a:bodyPr/>
          <a:lstStyle/>
          <a:p>
            <a:pPr marL="0" indent="0">
              <a:buNone/>
            </a:pPr>
            <a:r>
              <a:rPr lang="en-US" sz="1200" dirty="0">
                <a:latin typeface="Courier" charset="0"/>
                <a:ea typeface="Courier" charset="0"/>
                <a:cs typeface="Courier" charset="0"/>
              </a:rPr>
              <a:t>COUNTER=$1</a:t>
            </a:r>
          </a:p>
          <a:p>
            <a:pPr marL="0" indent="0">
              <a:buNone/>
            </a:pPr>
            <a:r>
              <a:rPr lang="en-US" sz="1200" dirty="0">
                <a:latin typeface="Courier" charset="0"/>
                <a:ea typeface="Courier" charset="0"/>
                <a:cs typeface="Courier" charset="0"/>
              </a:rPr>
              <a:t>COUNTER=$(( COUNTER * 60 ))</a:t>
            </a:r>
          </a:p>
          <a:p>
            <a:pPr marL="0" indent="0">
              <a:buNone/>
            </a:pPr>
            <a:endParaRPr lang="en-US" sz="1200" dirty="0">
              <a:latin typeface="Courier" charset="0"/>
              <a:ea typeface="Courier" charset="0"/>
              <a:cs typeface="Courier" charset="0"/>
            </a:endParaRPr>
          </a:p>
          <a:p>
            <a:pPr marL="0" indent="0">
              <a:buNone/>
            </a:pPr>
            <a:r>
              <a:rPr lang="en-US" sz="1200" dirty="0" err="1">
                <a:latin typeface="Courier" charset="0"/>
                <a:ea typeface="Courier" charset="0"/>
                <a:cs typeface="Courier" charset="0"/>
              </a:rPr>
              <a:t>minusonen</a:t>
            </a:r>
            <a:r>
              <a:rPr lang="en-US" sz="1200" dirty="0">
                <a:latin typeface="Courier" charset="0"/>
                <a:ea typeface="Courier" charset="0"/>
                <a:cs typeface="Courier" charset="0"/>
              </a:rPr>
              <a:t>(){</a:t>
            </a:r>
          </a:p>
          <a:p>
            <a:pPr marL="0" indent="0">
              <a:buNone/>
            </a:pPr>
            <a:r>
              <a:rPr lang="en-US" sz="1200" dirty="0">
                <a:latin typeface="Courier" charset="0"/>
                <a:ea typeface="Courier" charset="0"/>
                <a:cs typeface="Courier" charset="0"/>
              </a:rPr>
              <a:t>	COUNTER=$(( COUNTER - 1 ))</a:t>
            </a:r>
          </a:p>
          <a:p>
            <a:pPr marL="0" indent="0">
              <a:buNone/>
            </a:pPr>
            <a:r>
              <a:rPr lang="en-US" sz="1200" dirty="0">
                <a:latin typeface="Courier" charset="0"/>
                <a:ea typeface="Courier" charset="0"/>
                <a:cs typeface="Courier" charset="0"/>
              </a:rPr>
              <a:t>	sleep 1</a:t>
            </a:r>
          </a:p>
          <a:p>
            <a:pPr marL="0" indent="0">
              <a:buNone/>
            </a:pPr>
            <a:r>
              <a:rPr lang="en-US" sz="1200" dirty="0">
                <a:latin typeface="Courier" charset="0"/>
                <a:ea typeface="Courier" charset="0"/>
                <a:cs typeface="Courier" charset="0"/>
              </a:rPr>
              <a:t>}</a:t>
            </a:r>
          </a:p>
          <a:p>
            <a:pPr marL="0" indent="0">
              <a:buNone/>
            </a:pPr>
            <a:endParaRPr lang="en-US" sz="1200" dirty="0">
              <a:latin typeface="Courier" charset="0"/>
              <a:ea typeface="Courier" charset="0"/>
              <a:cs typeface="Courier" charset="0"/>
            </a:endParaRPr>
          </a:p>
          <a:p>
            <a:pPr marL="0" indent="0">
              <a:buNone/>
            </a:pPr>
            <a:r>
              <a:rPr lang="en-US" sz="1200" dirty="0">
                <a:latin typeface="Courier" charset="0"/>
                <a:ea typeface="Courier" charset="0"/>
                <a:cs typeface="Courier" charset="0"/>
              </a:rPr>
              <a:t>while [ $COUNTER -</a:t>
            </a:r>
            <a:r>
              <a:rPr lang="en-US" sz="1200" dirty="0" err="1">
                <a:latin typeface="Courier" charset="0"/>
                <a:ea typeface="Courier" charset="0"/>
                <a:cs typeface="Courier" charset="0"/>
              </a:rPr>
              <a:t>gt</a:t>
            </a:r>
            <a:r>
              <a:rPr lang="en-US" sz="1200" dirty="0">
                <a:latin typeface="Courier" charset="0"/>
                <a:ea typeface="Courier" charset="0"/>
                <a:cs typeface="Courier" charset="0"/>
              </a:rPr>
              <a:t> 0 ]</a:t>
            </a:r>
          </a:p>
          <a:p>
            <a:pPr marL="0" indent="0">
              <a:buNone/>
            </a:pPr>
            <a:r>
              <a:rPr lang="en-US" sz="1200" dirty="0">
                <a:latin typeface="Courier" charset="0"/>
                <a:ea typeface="Courier" charset="0"/>
                <a:cs typeface="Courier" charset="0"/>
              </a:rPr>
              <a:t>do</a:t>
            </a:r>
          </a:p>
          <a:p>
            <a:pPr marL="0" indent="0">
              <a:buNone/>
            </a:pPr>
            <a:r>
              <a:rPr lang="en-US" sz="1200" dirty="0">
                <a:latin typeface="Courier" charset="0"/>
                <a:ea typeface="Courier" charset="0"/>
                <a:cs typeface="Courier" charset="0"/>
              </a:rPr>
              <a:t>	echo you still have $COUNTER seconds left</a:t>
            </a:r>
          </a:p>
          <a:p>
            <a:pPr marL="0" indent="0">
              <a:buNone/>
            </a:pPr>
            <a:r>
              <a:rPr lang="en-US" sz="1200" dirty="0">
                <a:latin typeface="Courier" charset="0"/>
                <a:ea typeface="Courier" charset="0"/>
                <a:cs typeface="Courier" charset="0"/>
              </a:rPr>
              <a:t>	</a:t>
            </a:r>
            <a:r>
              <a:rPr lang="en-US" sz="1200" dirty="0" err="1">
                <a:latin typeface="Courier" charset="0"/>
                <a:ea typeface="Courier" charset="0"/>
                <a:cs typeface="Courier" charset="0"/>
              </a:rPr>
              <a:t>minusone</a:t>
            </a:r>
            <a:endParaRPr lang="en-US" sz="1200" dirty="0">
              <a:latin typeface="Courier" charset="0"/>
              <a:ea typeface="Courier" charset="0"/>
              <a:cs typeface="Courier" charset="0"/>
            </a:endParaRPr>
          </a:p>
          <a:p>
            <a:pPr marL="0" indent="0">
              <a:buNone/>
            </a:pPr>
            <a:r>
              <a:rPr lang="en-US" sz="1200" dirty="0">
                <a:latin typeface="Courier" charset="0"/>
                <a:ea typeface="Courier" charset="0"/>
                <a:cs typeface="Courier" charset="0"/>
              </a:rPr>
              <a:t>done</a:t>
            </a:r>
          </a:p>
          <a:p>
            <a:pPr marL="0" indent="0">
              <a:buNone/>
            </a:pPr>
            <a:br>
              <a:rPr lang="en-US" sz="1200" dirty="0">
                <a:latin typeface="Courier" charset="0"/>
                <a:ea typeface="Courier" charset="0"/>
                <a:cs typeface="Courier" charset="0"/>
              </a:rPr>
            </a:br>
            <a:endParaRPr lang="en-US" sz="1200" dirty="0">
              <a:latin typeface="Courier" charset="0"/>
              <a:ea typeface="Courier" charset="0"/>
              <a:cs typeface="Courier" charset="0"/>
            </a:endParaRPr>
          </a:p>
        </p:txBody>
      </p:sp>
    </p:spTree>
    <p:extLst>
      <p:ext uri="{BB962C8B-B14F-4D97-AF65-F5344CB8AC3E}">
        <p14:creationId xmlns:p14="http://schemas.microsoft.com/office/powerpoint/2010/main" val="19162246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3 - part 2</a:t>
            </a:r>
          </a:p>
        </p:txBody>
      </p:sp>
      <p:sp>
        <p:nvSpPr>
          <p:cNvPr id="3" name="Content Placeholder 2"/>
          <p:cNvSpPr>
            <a:spLocks noGrp="1"/>
          </p:cNvSpPr>
          <p:nvPr>
            <p:ph idx="1"/>
          </p:nvPr>
        </p:nvSpPr>
        <p:spPr/>
        <p:txBody>
          <a:bodyPr/>
          <a:lstStyle/>
          <a:p>
            <a:pPr marL="0" indent="0">
              <a:buNone/>
            </a:pPr>
            <a:r>
              <a:rPr lang="en-US" sz="1200" dirty="0">
                <a:latin typeface="Courier" charset="0"/>
                <a:ea typeface="Courier" charset="0"/>
                <a:cs typeface="Courier" charset="0"/>
              </a:rPr>
              <a:t>[ $COUNTER = 0 ] &amp;&amp; echo time is up &amp;&amp; </a:t>
            </a:r>
            <a:r>
              <a:rPr lang="en-US" sz="1200" dirty="0" err="1">
                <a:latin typeface="Courier" charset="0"/>
                <a:ea typeface="Courier" charset="0"/>
                <a:cs typeface="Courier" charset="0"/>
              </a:rPr>
              <a:t>minusone</a:t>
            </a:r>
            <a:endParaRPr lang="en-US" sz="1200" dirty="0">
              <a:latin typeface="Courier" charset="0"/>
              <a:ea typeface="Courier" charset="0"/>
              <a:cs typeface="Courier" charset="0"/>
            </a:endParaRPr>
          </a:p>
          <a:p>
            <a:pPr marL="0" indent="0">
              <a:buNone/>
            </a:pPr>
            <a:r>
              <a:rPr lang="en-US" sz="1200" dirty="0">
                <a:latin typeface="Courier" charset="0"/>
                <a:ea typeface="Courier" charset="0"/>
                <a:cs typeface="Courier" charset="0"/>
              </a:rPr>
              <a:t>[ $COUNTER = "-1" ] &amp;&amp; echo you now are one second late &amp;&amp; </a:t>
            </a:r>
            <a:r>
              <a:rPr lang="en-US" sz="1200" dirty="0" err="1">
                <a:latin typeface="Courier" charset="0"/>
                <a:ea typeface="Courier" charset="0"/>
                <a:cs typeface="Courier" charset="0"/>
              </a:rPr>
              <a:t>minusone</a:t>
            </a:r>
            <a:endParaRPr lang="en-US" sz="1200" dirty="0">
              <a:latin typeface="Courier" charset="0"/>
              <a:ea typeface="Courier" charset="0"/>
              <a:cs typeface="Courier" charset="0"/>
            </a:endParaRPr>
          </a:p>
          <a:p>
            <a:pPr marL="0" indent="0">
              <a:buNone/>
            </a:pPr>
            <a:br>
              <a:rPr lang="en-US" sz="1200" dirty="0">
                <a:latin typeface="Courier" charset="0"/>
                <a:ea typeface="Courier" charset="0"/>
                <a:cs typeface="Courier" charset="0"/>
              </a:rPr>
            </a:br>
            <a:r>
              <a:rPr lang="en-US" sz="1200" dirty="0">
                <a:latin typeface="Courier" charset="0"/>
                <a:ea typeface="Courier" charset="0"/>
                <a:cs typeface="Courier" charset="0"/>
              </a:rPr>
              <a:t>while true</a:t>
            </a:r>
          </a:p>
          <a:p>
            <a:pPr marL="0" indent="0">
              <a:buNone/>
            </a:pPr>
            <a:r>
              <a:rPr lang="en-US" sz="1200" dirty="0">
                <a:latin typeface="Courier" charset="0"/>
                <a:ea typeface="Courier" charset="0"/>
                <a:cs typeface="Courier" charset="0"/>
              </a:rPr>
              <a:t>do</a:t>
            </a:r>
          </a:p>
          <a:p>
            <a:pPr marL="0" indent="0">
              <a:buNone/>
            </a:pPr>
            <a:r>
              <a:rPr lang="en-US" sz="1200" dirty="0">
                <a:latin typeface="Courier" charset="0"/>
                <a:ea typeface="Courier" charset="0"/>
                <a:cs typeface="Courier" charset="0"/>
              </a:rPr>
              <a:t>	echo you now are ${COUNTER#*-} seconds late</a:t>
            </a:r>
          </a:p>
          <a:p>
            <a:pPr marL="0" indent="0">
              <a:buNone/>
            </a:pPr>
            <a:r>
              <a:rPr lang="en-US" sz="1200" dirty="0">
                <a:latin typeface="Courier" charset="0"/>
                <a:ea typeface="Courier" charset="0"/>
                <a:cs typeface="Courier" charset="0"/>
              </a:rPr>
              <a:t>	</a:t>
            </a:r>
            <a:r>
              <a:rPr lang="en-US" sz="1200" dirty="0" err="1">
                <a:latin typeface="Courier" charset="0"/>
                <a:ea typeface="Courier" charset="0"/>
                <a:cs typeface="Courier" charset="0"/>
              </a:rPr>
              <a:t>minusone</a:t>
            </a:r>
            <a:endParaRPr lang="en-US" sz="1200" dirty="0">
              <a:latin typeface="Courier" charset="0"/>
              <a:ea typeface="Courier" charset="0"/>
              <a:cs typeface="Courier" charset="0"/>
            </a:endParaRPr>
          </a:p>
          <a:p>
            <a:pPr marL="0" indent="0">
              <a:buNone/>
            </a:pPr>
            <a:r>
              <a:rPr lang="en-US" sz="1200" dirty="0">
                <a:latin typeface="Courier" charset="0"/>
                <a:ea typeface="Courier" charset="0"/>
                <a:cs typeface="Courier" charset="0"/>
              </a:rPr>
              <a:t>done</a:t>
            </a:r>
          </a:p>
          <a:p>
            <a:endParaRPr lang="en-US" sz="1200" dirty="0"/>
          </a:p>
        </p:txBody>
      </p:sp>
    </p:spTree>
    <p:extLst>
      <p:ext uri="{BB962C8B-B14F-4D97-AF65-F5344CB8AC3E}">
        <p14:creationId xmlns:p14="http://schemas.microsoft.com/office/powerpoint/2010/main" val="990857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40258-3467-3A4C-BE1F-2A019A886E60}"/>
              </a:ext>
            </a:extLst>
          </p:cNvPr>
          <p:cNvSpPr>
            <a:spLocks noGrp="1"/>
          </p:cNvSpPr>
          <p:nvPr>
            <p:ph type="title"/>
          </p:nvPr>
        </p:nvSpPr>
        <p:spPr/>
        <p:txBody>
          <a:bodyPr/>
          <a:lstStyle/>
          <a:p>
            <a:r>
              <a:rPr lang="en-US" dirty="0"/>
              <a:t>Poll Question 2</a:t>
            </a:r>
          </a:p>
        </p:txBody>
      </p:sp>
      <p:sp>
        <p:nvSpPr>
          <p:cNvPr id="3" name="Content Placeholder 2">
            <a:extLst>
              <a:ext uri="{FF2B5EF4-FFF2-40B4-BE49-F238E27FC236}">
                <a16:creationId xmlns:a16="http://schemas.microsoft.com/office/drawing/2014/main" id="{785F6DEE-7F32-BA45-BB5F-767A7C1458C0}"/>
              </a:ext>
            </a:extLst>
          </p:cNvPr>
          <p:cNvSpPr>
            <a:spLocks noGrp="1"/>
          </p:cNvSpPr>
          <p:nvPr>
            <p:ph idx="1"/>
          </p:nvPr>
        </p:nvSpPr>
        <p:spPr/>
        <p:txBody>
          <a:bodyPr/>
          <a:lstStyle/>
          <a:p>
            <a:r>
              <a:rPr lang="en-US" dirty="0"/>
              <a:t>How would you rate your own Bash scripting knowledge?</a:t>
            </a:r>
          </a:p>
          <a:p>
            <a:pPr lvl="1"/>
            <a:r>
              <a:rPr lang="en-US" dirty="0"/>
              <a:t>0</a:t>
            </a:r>
          </a:p>
          <a:p>
            <a:pPr lvl="1"/>
            <a:r>
              <a:rPr lang="en-US" dirty="0"/>
              <a:t>1</a:t>
            </a:r>
          </a:p>
          <a:p>
            <a:pPr lvl="1"/>
            <a:r>
              <a:rPr lang="en-US" dirty="0"/>
              <a:t>2</a:t>
            </a:r>
          </a:p>
          <a:p>
            <a:pPr lvl="1"/>
            <a:r>
              <a:rPr lang="en-US" dirty="0"/>
              <a:t>3</a:t>
            </a:r>
          </a:p>
          <a:p>
            <a:pPr lvl="1"/>
            <a:r>
              <a:rPr lang="en-US" dirty="0"/>
              <a:t>4</a:t>
            </a:r>
          </a:p>
          <a:p>
            <a:pPr lvl="1"/>
            <a:r>
              <a:rPr lang="en-US" dirty="0"/>
              <a:t>5</a:t>
            </a:r>
          </a:p>
        </p:txBody>
      </p:sp>
    </p:spTree>
    <p:extLst>
      <p:ext uri="{BB962C8B-B14F-4D97-AF65-F5344CB8AC3E}">
        <p14:creationId xmlns:p14="http://schemas.microsoft.com/office/powerpoint/2010/main" val="2740739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A2E30-CC7D-A84C-BC31-3A429509108B}"/>
              </a:ext>
            </a:extLst>
          </p:cNvPr>
          <p:cNvSpPr>
            <a:spLocks noGrp="1"/>
          </p:cNvSpPr>
          <p:nvPr>
            <p:ph type="title"/>
          </p:nvPr>
        </p:nvSpPr>
        <p:spPr/>
        <p:txBody>
          <a:bodyPr/>
          <a:lstStyle/>
          <a:p>
            <a:r>
              <a:rPr lang="en-US" dirty="0"/>
              <a:t>Poll question 3</a:t>
            </a:r>
          </a:p>
        </p:txBody>
      </p:sp>
      <p:sp>
        <p:nvSpPr>
          <p:cNvPr id="3" name="Content Placeholder 2">
            <a:extLst>
              <a:ext uri="{FF2B5EF4-FFF2-40B4-BE49-F238E27FC236}">
                <a16:creationId xmlns:a16="http://schemas.microsoft.com/office/drawing/2014/main" id="{4AF70A6E-3915-E542-BB6E-9D8D962495F8}"/>
              </a:ext>
            </a:extLst>
          </p:cNvPr>
          <p:cNvSpPr>
            <a:spLocks noGrp="1"/>
          </p:cNvSpPr>
          <p:nvPr>
            <p:ph idx="1"/>
          </p:nvPr>
        </p:nvSpPr>
        <p:spPr/>
        <p:txBody>
          <a:bodyPr/>
          <a:lstStyle/>
          <a:p>
            <a:r>
              <a:rPr lang="en-US" dirty="0"/>
              <a:t>Have you attended any of my live classes before?</a:t>
            </a:r>
          </a:p>
          <a:p>
            <a:pPr lvl="1"/>
            <a:r>
              <a:rPr lang="en-US" dirty="0"/>
              <a:t>yes</a:t>
            </a:r>
          </a:p>
          <a:p>
            <a:pPr lvl="1"/>
            <a:r>
              <a:rPr lang="en-US" dirty="0"/>
              <a:t>no</a:t>
            </a:r>
          </a:p>
        </p:txBody>
      </p:sp>
    </p:spTree>
    <p:extLst>
      <p:ext uri="{BB962C8B-B14F-4D97-AF65-F5344CB8AC3E}">
        <p14:creationId xmlns:p14="http://schemas.microsoft.com/office/powerpoint/2010/main" val="3751399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DAB7D-989F-024E-ABED-1615C52F4725}"/>
              </a:ext>
            </a:extLst>
          </p:cNvPr>
          <p:cNvSpPr>
            <a:spLocks noGrp="1"/>
          </p:cNvSpPr>
          <p:nvPr>
            <p:ph type="title"/>
          </p:nvPr>
        </p:nvSpPr>
        <p:spPr/>
        <p:txBody>
          <a:bodyPr/>
          <a:lstStyle/>
          <a:p>
            <a:r>
              <a:rPr lang="en-US" dirty="0"/>
              <a:t>Poll Question 4</a:t>
            </a:r>
          </a:p>
        </p:txBody>
      </p:sp>
      <p:sp>
        <p:nvSpPr>
          <p:cNvPr id="3" name="Content Placeholder 2">
            <a:extLst>
              <a:ext uri="{FF2B5EF4-FFF2-40B4-BE49-F238E27FC236}">
                <a16:creationId xmlns:a16="http://schemas.microsoft.com/office/drawing/2014/main" id="{B91FB06F-1A58-0C42-A47F-6F971A8BA047}"/>
              </a:ext>
            </a:extLst>
          </p:cNvPr>
          <p:cNvSpPr>
            <a:spLocks noGrp="1"/>
          </p:cNvSpPr>
          <p:nvPr>
            <p:ph idx="1"/>
          </p:nvPr>
        </p:nvSpPr>
        <p:spPr/>
        <p:txBody>
          <a:bodyPr/>
          <a:lstStyle/>
          <a:p>
            <a:r>
              <a:rPr lang="en-US" dirty="0"/>
              <a:t>Which geographical area are you from?</a:t>
            </a:r>
          </a:p>
          <a:p>
            <a:pPr lvl="1"/>
            <a:r>
              <a:rPr lang="en-US" dirty="0"/>
              <a:t>Australia / Pacific</a:t>
            </a:r>
          </a:p>
          <a:p>
            <a:pPr lvl="1"/>
            <a:r>
              <a:rPr lang="en-US" dirty="0"/>
              <a:t>Asia</a:t>
            </a:r>
          </a:p>
          <a:p>
            <a:pPr lvl="1"/>
            <a:r>
              <a:rPr lang="en-US" dirty="0"/>
              <a:t>India</a:t>
            </a:r>
          </a:p>
          <a:p>
            <a:pPr lvl="1"/>
            <a:r>
              <a:rPr lang="en-US" dirty="0"/>
              <a:t>Africa</a:t>
            </a:r>
          </a:p>
          <a:p>
            <a:pPr lvl="1"/>
            <a:r>
              <a:rPr lang="en-US" dirty="0"/>
              <a:t>Europe</a:t>
            </a:r>
          </a:p>
          <a:p>
            <a:pPr lvl="1"/>
            <a:r>
              <a:rPr lang="en-US" dirty="0"/>
              <a:t>North America</a:t>
            </a:r>
          </a:p>
          <a:p>
            <a:pPr lvl="1"/>
            <a:r>
              <a:rPr lang="en-US" dirty="0"/>
              <a:t>South America</a:t>
            </a:r>
          </a:p>
          <a:p>
            <a:pPr lvl="1"/>
            <a:r>
              <a:rPr lang="en-US" dirty="0"/>
              <a:t>Somewhere else</a:t>
            </a:r>
          </a:p>
        </p:txBody>
      </p:sp>
    </p:spTree>
    <p:extLst>
      <p:ext uri="{BB962C8B-B14F-4D97-AF65-F5344CB8AC3E}">
        <p14:creationId xmlns:p14="http://schemas.microsoft.com/office/powerpoint/2010/main" val="2220573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89437" y="133584"/>
            <a:ext cx="5260329" cy="815181"/>
          </a:xfrm>
        </p:spPr>
        <p:txBody>
          <a:bodyPr/>
          <a:lstStyle/>
          <a:p>
            <a:r>
              <a:rPr lang="en-US">
                <a:solidFill>
                  <a:schemeClr val="bg1"/>
                </a:solidFill>
              </a:rPr>
              <a:t>Bash Shell Scripting</a:t>
            </a:r>
            <a:endParaRPr lang="en-US" dirty="0">
              <a:solidFill>
                <a:schemeClr val="bg1"/>
              </a:solidFill>
            </a:endParaRPr>
          </a:p>
        </p:txBody>
      </p:sp>
      <p:sp>
        <p:nvSpPr>
          <p:cNvPr id="3" name="Subtitle 2"/>
          <p:cNvSpPr>
            <a:spLocks noGrp="1"/>
          </p:cNvSpPr>
          <p:nvPr>
            <p:ph type="subTitle" idx="1"/>
          </p:nvPr>
        </p:nvSpPr>
        <p:spPr>
          <a:xfrm>
            <a:off x="3988259" y="1555824"/>
            <a:ext cx="4523086" cy="1314450"/>
          </a:xfrm>
        </p:spPr>
        <p:txBody>
          <a:bodyPr/>
          <a:lstStyle/>
          <a:p>
            <a:r>
              <a:rPr lang="en-US" dirty="0"/>
              <a:t>Agenda</a:t>
            </a:r>
          </a:p>
        </p:txBody>
      </p:sp>
    </p:spTree>
    <p:extLst>
      <p:ext uri="{BB962C8B-B14F-4D97-AF65-F5344CB8AC3E}">
        <p14:creationId xmlns:p14="http://schemas.microsoft.com/office/powerpoint/2010/main" val="117611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Shell scripting Basic Ingredients</a:t>
            </a:r>
          </a:p>
          <a:p>
            <a:r>
              <a:rPr lang="en-US" dirty="0"/>
              <a:t>Working with Variables and Parameters</a:t>
            </a:r>
          </a:p>
          <a:p>
            <a:r>
              <a:rPr lang="en-US" dirty="0"/>
              <a:t>Using Pattern Matching Operators</a:t>
            </a:r>
          </a:p>
          <a:p>
            <a:r>
              <a:rPr lang="en-US" dirty="0"/>
              <a:t>Using Conditional Statements</a:t>
            </a:r>
          </a:p>
        </p:txBody>
      </p:sp>
    </p:spTree>
    <p:extLst>
      <p:ext uri="{BB962C8B-B14F-4D97-AF65-F5344CB8AC3E}">
        <p14:creationId xmlns:p14="http://schemas.microsoft.com/office/powerpoint/2010/main" val="714700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Warning</a:t>
            </a:r>
          </a:p>
        </p:txBody>
      </p:sp>
      <p:sp>
        <p:nvSpPr>
          <p:cNvPr id="3" name="Content Placeholder 2"/>
          <p:cNvSpPr>
            <a:spLocks noGrp="1"/>
          </p:cNvSpPr>
          <p:nvPr>
            <p:ph idx="1"/>
          </p:nvPr>
        </p:nvSpPr>
        <p:spPr/>
        <p:txBody>
          <a:bodyPr/>
          <a:lstStyle/>
          <a:p>
            <a:pPr marL="0" indent="0">
              <a:buNone/>
            </a:pPr>
            <a:r>
              <a:rPr lang="en-US" dirty="0"/>
              <a:t>The scripts in this slide deck are for use in classroom environments only. They DO contain errors, which are useful to explain how scripting works, but which are not so useful in real life </a:t>
            </a:r>
            <a:r>
              <a:rPr lang="en-US" dirty="0">
                <a:sym typeface="Wingdings"/>
              </a:rPr>
              <a:t></a:t>
            </a:r>
            <a:endParaRPr lang="en-US" dirty="0"/>
          </a:p>
        </p:txBody>
      </p:sp>
    </p:spTree>
    <p:extLst>
      <p:ext uri="{BB962C8B-B14F-4D97-AF65-F5344CB8AC3E}">
        <p14:creationId xmlns:p14="http://schemas.microsoft.com/office/powerpoint/2010/main" val="1801820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89437" y="133584"/>
            <a:ext cx="5260329" cy="815181"/>
          </a:xfrm>
        </p:spPr>
        <p:txBody>
          <a:bodyPr/>
          <a:lstStyle/>
          <a:p>
            <a:r>
              <a:rPr lang="en-US">
                <a:solidFill>
                  <a:schemeClr val="bg1"/>
                </a:solidFill>
              </a:rPr>
              <a:t>Bash Shell Scripting</a:t>
            </a:r>
            <a:endParaRPr lang="en-US" dirty="0">
              <a:solidFill>
                <a:schemeClr val="bg1"/>
              </a:solidFill>
            </a:endParaRPr>
          </a:p>
        </p:txBody>
      </p:sp>
      <p:sp>
        <p:nvSpPr>
          <p:cNvPr id="3" name="Subtitle 2"/>
          <p:cNvSpPr>
            <a:spLocks noGrp="1"/>
          </p:cNvSpPr>
          <p:nvPr>
            <p:ph type="subTitle" idx="1"/>
          </p:nvPr>
        </p:nvSpPr>
        <p:spPr>
          <a:xfrm>
            <a:off x="3988259" y="1555824"/>
            <a:ext cx="4523086" cy="1314450"/>
          </a:xfrm>
        </p:spPr>
        <p:txBody>
          <a:bodyPr/>
          <a:lstStyle/>
          <a:p>
            <a:r>
              <a:rPr lang="en-US" dirty="0"/>
              <a:t>Shell Scripting Basic Ingredients</a:t>
            </a:r>
          </a:p>
        </p:txBody>
      </p:sp>
    </p:spTree>
    <p:extLst>
      <p:ext uri="{BB962C8B-B14F-4D97-AF65-F5344CB8AC3E}">
        <p14:creationId xmlns:p14="http://schemas.microsoft.com/office/powerpoint/2010/main" val="1011256348"/>
      </p:ext>
    </p:extLst>
  </p:cSld>
  <p:clrMapOvr>
    <a:masterClrMapping/>
  </p:clrMapOvr>
</p:sld>
</file>

<file path=ppt/theme/theme1.xml><?xml version="1.0" encoding="utf-8"?>
<a:theme xmlns:a="http://schemas.openxmlformats.org/drawingml/2006/main" name="Standard_LiveLessons_2017">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Standard_LiveLessons_2016.potm" id="{8C1633E9-E98A-446F-92F4-E3D84D4249FA}" vid="{A44C486B-6B48-42BE-B4AA-FE194AC140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Standard_LiveLessons_2017.potm</Template>
  <TotalTime>15712</TotalTime>
  <Words>566</Words>
  <Application>Microsoft Macintosh PowerPoint</Application>
  <PresentationFormat>On-screen Show (16:9)</PresentationFormat>
  <Paragraphs>187</Paragraphs>
  <Slides>23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Courier</vt:lpstr>
      <vt:lpstr>Wingdings</vt:lpstr>
      <vt:lpstr>Standard_LiveLessons_2017</vt:lpstr>
      <vt:lpstr>Bash Shell Scripting</vt:lpstr>
      <vt:lpstr>Poll Question 1</vt:lpstr>
      <vt:lpstr>Poll Question 2</vt:lpstr>
      <vt:lpstr>Poll question 3</vt:lpstr>
      <vt:lpstr>Poll Question 4</vt:lpstr>
      <vt:lpstr>Bash Shell Scripting</vt:lpstr>
      <vt:lpstr>Agenda</vt:lpstr>
      <vt:lpstr>Warning</vt:lpstr>
      <vt:lpstr>Bash Shell Scripting</vt:lpstr>
      <vt:lpstr>Basic Ingredients</vt:lpstr>
      <vt:lpstr>Bash Shell Scripting</vt:lpstr>
      <vt:lpstr>Example 1</vt:lpstr>
      <vt:lpstr>Example 2</vt:lpstr>
      <vt:lpstr>Example 3</vt:lpstr>
      <vt:lpstr>Example 4</vt:lpstr>
      <vt:lpstr>Bash Shell Scripting</vt:lpstr>
      <vt:lpstr>Example 1</vt:lpstr>
      <vt:lpstr>Example 2</vt:lpstr>
      <vt:lpstr>Bash Shell Scripting</vt:lpstr>
      <vt:lpstr>Example 1</vt:lpstr>
      <vt:lpstr>Example 2</vt:lpstr>
      <vt:lpstr>Example 3 - part 1</vt:lpstr>
      <vt:lpstr>Example 3 - part 2</vt:lpstr>
    </vt:vector>
  </TitlesOfParts>
  <Company>Pearson</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Julie Phifer</dc:creator>
  <cp:lastModifiedBy>Sander van Vugt</cp:lastModifiedBy>
  <cp:revision>36</cp:revision>
  <dcterms:created xsi:type="dcterms:W3CDTF">2015-09-28T19:52:00Z</dcterms:created>
  <dcterms:modified xsi:type="dcterms:W3CDTF">2018-10-01T13:00:17Z</dcterms:modified>
</cp:coreProperties>
</file>