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66" r:id="rId14"/>
    <p:sldId id="272" r:id="rId15"/>
    <p:sldId id="267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26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70363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/>
              <a:t>test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617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0836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341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407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02634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0990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8160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169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2269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7695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085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322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8849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8414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1" name="Shape 6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7" name="Shape 6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5" name="Shape 7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0" name="Shape 8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push dir="u"/>
  </p:transition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43025" y="2167757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>
                <a:latin typeface="Comic Sans MS"/>
                <a:ea typeface="Comic Sans MS"/>
                <a:cs typeface="Comic Sans MS"/>
                <a:sym typeface="Comic Sans MS"/>
              </a:rPr>
              <a:t>Representasi Graf dengan Incidence Matrix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43025" y="32457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>
                <a:latin typeface="Comic Sans MS"/>
                <a:ea typeface="Comic Sans MS"/>
                <a:cs typeface="Comic Sans MS"/>
                <a:sym typeface="Comic Sans MS"/>
              </a:rPr>
              <a:t>KELOMPOK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569551"/>
            <a:ext cx="8229600" cy="58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Procedure AddV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05900"/>
            <a:ext cx="8446500" cy="514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/>
              <a:t>► if ((v &gt; </a:t>
            </a:r>
            <a:r>
              <a:rPr lang="en-US" sz="1200" dirty="0" err="1"/>
              <a:t>BrsMax</a:t>
            </a:r>
            <a:r>
              <a:rPr lang="en-US" sz="1200" dirty="0"/>
              <a:t>) or (G.V = </a:t>
            </a:r>
            <a:r>
              <a:rPr lang="en-US" sz="1200" dirty="0" err="1"/>
              <a:t>BrsMax</a:t>
            </a:r>
            <a:r>
              <a:rPr lang="en-US" sz="1200" dirty="0"/>
              <a:t>))</a:t>
            </a:r>
          </a:p>
          <a:p>
            <a:endParaRPr lang="en-US" sz="1200" dirty="0"/>
          </a:p>
          <a:p>
            <a:r>
              <a:rPr lang="en-US" sz="1200" dirty="0" smtClean="0"/>
              <a:t>► </a:t>
            </a:r>
            <a:r>
              <a:rPr lang="en-US" sz="1200" dirty="0"/>
              <a:t>if (G.V = 0) then {</a:t>
            </a:r>
            <a:r>
              <a:rPr lang="en-US" sz="1200" dirty="0" err="1"/>
              <a:t>graf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kosong</a:t>
            </a:r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{ </a:t>
            </a:r>
            <a:r>
              <a:rPr lang="en-US" sz="1200" dirty="0" err="1"/>
              <a:t>Algoritma</a:t>
            </a:r>
            <a:r>
              <a:rPr lang="en-US" sz="1200" dirty="0"/>
              <a:t> }</a:t>
            </a:r>
          </a:p>
          <a:p>
            <a:r>
              <a:rPr lang="en-US" sz="1200" dirty="0"/>
              <a:t>end </a:t>
            </a:r>
            <a:r>
              <a:rPr lang="en-US" sz="1200" dirty="0" smtClean="0"/>
              <a:t>← </a:t>
            </a:r>
            <a:r>
              <a:rPr lang="en-US" sz="1200" dirty="0"/>
              <a:t>false</a:t>
            </a:r>
          </a:p>
          <a:p>
            <a:r>
              <a:rPr lang="en-US" sz="1200" dirty="0"/>
              <a:t>while (end = false) do</a:t>
            </a:r>
          </a:p>
          <a:p>
            <a:r>
              <a:rPr lang="en-US" sz="1200" dirty="0"/>
              <a:t>	input (v)</a:t>
            </a:r>
          </a:p>
          <a:p>
            <a:r>
              <a:rPr lang="en-US" sz="1200" dirty="0"/>
              <a:t>	if ((v &gt; </a:t>
            </a:r>
            <a:r>
              <a:rPr lang="en-US" sz="1200" dirty="0" err="1"/>
              <a:t>BrsMax</a:t>
            </a:r>
            <a:r>
              <a:rPr lang="en-US" sz="1200" dirty="0"/>
              <a:t>) or (G.V = </a:t>
            </a:r>
            <a:r>
              <a:rPr lang="en-US" sz="1200" dirty="0" err="1"/>
              <a:t>BrsMax</a:t>
            </a:r>
            <a:r>
              <a:rPr lang="en-US" sz="1200" dirty="0"/>
              <a:t>)) then</a:t>
            </a:r>
          </a:p>
          <a:p>
            <a:r>
              <a:rPr lang="en-US" sz="1200" dirty="0"/>
              <a:t>		output ("Out of bound") {</a:t>
            </a:r>
            <a:r>
              <a:rPr lang="en-US" sz="1200" dirty="0" err="1"/>
              <a:t>masukan</a:t>
            </a:r>
            <a:r>
              <a:rPr lang="en-US" sz="1200" dirty="0"/>
              <a:t> </a:t>
            </a:r>
            <a:r>
              <a:rPr lang="en-US" sz="1200" dirty="0" err="1"/>
              <a:t>melewati</a:t>
            </a:r>
            <a:r>
              <a:rPr lang="en-US" sz="1200" dirty="0"/>
              <a:t> </a:t>
            </a:r>
            <a:r>
              <a:rPr lang="en-US" sz="1200" dirty="0" err="1"/>
              <a:t>batas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graf</a:t>
            </a:r>
            <a:r>
              <a:rPr lang="en-US" sz="1200" dirty="0"/>
              <a:t>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penuh</a:t>
            </a:r>
            <a:r>
              <a:rPr lang="en-US" sz="1200" dirty="0"/>
              <a:t>(unpredictable)}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if (G.V = 0) then {</a:t>
            </a:r>
            <a:r>
              <a:rPr lang="en-US" sz="1200" dirty="0" err="1"/>
              <a:t>graf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kosong</a:t>
            </a:r>
            <a:r>
              <a:rPr lang="en-US" sz="1200" dirty="0"/>
              <a:t>}</a:t>
            </a:r>
          </a:p>
          <a:p>
            <a:r>
              <a:rPr lang="en-US" sz="1200" dirty="0"/>
              <a:t>		if (v &gt; 1) then</a:t>
            </a:r>
          </a:p>
          <a:p>
            <a:r>
              <a:rPr lang="en-US" sz="1200" dirty="0"/>
              <a:t>			output ("Graf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kosong</a:t>
            </a:r>
            <a:r>
              <a:rPr lang="en-US" sz="1200" dirty="0"/>
              <a:t>, 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1, </a:t>
            </a:r>
            <a:r>
              <a:rPr lang="en-US" sz="1200" dirty="0" err="1"/>
              <a:t>ulangi</a:t>
            </a:r>
            <a:r>
              <a:rPr lang="en-US" sz="1200" dirty="0"/>
              <a:t> </a:t>
            </a:r>
            <a:r>
              <a:rPr lang="en-US" sz="1200" dirty="0" err="1"/>
              <a:t>lagi</a:t>
            </a:r>
            <a:r>
              <a:rPr lang="en-US" sz="1200" dirty="0"/>
              <a:t>")</a:t>
            </a:r>
          </a:p>
          <a:p>
            <a:r>
              <a:rPr lang="en-US" sz="1200" dirty="0"/>
              <a:t>		else</a:t>
            </a:r>
          </a:p>
          <a:p>
            <a:r>
              <a:rPr lang="en-US" sz="1200" dirty="0"/>
              <a:t>		if (v = 0) then</a:t>
            </a:r>
          </a:p>
          <a:p>
            <a:r>
              <a:rPr lang="en-US" sz="1200" dirty="0"/>
              <a:t>			output ("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simpul</a:t>
            </a:r>
            <a:r>
              <a:rPr lang="en-US" sz="1200" dirty="0"/>
              <a:t> 0, </a:t>
            </a:r>
            <a:r>
              <a:rPr lang="en-US" sz="1200" dirty="0" err="1"/>
              <a:t>ulangi</a:t>
            </a:r>
            <a:r>
              <a:rPr lang="en-US" sz="1200" dirty="0"/>
              <a:t> </a:t>
            </a:r>
            <a:r>
              <a:rPr lang="en-US" sz="1200" dirty="0" err="1"/>
              <a:t>lagi</a:t>
            </a:r>
            <a:r>
              <a:rPr lang="en-US" sz="1200" dirty="0"/>
              <a:t>")</a:t>
            </a:r>
          </a:p>
          <a:p>
            <a:r>
              <a:rPr lang="en-US" sz="1200" dirty="0"/>
              <a:t>		else {v = 1}</a:t>
            </a:r>
          </a:p>
          <a:p>
            <a:r>
              <a:rPr lang="en-US" sz="1200" dirty="0"/>
              <a:t>			V </a:t>
            </a:r>
            <a:r>
              <a:rPr lang="en-US" sz="1200" dirty="0" smtClean="0"/>
              <a:t>← </a:t>
            </a:r>
            <a:r>
              <a:rPr lang="en-US" sz="1200" dirty="0"/>
              <a:t>V + 1 {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dimasukkan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matriks</a:t>
            </a:r>
            <a:r>
              <a:rPr lang="en-US" sz="1200" dirty="0"/>
              <a:t>,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busur</a:t>
            </a:r>
            <a:r>
              <a:rPr lang="en-US" sz="1200" dirty="0"/>
              <a:t>}</a:t>
            </a:r>
          </a:p>
          <a:p>
            <a:r>
              <a:rPr lang="en-US" sz="1200" dirty="0"/>
              <a:t>			end </a:t>
            </a:r>
            <a:r>
              <a:rPr lang="en-US" sz="1200" dirty="0" smtClean="0"/>
              <a:t>← </a:t>
            </a:r>
            <a:r>
              <a:rPr lang="en-US" sz="1200" dirty="0"/>
              <a:t>true</a:t>
            </a:r>
          </a:p>
          <a:p>
            <a:r>
              <a:rPr lang="en-US" sz="1200" dirty="0"/>
              <a:t>	else {</a:t>
            </a:r>
            <a:r>
              <a:rPr lang="en-US" sz="1200" dirty="0" err="1"/>
              <a:t>graf</a:t>
            </a:r>
            <a:r>
              <a:rPr lang="en-US" sz="1200" dirty="0"/>
              <a:t>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berisi</a:t>
            </a: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131880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569551"/>
            <a:ext cx="8229600" cy="58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Procedure AddV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05900"/>
            <a:ext cx="8446500" cy="514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/>
              <a:t>► if (G.V &gt; 0)</a:t>
            </a:r>
          </a:p>
          <a:p>
            <a:r>
              <a:rPr lang="en-US" sz="1200" dirty="0" smtClean="0"/>
              <a:t>{ </a:t>
            </a:r>
            <a:r>
              <a:rPr lang="en-US" sz="1200" dirty="0" err="1"/>
              <a:t>Algoritma</a:t>
            </a:r>
            <a:r>
              <a:rPr lang="en-US" sz="1200" dirty="0"/>
              <a:t> }</a:t>
            </a:r>
          </a:p>
          <a:p>
            <a:r>
              <a:rPr lang="en-US" sz="1200" dirty="0"/>
              <a:t>► if ((v &gt; </a:t>
            </a:r>
            <a:r>
              <a:rPr lang="en-US" sz="1200" dirty="0" err="1"/>
              <a:t>BrsMax</a:t>
            </a:r>
            <a:r>
              <a:rPr lang="en-US" sz="1200" dirty="0"/>
              <a:t>) or (G.V = </a:t>
            </a:r>
            <a:r>
              <a:rPr lang="en-US" sz="1200" dirty="0" err="1"/>
              <a:t>BrsMax</a:t>
            </a:r>
            <a:r>
              <a:rPr lang="en-US" sz="1200" dirty="0" smtClean="0"/>
              <a:t>)) else ► </a:t>
            </a:r>
            <a:r>
              <a:rPr lang="en-US" sz="1200" dirty="0"/>
              <a:t>if (G.V = 0) then {</a:t>
            </a:r>
            <a:r>
              <a:rPr lang="en-US" sz="1200" dirty="0" err="1"/>
              <a:t>graf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kosong</a:t>
            </a:r>
            <a:r>
              <a:rPr lang="en-US" sz="1200" dirty="0"/>
              <a:t>}</a:t>
            </a:r>
          </a:p>
          <a:p>
            <a:r>
              <a:rPr lang="en-US" sz="1200" dirty="0" smtClean="0"/>
              <a:t>else </a:t>
            </a:r>
            <a:r>
              <a:rPr lang="en-US" sz="1200" dirty="0"/>
              <a:t>{</a:t>
            </a:r>
            <a:r>
              <a:rPr lang="en-US" sz="1200" dirty="0" err="1"/>
              <a:t>graf</a:t>
            </a:r>
            <a:r>
              <a:rPr lang="en-US" sz="1200" dirty="0"/>
              <a:t>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berisi</a:t>
            </a:r>
            <a:r>
              <a:rPr lang="en-US" sz="1200" dirty="0"/>
              <a:t>}</a:t>
            </a:r>
          </a:p>
          <a:p>
            <a:r>
              <a:rPr lang="en-US" sz="1200" dirty="0"/>
              <a:t>		if (v = 0) then</a:t>
            </a:r>
          </a:p>
          <a:p>
            <a:r>
              <a:rPr lang="en-US" sz="1200" dirty="0"/>
              <a:t>			output ("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simpul</a:t>
            </a:r>
            <a:r>
              <a:rPr lang="en-US" sz="1200" dirty="0"/>
              <a:t> 0, </a:t>
            </a:r>
            <a:r>
              <a:rPr lang="en-US" sz="1200" dirty="0" err="1"/>
              <a:t>ulangi</a:t>
            </a:r>
            <a:r>
              <a:rPr lang="en-US" sz="1200" dirty="0"/>
              <a:t> </a:t>
            </a:r>
            <a:r>
              <a:rPr lang="en-US" sz="1200" dirty="0" err="1"/>
              <a:t>lagi</a:t>
            </a:r>
            <a:r>
              <a:rPr lang="en-US" sz="1200" dirty="0"/>
              <a:t>")</a:t>
            </a:r>
          </a:p>
          <a:p>
            <a:r>
              <a:rPr lang="en-US" sz="1200" dirty="0"/>
              <a:t>		else</a:t>
            </a:r>
          </a:p>
          <a:p>
            <a:r>
              <a:rPr lang="en-US" sz="1200" dirty="0"/>
              <a:t>		if (v &lt; G.V) then</a:t>
            </a:r>
          </a:p>
          <a:p>
            <a:r>
              <a:rPr lang="en-US" sz="1200" dirty="0"/>
              <a:t>			output ("</a:t>
            </a:r>
            <a:r>
              <a:rPr lang="en-US" sz="1200" dirty="0" err="1"/>
              <a:t>Simpul</a:t>
            </a:r>
            <a:r>
              <a:rPr lang="en-US" sz="1200" dirty="0"/>
              <a:t> v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di </a:t>
            </a:r>
            <a:r>
              <a:rPr lang="en-US" sz="1200" dirty="0" err="1"/>
              <a:t>graf</a:t>
            </a:r>
            <a:r>
              <a:rPr lang="en-US" sz="1200" dirty="0"/>
              <a:t>, 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ditambahkan</a:t>
            </a:r>
            <a:r>
              <a:rPr lang="en-US" sz="1200" dirty="0"/>
              <a:t>, </a:t>
            </a:r>
            <a:r>
              <a:rPr lang="en-US" sz="1200" dirty="0" err="1"/>
              <a:t>ganti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simpul</a:t>
            </a:r>
            <a:r>
              <a:rPr lang="en-US" sz="1200" dirty="0"/>
              <a:t>")</a:t>
            </a:r>
          </a:p>
          <a:p>
            <a:r>
              <a:rPr lang="en-US" sz="1200" dirty="0"/>
              <a:t>		else {v valid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dimasukkan</a:t>
            </a:r>
            <a:r>
              <a:rPr lang="en-US" sz="1200" dirty="0"/>
              <a:t>}</a:t>
            </a:r>
          </a:p>
          <a:p>
            <a:r>
              <a:rPr lang="en-US" sz="1200" dirty="0"/>
              <a:t>		if (v &gt; G.V+1) then</a:t>
            </a:r>
          </a:p>
          <a:p>
            <a:r>
              <a:rPr lang="en-US" sz="1200" dirty="0"/>
              <a:t>			output ("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berurutan</a:t>
            </a:r>
            <a:r>
              <a:rPr lang="en-US" sz="1200" dirty="0"/>
              <a:t>, </a:t>
            </a:r>
            <a:r>
              <a:rPr lang="en-US" sz="1200" dirty="0" err="1"/>
              <a:t>ulangi</a:t>
            </a:r>
            <a:r>
              <a:rPr lang="en-US" sz="1200" dirty="0"/>
              <a:t> </a:t>
            </a:r>
            <a:r>
              <a:rPr lang="en-US" sz="1200" dirty="0" err="1"/>
              <a:t>lagi</a:t>
            </a:r>
            <a:r>
              <a:rPr lang="en-US" sz="1200" dirty="0"/>
              <a:t>") {</a:t>
            </a:r>
            <a:r>
              <a:rPr lang="en-US" sz="1200" dirty="0" err="1"/>
              <a:t>tambahkan</a:t>
            </a:r>
            <a:r>
              <a:rPr lang="en-US" sz="1200" dirty="0"/>
              <a:t> info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r>
              <a:rPr lang="en-US" sz="1200" dirty="0"/>
              <a:t>}</a:t>
            </a:r>
          </a:p>
          <a:p>
            <a:r>
              <a:rPr lang="en-US" sz="1200" dirty="0"/>
              <a:t>		else</a:t>
            </a:r>
          </a:p>
          <a:p>
            <a:r>
              <a:rPr lang="en-US" sz="1200" dirty="0"/>
              <a:t>		if (v = G.V+1) then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smtClean="0"/>
              <a:t>← </a:t>
            </a:r>
            <a:r>
              <a:rPr lang="en-US" sz="1200" dirty="0"/>
              <a:t>0</a:t>
            </a:r>
          </a:p>
          <a:p>
            <a:r>
              <a:rPr lang="en-US" sz="1200" dirty="0"/>
              <a:t>			while (</a:t>
            </a:r>
            <a:r>
              <a:rPr lang="en-US" sz="1200" dirty="0" err="1"/>
              <a:t>i</a:t>
            </a:r>
            <a:r>
              <a:rPr lang="en-US" sz="1200" dirty="0"/>
              <a:t> &lt; G.E) do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smtClean="0"/>
              <a:t>← </a:t>
            </a:r>
            <a:r>
              <a:rPr lang="en-US" sz="1200" dirty="0" err="1"/>
              <a:t>i</a:t>
            </a:r>
            <a:r>
              <a:rPr lang="en-US" sz="1200" dirty="0"/>
              <a:t> + 1</a:t>
            </a:r>
          </a:p>
          <a:p>
            <a:r>
              <a:rPr lang="en-US" sz="1200" dirty="0"/>
              <a:t>				G.M[v][</a:t>
            </a:r>
            <a:r>
              <a:rPr lang="en-US" sz="1200" dirty="0" err="1"/>
              <a:t>i</a:t>
            </a:r>
            <a:r>
              <a:rPr lang="en-US" sz="1200" dirty="0"/>
              <a:t>] </a:t>
            </a:r>
            <a:r>
              <a:rPr lang="en-US" sz="1200" dirty="0" smtClean="0"/>
              <a:t>← </a:t>
            </a:r>
            <a:r>
              <a:rPr lang="en-US" sz="1200" dirty="0"/>
              <a:t>0</a:t>
            </a:r>
          </a:p>
          <a:p>
            <a:r>
              <a:rPr lang="en-US" sz="1200" dirty="0"/>
              <a:t>			end </a:t>
            </a:r>
            <a:r>
              <a:rPr lang="en-US" sz="1200" dirty="0" smtClean="0"/>
              <a:t>← true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xmlns="" val="2348979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569551"/>
            <a:ext cx="8229600" cy="58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Procedure DeleteV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205900"/>
            <a:ext cx="8446500" cy="514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1400" b="1" u="sng" dirty="0"/>
              <a:t>procedure</a:t>
            </a:r>
            <a:r>
              <a:rPr lang="id" sz="1400" b="1" dirty="0"/>
              <a:t> DeleteV(</a:t>
            </a:r>
            <a:r>
              <a:rPr lang="id" sz="1400" b="1" u="sng" dirty="0"/>
              <a:t>input/output </a:t>
            </a:r>
            <a:r>
              <a:rPr lang="id" sz="1400" b="1" dirty="0"/>
              <a:t>G:graph, </a:t>
            </a:r>
            <a:r>
              <a:rPr lang="id" sz="1400" b="1" u="sng" dirty="0"/>
              <a:t>input</a:t>
            </a:r>
            <a:r>
              <a:rPr lang="id" sz="1400" b="1" dirty="0"/>
              <a:t> V:nodes)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id" sz="1400" dirty="0"/>
              <a:t>{I.S. G terdefinisi dan tidak </a:t>
            </a:r>
            <a:r>
              <a:rPr lang="id" sz="1400" dirty="0" smtClean="0"/>
              <a:t>kosong, V ada di G}</a:t>
            </a:r>
            <a:endParaRPr lang="id" sz="1400" dirty="0"/>
          </a:p>
          <a:p>
            <a:pPr lvl="0" indent="457200" rtl="0">
              <a:spcBef>
                <a:spcPts val="0"/>
              </a:spcBef>
              <a:buNone/>
            </a:pPr>
            <a:r>
              <a:rPr lang="id" sz="1400" dirty="0"/>
              <a:t>{F.S. node V dihapus dari matriks dan G.V berkurang 1}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id" sz="1400" dirty="0"/>
              <a:t>{Proses : Dilakukan pergeseran node (baris) dari baris V+1 sampai G.V.}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id" sz="1400" dirty="0"/>
              <a:t>{	     Karena node dilambangkan dengan indeks baris matriks, node yang lebih besar dari V dikurangi 1}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KAMUS LOKAL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u="sng" dirty="0"/>
              <a:t>	</a:t>
            </a:r>
            <a:r>
              <a:rPr lang="id" sz="1400" dirty="0"/>
              <a:t>i, j, k : </a:t>
            </a:r>
            <a:r>
              <a:rPr lang="id" sz="1400" u="sng" dirty="0"/>
              <a:t>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ALGORITMA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k ← V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i </a:t>
            </a:r>
            <a:r>
              <a:rPr lang="id" sz="1400" u="sng" dirty="0"/>
              <a:t>traversal </a:t>
            </a:r>
            <a:r>
              <a:rPr lang="id" sz="1400" dirty="0"/>
              <a:t>[V+1..G.V]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j </a:t>
            </a:r>
            <a:r>
              <a:rPr lang="id" sz="1400" u="sng" dirty="0"/>
              <a:t>traversal</a:t>
            </a:r>
            <a:r>
              <a:rPr lang="id" sz="1400" dirty="0"/>
              <a:t> [1 .. G.E]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	G[k][j] ← G[i][j]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	k ← k+1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G.V ← G.V - 1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algn="r" rtl="0">
              <a:spcBef>
                <a:spcPts val="0"/>
              </a:spcBef>
              <a:buNone/>
            </a:pPr>
            <a:r>
              <a:rPr lang="id" sz="1400" dirty="0"/>
              <a:t>Devina Ekawati (13513088)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AddE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 sz="1400" b="1" u="sng" dirty="0"/>
              <a:t>procedure </a:t>
            </a:r>
            <a:r>
              <a:rPr lang="id" sz="1400" b="1" dirty="0"/>
              <a:t>AddE(</a:t>
            </a:r>
            <a:r>
              <a:rPr lang="id" sz="1400" b="1" u="sng" dirty="0"/>
              <a:t>input/output</a:t>
            </a:r>
            <a:r>
              <a:rPr lang="id" sz="1400" b="1" dirty="0"/>
              <a:t> G : Graph, </a:t>
            </a:r>
            <a:r>
              <a:rPr lang="id" sz="1400" b="1" u="sng" dirty="0"/>
              <a:t>input</a:t>
            </a:r>
            <a:r>
              <a:rPr lang="id" sz="1400" b="1" dirty="0"/>
              <a:t> v1, v2 : nodes)</a:t>
            </a:r>
          </a:p>
          <a:p>
            <a:pPr rtl="0">
              <a:spcBef>
                <a:spcPts val="0"/>
              </a:spcBef>
              <a:buNone/>
            </a:pPr>
            <a:endParaRPr sz="1400" b="1" dirty="0"/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{I.S. G terdefinisi, v1 dan v2 adalah simpul pada G}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{F.S. v1 dan v2 terhubung}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KAMUS LOKAL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i : </a:t>
            </a:r>
            <a:r>
              <a:rPr lang="id" sz="1400" u="sng" dirty="0"/>
              <a:t>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u="sng" dirty="0" smtClean="0"/>
              <a:t>function </a:t>
            </a:r>
            <a:r>
              <a:rPr lang="en-US" sz="1400" dirty="0" smtClean="0"/>
              <a:t> </a:t>
            </a:r>
            <a:r>
              <a:rPr lang="en-US" sz="1400" u="sng" dirty="0" err="1" smtClean="0"/>
              <a:t>boolean</a:t>
            </a:r>
            <a:r>
              <a:rPr lang="en-US" sz="1400" u="sng" dirty="0" smtClean="0"/>
              <a:t> </a:t>
            </a:r>
            <a:r>
              <a:rPr lang="en-US" sz="1400" dirty="0" err="1" smtClean="0"/>
              <a:t>IsKolEmpty</a:t>
            </a:r>
            <a:r>
              <a:rPr lang="en-US" sz="1400" dirty="0" smtClean="0"/>
              <a:t>(G : Graph, i : </a:t>
            </a:r>
            <a:r>
              <a:rPr lang="en-US" sz="1400" u="sng" dirty="0" smtClean="0"/>
              <a:t>integer</a:t>
            </a:r>
            <a:r>
              <a:rPr lang="en-US" sz="1400" dirty="0" smtClean="0"/>
              <a:t>);</a:t>
            </a: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ALGORITMA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i </a:t>
            </a:r>
            <a:r>
              <a:rPr lang="id" sz="1400" dirty="0" smtClean="0"/>
              <a:t>← </a:t>
            </a:r>
            <a:r>
              <a:rPr lang="id" sz="1400" dirty="0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</a:t>
            </a:r>
            <a:r>
              <a:rPr lang="id" sz="1400" u="sng" dirty="0"/>
              <a:t>while</a:t>
            </a:r>
            <a:r>
              <a:rPr lang="id" sz="1400" dirty="0"/>
              <a:t> </a:t>
            </a:r>
            <a:r>
              <a:rPr lang="id" sz="1400" dirty="0" smtClean="0"/>
              <a:t>(!IsKolEmpty(G, i)) </a:t>
            </a:r>
            <a:r>
              <a:rPr lang="id" sz="1400" u="sng" dirty="0"/>
              <a:t>and</a:t>
            </a:r>
            <a:r>
              <a:rPr lang="id" sz="1400" dirty="0"/>
              <a:t> (i &lt;= G.E) </a:t>
            </a:r>
            <a:r>
              <a:rPr lang="id" sz="1400" u="sng" dirty="0" smtClean="0"/>
              <a:t>do </a:t>
            </a:r>
            <a:endParaRPr lang="id" sz="1400" dirty="0" smtClean="0"/>
          </a:p>
          <a:p>
            <a:pPr lvl="0" rtl="0">
              <a:spcBef>
                <a:spcPts val="0"/>
              </a:spcBef>
              <a:buNone/>
            </a:pPr>
            <a:r>
              <a:rPr lang="id" sz="1400" dirty="0" smtClean="0"/>
              <a:t>		</a:t>
            </a:r>
            <a:r>
              <a:rPr lang="id" sz="1400" u="sng" dirty="0" smtClean="0"/>
              <a:t>i</a:t>
            </a:r>
            <a:r>
              <a:rPr lang="id" sz="1400" dirty="0" smtClean="0"/>
              <a:t> ← </a:t>
            </a:r>
            <a:r>
              <a:rPr lang="id" sz="1400" dirty="0"/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</a:t>
            </a:r>
            <a:r>
              <a:rPr lang="id" sz="1400" u="sng" dirty="0"/>
              <a:t>if</a:t>
            </a:r>
            <a:r>
              <a:rPr lang="id" sz="1400" dirty="0"/>
              <a:t> (i &gt; G.E) </a:t>
            </a:r>
            <a:r>
              <a:rPr lang="id" sz="1400" u="sng" dirty="0"/>
              <a:t>then</a:t>
            </a:r>
            <a:r>
              <a:rPr lang="id" sz="1400" dirty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G.E </a:t>
            </a:r>
            <a:r>
              <a:rPr lang="id" sz="1400" dirty="0" smtClean="0"/>
              <a:t>← </a:t>
            </a:r>
            <a:r>
              <a:rPr lang="id" sz="1400" dirty="0"/>
              <a:t>G.E + 1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G.M[v1][i] </a:t>
            </a:r>
            <a:r>
              <a:rPr lang="id" sz="1400" dirty="0" smtClean="0"/>
              <a:t>← </a:t>
            </a:r>
            <a:r>
              <a:rPr lang="id" sz="1400" dirty="0"/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G.M[v2][i] </a:t>
            </a:r>
            <a:r>
              <a:rPr lang="id" sz="1400" dirty="0" smtClean="0"/>
              <a:t>← 1</a:t>
            </a:r>
          </a:p>
          <a:p>
            <a:pPr algn="r" rtl="0">
              <a:spcBef>
                <a:spcPts val="0"/>
              </a:spcBef>
              <a:buNone/>
            </a:pPr>
            <a:r>
              <a:rPr lang="id" sz="1400" dirty="0" smtClean="0"/>
              <a:t>Rahman Adianto (13513006)</a:t>
            </a:r>
          </a:p>
          <a:p>
            <a:pPr rtl="0">
              <a:spcBef>
                <a:spcPts val="0"/>
              </a:spcBef>
              <a:buNone/>
            </a:pPr>
            <a:endParaRPr lang="id" sz="1400" dirty="0"/>
          </a:p>
          <a:p>
            <a:pPr>
              <a:spcBef>
                <a:spcPts val="0"/>
              </a:spcBef>
              <a:buNone/>
            </a:pPr>
            <a:r>
              <a:rPr lang="id" sz="1400" dirty="0"/>
              <a:t>	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function </a:t>
            </a:r>
            <a:r>
              <a:rPr lang="en-US" i="1" u="sng" dirty="0" smtClean="0"/>
              <a:t> </a:t>
            </a:r>
            <a:r>
              <a:rPr lang="en-US" dirty="0" err="1" smtClean="0"/>
              <a:t>IsKolEmpty</a:t>
            </a:r>
            <a:r>
              <a:rPr lang="en-US" dirty="0" smtClean="0"/>
              <a:t>(G : Graph, i : </a:t>
            </a:r>
            <a:r>
              <a:rPr lang="en-US" u="sng" dirty="0" smtClean="0"/>
              <a:t>integer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KAMUS LOKAL</a:t>
            </a:r>
          </a:p>
          <a:p>
            <a:r>
              <a:rPr lang="en-US" dirty="0"/>
              <a:t>	</a:t>
            </a:r>
            <a:r>
              <a:rPr lang="en-US" dirty="0" smtClean="0"/>
              <a:t>sum, j : </a:t>
            </a:r>
            <a:r>
              <a:rPr lang="en-US" u="sng" dirty="0" smtClean="0"/>
              <a:t>integer</a:t>
            </a:r>
            <a:endParaRPr lang="en-US" u="sng" dirty="0"/>
          </a:p>
          <a:p>
            <a:r>
              <a:rPr lang="en-US" u="sng" dirty="0" smtClean="0"/>
              <a:t>ALGORITMA</a:t>
            </a:r>
          </a:p>
          <a:p>
            <a:r>
              <a:rPr lang="en-US" dirty="0" smtClean="0"/>
              <a:t>	sum ← 0</a:t>
            </a:r>
          </a:p>
          <a:p>
            <a:r>
              <a:rPr lang="en-US" dirty="0"/>
              <a:t>	</a:t>
            </a:r>
            <a:r>
              <a:rPr lang="en-US" dirty="0" smtClean="0"/>
              <a:t>j </a:t>
            </a:r>
            <a:r>
              <a:rPr lang="en-US" u="sng" dirty="0" smtClean="0"/>
              <a:t>traversal</a:t>
            </a:r>
            <a:r>
              <a:rPr lang="en-US" dirty="0" smtClean="0"/>
              <a:t>[1..G.V]</a:t>
            </a:r>
          </a:p>
          <a:p>
            <a:r>
              <a:rPr lang="en-US" dirty="0"/>
              <a:t>	</a:t>
            </a:r>
            <a:r>
              <a:rPr lang="en-US" dirty="0" smtClean="0"/>
              <a:t>	sum ← sum + G.M[j][i]</a:t>
            </a:r>
          </a:p>
          <a:p>
            <a:r>
              <a:rPr lang="en-US" dirty="0"/>
              <a:t>	</a:t>
            </a:r>
            <a:r>
              <a:rPr lang="en-US" dirty="0" smtClean="0"/>
              <a:t>→ sum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3245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462601"/>
            <a:ext cx="8229600" cy="58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Procedure DeleteE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238000"/>
            <a:ext cx="8446500" cy="419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1400" b="1" u="sng" dirty="0"/>
              <a:t>procedure</a:t>
            </a:r>
            <a:r>
              <a:rPr lang="id" sz="1400" b="1" dirty="0"/>
              <a:t> DeleteE(</a:t>
            </a:r>
            <a:r>
              <a:rPr lang="id" sz="1400" b="1" u="sng" dirty="0"/>
              <a:t>input/output </a:t>
            </a:r>
            <a:r>
              <a:rPr lang="id" sz="1400" b="1" dirty="0"/>
              <a:t>G:graph, </a:t>
            </a:r>
            <a:r>
              <a:rPr lang="id" sz="1400" b="1" u="sng" dirty="0"/>
              <a:t>input </a:t>
            </a:r>
            <a:r>
              <a:rPr lang="id" sz="1400" b="1" dirty="0"/>
              <a:t>V1: </a:t>
            </a:r>
            <a:r>
              <a:rPr lang="id" sz="1400" b="1" u="sng" dirty="0"/>
              <a:t>integer</a:t>
            </a:r>
            <a:r>
              <a:rPr lang="id" sz="1400" b="1" dirty="0"/>
              <a:t>, V2: </a:t>
            </a:r>
            <a:r>
              <a:rPr lang="id" sz="1400" b="1" u="sng" dirty="0"/>
              <a:t>integer</a:t>
            </a:r>
            <a:r>
              <a:rPr lang="id" sz="1400" b="1" dirty="0"/>
              <a:t>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id" sz="1400" dirty="0"/>
              <a:t>{I.S. G tidak kosong, V1 dan V2 ada di G dan bertetangga}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id" sz="1400" dirty="0"/>
              <a:t>{F.S. V1 dan V2 menjadi tidak bertetangga mungkin G menjadi kosong}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id" sz="1400" dirty="0"/>
              <a:t>{proses: melakukan traversal pada edge, jika sebuah edge bersisian dengan simpul V1 dan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id" sz="1400" dirty="0"/>
              <a:t>V2 maka edge tersebut dihapus, dengan cara mengubah elemenya yang awalnya 1 menjadi 0}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KAMUS LOKAL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i : </a:t>
            </a:r>
            <a:r>
              <a:rPr lang="id" sz="1400" u="sng" dirty="0"/>
              <a:t>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ALGORITMA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i </a:t>
            </a:r>
            <a:r>
              <a:rPr lang="id" sz="1400" u="sng" dirty="0"/>
              <a:t>traversal</a:t>
            </a:r>
            <a:r>
              <a:rPr lang="id" sz="1400" dirty="0"/>
              <a:t> [1..G.V]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</a:t>
            </a:r>
            <a:r>
              <a:rPr lang="id" sz="1400" u="sng" dirty="0"/>
              <a:t>if</a:t>
            </a:r>
            <a:r>
              <a:rPr lang="id" sz="1400" dirty="0"/>
              <a:t> (G.M [ V1 ] [ i ] =1 </a:t>
            </a:r>
            <a:r>
              <a:rPr lang="id" sz="1400" u="sng" dirty="0"/>
              <a:t>and</a:t>
            </a:r>
            <a:r>
              <a:rPr lang="id" sz="1400" dirty="0"/>
              <a:t> G.M [ V2 ] [ i ]=1) </a:t>
            </a:r>
            <a:r>
              <a:rPr lang="id" sz="1400" u="sng" dirty="0"/>
              <a:t>then</a:t>
            </a:r>
            <a:r>
              <a:rPr lang="id" sz="1400" dirty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	G.M [ V1 ] [ i ]       0</a:t>
            </a:r>
          </a:p>
          <a:p>
            <a:pPr marL="1371600" lvl="0" indent="0" rtl="0">
              <a:spcBef>
                <a:spcPts val="0"/>
              </a:spcBef>
              <a:buNone/>
            </a:pPr>
            <a:r>
              <a:rPr lang="id" sz="1400" dirty="0"/>
              <a:t>G.M [ V2 ] [ i ]       0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algn="r" rtl="0">
              <a:spcBef>
                <a:spcPts val="0"/>
              </a:spcBef>
              <a:buNone/>
            </a:pPr>
            <a:r>
              <a:rPr lang="id" sz="1400" dirty="0"/>
              <a:t>Ahmad Aidin (13513020)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3054900" y="3766275"/>
            <a:ext cx="2694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72" name="Shape 172"/>
          <p:cNvCxnSpPr/>
          <p:nvPr/>
        </p:nvCxnSpPr>
        <p:spPr>
          <a:xfrm>
            <a:off x="3054900" y="3571575"/>
            <a:ext cx="2694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Incidence Matrix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matriks yang memperlihatkan hubungan antara dua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kelompok objek pembangun graph, yaitu simpul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sebagai elemen baris dan busur sebagai elemen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kolom. M i,j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akan bernilai true jika ada hubungan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antara simpul i dengan busur j.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1 1 1 0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1 0 0 0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0 1 0 1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"/>
              <a:t>0 0 1 1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90864" y="3357700"/>
            <a:ext cx="185975" cy="941025"/>
          </a:xfrm>
          <a:custGeom>
            <a:avLst/>
            <a:gdLst/>
            <a:ahLst/>
            <a:cxnLst/>
            <a:rect l="0" t="0" r="0" b="0"/>
            <a:pathLst>
              <a:path w="7439" h="37641" extrusionOk="0">
                <a:moveTo>
                  <a:pt x="7011" y="0"/>
                </a:moveTo>
                <a:cubicBezTo>
                  <a:pt x="-825" y="9799"/>
                  <a:pt x="-3781" y="32024"/>
                  <a:pt x="7439" y="3764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98" name="Shape 98"/>
          <p:cNvSpPr/>
          <p:nvPr/>
        </p:nvSpPr>
        <p:spPr>
          <a:xfrm rot="10800000">
            <a:off x="1805635" y="3357657"/>
            <a:ext cx="185993" cy="941119"/>
          </a:xfrm>
          <a:custGeom>
            <a:avLst/>
            <a:gdLst/>
            <a:ahLst/>
            <a:cxnLst/>
            <a:rect l="0" t="0" r="0" b="0"/>
            <a:pathLst>
              <a:path w="7439" h="37641" extrusionOk="0">
                <a:moveTo>
                  <a:pt x="7011" y="0"/>
                </a:moveTo>
                <a:cubicBezTo>
                  <a:pt x="-825" y="9799"/>
                  <a:pt x="-3781" y="32024"/>
                  <a:pt x="7439" y="3764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99" name="Shape 99"/>
          <p:cNvSpPr/>
          <p:nvPr/>
        </p:nvSpPr>
        <p:spPr>
          <a:xfrm>
            <a:off x="4865475" y="3218700"/>
            <a:ext cx="427799" cy="427799"/>
          </a:xfrm>
          <a:prstGeom prst="ellipse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2</a:t>
            </a:r>
          </a:p>
        </p:txBody>
      </p:sp>
      <p:sp>
        <p:nvSpPr>
          <p:cNvPr id="100" name="Shape 100"/>
          <p:cNvSpPr/>
          <p:nvPr/>
        </p:nvSpPr>
        <p:spPr>
          <a:xfrm>
            <a:off x="5980275" y="2312450"/>
            <a:ext cx="427799" cy="427799"/>
          </a:xfrm>
          <a:prstGeom prst="ellipse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1</a:t>
            </a:r>
          </a:p>
        </p:txBody>
      </p:sp>
      <p:sp>
        <p:nvSpPr>
          <p:cNvPr id="101" name="Shape 101"/>
          <p:cNvSpPr/>
          <p:nvPr/>
        </p:nvSpPr>
        <p:spPr>
          <a:xfrm>
            <a:off x="5670175" y="4174275"/>
            <a:ext cx="427799" cy="427799"/>
          </a:xfrm>
          <a:prstGeom prst="ellipse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4</a:t>
            </a:r>
          </a:p>
        </p:txBody>
      </p:sp>
      <p:sp>
        <p:nvSpPr>
          <p:cNvPr id="102" name="Shape 102"/>
          <p:cNvSpPr/>
          <p:nvPr/>
        </p:nvSpPr>
        <p:spPr>
          <a:xfrm>
            <a:off x="7001550" y="3173300"/>
            <a:ext cx="427799" cy="427799"/>
          </a:xfrm>
          <a:prstGeom prst="ellipse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3</a:t>
            </a:r>
          </a:p>
        </p:txBody>
      </p:sp>
      <p:cxnSp>
        <p:nvCxnSpPr>
          <p:cNvPr id="103" name="Shape 103"/>
          <p:cNvCxnSpPr>
            <a:stCxn id="100" idx="3"/>
            <a:endCxn id="99" idx="7"/>
          </p:cNvCxnSpPr>
          <p:nvPr/>
        </p:nvCxnSpPr>
        <p:spPr>
          <a:xfrm flipH="1">
            <a:off x="5230524" y="2677600"/>
            <a:ext cx="812400" cy="60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>
            <a:stCxn id="100" idx="5"/>
            <a:endCxn id="102" idx="1"/>
          </p:cNvCxnSpPr>
          <p:nvPr/>
        </p:nvCxnSpPr>
        <p:spPr>
          <a:xfrm>
            <a:off x="6345425" y="2677600"/>
            <a:ext cx="718800" cy="55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>
            <a:stCxn id="100" idx="4"/>
            <a:endCxn id="101" idx="0"/>
          </p:cNvCxnSpPr>
          <p:nvPr/>
        </p:nvCxnSpPr>
        <p:spPr>
          <a:xfrm flipH="1">
            <a:off x="5883975" y="2740250"/>
            <a:ext cx="310200" cy="143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6" name="Shape 106"/>
          <p:cNvCxnSpPr>
            <a:stCxn id="101" idx="7"/>
            <a:endCxn id="102" idx="3"/>
          </p:cNvCxnSpPr>
          <p:nvPr/>
        </p:nvCxnSpPr>
        <p:spPr>
          <a:xfrm rot="10800000" flipH="1">
            <a:off x="6035325" y="3538524"/>
            <a:ext cx="1029000" cy="69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07"/>
          <p:cNvSpPr txBox="1"/>
          <p:nvPr/>
        </p:nvSpPr>
        <p:spPr>
          <a:xfrm rot="-2222576">
            <a:off x="5229254" y="2703803"/>
            <a:ext cx="556262" cy="336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e1</a:t>
            </a:r>
          </a:p>
        </p:txBody>
      </p:sp>
      <p:sp>
        <p:nvSpPr>
          <p:cNvPr id="108" name="Shape 108"/>
          <p:cNvSpPr txBox="1"/>
          <p:nvPr/>
        </p:nvSpPr>
        <p:spPr>
          <a:xfrm rot="2206631">
            <a:off x="6602578" y="2610244"/>
            <a:ext cx="556200" cy="335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e2</a:t>
            </a:r>
          </a:p>
        </p:txBody>
      </p:sp>
      <p:sp>
        <p:nvSpPr>
          <p:cNvPr id="109" name="Shape 109"/>
          <p:cNvSpPr txBox="1"/>
          <p:nvPr/>
        </p:nvSpPr>
        <p:spPr>
          <a:xfrm rot="-4663956">
            <a:off x="5647270" y="3063130"/>
            <a:ext cx="556302" cy="336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e3</a:t>
            </a:r>
          </a:p>
        </p:txBody>
      </p:sp>
      <p:sp>
        <p:nvSpPr>
          <p:cNvPr id="110" name="Shape 110"/>
          <p:cNvSpPr txBox="1"/>
          <p:nvPr/>
        </p:nvSpPr>
        <p:spPr>
          <a:xfrm rot="-1725803">
            <a:off x="6271652" y="3500334"/>
            <a:ext cx="556116" cy="3357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e4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sz="3200">
                <a:latin typeface="Roboto"/>
                <a:ea typeface="Roboto"/>
                <a:cs typeface="Roboto"/>
                <a:sym typeface="Roboto"/>
              </a:rPr>
              <a:t>Representasi Graf dengan Incidence Matrix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 sz="1400"/>
              <a:t>USE List Linier</a:t>
            </a:r>
          </a:p>
          <a:p>
            <a:pPr rtl="0">
              <a:spcBef>
                <a:spcPts val="0"/>
              </a:spcBef>
              <a:buNone/>
            </a:pPr>
            <a:endParaRPr sz="1400" u="sng"/>
          </a:p>
          <a:p>
            <a:pPr rtl="0">
              <a:spcBef>
                <a:spcPts val="0"/>
              </a:spcBef>
              <a:buNone/>
            </a:pPr>
            <a:r>
              <a:rPr lang="id" sz="1400" u="sng"/>
              <a:t>type</a:t>
            </a:r>
            <a:r>
              <a:rPr lang="id" sz="1400"/>
              <a:t> infotype : </a:t>
            </a:r>
            <a:r>
              <a:rPr lang="id" sz="1400" u="sng"/>
              <a:t>integer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u="sng"/>
              <a:t>type</a:t>
            </a:r>
            <a:r>
              <a:rPr lang="id" sz="1400"/>
              <a:t> nodes : </a:t>
            </a:r>
            <a:r>
              <a:rPr lang="id" sz="1400" u="sng"/>
              <a:t>integer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u="sng"/>
              <a:t>type</a:t>
            </a:r>
            <a:r>
              <a:rPr lang="id" sz="1400"/>
              <a:t> edges : </a:t>
            </a:r>
            <a:r>
              <a:rPr lang="id" sz="1400" u="sng"/>
              <a:t>integer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u="sng"/>
              <a:t>type </a:t>
            </a:r>
            <a:r>
              <a:rPr lang="id" sz="1400"/>
              <a:t>ListOfNodes : List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id" sz="1400" u="sng"/>
              <a:t>constant</a:t>
            </a:r>
            <a:r>
              <a:rPr lang="id" sz="1400"/>
              <a:t> BrsMax …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u="sng"/>
              <a:t>constant</a:t>
            </a:r>
            <a:r>
              <a:rPr lang="id" sz="1400"/>
              <a:t> KolMax..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id" sz="1400" u="sng"/>
              <a:t>Type</a:t>
            </a:r>
            <a:r>
              <a:rPr lang="id" sz="1400"/>
              <a:t> Graf : &lt;</a:t>
            </a:r>
          </a:p>
          <a:p>
            <a:pPr rtl="0">
              <a:spcBef>
                <a:spcPts val="0"/>
              </a:spcBef>
              <a:buNone/>
            </a:pPr>
            <a:r>
              <a:rPr lang="id" sz="1400"/>
              <a:t>	M : matrix[1..BrsMax,1..KolMax] </a:t>
            </a:r>
            <a:r>
              <a:rPr lang="id" sz="1400" u="sng"/>
              <a:t>of</a:t>
            </a:r>
            <a:r>
              <a:rPr lang="id" sz="1400"/>
              <a:t> infotype</a:t>
            </a:r>
          </a:p>
          <a:p>
            <a:pPr rtl="0">
              <a:spcBef>
                <a:spcPts val="0"/>
              </a:spcBef>
              <a:buNone/>
            </a:pPr>
            <a:r>
              <a:rPr lang="id" sz="1400"/>
              <a:t>	V : nodes { Jumlah nodes pada graf }</a:t>
            </a:r>
          </a:p>
          <a:p>
            <a:pPr rtl="0">
              <a:spcBef>
                <a:spcPts val="0"/>
              </a:spcBef>
              <a:buNone/>
            </a:pPr>
            <a:r>
              <a:rPr lang="id" sz="1400"/>
              <a:t>	E : edges { Jumlah edges pada graf }</a:t>
            </a:r>
          </a:p>
          <a:p>
            <a:pPr>
              <a:spcBef>
                <a:spcPts val="0"/>
              </a:spcBef>
              <a:buNone/>
            </a:pPr>
            <a:r>
              <a:rPr lang="id" sz="1400"/>
              <a:t>&gt;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516101"/>
            <a:ext cx="8229600" cy="58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Procedure CreateMatrix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16600"/>
            <a:ext cx="8446500" cy="419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 sz="1400" b="1" u="sng" dirty="0"/>
              <a:t>procedure</a:t>
            </a:r>
            <a:r>
              <a:rPr lang="id" sz="1400" b="1" dirty="0"/>
              <a:t> CreateMatrix(</a:t>
            </a:r>
            <a:r>
              <a:rPr lang="id" sz="1400" b="1" u="sng" dirty="0"/>
              <a:t>input/output </a:t>
            </a:r>
            <a:r>
              <a:rPr lang="id" sz="1400" b="1" dirty="0"/>
              <a:t>G:graph)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id" sz="1400" dirty="0"/>
              <a:t>{I.S. Sembarang}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id" sz="1400" dirty="0"/>
              <a:t>{F.S. Node dan Edges dari Graf bernilai 0}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KAMUS LOKAL</a:t>
            </a:r>
          </a:p>
          <a:p>
            <a:pPr rtl="0">
              <a:spcBef>
                <a:spcPts val="0"/>
              </a:spcBef>
              <a:buNone/>
            </a:pPr>
            <a:endParaRPr sz="1400" u="sng" dirty="0"/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ALGORITMA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G.V </a:t>
            </a:r>
            <a:r>
              <a:rPr lang="id" sz="1400" dirty="0" smtClean="0"/>
              <a:t>← </a:t>
            </a:r>
            <a:r>
              <a:rPr lang="id" sz="1400" dirty="0"/>
              <a:t>0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G.E← 0</a:t>
            </a:r>
            <a:r>
              <a:rPr lang="id" dirty="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id" dirty="0"/>
              <a:t>	</a:t>
            </a:r>
            <a:endParaRPr lang="id" dirty="0" smtClean="0"/>
          </a:p>
          <a:p>
            <a:pPr rtl="0">
              <a:spcBef>
                <a:spcPts val="0"/>
              </a:spcBef>
              <a:buNone/>
            </a:pPr>
            <a:endParaRPr lang="id" dirty="0"/>
          </a:p>
          <a:p>
            <a:pPr rtl="0">
              <a:spcBef>
                <a:spcPts val="0"/>
              </a:spcBef>
              <a:buNone/>
            </a:pPr>
            <a:endParaRPr lang="id" dirty="0" smtClean="0"/>
          </a:p>
          <a:p>
            <a:pPr rtl="0">
              <a:spcBef>
                <a:spcPts val="0"/>
              </a:spcBef>
              <a:buNone/>
            </a:pPr>
            <a:endParaRPr lang="id" dirty="0"/>
          </a:p>
          <a:p>
            <a:pPr rtl="0">
              <a:spcBef>
                <a:spcPts val="0"/>
              </a:spcBef>
              <a:buNone/>
            </a:pPr>
            <a:endParaRPr lang="id" dirty="0" smtClean="0"/>
          </a:p>
          <a:p>
            <a:pPr rtl="0">
              <a:spcBef>
                <a:spcPts val="0"/>
              </a:spcBef>
              <a:buNone/>
            </a:pPr>
            <a:r>
              <a:rPr lang="id" sz="1400" dirty="0" smtClean="0"/>
              <a:t>Azam Iszuhri (13513012)</a:t>
            </a:r>
            <a:r>
              <a:rPr lang="id" dirty="0" smtClean="0"/>
              <a:t> </a:t>
            </a:r>
            <a:endParaRPr lang="id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function IsEmpty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 sz="1400" b="1" u="sng" dirty="0"/>
              <a:t>function</a:t>
            </a:r>
            <a:r>
              <a:rPr lang="id" sz="1400" b="1" dirty="0"/>
              <a:t> IsEmpty(G : Graph) → </a:t>
            </a:r>
            <a:r>
              <a:rPr lang="id" sz="1400" b="1" u="sng" dirty="0"/>
              <a:t>boolea</a:t>
            </a:r>
            <a:r>
              <a:rPr lang="id" sz="1400" u="sng" dirty="0"/>
              <a:t>n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{Menghasilkan true jika G adalah graph kosong}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KAMUS LOKAL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i, j : </a:t>
            </a:r>
            <a:r>
              <a:rPr lang="id" sz="1400" u="sng" dirty="0" smtClean="0"/>
              <a:t>integer</a:t>
            </a:r>
            <a:endParaRPr lang="id" sz="1400" dirty="0" smtClean="0"/>
          </a:p>
          <a:p>
            <a:pPr rtl="0">
              <a:spcBef>
                <a:spcPts val="0"/>
              </a:spcBef>
              <a:buNone/>
            </a:pPr>
            <a:r>
              <a:rPr lang="id" sz="1400" dirty="0" smtClean="0"/>
              <a:t>	kosong: </a:t>
            </a:r>
            <a:r>
              <a:rPr lang="id" sz="1400" u="sng" dirty="0" smtClean="0"/>
              <a:t>boolean</a:t>
            </a:r>
            <a:endParaRPr lang="id" sz="1400" u="sng" dirty="0"/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ALGORITMA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 smtClean="0"/>
              <a:t>	kosong       </a:t>
            </a:r>
            <a:r>
              <a:rPr lang="id" sz="1400" u="sng" dirty="0" smtClean="0"/>
              <a:t>true</a:t>
            </a:r>
            <a:endParaRPr lang="id" sz="1400" dirty="0" smtClean="0"/>
          </a:p>
          <a:p>
            <a:pPr rtl="0">
              <a:spcBef>
                <a:spcPts val="0"/>
              </a:spcBef>
              <a:buNone/>
            </a:pPr>
            <a:r>
              <a:rPr lang="id" sz="1400" dirty="0" smtClean="0"/>
              <a:t>	i       1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</a:t>
            </a:r>
            <a:r>
              <a:rPr lang="id" sz="1400" dirty="0" smtClean="0"/>
              <a:t>j       1</a:t>
            </a:r>
          </a:p>
          <a:p>
            <a:pPr rtl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u="sng" dirty="0" smtClean="0"/>
              <a:t>w</a:t>
            </a:r>
            <a:r>
              <a:rPr lang="id" sz="1400" u="sng" dirty="0" smtClean="0"/>
              <a:t>hile </a:t>
            </a:r>
            <a:r>
              <a:rPr lang="id" sz="1400" dirty="0" smtClean="0"/>
              <a:t>(kosong &amp;&amp; i&lt;=G.V) </a:t>
            </a:r>
            <a:r>
              <a:rPr lang="id" sz="1400" u="sng" dirty="0" smtClean="0"/>
              <a:t>do</a:t>
            </a:r>
            <a:endParaRPr lang="id" sz="1400" dirty="0"/>
          </a:p>
          <a:p>
            <a:r>
              <a:rPr lang="en-US" sz="1400" dirty="0" smtClean="0"/>
              <a:t>    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u="sng" dirty="0" smtClean="0"/>
              <a:t>w</a:t>
            </a:r>
            <a:r>
              <a:rPr lang="id" sz="1400" u="sng" dirty="0" smtClean="0"/>
              <a:t>hile </a:t>
            </a:r>
            <a:r>
              <a:rPr lang="id" sz="1400" dirty="0"/>
              <a:t>(kosong &amp;&amp; </a:t>
            </a:r>
            <a:r>
              <a:rPr lang="id" sz="1400" dirty="0" smtClean="0"/>
              <a:t>j&lt;=G.E) </a:t>
            </a:r>
            <a:r>
              <a:rPr lang="id" sz="1400" u="sng" dirty="0" smtClean="0"/>
              <a:t>do</a:t>
            </a:r>
            <a:endParaRPr lang="id" sz="1400" dirty="0"/>
          </a:p>
          <a:p>
            <a:pPr lvl="1"/>
            <a:r>
              <a:rPr lang="id" sz="1400" dirty="0"/>
              <a:t> </a:t>
            </a:r>
            <a:r>
              <a:rPr lang="id" sz="1400" dirty="0" smtClean="0"/>
              <a:t>         			kosong </a:t>
            </a:r>
            <a:r>
              <a:rPr lang="id" sz="1400" dirty="0"/>
              <a:t>← G.M[i][j] = </a:t>
            </a:r>
            <a:r>
              <a:rPr lang="id" sz="1400" dirty="0" smtClean="0"/>
              <a:t>0</a:t>
            </a:r>
          </a:p>
          <a:p>
            <a:pPr lvl="1"/>
            <a:r>
              <a:rPr lang="id" sz="1400" dirty="0" smtClean="0"/>
              <a:t>          			j </a:t>
            </a:r>
            <a:r>
              <a:rPr lang="id" sz="1400" dirty="0"/>
              <a:t>← </a:t>
            </a:r>
            <a:r>
              <a:rPr lang="id" sz="1400" dirty="0" smtClean="0"/>
              <a:t> j+1</a:t>
            </a:r>
          </a:p>
          <a:p>
            <a:pPr lvl="1"/>
            <a:r>
              <a:rPr lang="id" sz="1400" dirty="0" smtClean="0"/>
              <a:t>     			i </a:t>
            </a:r>
            <a:r>
              <a:rPr lang="id" sz="1400" dirty="0"/>
              <a:t>← </a:t>
            </a:r>
            <a:r>
              <a:rPr lang="id" sz="1400" dirty="0" smtClean="0"/>
              <a:t>i+1</a:t>
            </a:r>
          </a:p>
          <a:p>
            <a:pPr lvl="1" algn="r"/>
            <a:endParaRPr lang="id" sz="1400" dirty="0"/>
          </a:p>
          <a:p>
            <a:pPr lvl="1" algn="r"/>
            <a:r>
              <a:rPr lang="id" sz="1400" dirty="0" smtClean="0"/>
              <a:t>Gazandi Cahyadarma (13513078)</a:t>
            </a:r>
            <a:endParaRPr lang="id" sz="1400" dirty="0"/>
          </a:p>
          <a:p>
            <a:pPr lvl="1">
              <a:buClr>
                <a:schemeClr val="dk1"/>
              </a:buClr>
              <a:buSzPct val="78571"/>
              <a:buFont typeface="Arial"/>
              <a:buNone/>
            </a:pPr>
            <a:r>
              <a:rPr lang="id" sz="1400" dirty="0"/>
              <a:t>	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057400" y="2800350"/>
            <a:ext cx="22860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524000" y="2952750"/>
            <a:ext cx="22860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524000" y="3181350"/>
            <a:ext cx="22860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function Adjacent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d" sz="1400" b="1" u="sng" dirty="0"/>
              <a:t>function</a:t>
            </a:r>
            <a:r>
              <a:rPr lang="id" sz="1400" b="1" dirty="0"/>
              <a:t> IsAdjacent (G : Graf, V1: nodes, V2: nodes) </a:t>
            </a:r>
            <a:r>
              <a:rPr lang="id" sz="1400" b="1" dirty="0" smtClean="0"/>
              <a:t>→ </a:t>
            </a:r>
            <a:r>
              <a:rPr lang="id" sz="1400" b="1" u="sng" dirty="0"/>
              <a:t>boolean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d" sz="1400" dirty="0"/>
              <a:t>{ Mengirimkan true jika simpul V1 dan V2 bertetangga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d" sz="1400" dirty="0"/>
              <a:t>KAMUS LOKAL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e: </a:t>
            </a:r>
            <a:r>
              <a:rPr lang="id" sz="1400" u="sng" dirty="0"/>
              <a:t>integer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d" sz="1400" dirty="0"/>
              <a:t>	found: </a:t>
            </a:r>
            <a:r>
              <a:rPr lang="id" sz="1400" u="sng" dirty="0"/>
              <a:t>boolean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d" sz="1400" dirty="0"/>
              <a:t>ALGORITMA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e  ← 1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found  ← </a:t>
            </a:r>
            <a:r>
              <a:rPr lang="id" sz="1400" u="sng" dirty="0"/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</a:t>
            </a:r>
            <a:r>
              <a:rPr lang="id" sz="1400" u="sng" dirty="0"/>
              <a:t>while not </a:t>
            </a:r>
            <a:r>
              <a:rPr lang="id" sz="1400" dirty="0"/>
              <a:t>(found) </a:t>
            </a:r>
            <a:r>
              <a:rPr lang="id" sz="1400" u="sng" dirty="0"/>
              <a:t>and</a:t>
            </a:r>
            <a:r>
              <a:rPr lang="id" sz="1400" dirty="0"/>
              <a:t> (e ≤ G.E) </a:t>
            </a:r>
            <a:r>
              <a:rPr lang="id" sz="1400" u="sng" dirty="0"/>
              <a:t>do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</a:t>
            </a:r>
            <a:r>
              <a:rPr lang="id" sz="1400" u="sng" dirty="0"/>
              <a:t>if</a:t>
            </a:r>
            <a:r>
              <a:rPr lang="id" sz="1400" dirty="0"/>
              <a:t> (M[V1][e] = 1) </a:t>
            </a:r>
            <a:r>
              <a:rPr lang="id" sz="1400" u="sng" dirty="0"/>
              <a:t>and</a:t>
            </a:r>
            <a:r>
              <a:rPr lang="id" sz="1400" dirty="0"/>
              <a:t> (M[V2][e] = 1) </a:t>
            </a:r>
            <a:r>
              <a:rPr lang="id" sz="1400" u="sng" dirty="0"/>
              <a:t>then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	found  ← </a:t>
            </a:r>
            <a:r>
              <a:rPr lang="id" sz="1400" u="sng" dirty="0"/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</a:t>
            </a:r>
            <a:r>
              <a:rPr lang="id" sz="1400" u="sng" dirty="0"/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id" sz="1400" dirty="0"/>
              <a:t>			e ←  e + 1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d" sz="1400" dirty="0"/>
              <a:t>	→ </a:t>
            </a:r>
            <a:r>
              <a:rPr lang="id" sz="1400" dirty="0" smtClean="0"/>
              <a:t>found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d" sz="1400" dirty="0" smtClean="0"/>
              <a:t>Dininta Annisa (13513066)</a:t>
            </a:r>
            <a:endParaRPr lang="id" sz="1400" dirty="0"/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function incident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 sz="1400" b="1" u="sng" dirty="0"/>
              <a:t>function</a:t>
            </a:r>
            <a:r>
              <a:rPr lang="id" sz="1400" b="1" dirty="0"/>
              <a:t> IsIncident (G : Graf, V : nodes, E : edges) </a:t>
            </a:r>
            <a:r>
              <a:rPr lang="id" sz="1400" b="1" dirty="0" smtClean="0"/>
              <a:t>→</a:t>
            </a:r>
            <a:r>
              <a:rPr lang="id" sz="1400" b="1" u="sng" dirty="0" smtClean="0"/>
              <a:t> </a:t>
            </a:r>
            <a:r>
              <a:rPr lang="id" sz="1400" b="1" u="sng" dirty="0"/>
              <a:t>boolean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{ Mengirimkan true jika simpul V dan busur E berhubungan pada graf G }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KAMUS LOKAL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ALGORITMA</a:t>
            </a:r>
          </a:p>
          <a:p>
            <a:pPr>
              <a:spcBef>
                <a:spcPts val="0"/>
              </a:spcBef>
              <a:buNone/>
            </a:pPr>
            <a:r>
              <a:rPr lang="id" sz="1400" dirty="0"/>
              <a:t>	</a:t>
            </a:r>
            <a:r>
              <a:rPr lang="id" sz="1400" dirty="0" smtClean="0"/>
              <a:t>→ </a:t>
            </a:r>
            <a:r>
              <a:rPr lang="id" sz="1400" dirty="0"/>
              <a:t>G.M</a:t>
            </a:r>
            <a:r>
              <a:rPr lang="id" sz="1400" baseline="-25000" dirty="0"/>
              <a:t>V,E</a:t>
            </a:r>
            <a:r>
              <a:rPr lang="id" sz="1400" dirty="0"/>
              <a:t> = </a:t>
            </a:r>
            <a:r>
              <a:rPr lang="id" sz="1400" dirty="0" smtClean="0"/>
              <a:t>1</a:t>
            </a:r>
          </a:p>
          <a:p>
            <a:pPr>
              <a:spcBef>
                <a:spcPts val="0"/>
              </a:spcBef>
              <a:buNone/>
            </a:pPr>
            <a:endParaRPr lang="id" sz="1400" dirty="0"/>
          </a:p>
          <a:p>
            <a:pPr>
              <a:spcBef>
                <a:spcPts val="0"/>
              </a:spcBef>
              <a:buNone/>
            </a:pPr>
            <a:endParaRPr lang="id" sz="1400" dirty="0" smtClean="0"/>
          </a:p>
          <a:p>
            <a:pPr>
              <a:spcBef>
                <a:spcPts val="0"/>
              </a:spcBef>
              <a:buNone/>
            </a:pPr>
            <a:endParaRPr lang="id" sz="1400" dirty="0"/>
          </a:p>
          <a:p>
            <a:pPr>
              <a:spcBef>
                <a:spcPts val="0"/>
              </a:spcBef>
              <a:buNone/>
            </a:pPr>
            <a:endParaRPr lang="id" sz="1400" dirty="0" smtClean="0"/>
          </a:p>
          <a:p>
            <a:pPr>
              <a:spcBef>
                <a:spcPts val="0"/>
              </a:spcBef>
              <a:buNone/>
            </a:pPr>
            <a:endParaRPr lang="id" sz="1400" dirty="0"/>
          </a:p>
          <a:p>
            <a:pPr>
              <a:spcBef>
                <a:spcPts val="0"/>
              </a:spcBef>
              <a:buNone/>
            </a:pPr>
            <a:endParaRPr lang="id" sz="1400" dirty="0" smtClean="0"/>
          </a:p>
          <a:p>
            <a:pPr>
              <a:spcBef>
                <a:spcPts val="0"/>
              </a:spcBef>
              <a:buNone/>
            </a:pPr>
            <a:endParaRPr lang="id" sz="1400" dirty="0"/>
          </a:p>
          <a:p>
            <a:pPr>
              <a:spcBef>
                <a:spcPts val="0"/>
              </a:spcBef>
              <a:buNone/>
            </a:pPr>
            <a:endParaRPr lang="id" sz="1400" dirty="0" smtClean="0"/>
          </a:p>
          <a:p>
            <a:pPr algn="r">
              <a:spcBef>
                <a:spcPts val="0"/>
              </a:spcBef>
              <a:buNone/>
            </a:pPr>
            <a:r>
              <a:rPr lang="id" sz="1400" dirty="0" smtClean="0"/>
              <a:t>Husni Munaya (13513022)</a:t>
            </a:r>
            <a:endParaRPr lang="id"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function Neighbor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 sz="1400" b="1" u="sng" dirty="0"/>
              <a:t>function</a:t>
            </a:r>
            <a:r>
              <a:rPr lang="id" sz="1400" b="1" dirty="0"/>
              <a:t> Neighbor(G : Graph, v : nodes) → ListOfNode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KAMUS LOKAL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ALGORITMA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i traversal [1..G.V]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	if (M[v][i] = 1) then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		j traversal [1..G.E]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			if (M[j][i] = 1) and (j != v) then</a:t>
            </a:r>
          </a:p>
          <a:p>
            <a:pPr rtl="0">
              <a:spcBef>
                <a:spcPts val="0"/>
              </a:spcBef>
              <a:buNone/>
            </a:pPr>
            <a:r>
              <a:rPr lang="id" sz="1400" dirty="0"/>
              <a:t>					InsertLast(L, j)</a:t>
            </a:r>
          </a:p>
          <a:p>
            <a:pPr indent="457200">
              <a:spcBef>
                <a:spcPts val="0"/>
              </a:spcBef>
              <a:buNone/>
            </a:pPr>
            <a:r>
              <a:rPr lang="id" sz="1400" dirty="0"/>
              <a:t>→ </a:t>
            </a:r>
            <a:r>
              <a:rPr lang="id" sz="1400" dirty="0" smtClean="0"/>
              <a:t>L</a:t>
            </a:r>
          </a:p>
          <a:p>
            <a:pPr indent="457200">
              <a:spcBef>
                <a:spcPts val="0"/>
              </a:spcBef>
              <a:buNone/>
            </a:pPr>
            <a:endParaRPr lang="id" sz="1400" dirty="0"/>
          </a:p>
          <a:p>
            <a:pPr indent="457200">
              <a:spcBef>
                <a:spcPts val="0"/>
              </a:spcBef>
              <a:buNone/>
            </a:pPr>
            <a:endParaRPr lang="id" sz="1400" dirty="0" smtClean="0"/>
          </a:p>
          <a:p>
            <a:pPr indent="457200">
              <a:spcBef>
                <a:spcPts val="0"/>
              </a:spcBef>
              <a:buNone/>
            </a:pPr>
            <a:endParaRPr lang="id" sz="1400" dirty="0"/>
          </a:p>
          <a:p>
            <a:pPr indent="457200">
              <a:spcBef>
                <a:spcPts val="0"/>
              </a:spcBef>
              <a:buNone/>
            </a:pPr>
            <a:endParaRPr lang="id" sz="1400" dirty="0" smtClean="0"/>
          </a:p>
          <a:p>
            <a:pPr indent="457200">
              <a:spcBef>
                <a:spcPts val="0"/>
              </a:spcBef>
              <a:buNone/>
            </a:pPr>
            <a:endParaRPr lang="id" sz="1400" dirty="0"/>
          </a:p>
          <a:p>
            <a:pPr indent="457200" algn="r">
              <a:spcBef>
                <a:spcPts val="0"/>
              </a:spcBef>
              <a:buNone/>
            </a:pPr>
            <a:r>
              <a:rPr lang="id" sz="1400" dirty="0" smtClean="0"/>
              <a:t>Levanji Prahyudy (13513052)</a:t>
            </a:r>
            <a:endParaRPr lang="id"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569551"/>
            <a:ext cx="8229600" cy="58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Procedure AddV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05900"/>
            <a:ext cx="8446500" cy="514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1200" b="1" u="sng" dirty="0"/>
              <a:t>procedure</a:t>
            </a:r>
            <a:r>
              <a:rPr lang="id" sz="1200" b="1" dirty="0"/>
              <a:t> AddV(</a:t>
            </a:r>
            <a:r>
              <a:rPr lang="id" sz="1200" b="1" u="sng" dirty="0"/>
              <a:t>input/output </a:t>
            </a:r>
            <a:r>
              <a:rPr lang="id" sz="1200" b="1" dirty="0"/>
              <a:t>G:graph, </a:t>
            </a:r>
            <a:r>
              <a:rPr lang="id" sz="1200" b="1" u="sng" dirty="0"/>
              <a:t>input</a:t>
            </a:r>
            <a:r>
              <a:rPr lang="id" sz="1200" b="1" dirty="0"/>
              <a:t> </a:t>
            </a:r>
            <a:r>
              <a:rPr lang="id" sz="1200" b="1" dirty="0" smtClean="0"/>
              <a:t>V:nodes)</a:t>
            </a:r>
            <a:endParaRPr lang="id" sz="1200" dirty="0" smtClean="0"/>
          </a:p>
          <a:p>
            <a:r>
              <a:rPr lang="en-US" sz="1200" dirty="0" smtClean="0"/>
              <a:t>{ </a:t>
            </a:r>
            <a:r>
              <a:rPr lang="en-US" sz="1200" dirty="0" err="1"/>
              <a:t>Prosedur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graf</a:t>
            </a:r>
            <a:r>
              <a:rPr lang="en-US" sz="1200" dirty="0"/>
              <a:t> }</a:t>
            </a:r>
          </a:p>
          <a:p>
            <a:r>
              <a:rPr lang="en-US" sz="1200" dirty="0"/>
              <a:t>{ I.S. G </a:t>
            </a:r>
            <a:r>
              <a:rPr lang="en-US" sz="1200" dirty="0" err="1"/>
              <a:t>terdefinisi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kosong</a:t>
            </a:r>
            <a:r>
              <a:rPr lang="en-US" sz="1200" dirty="0"/>
              <a:t>(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simpul</a:t>
            </a:r>
            <a:r>
              <a:rPr lang="en-US" sz="1200" dirty="0"/>
              <a:t>) }</a:t>
            </a:r>
          </a:p>
          <a:p>
            <a:r>
              <a:rPr lang="en-US" sz="1200" dirty="0"/>
              <a:t>{ F.S. 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graf</a:t>
            </a:r>
            <a:r>
              <a:rPr lang="en-US" sz="1200" dirty="0"/>
              <a:t> G </a:t>
            </a:r>
            <a:r>
              <a:rPr lang="en-US" sz="1200" dirty="0" err="1"/>
              <a:t>bertambah</a:t>
            </a:r>
            <a:r>
              <a:rPr lang="en-US" sz="1200" dirty="0"/>
              <a:t> 1,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simpul</a:t>
            </a:r>
            <a:r>
              <a:rPr lang="en-US" sz="1200" dirty="0"/>
              <a:t> yang </a:t>
            </a:r>
            <a:r>
              <a:rPr lang="en-US" sz="1200" dirty="0" err="1"/>
              <a:t>ditambahkan</a:t>
            </a:r>
            <a:r>
              <a:rPr lang="en-US" sz="1200" dirty="0"/>
              <a:t>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di </a:t>
            </a:r>
            <a:r>
              <a:rPr lang="en-US" sz="1200" dirty="0" err="1"/>
              <a:t>graf</a:t>
            </a:r>
            <a:r>
              <a:rPr lang="en-US" sz="1200" dirty="0"/>
              <a:t> G }</a:t>
            </a:r>
          </a:p>
          <a:p>
            <a:endParaRPr lang="en-US" sz="1200" dirty="0"/>
          </a:p>
          <a:p>
            <a:r>
              <a:rPr lang="en-US" sz="1200" dirty="0"/>
              <a:t>{ </a:t>
            </a:r>
            <a:r>
              <a:rPr lang="en-US" sz="1200" dirty="0" err="1"/>
              <a:t>Kamus</a:t>
            </a:r>
            <a:r>
              <a:rPr lang="en-US" sz="1200" dirty="0"/>
              <a:t> </a:t>
            </a:r>
            <a:r>
              <a:rPr lang="en-US" sz="1200" dirty="0" err="1"/>
              <a:t>Lokal</a:t>
            </a:r>
            <a:r>
              <a:rPr lang="en-US" sz="1200" dirty="0"/>
              <a:t> }</a:t>
            </a:r>
          </a:p>
          <a:p>
            <a:r>
              <a:rPr lang="en-US" sz="1200" dirty="0"/>
              <a:t>end : </a:t>
            </a:r>
            <a:r>
              <a:rPr lang="en-US" sz="1200" dirty="0" err="1"/>
              <a:t>boolean</a:t>
            </a:r>
            <a:endParaRPr lang="en-US" sz="1200" dirty="0"/>
          </a:p>
          <a:p>
            <a:r>
              <a:rPr lang="en-US" sz="1200" dirty="0" err="1"/>
              <a:t>i</a:t>
            </a:r>
            <a:r>
              <a:rPr lang="en-US" sz="1200" dirty="0"/>
              <a:t> : integer</a:t>
            </a:r>
          </a:p>
          <a:p>
            <a:endParaRPr lang="en-US" sz="1200" dirty="0"/>
          </a:p>
          <a:p>
            <a:r>
              <a:rPr lang="en-US" sz="1200" dirty="0"/>
              <a:t>{ </a:t>
            </a:r>
            <a:r>
              <a:rPr lang="en-US" sz="1200" dirty="0" err="1"/>
              <a:t>Algoritma</a:t>
            </a:r>
            <a:r>
              <a:rPr lang="en-US" sz="1200" dirty="0"/>
              <a:t> }</a:t>
            </a:r>
          </a:p>
          <a:p>
            <a:r>
              <a:rPr lang="en-US" sz="1200" dirty="0"/>
              <a:t>end </a:t>
            </a:r>
            <a:r>
              <a:rPr lang="en-US" sz="1200" dirty="0" smtClean="0"/>
              <a:t>← </a:t>
            </a:r>
            <a:r>
              <a:rPr lang="en-US" sz="1200" dirty="0"/>
              <a:t>false</a:t>
            </a:r>
          </a:p>
          <a:p>
            <a:r>
              <a:rPr lang="en-US" sz="1200" dirty="0"/>
              <a:t>while (end = false) do</a:t>
            </a:r>
          </a:p>
          <a:p>
            <a:r>
              <a:rPr lang="en-US" sz="1200" dirty="0"/>
              <a:t>	input (v)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► if </a:t>
            </a:r>
            <a:r>
              <a:rPr lang="en-US" sz="1200" dirty="0"/>
              <a:t>((v &gt; </a:t>
            </a:r>
            <a:r>
              <a:rPr lang="en-US" sz="1200" dirty="0" err="1"/>
              <a:t>BrsMax</a:t>
            </a:r>
            <a:r>
              <a:rPr lang="en-US" sz="1200" dirty="0"/>
              <a:t>) or (G.V = </a:t>
            </a:r>
            <a:r>
              <a:rPr lang="en-US" sz="1200" dirty="0" err="1"/>
              <a:t>BrsMax</a:t>
            </a:r>
            <a:r>
              <a:rPr lang="en-US" sz="1200" dirty="0" smtClean="0"/>
              <a:t>))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► if </a:t>
            </a:r>
            <a:r>
              <a:rPr lang="en-US" sz="1200" dirty="0"/>
              <a:t>(G.V = 0) then {</a:t>
            </a:r>
            <a:r>
              <a:rPr lang="en-US" sz="1200" dirty="0" err="1"/>
              <a:t>graf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kosong</a:t>
            </a:r>
            <a:r>
              <a:rPr lang="en-US" sz="1200" dirty="0"/>
              <a:t>}</a:t>
            </a:r>
          </a:p>
          <a:p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► if (G.V &gt; 0)</a:t>
            </a:r>
          </a:p>
          <a:p>
            <a:pPr algn="r"/>
            <a:r>
              <a:rPr lang="en-US" sz="1200" dirty="0" err="1" smtClean="0"/>
              <a:t>Raka</a:t>
            </a:r>
            <a:r>
              <a:rPr lang="en-US" sz="1200" dirty="0" smtClean="0"/>
              <a:t> </a:t>
            </a:r>
            <a:r>
              <a:rPr lang="en-US" sz="1200" dirty="0" err="1" smtClean="0"/>
              <a:t>Nurul</a:t>
            </a:r>
            <a:r>
              <a:rPr lang="en-US" sz="1200" dirty="0" smtClean="0"/>
              <a:t> </a:t>
            </a:r>
            <a:r>
              <a:rPr lang="en-US" sz="1200" dirty="0" err="1" smtClean="0"/>
              <a:t>Fikri</a:t>
            </a:r>
            <a:r>
              <a:rPr lang="en-US" sz="1200" dirty="0"/>
              <a:t> </a:t>
            </a:r>
            <a:r>
              <a:rPr lang="en-US" sz="1200" dirty="0" smtClean="0"/>
              <a:t>(13513016)</a:t>
            </a:r>
            <a:endParaRPr sz="1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573</Words>
  <Application>Microsoft Office PowerPoint</Application>
  <PresentationFormat>On-screen Show (16:9)</PresentationFormat>
  <Paragraphs>245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lesson-plan</vt:lpstr>
      <vt:lpstr>Representasi Graf dengan Incidence Matrix</vt:lpstr>
      <vt:lpstr>Incidence Matrix</vt:lpstr>
      <vt:lpstr>Representasi Graf dengan Incidence Matrix</vt:lpstr>
      <vt:lpstr>Procedure CreateMatrix</vt:lpstr>
      <vt:lpstr>function IsEmpty</vt:lpstr>
      <vt:lpstr>function Adjacent</vt:lpstr>
      <vt:lpstr>function incident</vt:lpstr>
      <vt:lpstr>function Neighbor</vt:lpstr>
      <vt:lpstr>Procedure AddV</vt:lpstr>
      <vt:lpstr>Procedure AddV</vt:lpstr>
      <vt:lpstr>Procedure AddV</vt:lpstr>
      <vt:lpstr>Procedure DeleteV</vt:lpstr>
      <vt:lpstr>AddE</vt:lpstr>
      <vt:lpstr>Slide 14</vt:lpstr>
      <vt:lpstr>Procedure DeleteE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Representasi Graf dengan Incidence Matrix</dc:title>
  <cp:lastModifiedBy>Devina</cp:lastModifiedBy>
  <cp:revision>19</cp:revision>
  <dcterms:modified xsi:type="dcterms:W3CDTF">2014-11-28T04:04:58Z</dcterms:modified>
</cp:coreProperties>
</file>